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6" r:id="rId1"/>
  </p:sldMasterIdLst>
  <p:notesMasterIdLst>
    <p:notesMasterId r:id="rId27"/>
  </p:notesMasterIdLst>
  <p:sldIdLst>
    <p:sldId id="286" r:id="rId2"/>
    <p:sldId id="272" r:id="rId3"/>
    <p:sldId id="256" r:id="rId4"/>
    <p:sldId id="257" r:id="rId5"/>
    <p:sldId id="258" r:id="rId6"/>
    <p:sldId id="273" r:id="rId7"/>
    <p:sldId id="260" r:id="rId8"/>
    <p:sldId id="261" r:id="rId9"/>
    <p:sldId id="262" r:id="rId10"/>
    <p:sldId id="274" r:id="rId11"/>
    <p:sldId id="275" r:id="rId12"/>
    <p:sldId id="276" r:id="rId13"/>
    <p:sldId id="277" r:id="rId14"/>
    <p:sldId id="284" r:id="rId15"/>
    <p:sldId id="285" r:id="rId16"/>
    <p:sldId id="278" r:id="rId17"/>
    <p:sldId id="279" r:id="rId18"/>
    <p:sldId id="283" r:id="rId19"/>
    <p:sldId id="280" r:id="rId20"/>
    <p:sldId id="281" r:id="rId21"/>
    <p:sldId id="282" r:id="rId22"/>
    <p:sldId id="269" r:id="rId23"/>
    <p:sldId id="270" r:id="rId24"/>
    <p:sldId id="271"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235" autoAdjust="0"/>
    <p:restoredTop sz="92676"/>
  </p:normalViewPr>
  <p:slideViewPr>
    <p:cSldViewPr snapToGrid="0" snapToObjects="1">
      <p:cViewPr>
        <p:scale>
          <a:sx n="90" d="100"/>
          <a:sy n="90" d="100"/>
        </p:scale>
        <p:origin x="-480" y="-139"/>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011B3-BC60-7942-9A92-124932ABDBFF}" type="datetimeFigureOut">
              <a:rPr lang="en-US" smtClean="0"/>
              <a:pPr/>
              <a:t>10/9/2019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311FF-BD4C-C641-BE89-D5B47124C3A4}" type="slidenum">
              <a:rPr lang="en-US" smtClean="0"/>
              <a:pPr/>
              <a:t>‹#›</a:t>
            </a:fld>
            <a:endParaRPr lang="en-US"/>
          </a:p>
        </p:txBody>
      </p:sp>
    </p:spTree>
    <p:extLst>
      <p:ext uri="{BB962C8B-B14F-4D97-AF65-F5344CB8AC3E}">
        <p14:creationId xmlns:p14="http://schemas.microsoft.com/office/powerpoint/2010/main" xmlns="" val="3349052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03418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102631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d9cee790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d9cee790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478121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de6c8406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de6c8406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99843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de6c8406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de6c8406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765519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de6c8406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de6c8406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332198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de6c8406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de6c8406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067861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de6c8406d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de6c8406d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379478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8BA2A2-A7E9-9D4B-B382-CA4186813F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85448E8-5657-8F4A-A448-83B77C986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5FCF048-0B2D-B045-B78D-A8BC3E33C1C7}"/>
              </a:ext>
            </a:extLst>
          </p:cNvPr>
          <p:cNvSpPr>
            <a:spLocks noGrp="1"/>
          </p:cNvSpPr>
          <p:nvPr>
            <p:ph type="dt" sz="half" idx="10"/>
          </p:nvPr>
        </p:nvSpPr>
        <p:spPr/>
        <p:txBody>
          <a:bodyPr/>
          <a:lstStyle/>
          <a:p>
            <a:fld id="{F7E4AC45-8FF2-8340-8928-67D1E9DDB5E8}" type="datetimeFigureOut">
              <a:rPr lang="en-US" smtClean="0"/>
              <a:pPr/>
              <a:t>10/9/2019</a:t>
            </a:fld>
            <a:endParaRPr lang="en-US"/>
          </a:p>
        </p:txBody>
      </p:sp>
      <p:sp>
        <p:nvSpPr>
          <p:cNvPr id="5" name="Footer Placeholder 4">
            <a:extLst>
              <a:ext uri="{FF2B5EF4-FFF2-40B4-BE49-F238E27FC236}">
                <a16:creationId xmlns:a16="http://schemas.microsoft.com/office/drawing/2014/main" xmlns="" id="{F3575F19-F6B4-394C-8523-A651E22D2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A8BDD8A-2519-FA4D-976C-3386283B18E3}"/>
              </a:ext>
            </a:extLst>
          </p:cNvPr>
          <p:cNvSpPr>
            <a:spLocks noGrp="1"/>
          </p:cNvSpPr>
          <p:nvPr>
            <p:ph type="sldNum" sz="quarter" idx="12"/>
          </p:nvPr>
        </p:nvSpPr>
        <p:spPr/>
        <p:txBody>
          <a:bodyPr/>
          <a:lstStyle/>
          <a:p>
            <a:fld id="{F3A02F00-F4F9-B340-A2F3-A2F4A98CF582}" type="slidenum">
              <a:rPr lang="en-US" smtClean="0"/>
              <a:pPr/>
              <a:t>‹#›</a:t>
            </a:fld>
            <a:endParaRPr lang="en-US"/>
          </a:p>
        </p:txBody>
      </p:sp>
    </p:spTree>
    <p:extLst>
      <p:ext uri="{BB962C8B-B14F-4D97-AF65-F5344CB8AC3E}">
        <p14:creationId xmlns:p14="http://schemas.microsoft.com/office/powerpoint/2010/main" xmlns="" val="41261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9CBC6E-211F-F24E-B1FC-03A7392712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65CDE09-476F-954A-9686-30E2AAC127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4934B2C-26F6-7546-A627-D1116836D2A1}"/>
              </a:ext>
            </a:extLst>
          </p:cNvPr>
          <p:cNvSpPr>
            <a:spLocks noGrp="1"/>
          </p:cNvSpPr>
          <p:nvPr>
            <p:ph type="dt" sz="half" idx="10"/>
          </p:nvPr>
        </p:nvSpPr>
        <p:spPr/>
        <p:txBody>
          <a:bodyPr/>
          <a:lstStyle/>
          <a:p>
            <a:fld id="{F7E4AC45-8FF2-8340-8928-67D1E9DDB5E8}" type="datetimeFigureOut">
              <a:rPr lang="en-US" smtClean="0"/>
              <a:pPr/>
              <a:t>10/9/2019</a:t>
            </a:fld>
            <a:endParaRPr lang="en-US"/>
          </a:p>
        </p:txBody>
      </p:sp>
      <p:sp>
        <p:nvSpPr>
          <p:cNvPr id="5" name="Footer Placeholder 4">
            <a:extLst>
              <a:ext uri="{FF2B5EF4-FFF2-40B4-BE49-F238E27FC236}">
                <a16:creationId xmlns:a16="http://schemas.microsoft.com/office/drawing/2014/main" xmlns="" id="{CBC8F97E-CD7D-DB45-89BB-589C94DDD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0EEB6CF-EA1D-8540-9B2E-2055AFA05F51}"/>
              </a:ext>
            </a:extLst>
          </p:cNvPr>
          <p:cNvSpPr>
            <a:spLocks noGrp="1"/>
          </p:cNvSpPr>
          <p:nvPr>
            <p:ph type="sldNum" sz="quarter" idx="12"/>
          </p:nvPr>
        </p:nvSpPr>
        <p:spPr/>
        <p:txBody>
          <a:bodyPr/>
          <a:lstStyle/>
          <a:p>
            <a:fld id="{F3A02F00-F4F9-B340-A2F3-A2F4A98CF582}" type="slidenum">
              <a:rPr lang="en-US" smtClean="0"/>
              <a:pPr/>
              <a:t>‹#›</a:t>
            </a:fld>
            <a:endParaRPr lang="en-US"/>
          </a:p>
        </p:txBody>
      </p:sp>
    </p:spTree>
    <p:extLst>
      <p:ext uri="{BB962C8B-B14F-4D97-AF65-F5344CB8AC3E}">
        <p14:creationId xmlns:p14="http://schemas.microsoft.com/office/powerpoint/2010/main" xmlns="" val="190466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624123C-2526-974C-A44C-4FF8EE966B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7DAFF53-F7BC-FA49-B485-5A11EDFB9C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A7AFEC7-5DE9-5944-9E52-9D7D658DF12F}"/>
              </a:ext>
            </a:extLst>
          </p:cNvPr>
          <p:cNvSpPr>
            <a:spLocks noGrp="1"/>
          </p:cNvSpPr>
          <p:nvPr>
            <p:ph type="dt" sz="half" idx="10"/>
          </p:nvPr>
        </p:nvSpPr>
        <p:spPr/>
        <p:txBody>
          <a:bodyPr/>
          <a:lstStyle/>
          <a:p>
            <a:fld id="{F7E4AC45-8FF2-8340-8928-67D1E9DDB5E8}" type="datetimeFigureOut">
              <a:rPr lang="en-US" smtClean="0"/>
              <a:pPr/>
              <a:t>10/9/2019</a:t>
            </a:fld>
            <a:endParaRPr lang="en-US"/>
          </a:p>
        </p:txBody>
      </p:sp>
      <p:sp>
        <p:nvSpPr>
          <p:cNvPr id="5" name="Footer Placeholder 4">
            <a:extLst>
              <a:ext uri="{FF2B5EF4-FFF2-40B4-BE49-F238E27FC236}">
                <a16:creationId xmlns:a16="http://schemas.microsoft.com/office/drawing/2014/main" xmlns="" id="{17EA17E3-5533-144C-BB6D-FB944491A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430A2F5-12D6-9B49-A40B-D698AB9AA9EC}"/>
              </a:ext>
            </a:extLst>
          </p:cNvPr>
          <p:cNvSpPr>
            <a:spLocks noGrp="1"/>
          </p:cNvSpPr>
          <p:nvPr>
            <p:ph type="sldNum" sz="quarter" idx="12"/>
          </p:nvPr>
        </p:nvSpPr>
        <p:spPr/>
        <p:txBody>
          <a:bodyPr/>
          <a:lstStyle/>
          <a:p>
            <a:fld id="{F3A02F00-F4F9-B340-A2F3-A2F4A98CF582}" type="slidenum">
              <a:rPr lang="en-US" smtClean="0"/>
              <a:pPr/>
              <a:t>‹#›</a:t>
            </a:fld>
            <a:endParaRPr lang="en-US"/>
          </a:p>
        </p:txBody>
      </p:sp>
    </p:spTree>
    <p:extLst>
      <p:ext uri="{BB962C8B-B14F-4D97-AF65-F5344CB8AC3E}">
        <p14:creationId xmlns:p14="http://schemas.microsoft.com/office/powerpoint/2010/main" xmlns="" val="24707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88315F-E16A-9C46-B60C-9DDCD54107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BCA4902-90AF-7E44-B72C-55D7CC774C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29F551D-3688-8244-A70F-191D13BDBB79}"/>
              </a:ext>
            </a:extLst>
          </p:cNvPr>
          <p:cNvSpPr>
            <a:spLocks noGrp="1"/>
          </p:cNvSpPr>
          <p:nvPr>
            <p:ph type="dt" sz="half" idx="10"/>
          </p:nvPr>
        </p:nvSpPr>
        <p:spPr/>
        <p:txBody>
          <a:bodyPr/>
          <a:lstStyle/>
          <a:p>
            <a:fld id="{F7E4AC45-8FF2-8340-8928-67D1E9DDB5E8}" type="datetimeFigureOut">
              <a:rPr lang="en-US" smtClean="0"/>
              <a:pPr/>
              <a:t>10/9/2019</a:t>
            </a:fld>
            <a:endParaRPr lang="en-US"/>
          </a:p>
        </p:txBody>
      </p:sp>
      <p:sp>
        <p:nvSpPr>
          <p:cNvPr id="5" name="Footer Placeholder 4">
            <a:extLst>
              <a:ext uri="{FF2B5EF4-FFF2-40B4-BE49-F238E27FC236}">
                <a16:creationId xmlns:a16="http://schemas.microsoft.com/office/drawing/2014/main" xmlns="" id="{4D6BAC97-7271-004F-8F0D-720D9F127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8CF7C86-1889-2147-B074-EC6FA8FDE6D6}"/>
              </a:ext>
            </a:extLst>
          </p:cNvPr>
          <p:cNvSpPr>
            <a:spLocks noGrp="1"/>
          </p:cNvSpPr>
          <p:nvPr>
            <p:ph type="sldNum" sz="quarter" idx="12"/>
          </p:nvPr>
        </p:nvSpPr>
        <p:spPr/>
        <p:txBody>
          <a:bodyPr/>
          <a:lstStyle/>
          <a:p>
            <a:fld id="{F3A02F00-F4F9-B340-A2F3-A2F4A98CF582}" type="slidenum">
              <a:rPr lang="en-US" smtClean="0"/>
              <a:pPr/>
              <a:t>‹#›</a:t>
            </a:fld>
            <a:endParaRPr lang="en-US"/>
          </a:p>
        </p:txBody>
      </p:sp>
    </p:spTree>
    <p:extLst>
      <p:ext uri="{BB962C8B-B14F-4D97-AF65-F5344CB8AC3E}">
        <p14:creationId xmlns:p14="http://schemas.microsoft.com/office/powerpoint/2010/main" xmlns="" val="351812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BE34E2-C3A8-A347-8FBA-3EE836CE18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700D514-7A57-0447-A31F-3FAD6B43A4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C47CBC0-C7FA-F74F-9084-B567436810E4}"/>
              </a:ext>
            </a:extLst>
          </p:cNvPr>
          <p:cNvSpPr>
            <a:spLocks noGrp="1"/>
          </p:cNvSpPr>
          <p:nvPr>
            <p:ph type="dt" sz="half" idx="10"/>
          </p:nvPr>
        </p:nvSpPr>
        <p:spPr/>
        <p:txBody>
          <a:bodyPr/>
          <a:lstStyle/>
          <a:p>
            <a:fld id="{F7E4AC45-8FF2-8340-8928-67D1E9DDB5E8}" type="datetimeFigureOut">
              <a:rPr lang="en-US" smtClean="0"/>
              <a:pPr/>
              <a:t>10/9/2019</a:t>
            </a:fld>
            <a:endParaRPr lang="en-US"/>
          </a:p>
        </p:txBody>
      </p:sp>
      <p:sp>
        <p:nvSpPr>
          <p:cNvPr id="5" name="Footer Placeholder 4">
            <a:extLst>
              <a:ext uri="{FF2B5EF4-FFF2-40B4-BE49-F238E27FC236}">
                <a16:creationId xmlns:a16="http://schemas.microsoft.com/office/drawing/2014/main" xmlns="" id="{C59E6FAB-57AA-0840-9271-4EC0B7AF2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C2702F2-E04E-ED47-919B-BAEF61CB6E91}"/>
              </a:ext>
            </a:extLst>
          </p:cNvPr>
          <p:cNvSpPr>
            <a:spLocks noGrp="1"/>
          </p:cNvSpPr>
          <p:nvPr>
            <p:ph type="sldNum" sz="quarter" idx="12"/>
          </p:nvPr>
        </p:nvSpPr>
        <p:spPr/>
        <p:txBody>
          <a:bodyPr/>
          <a:lstStyle/>
          <a:p>
            <a:fld id="{F3A02F00-F4F9-B340-A2F3-A2F4A98CF582}" type="slidenum">
              <a:rPr lang="en-US" smtClean="0"/>
              <a:pPr/>
              <a:t>‹#›</a:t>
            </a:fld>
            <a:endParaRPr lang="en-US"/>
          </a:p>
        </p:txBody>
      </p:sp>
    </p:spTree>
    <p:extLst>
      <p:ext uri="{BB962C8B-B14F-4D97-AF65-F5344CB8AC3E}">
        <p14:creationId xmlns:p14="http://schemas.microsoft.com/office/powerpoint/2010/main" xmlns="" val="1692942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90E948-C1CA-684A-B304-5DFA970340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5B3FBA0-1CF5-554C-BEEF-0463537B38A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75FD52A-A086-4D45-8056-EC383E8936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D2438DC-9739-BD4F-9707-74280B670322}"/>
              </a:ext>
            </a:extLst>
          </p:cNvPr>
          <p:cNvSpPr>
            <a:spLocks noGrp="1"/>
          </p:cNvSpPr>
          <p:nvPr>
            <p:ph type="dt" sz="half" idx="10"/>
          </p:nvPr>
        </p:nvSpPr>
        <p:spPr/>
        <p:txBody>
          <a:bodyPr/>
          <a:lstStyle/>
          <a:p>
            <a:fld id="{F7E4AC45-8FF2-8340-8928-67D1E9DDB5E8}" type="datetimeFigureOut">
              <a:rPr lang="en-US" smtClean="0"/>
              <a:pPr/>
              <a:t>10/9/2019</a:t>
            </a:fld>
            <a:endParaRPr lang="en-US"/>
          </a:p>
        </p:txBody>
      </p:sp>
      <p:sp>
        <p:nvSpPr>
          <p:cNvPr id="6" name="Footer Placeholder 5">
            <a:extLst>
              <a:ext uri="{FF2B5EF4-FFF2-40B4-BE49-F238E27FC236}">
                <a16:creationId xmlns:a16="http://schemas.microsoft.com/office/drawing/2014/main" xmlns="" id="{541F215B-1CB3-374F-ABC1-F9875547A7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34ECA7B-746A-2C4B-AA70-EAD3A6D19FED}"/>
              </a:ext>
            </a:extLst>
          </p:cNvPr>
          <p:cNvSpPr>
            <a:spLocks noGrp="1"/>
          </p:cNvSpPr>
          <p:nvPr>
            <p:ph type="sldNum" sz="quarter" idx="12"/>
          </p:nvPr>
        </p:nvSpPr>
        <p:spPr/>
        <p:txBody>
          <a:bodyPr/>
          <a:lstStyle/>
          <a:p>
            <a:fld id="{F3A02F00-F4F9-B340-A2F3-A2F4A98CF582}" type="slidenum">
              <a:rPr lang="en-US" smtClean="0"/>
              <a:pPr/>
              <a:t>‹#›</a:t>
            </a:fld>
            <a:endParaRPr lang="en-US"/>
          </a:p>
        </p:txBody>
      </p:sp>
    </p:spTree>
    <p:extLst>
      <p:ext uri="{BB962C8B-B14F-4D97-AF65-F5344CB8AC3E}">
        <p14:creationId xmlns:p14="http://schemas.microsoft.com/office/powerpoint/2010/main" xmlns="" val="353945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8A20CF-43FF-D74E-AA92-FA59074AC8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FB7385E-68DF-2F43-BCFA-2E329C0FDA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B2B6C06-64B4-CE44-9865-65BAAF6264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4E71187-B180-2740-B121-63D3E9729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F95622B-9B9C-2947-BABF-12980C724F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1D7D251-277C-FB4C-8FAB-F982CC0418DD}"/>
              </a:ext>
            </a:extLst>
          </p:cNvPr>
          <p:cNvSpPr>
            <a:spLocks noGrp="1"/>
          </p:cNvSpPr>
          <p:nvPr>
            <p:ph type="dt" sz="half" idx="10"/>
          </p:nvPr>
        </p:nvSpPr>
        <p:spPr/>
        <p:txBody>
          <a:bodyPr/>
          <a:lstStyle/>
          <a:p>
            <a:fld id="{F7E4AC45-8FF2-8340-8928-67D1E9DDB5E8}" type="datetimeFigureOut">
              <a:rPr lang="en-US" smtClean="0"/>
              <a:pPr/>
              <a:t>10/9/2019</a:t>
            </a:fld>
            <a:endParaRPr lang="en-US"/>
          </a:p>
        </p:txBody>
      </p:sp>
      <p:sp>
        <p:nvSpPr>
          <p:cNvPr id="8" name="Footer Placeholder 7">
            <a:extLst>
              <a:ext uri="{FF2B5EF4-FFF2-40B4-BE49-F238E27FC236}">
                <a16:creationId xmlns:a16="http://schemas.microsoft.com/office/drawing/2014/main" xmlns="" id="{30C9F7EE-256D-2545-A691-3900D602B4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5B84F0E-B87B-3148-9875-6AF5CAB18E96}"/>
              </a:ext>
            </a:extLst>
          </p:cNvPr>
          <p:cNvSpPr>
            <a:spLocks noGrp="1"/>
          </p:cNvSpPr>
          <p:nvPr>
            <p:ph type="sldNum" sz="quarter" idx="12"/>
          </p:nvPr>
        </p:nvSpPr>
        <p:spPr/>
        <p:txBody>
          <a:bodyPr/>
          <a:lstStyle/>
          <a:p>
            <a:fld id="{F3A02F00-F4F9-B340-A2F3-A2F4A98CF582}" type="slidenum">
              <a:rPr lang="en-US" smtClean="0"/>
              <a:pPr/>
              <a:t>‹#›</a:t>
            </a:fld>
            <a:endParaRPr lang="en-US"/>
          </a:p>
        </p:txBody>
      </p:sp>
    </p:spTree>
    <p:extLst>
      <p:ext uri="{BB962C8B-B14F-4D97-AF65-F5344CB8AC3E}">
        <p14:creationId xmlns:p14="http://schemas.microsoft.com/office/powerpoint/2010/main" xmlns="" val="385091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4AEC9-63F9-584D-AB24-49BC613770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D21D792-1868-0D44-B6A9-97271B44A0A8}"/>
              </a:ext>
            </a:extLst>
          </p:cNvPr>
          <p:cNvSpPr>
            <a:spLocks noGrp="1"/>
          </p:cNvSpPr>
          <p:nvPr>
            <p:ph type="dt" sz="half" idx="10"/>
          </p:nvPr>
        </p:nvSpPr>
        <p:spPr/>
        <p:txBody>
          <a:bodyPr/>
          <a:lstStyle/>
          <a:p>
            <a:fld id="{F7E4AC45-8FF2-8340-8928-67D1E9DDB5E8}" type="datetimeFigureOut">
              <a:rPr lang="en-US" smtClean="0"/>
              <a:pPr/>
              <a:t>10/9/2019</a:t>
            </a:fld>
            <a:endParaRPr lang="en-US"/>
          </a:p>
        </p:txBody>
      </p:sp>
      <p:sp>
        <p:nvSpPr>
          <p:cNvPr id="4" name="Footer Placeholder 3">
            <a:extLst>
              <a:ext uri="{FF2B5EF4-FFF2-40B4-BE49-F238E27FC236}">
                <a16:creationId xmlns:a16="http://schemas.microsoft.com/office/drawing/2014/main" xmlns="" id="{7E2F84A4-F6D1-0247-8346-433108F60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4478FFA9-8DB0-9A42-B757-303C6B2996DD}"/>
              </a:ext>
            </a:extLst>
          </p:cNvPr>
          <p:cNvSpPr>
            <a:spLocks noGrp="1"/>
          </p:cNvSpPr>
          <p:nvPr>
            <p:ph type="sldNum" sz="quarter" idx="12"/>
          </p:nvPr>
        </p:nvSpPr>
        <p:spPr/>
        <p:txBody>
          <a:bodyPr/>
          <a:lstStyle/>
          <a:p>
            <a:fld id="{F3A02F00-F4F9-B340-A2F3-A2F4A98CF582}" type="slidenum">
              <a:rPr lang="en-US" smtClean="0"/>
              <a:pPr/>
              <a:t>‹#›</a:t>
            </a:fld>
            <a:endParaRPr lang="en-US"/>
          </a:p>
        </p:txBody>
      </p:sp>
    </p:spTree>
    <p:extLst>
      <p:ext uri="{BB962C8B-B14F-4D97-AF65-F5344CB8AC3E}">
        <p14:creationId xmlns:p14="http://schemas.microsoft.com/office/powerpoint/2010/main" xmlns="" val="28649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DE5A6FF-1B0A-5746-9E24-7888F84878C5}"/>
              </a:ext>
            </a:extLst>
          </p:cNvPr>
          <p:cNvSpPr>
            <a:spLocks noGrp="1"/>
          </p:cNvSpPr>
          <p:nvPr>
            <p:ph type="dt" sz="half" idx="10"/>
          </p:nvPr>
        </p:nvSpPr>
        <p:spPr/>
        <p:txBody>
          <a:bodyPr/>
          <a:lstStyle/>
          <a:p>
            <a:fld id="{F7E4AC45-8FF2-8340-8928-67D1E9DDB5E8}" type="datetimeFigureOut">
              <a:rPr lang="en-US" smtClean="0"/>
              <a:pPr/>
              <a:t>10/9/2019</a:t>
            </a:fld>
            <a:endParaRPr lang="en-US"/>
          </a:p>
        </p:txBody>
      </p:sp>
      <p:sp>
        <p:nvSpPr>
          <p:cNvPr id="3" name="Footer Placeholder 2">
            <a:extLst>
              <a:ext uri="{FF2B5EF4-FFF2-40B4-BE49-F238E27FC236}">
                <a16:creationId xmlns:a16="http://schemas.microsoft.com/office/drawing/2014/main" xmlns="" id="{DBB3D2EE-E371-014B-879C-AB99C3ED33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1F7F2D7-3360-434E-B9CF-9FD8A9CB8823}"/>
              </a:ext>
            </a:extLst>
          </p:cNvPr>
          <p:cNvSpPr>
            <a:spLocks noGrp="1"/>
          </p:cNvSpPr>
          <p:nvPr>
            <p:ph type="sldNum" sz="quarter" idx="12"/>
          </p:nvPr>
        </p:nvSpPr>
        <p:spPr/>
        <p:txBody>
          <a:bodyPr/>
          <a:lstStyle/>
          <a:p>
            <a:fld id="{F3A02F00-F4F9-B340-A2F3-A2F4A98CF582}" type="slidenum">
              <a:rPr lang="en-US" smtClean="0"/>
              <a:pPr/>
              <a:t>‹#›</a:t>
            </a:fld>
            <a:endParaRPr lang="en-US"/>
          </a:p>
        </p:txBody>
      </p:sp>
    </p:spTree>
    <p:extLst>
      <p:ext uri="{BB962C8B-B14F-4D97-AF65-F5344CB8AC3E}">
        <p14:creationId xmlns:p14="http://schemas.microsoft.com/office/powerpoint/2010/main" xmlns="" val="1201184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54ABF-8A61-814A-A0C1-B7D2116EE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BAD763D-00CF-E14C-AD5B-A5CC177F2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0724B9B-8A97-DD43-88A2-C024DA922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CC563E5-AD0F-5C4F-9536-196C3E7F7B44}"/>
              </a:ext>
            </a:extLst>
          </p:cNvPr>
          <p:cNvSpPr>
            <a:spLocks noGrp="1"/>
          </p:cNvSpPr>
          <p:nvPr>
            <p:ph type="dt" sz="half" idx="10"/>
          </p:nvPr>
        </p:nvSpPr>
        <p:spPr/>
        <p:txBody>
          <a:bodyPr/>
          <a:lstStyle/>
          <a:p>
            <a:fld id="{F7E4AC45-8FF2-8340-8928-67D1E9DDB5E8}" type="datetimeFigureOut">
              <a:rPr lang="en-US" smtClean="0"/>
              <a:pPr/>
              <a:t>10/9/2019</a:t>
            </a:fld>
            <a:endParaRPr lang="en-US"/>
          </a:p>
        </p:txBody>
      </p:sp>
      <p:sp>
        <p:nvSpPr>
          <p:cNvPr id="6" name="Footer Placeholder 5">
            <a:extLst>
              <a:ext uri="{FF2B5EF4-FFF2-40B4-BE49-F238E27FC236}">
                <a16:creationId xmlns:a16="http://schemas.microsoft.com/office/drawing/2014/main" xmlns="" id="{81EFF9BF-D64D-6F4A-9CA2-623A28070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7448ED9-DAA9-8547-B291-DB1F0D948CC6}"/>
              </a:ext>
            </a:extLst>
          </p:cNvPr>
          <p:cNvSpPr>
            <a:spLocks noGrp="1"/>
          </p:cNvSpPr>
          <p:nvPr>
            <p:ph type="sldNum" sz="quarter" idx="12"/>
          </p:nvPr>
        </p:nvSpPr>
        <p:spPr/>
        <p:txBody>
          <a:bodyPr/>
          <a:lstStyle/>
          <a:p>
            <a:fld id="{F3A02F00-F4F9-B340-A2F3-A2F4A98CF582}" type="slidenum">
              <a:rPr lang="en-US" smtClean="0"/>
              <a:pPr/>
              <a:t>‹#›</a:t>
            </a:fld>
            <a:endParaRPr lang="en-US"/>
          </a:p>
        </p:txBody>
      </p:sp>
    </p:spTree>
    <p:extLst>
      <p:ext uri="{BB962C8B-B14F-4D97-AF65-F5344CB8AC3E}">
        <p14:creationId xmlns:p14="http://schemas.microsoft.com/office/powerpoint/2010/main" xmlns="" val="67098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84A3EA-2932-FF44-9678-B38EC7DE4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FB1E635-B07A-D748-97BB-F45A0A27B4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6782374-FEC4-D34D-A88B-A9B5408A0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698C4B5-A2EC-F849-8204-6D375ED5AB04}"/>
              </a:ext>
            </a:extLst>
          </p:cNvPr>
          <p:cNvSpPr>
            <a:spLocks noGrp="1"/>
          </p:cNvSpPr>
          <p:nvPr>
            <p:ph type="dt" sz="half" idx="10"/>
          </p:nvPr>
        </p:nvSpPr>
        <p:spPr/>
        <p:txBody>
          <a:bodyPr/>
          <a:lstStyle/>
          <a:p>
            <a:fld id="{F7E4AC45-8FF2-8340-8928-67D1E9DDB5E8}" type="datetimeFigureOut">
              <a:rPr lang="en-US" smtClean="0"/>
              <a:pPr/>
              <a:t>10/9/2019</a:t>
            </a:fld>
            <a:endParaRPr lang="en-US"/>
          </a:p>
        </p:txBody>
      </p:sp>
      <p:sp>
        <p:nvSpPr>
          <p:cNvPr id="6" name="Footer Placeholder 5">
            <a:extLst>
              <a:ext uri="{FF2B5EF4-FFF2-40B4-BE49-F238E27FC236}">
                <a16:creationId xmlns:a16="http://schemas.microsoft.com/office/drawing/2014/main" xmlns="" id="{C4D44D1A-8AD4-9F46-88EB-C27BD675B4D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0078C345-F69F-C14D-8A1B-3BE67CCB9D0F}"/>
              </a:ext>
            </a:extLst>
          </p:cNvPr>
          <p:cNvSpPr>
            <a:spLocks noGrp="1"/>
          </p:cNvSpPr>
          <p:nvPr>
            <p:ph type="sldNum" sz="quarter" idx="12"/>
          </p:nvPr>
        </p:nvSpPr>
        <p:spPr/>
        <p:txBody>
          <a:bodyPr/>
          <a:lstStyle/>
          <a:p>
            <a:fld id="{F3A02F00-F4F9-B340-A2F3-A2F4A98CF582}" type="slidenum">
              <a:rPr lang="en-US" smtClean="0"/>
              <a:pPr/>
              <a:t>‹#›</a:t>
            </a:fld>
            <a:endParaRPr lang="en-US"/>
          </a:p>
        </p:txBody>
      </p:sp>
    </p:spTree>
    <p:extLst>
      <p:ext uri="{BB962C8B-B14F-4D97-AF65-F5344CB8AC3E}">
        <p14:creationId xmlns:p14="http://schemas.microsoft.com/office/powerpoint/2010/main" xmlns="" val="392092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03A00DC-278E-EA44-8C52-C7B8F09B74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79187D1-B350-2C4F-AA2C-38FB74040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7741388-03E8-8E43-95A5-901B913B7F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4AC45-8FF2-8340-8928-67D1E9DDB5E8}" type="datetimeFigureOut">
              <a:rPr lang="en-US" smtClean="0"/>
              <a:pPr/>
              <a:t>10/9/2019</a:t>
            </a:fld>
            <a:endParaRPr lang="en-US"/>
          </a:p>
        </p:txBody>
      </p:sp>
      <p:sp>
        <p:nvSpPr>
          <p:cNvPr id="5" name="Footer Placeholder 4">
            <a:extLst>
              <a:ext uri="{FF2B5EF4-FFF2-40B4-BE49-F238E27FC236}">
                <a16:creationId xmlns:a16="http://schemas.microsoft.com/office/drawing/2014/main" xmlns="" id="{54334E59-B3CE-6C4B-8D97-ACBE3FB962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8EEE1FB-C7DB-DE47-B73C-3432C37CA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A02F00-F4F9-B340-A2F3-A2F4A98CF582}" type="slidenum">
              <a:rPr lang="en-US" smtClean="0"/>
              <a:pPr/>
              <a:t>‹#›</a:t>
            </a:fld>
            <a:endParaRPr lang="en-US"/>
          </a:p>
        </p:txBody>
      </p:sp>
    </p:spTree>
    <p:extLst>
      <p:ext uri="{BB962C8B-B14F-4D97-AF65-F5344CB8AC3E}">
        <p14:creationId xmlns:p14="http://schemas.microsoft.com/office/powerpoint/2010/main" xmlns="" val="3686485451"/>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xmlns="" val="3389317053"/>
              </p:ext>
            </p:extLst>
          </p:nvPr>
        </p:nvGraphicFramePr>
        <p:xfrm>
          <a:off x="407963" y="323556"/>
          <a:ext cx="11211952" cy="14950440"/>
        </p:xfrm>
        <a:graphic>
          <a:graphicData uri="http://schemas.openxmlformats.org/drawingml/2006/table">
            <a:tbl>
              <a:tblPr firstRow="1" bandRow="1">
                <a:tableStyleId>{5C22544A-7EE6-4342-B048-85BDC9FD1C3A}</a:tableStyleId>
              </a:tblPr>
              <a:tblGrid>
                <a:gridCol w="1671902">
                  <a:extLst>
                    <a:ext uri="{9D8B030D-6E8A-4147-A177-3AD203B41FA5}">
                      <a16:colId xmlns:a16="http://schemas.microsoft.com/office/drawing/2014/main" xmlns="" val="4204668482"/>
                    </a:ext>
                  </a:extLst>
                </a:gridCol>
                <a:gridCol w="1743372">
                  <a:extLst>
                    <a:ext uri="{9D8B030D-6E8A-4147-A177-3AD203B41FA5}">
                      <a16:colId xmlns:a16="http://schemas.microsoft.com/office/drawing/2014/main" xmlns="" val="3840321269"/>
                    </a:ext>
                  </a:extLst>
                </a:gridCol>
                <a:gridCol w="2072648">
                  <a:extLst>
                    <a:ext uri="{9D8B030D-6E8A-4147-A177-3AD203B41FA5}">
                      <a16:colId xmlns:a16="http://schemas.microsoft.com/office/drawing/2014/main" xmlns="" val="1410016699"/>
                    </a:ext>
                  </a:extLst>
                </a:gridCol>
                <a:gridCol w="1908010">
                  <a:extLst>
                    <a:ext uri="{9D8B030D-6E8A-4147-A177-3AD203B41FA5}">
                      <a16:colId xmlns:a16="http://schemas.microsoft.com/office/drawing/2014/main" xmlns="" val="235204250"/>
                    </a:ext>
                  </a:extLst>
                </a:gridCol>
                <a:gridCol w="1908010">
                  <a:extLst>
                    <a:ext uri="{9D8B030D-6E8A-4147-A177-3AD203B41FA5}">
                      <a16:colId xmlns:a16="http://schemas.microsoft.com/office/drawing/2014/main" xmlns="" val="2144194288"/>
                    </a:ext>
                  </a:extLst>
                </a:gridCol>
                <a:gridCol w="1908010">
                  <a:extLst>
                    <a:ext uri="{9D8B030D-6E8A-4147-A177-3AD203B41FA5}">
                      <a16:colId xmlns:a16="http://schemas.microsoft.com/office/drawing/2014/main" xmlns="" val="811440525"/>
                    </a:ext>
                  </a:extLst>
                </a:gridCol>
              </a:tblGrid>
              <a:tr h="198853">
                <a:tc>
                  <a:txBody>
                    <a:bodyPr/>
                    <a:lstStyle/>
                    <a:p>
                      <a:r>
                        <a:rPr lang="en-US" sz="1400" baseline="0" dirty="0">
                          <a:latin typeface="Times" pitchFamily="2" charset="0"/>
                        </a:rPr>
                        <a:t>Research Paper</a:t>
                      </a:r>
                    </a:p>
                  </a:txBody>
                  <a:tcPr/>
                </a:tc>
                <a:tc>
                  <a:txBody>
                    <a:bodyPr/>
                    <a:lstStyle/>
                    <a:p>
                      <a:r>
                        <a:rPr lang="en-US" sz="1400" baseline="0" dirty="0">
                          <a:latin typeface="Times" pitchFamily="2" charset="0"/>
                        </a:rPr>
                        <a:t>Year of Publish</a:t>
                      </a:r>
                    </a:p>
                  </a:txBody>
                  <a:tcPr/>
                </a:tc>
                <a:tc>
                  <a:txBody>
                    <a:bodyPr/>
                    <a:lstStyle/>
                    <a:p>
                      <a:r>
                        <a:rPr lang="en-US" sz="1400" baseline="0" dirty="0">
                          <a:latin typeface="Times" pitchFamily="2" charset="0"/>
                        </a:rPr>
                        <a:t>Writers</a:t>
                      </a:r>
                    </a:p>
                  </a:txBody>
                  <a:tcPr/>
                </a:tc>
                <a:tc>
                  <a:txBody>
                    <a:bodyPr/>
                    <a:lstStyle/>
                    <a:p>
                      <a:r>
                        <a:rPr lang="en-US" sz="1400" baseline="0" dirty="0" smtClean="0">
                          <a:latin typeface="Times" pitchFamily="2" charset="0"/>
                        </a:rPr>
                        <a:t>Advantage</a:t>
                      </a:r>
                      <a:endParaRPr lang="en-US" sz="1400" baseline="0" dirty="0">
                        <a:latin typeface="Times" pitchFamily="2" charset="0"/>
                      </a:endParaRPr>
                    </a:p>
                  </a:txBody>
                  <a:tcPr/>
                </a:tc>
                <a:tc>
                  <a:txBody>
                    <a:bodyPr/>
                    <a:lstStyle/>
                    <a:p>
                      <a:r>
                        <a:rPr lang="en-US" sz="1400" baseline="0" dirty="0">
                          <a:latin typeface="Times" pitchFamily="2" charset="0"/>
                        </a:rPr>
                        <a:t>Limitation</a:t>
                      </a:r>
                    </a:p>
                  </a:txBody>
                  <a:tcPr/>
                </a:tc>
                <a:tc>
                  <a:txBody>
                    <a:bodyPr/>
                    <a:lstStyle/>
                    <a:p>
                      <a:r>
                        <a:rPr lang="en-US" sz="1400" baseline="0" dirty="0">
                          <a:latin typeface="Times" pitchFamily="2" charset="0"/>
                        </a:rPr>
                        <a:t>Methodology</a:t>
                      </a:r>
                    </a:p>
                  </a:txBody>
                  <a:tcPr/>
                </a:tc>
                <a:extLst>
                  <a:ext uri="{0D108BD9-81ED-4DB2-BD59-A6C34878D82A}">
                    <a16:rowId xmlns:a16="http://schemas.microsoft.com/office/drawing/2014/main" xmlns="" val="4103499157"/>
                  </a:ext>
                </a:extLst>
              </a:tr>
              <a:tr h="370840">
                <a:tc>
                  <a:txBody>
                    <a:bodyPr/>
                    <a:lstStyle/>
                    <a:p>
                      <a:r>
                        <a:rPr lang="en-US" baseline="0" dirty="0" smtClean="0"/>
                        <a:t>Challenges for Toxic Comment Classification: An In-Depth Error Analysis</a:t>
                      </a:r>
                      <a:endParaRPr lang="en-IN" baseline="0" dirty="0"/>
                    </a:p>
                  </a:txBody>
                  <a:tcPr/>
                </a:tc>
                <a:tc>
                  <a:txBody>
                    <a:bodyPr/>
                    <a:lstStyle/>
                    <a:p>
                      <a:r>
                        <a:rPr lang="en-IN" baseline="0" dirty="0" smtClean="0"/>
                        <a:t>2018</a:t>
                      </a:r>
                      <a:endParaRPr lang="en-IN" baseline="0" dirty="0"/>
                    </a:p>
                  </a:txBody>
                  <a:tcPr/>
                </a:tc>
                <a:tc>
                  <a:txBody>
                    <a:bodyPr/>
                    <a:lstStyle/>
                    <a:p>
                      <a:r>
                        <a:rPr lang="en-US" baseline="0" dirty="0" smtClean="0"/>
                        <a:t>Betty van </a:t>
                      </a:r>
                      <a:r>
                        <a:rPr lang="en-US" baseline="0" dirty="0" err="1" smtClean="0"/>
                        <a:t>Aken</a:t>
                      </a:r>
                      <a:r>
                        <a:rPr lang="en-US" baseline="0" dirty="0" smtClean="0"/>
                        <a:t> , Julian </a:t>
                      </a:r>
                      <a:r>
                        <a:rPr lang="en-US" baseline="0" dirty="0" err="1" smtClean="0"/>
                        <a:t>Risch</a:t>
                      </a:r>
                      <a:r>
                        <a:rPr lang="en-US" baseline="0" dirty="0" smtClean="0"/>
                        <a:t> , Ralf </a:t>
                      </a:r>
                      <a:r>
                        <a:rPr lang="en-US" baseline="0" dirty="0" err="1" smtClean="0"/>
                        <a:t>Krestel</a:t>
                      </a:r>
                      <a:r>
                        <a:rPr lang="en-US" baseline="0" dirty="0" smtClean="0"/>
                        <a:t> , and Alexander Loser </a:t>
                      </a:r>
                      <a:endParaRPr lang="en-IN" baseline="0" dirty="0"/>
                    </a:p>
                  </a:txBody>
                  <a:tcPr/>
                </a:tc>
                <a:tc>
                  <a:txBody>
                    <a:bodyPr/>
                    <a:lstStyle/>
                    <a:p>
                      <a:r>
                        <a:rPr lang="en-US" baseline="0" dirty="0" smtClean="0"/>
                        <a:t>word and character </a:t>
                      </a:r>
                      <a:r>
                        <a:rPr lang="en-US" baseline="0" dirty="0" err="1" smtClean="0"/>
                        <a:t>ngrams</a:t>
                      </a:r>
                      <a:r>
                        <a:rPr lang="en-US" baseline="0" dirty="0" smtClean="0"/>
                        <a:t> learned by our Logistic Regression classifier produce strongly uncorrelated predictions that can be combined for increasing accuracy.</a:t>
                      </a:r>
                      <a:endParaRPr lang="en-IN" baseline="0" dirty="0"/>
                    </a:p>
                  </a:txBody>
                  <a:tcPr/>
                </a:tc>
                <a:tc>
                  <a:txBody>
                    <a:bodyPr/>
                    <a:lstStyle/>
                    <a:p>
                      <a:r>
                        <a:rPr lang="en-US" baseline="0" dirty="0" smtClean="0"/>
                        <a:t>a large source of errors is the lack of consistent quality of labels.</a:t>
                      </a:r>
                      <a:endParaRPr lang="en-IN" baseline="0" dirty="0"/>
                    </a:p>
                  </a:txBody>
                  <a:tcPr/>
                </a:tc>
                <a:tc>
                  <a:txBody>
                    <a:bodyPr/>
                    <a:lstStyle/>
                    <a:p>
                      <a:r>
                        <a:rPr lang="en-US" baseline="0" dirty="0" smtClean="0"/>
                        <a:t>Shallow classification and neural networks,</a:t>
                      </a:r>
                      <a:r>
                        <a:rPr lang="en-IN" baseline="0" dirty="0" smtClean="0"/>
                        <a:t> Multi-class approaches, Ensemble learning</a:t>
                      </a:r>
                      <a:endParaRPr lang="en-IN" baseline="0" dirty="0"/>
                    </a:p>
                  </a:txBody>
                  <a:tcPr/>
                </a:tc>
                <a:extLst>
                  <a:ext uri="{0D108BD9-81ED-4DB2-BD59-A6C34878D82A}">
                    <a16:rowId xmlns:a16="http://schemas.microsoft.com/office/drawing/2014/main" xmlns="" val="3020345167"/>
                  </a:ext>
                </a:extLst>
              </a:tr>
              <a:tr h="370840">
                <a:tc>
                  <a:txBody>
                    <a:bodyPr/>
                    <a:lstStyle/>
                    <a:p>
                      <a:r>
                        <a:rPr lang="en-IN" baseline="0" dirty="0" smtClean="0"/>
                        <a:t>Convolutional Neural Networks for Toxic Comment Classification </a:t>
                      </a:r>
                      <a:endParaRPr lang="en-IN" baseline="0" dirty="0"/>
                    </a:p>
                  </a:txBody>
                  <a:tcPr/>
                </a:tc>
                <a:tc>
                  <a:txBody>
                    <a:bodyPr/>
                    <a:lstStyle/>
                    <a:p>
                      <a:r>
                        <a:rPr lang="en-IN" baseline="0" dirty="0" smtClean="0"/>
                        <a:t>2018</a:t>
                      </a:r>
                      <a:endParaRPr lang="en-IN" baseline="0" dirty="0"/>
                    </a:p>
                  </a:txBody>
                  <a:tcPr/>
                </a:tc>
                <a:tc>
                  <a:txBody>
                    <a:bodyPr/>
                    <a:lstStyle/>
                    <a:p>
                      <a:r>
                        <a:rPr lang="en-IN" baseline="0" dirty="0" err="1" smtClean="0"/>
                        <a:t>Spiros</a:t>
                      </a:r>
                      <a:r>
                        <a:rPr lang="en-IN" baseline="0" dirty="0" smtClean="0"/>
                        <a:t> V. </a:t>
                      </a:r>
                      <a:r>
                        <a:rPr lang="en-IN" baseline="0" dirty="0" err="1" smtClean="0"/>
                        <a:t>Georgakopoulos</a:t>
                      </a:r>
                      <a:r>
                        <a:rPr lang="en-IN" baseline="0" dirty="0" smtClean="0"/>
                        <a:t>, Sotiris K. </a:t>
                      </a:r>
                      <a:r>
                        <a:rPr lang="en-IN" baseline="0" dirty="0" err="1" smtClean="0"/>
                        <a:t>Tasoulis</a:t>
                      </a:r>
                      <a:r>
                        <a:rPr lang="en-IN" baseline="0" dirty="0" smtClean="0"/>
                        <a:t>, </a:t>
                      </a:r>
                      <a:r>
                        <a:rPr lang="en-IN" baseline="0" dirty="0" err="1" smtClean="0"/>
                        <a:t>Aristidis</a:t>
                      </a:r>
                      <a:r>
                        <a:rPr lang="en-IN" baseline="0" dirty="0" smtClean="0"/>
                        <a:t> G. </a:t>
                      </a:r>
                      <a:r>
                        <a:rPr lang="en-IN" baseline="0" dirty="0" err="1" smtClean="0"/>
                        <a:t>Vrahatis</a:t>
                      </a:r>
                      <a:r>
                        <a:rPr lang="en-IN" baseline="0" dirty="0" smtClean="0"/>
                        <a:t>, </a:t>
                      </a:r>
                      <a:r>
                        <a:rPr lang="en-IN" baseline="0" dirty="0" err="1" smtClean="0"/>
                        <a:t>Vassilis</a:t>
                      </a:r>
                      <a:r>
                        <a:rPr lang="en-IN" baseline="0" dirty="0" smtClean="0"/>
                        <a:t> P. </a:t>
                      </a:r>
                      <a:r>
                        <a:rPr lang="en-IN" baseline="0" dirty="0" err="1" smtClean="0"/>
                        <a:t>Plagianakos</a:t>
                      </a:r>
                      <a:endParaRPr lang="en-IN" baseline="0" dirty="0"/>
                    </a:p>
                  </a:txBody>
                  <a:tcPr/>
                </a:tc>
                <a:tc>
                  <a:txBody>
                    <a:bodyPr/>
                    <a:lstStyle/>
                    <a:p>
                      <a:r>
                        <a:rPr lang="en-US" baseline="0" dirty="0" smtClean="0"/>
                        <a:t>CNN can outperform well established methodologies providing enough evidence that their use is appropriate for toxic comment classification</a:t>
                      </a:r>
                      <a:endParaRPr lang="en-IN" baseline="0" dirty="0"/>
                    </a:p>
                  </a:txBody>
                  <a:tcPr/>
                </a:tc>
                <a:tc>
                  <a:txBody>
                    <a:bodyPr/>
                    <a:lstStyle/>
                    <a:p>
                      <a:r>
                        <a:rPr lang="en-US" baseline="0" dirty="0" smtClean="0"/>
                        <a:t>A main limitation of these models is that they are not as reliable as it should and that usually the degree of toxicity is not determined</a:t>
                      </a:r>
                      <a:endParaRPr lang="en-IN" baseline="0" dirty="0"/>
                    </a:p>
                  </a:txBody>
                  <a:tcPr/>
                </a:tc>
                <a:tc>
                  <a:txBody>
                    <a:bodyPr/>
                    <a:lstStyle/>
                    <a:p>
                      <a:r>
                        <a:rPr lang="en-IN" baseline="0" dirty="0" smtClean="0"/>
                        <a:t>CNN for Text Classification</a:t>
                      </a:r>
                      <a:endParaRPr lang="en-IN" baseline="0" dirty="0"/>
                    </a:p>
                  </a:txBody>
                  <a:tcPr/>
                </a:tc>
                <a:extLst>
                  <a:ext uri="{0D108BD9-81ED-4DB2-BD59-A6C34878D82A}">
                    <a16:rowId xmlns:a16="http://schemas.microsoft.com/office/drawing/2014/main" xmlns="" val="7986101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baseline="0" dirty="0" smtClean="0">
                          <a:solidFill>
                            <a:schemeClr val="dk1"/>
                          </a:solidFill>
                          <a:effectLst/>
                          <a:latin typeface="+mn-lt"/>
                          <a:ea typeface="+mn-ea"/>
                          <a:cs typeface="+mn-cs"/>
                        </a:rPr>
                        <a:t>Imbalanced Toxic Comments Classification Using Data Augmentation and Deep Learning</a:t>
                      </a:r>
                    </a:p>
                    <a:p>
                      <a:endParaRPr lang="en-IN" baseline="0" dirty="0"/>
                    </a:p>
                  </a:txBody>
                  <a:tcPr/>
                </a:tc>
                <a:tc>
                  <a:txBody>
                    <a:bodyPr/>
                    <a:lstStyle/>
                    <a:p>
                      <a:r>
                        <a:rPr lang="en-IN" baseline="0" dirty="0" smtClean="0"/>
                        <a:t>2018</a:t>
                      </a:r>
                      <a:endParaRPr lang="en-IN" baseline="0" dirty="0"/>
                    </a:p>
                  </a:txBody>
                  <a:tcPr/>
                </a:tc>
                <a:tc>
                  <a:txBody>
                    <a:bodyPr/>
                    <a:lstStyle/>
                    <a:p>
                      <a:r>
                        <a:rPr lang="en-IN" sz="1800" b="0" i="0" u="none" strike="noStrike" kern="1200" baseline="0" dirty="0" smtClean="0">
                          <a:solidFill>
                            <a:schemeClr val="tx1"/>
                          </a:solidFill>
                          <a:effectLst/>
                          <a:latin typeface="+mn-lt"/>
                          <a:ea typeface="+mn-ea"/>
                          <a:cs typeface="+mn-cs"/>
                        </a:rPr>
                        <a:t>Mai Ibrahim, Marwan </a:t>
                      </a:r>
                      <a:r>
                        <a:rPr lang="en-IN" sz="1800" b="0" i="0" u="none" strike="noStrike" kern="1200" baseline="0" dirty="0" err="1" smtClean="0">
                          <a:solidFill>
                            <a:schemeClr val="tx1"/>
                          </a:solidFill>
                          <a:effectLst/>
                          <a:latin typeface="+mn-lt"/>
                          <a:ea typeface="+mn-ea"/>
                          <a:cs typeface="+mn-cs"/>
                        </a:rPr>
                        <a:t>Torki</a:t>
                      </a:r>
                      <a:r>
                        <a:rPr lang="en-IN" sz="1800" b="0" i="0" u="none" strike="noStrike" kern="1200" baseline="0" dirty="0" smtClean="0">
                          <a:solidFill>
                            <a:schemeClr val="tx1"/>
                          </a:solidFill>
                          <a:effectLst/>
                          <a:latin typeface="+mn-lt"/>
                          <a:ea typeface="+mn-ea"/>
                          <a:cs typeface="+mn-cs"/>
                        </a:rPr>
                        <a:t> ,</a:t>
                      </a:r>
                      <a:r>
                        <a:rPr lang="en-IN" sz="1800" b="0" i="0" u="none" strike="noStrike" kern="1200" baseline="0" dirty="0" err="1" smtClean="0">
                          <a:solidFill>
                            <a:schemeClr val="tx1"/>
                          </a:solidFill>
                          <a:effectLst/>
                          <a:latin typeface="+mn-lt"/>
                          <a:ea typeface="+mn-ea"/>
                          <a:cs typeface="+mn-cs"/>
                        </a:rPr>
                        <a:t>Nagwa</a:t>
                      </a:r>
                      <a:r>
                        <a:rPr lang="en-IN" sz="1800" b="0" i="0" u="none" strike="noStrike" kern="1200" baseline="0" dirty="0" smtClean="0">
                          <a:solidFill>
                            <a:schemeClr val="tx1"/>
                          </a:solidFill>
                          <a:effectLst/>
                          <a:latin typeface="+mn-lt"/>
                          <a:ea typeface="+mn-ea"/>
                          <a:cs typeface="+mn-cs"/>
                        </a:rPr>
                        <a:t> El-</a:t>
                      </a:r>
                      <a:r>
                        <a:rPr lang="en-IN" sz="1800" b="0" i="0" u="none" strike="noStrike" kern="1200" baseline="0" dirty="0" err="1" smtClean="0">
                          <a:solidFill>
                            <a:schemeClr val="tx1"/>
                          </a:solidFill>
                          <a:effectLst/>
                          <a:latin typeface="+mn-lt"/>
                          <a:ea typeface="+mn-ea"/>
                          <a:cs typeface="+mn-cs"/>
                        </a:rPr>
                        <a:t>Makky</a:t>
                      </a:r>
                      <a:endParaRPr lang="en-IN" u="none" baseline="0" dirty="0">
                        <a:solidFill>
                          <a:schemeClr val="tx1"/>
                        </a:solidFill>
                      </a:endParaRPr>
                    </a:p>
                  </a:txBody>
                  <a:tcPr/>
                </a:tc>
                <a:tc>
                  <a:txBody>
                    <a:bodyPr/>
                    <a:lstStyle/>
                    <a:p>
                      <a:r>
                        <a:rPr lang="en-US" sz="1800" b="0" i="0" kern="1200" baseline="0" dirty="0" smtClean="0">
                          <a:solidFill>
                            <a:schemeClr val="dk1"/>
                          </a:solidFill>
                          <a:effectLst/>
                          <a:latin typeface="+mn-lt"/>
                          <a:ea typeface="+mn-ea"/>
                          <a:cs typeface="+mn-cs"/>
                        </a:rPr>
                        <a:t>The evaluation results show that the proposed ensemble approach provides the highest accuracy among all considered algorithms.</a:t>
                      </a:r>
                      <a:endParaRPr lang="en-IN" baseline="0" dirty="0"/>
                    </a:p>
                  </a:txBody>
                  <a:tcPr/>
                </a:tc>
                <a:tc>
                  <a:txBody>
                    <a:bodyPr/>
                    <a:lstStyle/>
                    <a:p>
                      <a:r>
                        <a:rPr lang="en-IN" baseline="0" dirty="0" smtClean="0"/>
                        <a:t>Accuracy and prediction does not match well</a:t>
                      </a:r>
                      <a:endParaRPr lang="en-IN" baseline="0" dirty="0"/>
                    </a:p>
                  </a:txBody>
                  <a:tcPr/>
                </a:tc>
                <a:tc>
                  <a:txBody>
                    <a:bodyPr/>
                    <a:lstStyle/>
                    <a:p>
                      <a:r>
                        <a:rPr lang="en-US" sz="1800" b="0" i="0" kern="1200" baseline="0" dirty="0" smtClean="0">
                          <a:solidFill>
                            <a:schemeClr val="dk1"/>
                          </a:solidFill>
                          <a:effectLst/>
                          <a:latin typeface="+mn-lt"/>
                          <a:ea typeface="+mn-ea"/>
                          <a:cs typeface="+mn-cs"/>
                        </a:rPr>
                        <a:t>The proposed solution is an ensemble of three models: convolutional neural network (CNN), bidirectional long short-term memory (LSTM) and bidirectional gated recurrent units (GRU).</a:t>
                      </a:r>
                      <a:endParaRPr lang="en-IN" baseline="0" dirty="0"/>
                    </a:p>
                  </a:txBody>
                  <a:tcPr/>
                </a:tc>
                <a:extLst>
                  <a:ext uri="{0D108BD9-81ED-4DB2-BD59-A6C34878D82A}">
                    <a16:rowId xmlns:a16="http://schemas.microsoft.com/office/drawing/2014/main" xmlns="" val="2515679658"/>
                  </a:ext>
                </a:extLst>
              </a:tr>
              <a:tr h="370840">
                <a:tc>
                  <a:txBody>
                    <a:bodyPr/>
                    <a:lstStyle/>
                    <a:p>
                      <a:r>
                        <a:rPr lang="en-US" sz="1800" b="0" i="0" kern="1200" baseline="0" dirty="0" smtClean="0">
                          <a:solidFill>
                            <a:schemeClr val="dk1"/>
                          </a:solidFill>
                          <a:effectLst/>
                          <a:latin typeface="+mn-lt"/>
                          <a:ea typeface="+mn-ea"/>
                          <a:cs typeface="+mn-cs"/>
                        </a:rPr>
                        <a:t>Overlapping Toxic Sentiment Classification Using Deep Neural Architectures</a:t>
                      </a:r>
                      <a:r>
                        <a:rPr lang="en-US" sz="1800" b="1" i="0" kern="1200" baseline="0" dirty="0" smtClean="0">
                          <a:solidFill>
                            <a:schemeClr val="dk1"/>
                          </a:solidFill>
                          <a:effectLst/>
                          <a:latin typeface="+mn-lt"/>
                          <a:ea typeface="+mn-ea"/>
                          <a:cs typeface="+mn-cs"/>
                        </a:rPr>
                        <a:t/>
                      </a:r>
                      <a:br>
                        <a:rPr lang="en-US" sz="1800" b="1" i="0" kern="1200" baseline="0" dirty="0" smtClean="0">
                          <a:solidFill>
                            <a:schemeClr val="dk1"/>
                          </a:solidFill>
                          <a:effectLst/>
                          <a:latin typeface="+mn-lt"/>
                          <a:ea typeface="+mn-ea"/>
                          <a:cs typeface="+mn-cs"/>
                        </a:rPr>
                      </a:br>
                      <a:endParaRPr lang="en-IN" baseline="0" dirty="0"/>
                    </a:p>
                  </a:txBody>
                  <a:tcPr/>
                </a:tc>
                <a:tc>
                  <a:txBody>
                    <a:bodyPr/>
                    <a:lstStyle/>
                    <a:p>
                      <a:r>
                        <a:rPr lang="en-IN" baseline="0" dirty="0" smtClean="0"/>
                        <a:t>2018</a:t>
                      </a:r>
                      <a:endParaRPr lang="en-IN" baseline="0" dirty="0"/>
                    </a:p>
                  </a:txBody>
                  <a:tcPr/>
                </a:tc>
                <a:tc>
                  <a:txBody>
                    <a:bodyPr/>
                    <a:lstStyle/>
                    <a:p>
                      <a:r>
                        <a:rPr lang="en-IN" sz="1800" b="0" i="0" u="none" strike="noStrike" kern="1200" baseline="0" dirty="0" smtClean="0">
                          <a:solidFill>
                            <a:schemeClr val="dk1"/>
                          </a:solidFill>
                          <a:effectLst/>
                          <a:latin typeface="+mn-lt"/>
                          <a:ea typeface="+mn-ea"/>
                          <a:cs typeface="+mn-cs"/>
                        </a:rPr>
                        <a:t>Hafiz </a:t>
                      </a:r>
                      <a:r>
                        <a:rPr lang="en-IN" sz="1800" b="0" i="0" u="none" strike="noStrike" kern="1200" baseline="0" dirty="0" err="1" smtClean="0">
                          <a:solidFill>
                            <a:schemeClr val="dk1"/>
                          </a:solidFill>
                          <a:effectLst/>
                          <a:latin typeface="+mn-lt"/>
                          <a:ea typeface="+mn-ea"/>
                          <a:cs typeface="+mn-cs"/>
                        </a:rPr>
                        <a:t>Hassaan</a:t>
                      </a:r>
                      <a:r>
                        <a:rPr lang="en-IN" sz="1800" b="0" i="0" u="none" strike="noStrike" kern="1200" baseline="0" dirty="0" smtClean="0">
                          <a:solidFill>
                            <a:schemeClr val="dk1"/>
                          </a:solidFill>
                          <a:effectLst/>
                          <a:latin typeface="+mn-lt"/>
                          <a:ea typeface="+mn-ea"/>
                          <a:cs typeface="+mn-cs"/>
                        </a:rPr>
                        <a:t> Saeed,</a:t>
                      </a:r>
                      <a:r>
                        <a:rPr lang="en-IN" sz="1800" b="0" i="0" kern="1200" baseline="0" dirty="0" smtClean="0">
                          <a:solidFill>
                            <a:schemeClr val="dk1"/>
                          </a:solidFill>
                          <a:effectLst/>
                          <a:latin typeface="+mn-lt"/>
                          <a:ea typeface="+mn-ea"/>
                          <a:cs typeface="+mn-cs"/>
                        </a:rPr>
                        <a:t> </a:t>
                      </a:r>
                      <a:r>
                        <a:rPr lang="en-IN" sz="1800" b="0" i="0" u="none" strike="noStrike" kern="1200" baseline="0" dirty="0" err="1" smtClean="0">
                          <a:solidFill>
                            <a:schemeClr val="dk1"/>
                          </a:solidFill>
                          <a:effectLst/>
                          <a:latin typeface="+mn-lt"/>
                          <a:ea typeface="+mn-ea"/>
                          <a:cs typeface="+mn-cs"/>
                        </a:rPr>
                        <a:t>Khurram</a:t>
                      </a:r>
                      <a:r>
                        <a:rPr lang="en-IN" sz="1800" b="0" i="0" u="none" strike="noStrike" kern="1200" baseline="0" dirty="0" smtClean="0">
                          <a:solidFill>
                            <a:schemeClr val="dk1"/>
                          </a:solidFill>
                          <a:effectLst/>
                          <a:latin typeface="+mn-lt"/>
                          <a:ea typeface="+mn-ea"/>
                          <a:cs typeface="+mn-cs"/>
                        </a:rPr>
                        <a:t> </a:t>
                      </a:r>
                      <a:r>
                        <a:rPr lang="en-IN" sz="1800" b="0" i="0" u="none" strike="noStrike" kern="1200" baseline="0" dirty="0" err="1" smtClean="0">
                          <a:solidFill>
                            <a:schemeClr val="dk1"/>
                          </a:solidFill>
                          <a:effectLst/>
                          <a:latin typeface="+mn-lt"/>
                          <a:ea typeface="+mn-ea"/>
                          <a:cs typeface="+mn-cs"/>
                        </a:rPr>
                        <a:t>Shahzad</a:t>
                      </a:r>
                      <a:r>
                        <a:rPr lang="en-IN" sz="1800" b="0" i="0" u="none" strike="noStrike" kern="1200" baseline="0" dirty="0" smtClean="0">
                          <a:solidFill>
                            <a:schemeClr val="dk1"/>
                          </a:solidFill>
                          <a:effectLst/>
                          <a:latin typeface="+mn-lt"/>
                          <a:ea typeface="+mn-ea"/>
                          <a:cs typeface="+mn-cs"/>
                        </a:rPr>
                        <a:t>,</a:t>
                      </a:r>
                      <a:r>
                        <a:rPr lang="en-IN" sz="1800" b="0" i="0" kern="1200" baseline="0" dirty="0" smtClean="0">
                          <a:solidFill>
                            <a:schemeClr val="dk1"/>
                          </a:solidFill>
                          <a:effectLst/>
                          <a:latin typeface="+mn-lt"/>
                          <a:ea typeface="+mn-ea"/>
                          <a:cs typeface="+mn-cs"/>
                        </a:rPr>
                        <a:t> </a:t>
                      </a:r>
                      <a:r>
                        <a:rPr lang="en-IN" sz="1800" b="0" i="0" u="none" strike="noStrike" kern="1200" baseline="0" dirty="0" smtClean="0">
                          <a:solidFill>
                            <a:schemeClr val="dk1"/>
                          </a:solidFill>
                          <a:effectLst/>
                          <a:latin typeface="+mn-lt"/>
                          <a:ea typeface="+mn-ea"/>
                          <a:cs typeface="+mn-cs"/>
                        </a:rPr>
                        <a:t>Faisal </a:t>
                      </a:r>
                      <a:r>
                        <a:rPr lang="en-IN" sz="1800" b="0" i="0" u="none" strike="noStrike" kern="1200" baseline="0" dirty="0" err="1" smtClean="0">
                          <a:solidFill>
                            <a:schemeClr val="dk1"/>
                          </a:solidFill>
                          <a:effectLst/>
                          <a:latin typeface="+mn-lt"/>
                          <a:ea typeface="+mn-ea"/>
                          <a:cs typeface="+mn-cs"/>
                        </a:rPr>
                        <a:t>Kamiran</a:t>
                      </a:r>
                      <a:endParaRPr lang="en-IN" baseline="0" dirty="0"/>
                    </a:p>
                  </a:txBody>
                  <a:tcPr/>
                </a:tc>
                <a:tc>
                  <a:txBody>
                    <a:bodyPr/>
                    <a:lstStyle/>
                    <a:p>
                      <a:r>
                        <a:rPr lang="en-US" sz="1800" b="0" i="0" kern="1200" baseline="0" dirty="0" smtClean="0">
                          <a:solidFill>
                            <a:schemeClr val="dk1"/>
                          </a:solidFill>
                          <a:effectLst/>
                          <a:latin typeface="+mn-lt"/>
                          <a:ea typeface="+mn-ea"/>
                          <a:cs typeface="+mn-cs"/>
                        </a:rPr>
                        <a:t>proposed classification framework does not require any laborious text pre-processing and is capable of handling text pre-processing (e.g. stop word removal, feature engineering, etc.) intrinsically.</a:t>
                      </a:r>
                      <a:endParaRPr lang="en-IN" baseline="0" dirty="0"/>
                    </a:p>
                  </a:txBody>
                  <a:tcPr/>
                </a:tc>
                <a:tc>
                  <a:txBody>
                    <a:bodyPr/>
                    <a:lstStyle/>
                    <a:p>
                      <a:r>
                        <a:rPr lang="en-IN" baseline="0" dirty="0" smtClean="0"/>
                        <a:t>Cannot handle huge amount of data</a:t>
                      </a:r>
                      <a:endParaRPr lang="en-IN" baseline="0" dirty="0"/>
                    </a:p>
                  </a:txBody>
                  <a:tcPr/>
                </a:tc>
                <a:tc>
                  <a:txBody>
                    <a:bodyPr/>
                    <a:lstStyle/>
                    <a:p>
                      <a:r>
                        <a:rPr lang="en-US" sz="1800" b="0" i="0" kern="1200" baseline="0" dirty="0" smtClean="0">
                          <a:solidFill>
                            <a:schemeClr val="dk1"/>
                          </a:solidFill>
                          <a:effectLst/>
                          <a:latin typeface="+mn-lt"/>
                          <a:ea typeface="+mn-ea"/>
                          <a:cs typeface="+mn-cs"/>
                        </a:rPr>
                        <a:t>Deep Neural Network (DNN) architectures to classify the overlapping sentiments with high accuracy.</a:t>
                      </a:r>
                      <a:endParaRPr lang="en-IN" baseline="0" dirty="0"/>
                    </a:p>
                  </a:txBody>
                  <a:tcPr/>
                </a:tc>
                <a:extLst>
                  <a:ext uri="{0D108BD9-81ED-4DB2-BD59-A6C34878D82A}">
                    <a16:rowId xmlns:a16="http://schemas.microsoft.com/office/drawing/2014/main" xmlns="" val="1489432080"/>
                  </a:ext>
                </a:extLst>
              </a:tr>
              <a:tr h="370840">
                <a:tc>
                  <a:txBody>
                    <a:bodyPr/>
                    <a:lstStyle/>
                    <a:p>
                      <a:endParaRPr lang="en-IN" baseline="0"/>
                    </a:p>
                  </a:txBody>
                  <a:tcPr/>
                </a:tc>
                <a:tc>
                  <a:txBody>
                    <a:bodyPr/>
                    <a:lstStyle/>
                    <a:p>
                      <a:endParaRPr lang="en-IN" baseline="0"/>
                    </a:p>
                  </a:txBody>
                  <a:tcPr/>
                </a:tc>
                <a:tc>
                  <a:txBody>
                    <a:bodyPr/>
                    <a:lstStyle/>
                    <a:p>
                      <a:endParaRPr lang="en-IN" baseline="0" dirty="0"/>
                    </a:p>
                  </a:txBody>
                  <a:tcPr/>
                </a:tc>
                <a:tc>
                  <a:txBody>
                    <a:bodyPr/>
                    <a:lstStyle/>
                    <a:p>
                      <a:endParaRPr lang="en-IN" baseline="0"/>
                    </a:p>
                  </a:txBody>
                  <a:tcPr/>
                </a:tc>
                <a:tc>
                  <a:txBody>
                    <a:bodyPr/>
                    <a:lstStyle/>
                    <a:p>
                      <a:endParaRPr lang="en-IN" baseline="0"/>
                    </a:p>
                  </a:txBody>
                  <a:tcPr/>
                </a:tc>
                <a:tc>
                  <a:txBody>
                    <a:bodyPr/>
                    <a:lstStyle/>
                    <a:p>
                      <a:endParaRPr lang="en-IN" baseline="0"/>
                    </a:p>
                  </a:txBody>
                  <a:tcPr/>
                </a:tc>
                <a:extLst>
                  <a:ext uri="{0D108BD9-81ED-4DB2-BD59-A6C34878D82A}">
                    <a16:rowId xmlns:a16="http://schemas.microsoft.com/office/drawing/2014/main" xmlns="" val="3586655427"/>
                  </a:ext>
                </a:extLst>
              </a:tr>
              <a:tr h="370840">
                <a:tc>
                  <a:txBody>
                    <a:bodyPr/>
                    <a:lstStyle/>
                    <a:p>
                      <a:endParaRPr lang="en-IN" baseline="0"/>
                    </a:p>
                  </a:txBody>
                  <a:tcPr/>
                </a:tc>
                <a:tc>
                  <a:txBody>
                    <a:bodyPr/>
                    <a:lstStyle/>
                    <a:p>
                      <a:endParaRPr lang="en-IN" baseline="0"/>
                    </a:p>
                  </a:txBody>
                  <a:tcPr/>
                </a:tc>
                <a:tc>
                  <a:txBody>
                    <a:bodyPr/>
                    <a:lstStyle/>
                    <a:p>
                      <a:endParaRPr lang="en-IN" baseline="0"/>
                    </a:p>
                  </a:txBody>
                  <a:tcPr/>
                </a:tc>
                <a:tc>
                  <a:txBody>
                    <a:bodyPr/>
                    <a:lstStyle/>
                    <a:p>
                      <a:endParaRPr lang="en-IN" baseline="0"/>
                    </a:p>
                  </a:txBody>
                  <a:tcPr/>
                </a:tc>
                <a:tc>
                  <a:txBody>
                    <a:bodyPr/>
                    <a:lstStyle/>
                    <a:p>
                      <a:endParaRPr lang="en-IN" baseline="0"/>
                    </a:p>
                  </a:txBody>
                  <a:tcPr/>
                </a:tc>
                <a:tc>
                  <a:txBody>
                    <a:bodyPr/>
                    <a:lstStyle/>
                    <a:p>
                      <a:endParaRPr lang="en-IN" baseline="0"/>
                    </a:p>
                  </a:txBody>
                  <a:tcPr/>
                </a:tc>
                <a:extLst>
                  <a:ext uri="{0D108BD9-81ED-4DB2-BD59-A6C34878D82A}">
                    <a16:rowId xmlns:a16="http://schemas.microsoft.com/office/drawing/2014/main" xmlns="" val="2363487845"/>
                  </a:ext>
                </a:extLst>
              </a:tr>
              <a:tr h="370840">
                <a:tc>
                  <a:txBody>
                    <a:bodyPr/>
                    <a:lstStyle/>
                    <a:p>
                      <a:endParaRPr lang="en-IN" baseline="0"/>
                    </a:p>
                  </a:txBody>
                  <a:tcPr/>
                </a:tc>
                <a:tc>
                  <a:txBody>
                    <a:bodyPr/>
                    <a:lstStyle/>
                    <a:p>
                      <a:endParaRPr lang="en-IN" baseline="0"/>
                    </a:p>
                  </a:txBody>
                  <a:tcPr/>
                </a:tc>
                <a:tc>
                  <a:txBody>
                    <a:bodyPr/>
                    <a:lstStyle/>
                    <a:p>
                      <a:endParaRPr lang="en-IN" baseline="0"/>
                    </a:p>
                  </a:txBody>
                  <a:tcPr/>
                </a:tc>
                <a:tc>
                  <a:txBody>
                    <a:bodyPr/>
                    <a:lstStyle/>
                    <a:p>
                      <a:endParaRPr lang="en-IN" baseline="0"/>
                    </a:p>
                  </a:txBody>
                  <a:tcPr/>
                </a:tc>
                <a:tc>
                  <a:txBody>
                    <a:bodyPr/>
                    <a:lstStyle/>
                    <a:p>
                      <a:endParaRPr lang="en-IN" baseline="0"/>
                    </a:p>
                  </a:txBody>
                  <a:tcPr/>
                </a:tc>
                <a:tc>
                  <a:txBody>
                    <a:bodyPr/>
                    <a:lstStyle/>
                    <a:p>
                      <a:endParaRPr lang="en-IN" baseline="0" dirty="0"/>
                    </a:p>
                  </a:txBody>
                  <a:tcPr/>
                </a:tc>
                <a:extLst>
                  <a:ext uri="{0D108BD9-81ED-4DB2-BD59-A6C34878D82A}">
                    <a16:rowId xmlns:a16="http://schemas.microsoft.com/office/drawing/2014/main" xmlns="" val="1122288547"/>
                  </a:ext>
                </a:extLst>
              </a:tr>
            </a:tbl>
          </a:graphicData>
        </a:graphic>
      </p:graphicFrame>
    </p:spTree>
    <p:extLst>
      <p:ext uri="{BB962C8B-B14F-4D97-AF65-F5344CB8AC3E}">
        <p14:creationId xmlns:p14="http://schemas.microsoft.com/office/powerpoint/2010/main" xmlns="" val="35251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Functional </a:t>
            </a:r>
            <a:r>
              <a:rPr lang="en-IN" b="1" u="sng" dirty="0" err="1" smtClean="0"/>
              <a:t>Architechure</a:t>
            </a:r>
            <a:r>
              <a:rPr lang="en-IN" b="1" u="sng" dirty="0" smtClean="0"/>
              <a:t>:</a:t>
            </a:r>
            <a:r>
              <a:rPr lang="en-US" sz="4000" dirty="0" smtClean="0"/>
              <a:t/>
            </a:r>
            <a:br>
              <a:rPr lang="en-US" sz="4000" dirty="0" smtClean="0"/>
            </a:br>
            <a:endParaRPr lang="en-US" dirty="0"/>
          </a:p>
        </p:txBody>
      </p:sp>
      <p:sp>
        <p:nvSpPr>
          <p:cNvPr id="3" name="Content Placeholder 2"/>
          <p:cNvSpPr>
            <a:spLocks noGrp="1"/>
          </p:cNvSpPr>
          <p:nvPr>
            <p:ph idx="1"/>
          </p:nvPr>
        </p:nvSpPr>
        <p:spPr/>
        <p:txBody>
          <a:bodyPr>
            <a:normAutofit fontScale="92500" lnSpcReduction="10000"/>
          </a:bodyPr>
          <a:lstStyle/>
          <a:p>
            <a:pPr lvl="0"/>
            <a:r>
              <a:rPr lang="en-IN" dirty="0" smtClean="0"/>
              <a:t>AES is a symmetric key encryption algorithm that essentially lets the key to be used for encryption and decryption of data. A computer program takes clear text and processes it through an encryption key and returns </a:t>
            </a:r>
            <a:r>
              <a:rPr lang="en-IN" dirty="0" err="1" smtClean="0"/>
              <a:t>ciphertext</a:t>
            </a:r>
            <a:r>
              <a:rPr lang="en-IN" dirty="0" smtClean="0"/>
              <a:t>.</a:t>
            </a:r>
            <a:endParaRPr lang="en-US" dirty="0" smtClean="0"/>
          </a:p>
          <a:p>
            <a:pPr lvl="0"/>
            <a:r>
              <a:rPr lang="en-IN" dirty="0" smtClean="0"/>
              <a:t>If data needs to be decrypted, the program processes it again with the same key and reproduces the clear text. It requires less computational resources that means lower performance impact. </a:t>
            </a:r>
            <a:endParaRPr lang="en-US" dirty="0" smtClean="0"/>
          </a:p>
          <a:p>
            <a:pPr lvl="0"/>
            <a:r>
              <a:rPr lang="en-IN" b="1" dirty="0" smtClean="0"/>
              <a:t>Key Parameters</a:t>
            </a:r>
            <a:endParaRPr lang="en-US" dirty="0" smtClean="0"/>
          </a:p>
          <a:p>
            <a:pPr lvl="1"/>
            <a:r>
              <a:rPr lang="en-IN" i="1" dirty="0" err="1" smtClean="0"/>
              <a:t>keyalg</a:t>
            </a:r>
            <a:r>
              <a:rPr lang="en-IN" i="1" dirty="0" smtClean="0"/>
              <a:t>: algorithm used to create the key (AES)</a:t>
            </a:r>
            <a:endParaRPr lang="en-US" dirty="0" smtClean="0"/>
          </a:p>
          <a:p>
            <a:pPr lvl="1"/>
            <a:r>
              <a:rPr lang="en-IN" i="1" dirty="0" err="1" smtClean="0"/>
              <a:t>keysize</a:t>
            </a:r>
            <a:r>
              <a:rPr lang="en-IN" i="1" dirty="0" smtClean="0"/>
              <a:t>: size of the key (128, 192, 256, etc)</a:t>
            </a:r>
            <a:endParaRPr lang="en-US" dirty="0" smtClean="0"/>
          </a:p>
          <a:p>
            <a:pPr lvl="1"/>
            <a:r>
              <a:rPr lang="en-IN" i="1" dirty="0" smtClean="0"/>
              <a:t>alias: alias given to the newly created key</a:t>
            </a:r>
            <a:endParaRPr lang="en-US" dirty="0" smtClean="0"/>
          </a:p>
          <a:p>
            <a:pPr lvl="1"/>
            <a:r>
              <a:rPr lang="en-IN" i="1" dirty="0" err="1" smtClean="0"/>
              <a:t>keypass</a:t>
            </a:r>
            <a:r>
              <a:rPr lang="en-IN" i="1" dirty="0" smtClean="0"/>
              <a:t>: password protecting the use of the key </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age result for file encryption using aes algorithm in java"/>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351887" y="1848343"/>
            <a:ext cx="9488225" cy="4305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Modular Design: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IN" u="sng" dirty="0" smtClean="0"/>
              <a:t>1)Text </a:t>
            </a:r>
            <a:r>
              <a:rPr lang="en-IN" u="sng" dirty="0" err="1" smtClean="0"/>
              <a:t>encrpyption</a:t>
            </a:r>
            <a:r>
              <a:rPr lang="en-IN" u="sng" dirty="0" smtClean="0"/>
              <a:t> module</a:t>
            </a:r>
            <a:endParaRPr lang="en-US" dirty="0" smtClean="0"/>
          </a:p>
          <a:p>
            <a:pPr>
              <a:buNone/>
            </a:pPr>
            <a:endParaRPr lang="en-US" dirty="0"/>
          </a:p>
        </p:txBody>
      </p:sp>
      <p:pic>
        <p:nvPicPr>
          <p:cNvPr id="4" name="Picture 3"/>
          <p:cNvPicPr/>
          <p:nvPr/>
        </p:nvPicPr>
        <p:blipFill>
          <a:blip r:embed="rId2" cstate="print"/>
          <a:srcRect/>
          <a:stretch>
            <a:fillRect/>
          </a:stretch>
        </p:blipFill>
        <p:spPr bwMode="auto">
          <a:xfrm>
            <a:off x="7834312" y="952500"/>
            <a:ext cx="2867025" cy="4953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r>
              <a:rPr lang="en-US" dirty="0" smtClean="0"/>
              <a:t/>
            </a:r>
            <a:br>
              <a:rPr lang="en-US" dirty="0" smtClean="0"/>
            </a:br>
            <a:r>
              <a:rPr lang="en-IN" sz="2700" b="1" dirty="0" smtClean="0"/>
              <a:t>2)Text decryption module</a:t>
            </a: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6618852" y="1114425"/>
            <a:ext cx="4125348" cy="506253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r>
              <a:rPr lang="en-US" dirty="0" smtClean="0"/>
              <a:t/>
            </a:r>
            <a:br>
              <a:rPr lang="en-US" dirty="0" smtClean="0"/>
            </a:br>
            <a:r>
              <a:rPr lang="en-IN" sz="2700" b="1" dirty="0"/>
              <a:t>3</a:t>
            </a:r>
            <a:r>
              <a:rPr lang="en-IN" sz="2700" b="1" dirty="0" smtClean="0"/>
              <a:t>)Image Encryption module</a:t>
            </a:r>
            <a:r>
              <a:rPr lang="en-US" dirty="0" smtClean="0"/>
              <a:t/>
            </a:r>
            <a:br>
              <a:rPr lang="en-US" dirty="0" smtClean="0"/>
            </a:br>
            <a:endParaRPr lang="en-US" dirty="0"/>
          </a:p>
        </p:txBody>
      </p:sp>
      <p:pic>
        <p:nvPicPr>
          <p:cNvPr id="5" name="Content Placeholder 4"/>
          <p:cNvPicPr>
            <a:picLocks noGrp="1"/>
          </p:cNvPicPr>
          <p:nvPr>
            <p:ph idx="1"/>
          </p:nvPr>
        </p:nvPicPr>
        <p:blipFill>
          <a:blip r:embed="rId2"/>
          <a:stretch>
            <a:fillRect/>
          </a:stretch>
        </p:blipFill>
        <p:spPr>
          <a:xfrm>
            <a:off x="8304677" y="787791"/>
            <a:ext cx="2682190" cy="5248495"/>
          </a:xfrm>
          <a:prstGeom prst="rect">
            <a:avLst/>
          </a:prstGeom>
        </p:spPr>
      </p:pic>
    </p:spTree>
    <p:extLst>
      <p:ext uri="{BB962C8B-B14F-4D97-AF65-F5344CB8AC3E}">
        <p14:creationId xmlns:p14="http://schemas.microsoft.com/office/powerpoint/2010/main" xmlns="" val="613708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r>
              <a:rPr lang="en-US" dirty="0" smtClean="0"/>
              <a:t/>
            </a:r>
            <a:br>
              <a:rPr lang="en-US" dirty="0" smtClean="0"/>
            </a:br>
            <a:r>
              <a:rPr lang="en-IN" sz="2700" b="1" dirty="0" smtClean="0"/>
              <a:t>4)Image decryption module</a:t>
            </a:r>
            <a:r>
              <a:rPr lang="en-US" dirty="0" smtClean="0"/>
              <a:t/>
            </a:r>
            <a:br>
              <a:rPr lang="en-US" dirty="0" smtClean="0"/>
            </a:br>
            <a:endParaRPr lang="en-US" dirty="0"/>
          </a:p>
        </p:txBody>
      </p:sp>
      <p:pic>
        <p:nvPicPr>
          <p:cNvPr id="5" name="Content Placeholder 4"/>
          <p:cNvPicPr>
            <a:picLocks noGrp="1"/>
          </p:cNvPicPr>
          <p:nvPr>
            <p:ph idx="1"/>
          </p:nvPr>
        </p:nvPicPr>
        <p:blipFill>
          <a:blip r:embed="rId2"/>
          <a:stretch>
            <a:fillRect/>
          </a:stretch>
        </p:blipFill>
        <p:spPr>
          <a:xfrm>
            <a:off x="8181565" y="717453"/>
            <a:ext cx="2298866" cy="5346969"/>
          </a:xfrm>
          <a:prstGeom prst="rect">
            <a:avLst/>
          </a:prstGeom>
        </p:spPr>
      </p:pic>
    </p:spTree>
    <p:extLst>
      <p:ext uri="{BB962C8B-B14F-4D97-AF65-F5344CB8AC3E}">
        <p14:creationId xmlns:p14="http://schemas.microsoft.com/office/powerpoint/2010/main" xmlns="" val="2528983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Implementation Details: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IN" dirty="0" smtClean="0"/>
              <a:t>The app we are going to build will allow people to choose files from their computers and encrypt them client-side with a pass phrase. No information will be transferred between client and server. To make this possible we will use the HTML5 </a:t>
            </a:r>
            <a:r>
              <a:rPr lang="en-IN" dirty="0" err="1" smtClean="0"/>
              <a:t>FileReader</a:t>
            </a:r>
            <a:r>
              <a:rPr lang="en-IN" dirty="0" smtClean="0"/>
              <a:t> API, and a JavaScript encryption library - </a:t>
            </a:r>
            <a:r>
              <a:rPr lang="en-IN" dirty="0" err="1" smtClean="0"/>
              <a:t>CryptoJS</a:t>
            </a:r>
            <a:r>
              <a:rPr lang="en-IN" dirty="0" smtClean="0"/>
              <a:t>.</a:t>
            </a:r>
            <a:endParaRPr lang="en-US" dirty="0" smtClean="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IN" b="1" dirty="0" smtClean="0"/>
              <a:t>The HTML</a:t>
            </a:r>
            <a:endParaRPr lang="en-US" b="1" dirty="0" smtClean="0"/>
          </a:p>
          <a:p>
            <a:pPr>
              <a:buNone/>
            </a:pPr>
            <a:r>
              <a:rPr lang="en-IN" dirty="0" smtClean="0"/>
              <a:t>   The </a:t>
            </a:r>
            <a:r>
              <a:rPr lang="en-IN" dirty="0" err="1" smtClean="0"/>
              <a:t>markup</a:t>
            </a:r>
            <a:r>
              <a:rPr lang="en-IN" dirty="0" smtClean="0"/>
              <a:t> of the app consists of a regular HTML5 document and a few </a:t>
            </a:r>
            <a:r>
              <a:rPr lang="en-IN" dirty="0" err="1" smtClean="0"/>
              <a:t>divs</a:t>
            </a:r>
            <a:r>
              <a:rPr lang="en-IN" dirty="0" smtClean="0"/>
              <a:t> that separate the app into several individual screens. You will see how these interact in the JavaScript and CSS sections of the tutorial.</a:t>
            </a:r>
          </a:p>
          <a:p>
            <a:pPr>
              <a:buNone/>
            </a:pPr>
            <a:r>
              <a:rPr lang="en-IN" dirty="0" smtClean="0"/>
              <a:t>   Only one of the step </a:t>
            </a:r>
            <a:r>
              <a:rPr lang="en-IN" dirty="0" err="1" smtClean="0"/>
              <a:t>divs</a:t>
            </a:r>
            <a:r>
              <a:rPr lang="en-IN" dirty="0" smtClean="0"/>
              <a:t> is visible at a time. Depending on the choice of the user - to encrypt or decrypt - a class name is set on the body element. With CSS, this class name hides the elements with either the “if-encrypt” or “if-decrypt” classes. This simple gating allows us to write cleaner JavaScript that is minimally involved with the UI.</a:t>
            </a:r>
            <a:endParaRPr lang="en-US" dirty="0" smtClean="0"/>
          </a:p>
          <a:p>
            <a:pPr>
              <a:buNone/>
            </a:pP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IN" b="1" dirty="0" smtClean="0"/>
              <a:t>The CSS</a:t>
            </a:r>
            <a:endParaRPr lang="en-US" b="1" dirty="0" smtClean="0"/>
          </a:p>
          <a:p>
            <a:pPr fontAlgn="base">
              <a:buNone/>
            </a:pPr>
            <a:r>
              <a:rPr lang="en-IN" dirty="0" smtClean="0"/>
              <a:t>   It is a highly effective HTML tool that provides easy control over layout and presentation of website pages by separating content from design.</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pic>
        <p:nvPicPr>
          <p:cNvPr id="6" name="Picture 5"/>
          <p:cNvPicPr/>
          <p:nvPr/>
        </p:nvPicPr>
        <p:blipFill>
          <a:blip r:embed="rId2"/>
          <a:stretch>
            <a:fillRect/>
          </a:stretch>
        </p:blipFill>
        <p:spPr>
          <a:xfrm>
            <a:off x="1700213" y="2557463"/>
            <a:ext cx="8401050" cy="36194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338200" y="1705919"/>
            <a:ext cx="9515600" cy="1363200"/>
          </a:xfrm>
          <a:prstGeom prst="rect">
            <a:avLst/>
          </a:prstGeom>
        </p:spPr>
        <p:txBody>
          <a:bodyPr spcFirstLastPara="1" vert="horz" wrap="square" lIns="121900" tIns="121900" rIns="121900" bIns="121900" rtlCol="0" anchor="b" anchorCtr="0">
            <a:noAutofit/>
          </a:bodyPr>
          <a:lstStyle/>
          <a:p>
            <a:r>
              <a:rPr lang="en-IN" sz="5867" dirty="0"/>
              <a:t>Implementing an Encryption method for File management System</a:t>
            </a:r>
          </a:p>
        </p:txBody>
      </p:sp>
      <p:sp>
        <p:nvSpPr>
          <p:cNvPr id="67" name="Google Shape;67;p13"/>
          <p:cNvSpPr txBox="1">
            <a:spLocks noGrp="1"/>
          </p:cNvSpPr>
          <p:nvPr>
            <p:ph type="subTitle" idx="1"/>
          </p:nvPr>
        </p:nvSpPr>
        <p:spPr>
          <a:xfrm>
            <a:off x="2906700" y="3149867"/>
            <a:ext cx="6330000" cy="2936400"/>
          </a:xfrm>
          <a:prstGeom prst="rect">
            <a:avLst/>
          </a:prstGeom>
        </p:spPr>
        <p:txBody>
          <a:bodyPr spcFirstLastPara="1" vert="horz" wrap="square" lIns="121900" tIns="121900" rIns="121900" bIns="121900" rtlCol="0" anchor="t" anchorCtr="0">
            <a:noAutofit/>
          </a:bodyPr>
          <a:lstStyle/>
          <a:p>
            <a:pPr algn="l">
              <a:spcBef>
                <a:spcPts val="0"/>
              </a:spcBef>
            </a:pPr>
            <a:r>
              <a:rPr lang="en-US" smtClean="0"/>
              <a:t>17BCB0065    PRATEEK SRIVASTAVA</a:t>
            </a:r>
            <a:endParaRPr dirty="0"/>
          </a:p>
        </p:txBody>
      </p:sp>
    </p:spTree>
    <p:extLst>
      <p:ext uri="{BB962C8B-B14F-4D97-AF65-F5344CB8AC3E}">
        <p14:creationId xmlns:p14="http://schemas.microsoft.com/office/powerpoint/2010/main" xmlns="" val="3479305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fontAlgn="base">
              <a:buNone/>
            </a:pPr>
            <a:r>
              <a:rPr lang="en-IN" b="1" u="sng" dirty="0" smtClean="0"/>
              <a:t>The JavaScript Code</a:t>
            </a:r>
            <a:endParaRPr lang="en-US" b="1" dirty="0" smtClean="0"/>
          </a:p>
          <a:p>
            <a:pPr fontAlgn="base">
              <a:buNone/>
            </a:pPr>
            <a:r>
              <a:rPr lang="en-US" b="1" dirty="0" smtClean="0"/>
              <a:t>   </a:t>
            </a:r>
            <a:r>
              <a:rPr lang="en-IN" dirty="0" smtClean="0"/>
              <a:t>We are going to use the HTML5 and the </a:t>
            </a:r>
            <a:r>
              <a:rPr lang="en-IN" dirty="0" err="1" smtClean="0"/>
              <a:t>CryptoJS</a:t>
            </a:r>
            <a:r>
              <a:rPr lang="en-IN" dirty="0" smtClean="0"/>
              <a:t> library together. The </a:t>
            </a:r>
            <a:r>
              <a:rPr lang="en-IN" dirty="0" err="1" smtClean="0"/>
              <a:t>FileReader</a:t>
            </a:r>
            <a:r>
              <a:rPr lang="en-IN" dirty="0" smtClean="0"/>
              <a:t> object lets us read the contents of local files using JavaScript, but only of files that have been selected explicitly by the user through the file input's browse dialog. </a:t>
            </a:r>
            <a:endParaRPr lang="en-US" dirty="0" smtClean="0"/>
          </a:p>
          <a:p>
            <a:pPr fontAlgn="base">
              <a:buNone/>
            </a:pP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2443163" y="1871663"/>
            <a:ext cx="6843712" cy="405844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ctrTitle"/>
          </p:nvPr>
        </p:nvSpPr>
        <p:spPr>
          <a:xfrm>
            <a:off x="544767" y="395267"/>
            <a:ext cx="11360800" cy="970000"/>
          </a:xfrm>
          <a:prstGeom prst="rect">
            <a:avLst/>
          </a:prstGeom>
        </p:spPr>
        <p:txBody>
          <a:bodyPr spcFirstLastPara="1" vert="horz" wrap="square" lIns="121900" tIns="121900" rIns="121900" bIns="121900" rtlCol="0" anchor="b" anchorCtr="0">
            <a:noAutofit/>
          </a:bodyPr>
          <a:lstStyle/>
          <a:p>
            <a:pPr>
              <a:spcBef>
                <a:spcPts val="0"/>
              </a:spcBef>
            </a:pPr>
            <a:r>
              <a:rPr lang="en"/>
              <a:t>Issues</a:t>
            </a:r>
            <a:endParaRPr/>
          </a:p>
        </p:txBody>
      </p:sp>
      <p:sp>
        <p:nvSpPr>
          <p:cNvPr id="120" name="Google Shape;120;p23"/>
          <p:cNvSpPr txBox="1">
            <a:spLocks noGrp="1"/>
          </p:cNvSpPr>
          <p:nvPr>
            <p:ph type="subTitle" idx="1"/>
          </p:nvPr>
        </p:nvSpPr>
        <p:spPr>
          <a:xfrm>
            <a:off x="415600" y="1714500"/>
            <a:ext cx="11360800" cy="5070400"/>
          </a:xfrm>
          <a:prstGeom prst="rect">
            <a:avLst/>
          </a:prstGeom>
        </p:spPr>
        <p:txBody>
          <a:bodyPr spcFirstLastPara="1" vert="horz" wrap="square" lIns="121900" tIns="121900" rIns="121900" bIns="121900" rtlCol="0" anchor="t" anchorCtr="0">
            <a:noAutofit/>
          </a:bodyPr>
          <a:lstStyle/>
          <a:p>
            <a:pPr marL="609585" indent="-423323" algn="l">
              <a:lnSpc>
                <a:spcPct val="115000"/>
              </a:lnSpc>
              <a:spcBef>
                <a:spcPts val="3200"/>
              </a:spcBef>
              <a:buClr>
                <a:schemeClr val="dk1"/>
              </a:buClr>
              <a:buSzPts val="1400"/>
              <a:buChar char="●"/>
            </a:pPr>
            <a:r>
              <a:rPr lang="en" sz="1867" dirty="0">
                <a:solidFill>
                  <a:schemeClr val="dk1"/>
                </a:solidFill>
                <a:highlight>
                  <a:srgbClr val="FFFFFF"/>
                </a:highlight>
              </a:rPr>
              <a:t>Following items cannot be encrypted:</a:t>
            </a:r>
            <a:endParaRPr sz="1867" dirty="0">
              <a:solidFill>
                <a:schemeClr val="dk1"/>
              </a:solidFill>
              <a:highlight>
                <a:srgbClr val="FFFFFF"/>
              </a:highlight>
            </a:endParaRPr>
          </a:p>
          <a:p>
            <a:pPr marL="1219170" lvl="1" indent="-423323" algn="l">
              <a:lnSpc>
                <a:spcPct val="115000"/>
              </a:lnSpc>
              <a:spcBef>
                <a:spcPts val="0"/>
              </a:spcBef>
              <a:buClr>
                <a:schemeClr val="dk1"/>
              </a:buClr>
              <a:buSzPts val="1400"/>
              <a:buChar char="○"/>
            </a:pPr>
            <a:r>
              <a:rPr lang="en" sz="1867" dirty="0">
                <a:solidFill>
                  <a:schemeClr val="dk1"/>
                </a:solidFill>
              </a:rPr>
              <a:t>Compressed files</a:t>
            </a:r>
            <a:endParaRPr sz="1867" dirty="0">
              <a:solidFill>
                <a:schemeClr val="dk1"/>
              </a:solidFill>
            </a:endParaRPr>
          </a:p>
          <a:p>
            <a:pPr marL="1219170" lvl="1" indent="-423323" algn="l">
              <a:lnSpc>
                <a:spcPct val="115000"/>
              </a:lnSpc>
              <a:spcBef>
                <a:spcPts val="0"/>
              </a:spcBef>
              <a:buClr>
                <a:schemeClr val="dk1"/>
              </a:buClr>
              <a:buSzPts val="1400"/>
              <a:buChar char="○"/>
            </a:pPr>
            <a:r>
              <a:rPr lang="en" sz="1867" dirty="0">
                <a:solidFill>
                  <a:schemeClr val="dk1"/>
                </a:solidFill>
              </a:rPr>
              <a:t>System files</a:t>
            </a:r>
            <a:endParaRPr sz="1867" dirty="0">
              <a:solidFill>
                <a:schemeClr val="dk1"/>
              </a:solidFill>
            </a:endParaRPr>
          </a:p>
          <a:p>
            <a:pPr marL="1219170" lvl="1" indent="-423323" algn="l">
              <a:lnSpc>
                <a:spcPct val="115000"/>
              </a:lnSpc>
              <a:spcBef>
                <a:spcPts val="0"/>
              </a:spcBef>
              <a:buClr>
                <a:schemeClr val="dk1"/>
              </a:buClr>
              <a:buSzPts val="1400"/>
              <a:buChar char="○"/>
            </a:pPr>
            <a:r>
              <a:rPr lang="en" sz="1867" dirty="0">
                <a:solidFill>
                  <a:schemeClr val="dk1"/>
                </a:solidFill>
              </a:rPr>
              <a:t>System directories</a:t>
            </a:r>
            <a:endParaRPr sz="1867" dirty="0">
              <a:solidFill>
                <a:schemeClr val="dk1"/>
              </a:solidFill>
            </a:endParaRPr>
          </a:p>
          <a:p>
            <a:pPr marL="1219170" lvl="1" indent="-423323" algn="l">
              <a:lnSpc>
                <a:spcPct val="115000"/>
              </a:lnSpc>
              <a:spcBef>
                <a:spcPts val="0"/>
              </a:spcBef>
              <a:buClr>
                <a:schemeClr val="dk1"/>
              </a:buClr>
              <a:buSzPts val="1400"/>
              <a:buChar char="○"/>
            </a:pPr>
            <a:r>
              <a:rPr lang="en" sz="1867" dirty="0">
                <a:solidFill>
                  <a:schemeClr val="dk1"/>
                </a:solidFill>
              </a:rPr>
              <a:t>Root </a:t>
            </a:r>
            <a:r>
              <a:rPr lang="en" sz="1867" dirty="0" smtClean="0">
                <a:solidFill>
                  <a:schemeClr val="dk1"/>
                </a:solidFill>
              </a:rPr>
              <a:t>directories</a:t>
            </a:r>
            <a:endParaRPr lang="en" sz="1867" dirty="0">
              <a:solidFill>
                <a:schemeClr val="dk1"/>
              </a:solidFill>
            </a:endParaRPr>
          </a:p>
          <a:p>
            <a:pPr marL="1219170" lvl="1" indent="-423323" algn="l">
              <a:lnSpc>
                <a:spcPct val="115000"/>
              </a:lnSpc>
              <a:spcBef>
                <a:spcPts val="0"/>
              </a:spcBef>
              <a:buClr>
                <a:schemeClr val="dk1"/>
              </a:buClr>
              <a:buSzPts val="1400"/>
              <a:buChar char="○"/>
            </a:pPr>
            <a:r>
              <a:rPr lang="en" sz="1867" dirty="0" smtClean="0">
                <a:solidFill>
                  <a:schemeClr val="dk1"/>
                </a:solidFill>
              </a:rPr>
              <a:t>Transactions</a:t>
            </a:r>
            <a:endParaRPr sz="1867" dirty="0">
              <a:solidFill>
                <a:schemeClr val="dk1"/>
              </a:solidFill>
            </a:endParaRPr>
          </a:p>
          <a:p>
            <a:pPr marL="609585" indent="-423323" algn="l">
              <a:lnSpc>
                <a:spcPct val="115000"/>
              </a:lnSpc>
              <a:spcBef>
                <a:spcPts val="0"/>
              </a:spcBef>
              <a:buClr>
                <a:schemeClr val="dk1"/>
              </a:buClr>
              <a:buSzPts val="1400"/>
              <a:buChar char="●"/>
            </a:pPr>
            <a:r>
              <a:rPr lang="en" sz="1867" dirty="0">
                <a:solidFill>
                  <a:srgbClr val="222222"/>
                </a:solidFill>
                <a:highlight>
                  <a:srgbClr val="FFFFFF"/>
                </a:highlight>
              </a:rPr>
              <a:t>Anyone who can gain Administrators access can overwrite, override or change the Data Recovery Agent configuration. This is a very serious issue, since an attacker can for example hack the Administrator account (using third-party tools), set whatever DRA certificate they want as the Data Recovery Agent and wait. This is sometimes referred to as a two-stage attack, which is a significantly different scenario than the risk due to a lost or stolen PC, but which highlights the risk due to malicious insiders.</a:t>
            </a:r>
            <a:endParaRPr sz="1867" dirty="0">
              <a:solidFill>
                <a:srgbClr val="222222"/>
              </a:solidFill>
              <a:highlight>
                <a:srgbClr val="FFFFFF"/>
              </a:highlight>
            </a:endParaRPr>
          </a:p>
        </p:txBody>
      </p:sp>
    </p:spTree>
    <p:extLst>
      <p:ext uri="{BB962C8B-B14F-4D97-AF65-F5344CB8AC3E}">
        <p14:creationId xmlns:p14="http://schemas.microsoft.com/office/powerpoint/2010/main" xmlns="" val="795617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ctrTitle"/>
          </p:nvPr>
        </p:nvSpPr>
        <p:spPr>
          <a:xfrm>
            <a:off x="544767" y="395267"/>
            <a:ext cx="11360800" cy="970000"/>
          </a:xfrm>
          <a:prstGeom prst="rect">
            <a:avLst/>
          </a:prstGeom>
        </p:spPr>
        <p:txBody>
          <a:bodyPr spcFirstLastPara="1" vert="horz" wrap="square" lIns="121900" tIns="121900" rIns="121900" bIns="121900" rtlCol="0" anchor="b" anchorCtr="0">
            <a:noAutofit/>
          </a:bodyPr>
          <a:lstStyle/>
          <a:p>
            <a:pPr>
              <a:spcBef>
                <a:spcPts val="0"/>
              </a:spcBef>
            </a:pPr>
            <a:r>
              <a:rPr lang="en"/>
              <a:t>Applications</a:t>
            </a:r>
            <a:endParaRPr dirty="0"/>
          </a:p>
        </p:txBody>
      </p:sp>
      <p:sp>
        <p:nvSpPr>
          <p:cNvPr id="126" name="Google Shape;126;p24"/>
          <p:cNvSpPr txBox="1">
            <a:spLocks noGrp="1"/>
          </p:cNvSpPr>
          <p:nvPr>
            <p:ph type="subTitle" idx="1"/>
          </p:nvPr>
        </p:nvSpPr>
        <p:spPr>
          <a:xfrm>
            <a:off x="415600" y="1714500"/>
            <a:ext cx="11360800" cy="5070400"/>
          </a:xfrm>
          <a:prstGeom prst="rect">
            <a:avLst/>
          </a:prstGeom>
        </p:spPr>
        <p:txBody>
          <a:bodyPr spcFirstLastPara="1" vert="horz" wrap="square" lIns="121900" tIns="121900" rIns="121900" bIns="121900" rtlCol="0" anchor="t" anchorCtr="0">
            <a:noAutofit/>
          </a:bodyPr>
          <a:lstStyle/>
          <a:p>
            <a:pPr marL="609585" indent="-423323" algn="l">
              <a:lnSpc>
                <a:spcPct val="115000"/>
              </a:lnSpc>
              <a:spcBef>
                <a:spcPts val="0"/>
              </a:spcBef>
              <a:buClr>
                <a:srgbClr val="222222"/>
              </a:buClr>
              <a:buSzPts val="1400"/>
              <a:buChar char="●"/>
            </a:pPr>
            <a:r>
              <a:rPr lang="en-US" sz="1867" dirty="0">
                <a:solidFill>
                  <a:srgbClr val="222222"/>
                </a:solidFill>
                <a:highlight>
                  <a:srgbClr val="FFFFFF"/>
                </a:highlight>
              </a:rPr>
              <a:t>Generally this concept is used in offices which requires highly secured files like Banks, Defense, Medical History documentations etc.</a:t>
            </a:r>
          </a:p>
          <a:p>
            <a:pPr marL="609585" indent="-423323" algn="l">
              <a:lnSpc>
                <a:spcPct val="115000"/>
              </a:lnSpc>
              <a:spcBef>
                <a:spcPts val="0"/>
              </a:spcBef>
              <a:buClr>
                <a:srgbClr val="222222"/>
              </a:buClr>
              <a:buSzPts val="1400"/>
              <a:buChar char="●"/>
            </a:pPr>
            <a:r>
              <a:rPr lang="en-US" sz="1867" dirty="0">
                <a:solidFill>
                  <a:srgbClr val="222222"/>
                </a:solidFill>
                <a:highlight>
                  <a:srgbClr val="FFFFFF"/>
                </a:highlight>
              </a:rPr>
              <a:t>Also prevents the attack if the attacker physically approaches the file hence this system is also used in publicly accessible computers like on Railways stations. </a:t>
            </a:r>
          </a:p>
          <a:p>
            <a:pPr marL="609585" indent="-423323" algn="l">
              <a:lnSpc>
                <a:spcPct val="115000"/>
              </a:lnSpc>
              <a:spcBef>
                <a:spcPts val="0"/>
              </a:spcBef>
              <a:buClr>
                <a:srgbClr val="222222"/>
              </a:buClr>
              <a:buSzPts val="1400"/>
              <a:buChar char="●"/>
            </a:pPr>
            <a:endParaRPr sz="1867" dirty="0">
              <a:solidFill>
                <a:srgbClr val="222222"/>
              </a:solidFill>
              <a:highlight>
                <a:srgbClr val="FFFFFF"/>
              </a:highlight>
            </a:endParaRPr>
          </a:p>
        </p:txBody>
      </p:sp>
    </p:spTree>
    <p:extLst>
      <p:ext uri="{BB962C8B-B14F-4D97-AF65-F5344CB8AC3E}">
        <p14:creationId xmlns:p14="http://schemas.microsoft.com/office/powerpoint/2010/main" xmlns="" val="451944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544767" y="395267"/>
            <a:ext cx="11360800" cy="970000"/>
          </a:xfrm>
          <a:prstGeom prst="rect">
            <a:avLst/>
          </a:prstGeom>
        </p:spPr>
        <p:txBody>
          <a:bodyPr spcFirstLastPara="1" vert="horz" wrap="square" lIns="121900" tIns="121900" rIns="121900" bIns="121900" rtlCol="0" anchor="b" anchorCtr="0">
            <a:noAutofit/>
          </a:bodyPr>
          <a:lstStyle/>
          <a:p>
            <a:pPr>
              <a:spcBef>
                <a:spcPts val="0"/>
              </a:spcBef>
            </a:pPr>
            <a:r>
              <a:rPr lang="en"/>
              <a:t>Novelty</a:t>
            </a:r>
            <a:endParaRPr/>
          </a:p>
        </p:txBody>
      </p:sp>
      <p:sp>
        <p:nvSpPr>
          <p:cNvPr id="132" name="Google Shape;132;p25"/>
          <p:cNvSpPr txBox="1">
            <a:spLocks noGrp="1"/>
          </p:cNvSpPr>
          <p:nvPr>
            <p:ph type="subTitle" idx="1"/>
          </p:nvPr>
        </p:nvSpPr>
        <p:spPr>
          <a:xfrm>
            <a:off x="415600" y="1714500"/>
            <a:ext cx="11360800" cy="5070400"/>
          </a:xfrm>
          <a:prstGeom prst="rect">
            <a:avLst/>
          </a:prstGeom>
        </p:spPr>
        <p:txBody>
          <a:bodyPr spcFirstLastPara="1" vert="horz" wrap="square" lIns="121900" tIns="121900" rIns="121900" bIns="121900" rtlCol="0" anchor="t" anchorCtr="0">
            <a:noAutofit/>
          </a:bodyPr>
          <a:lstStyle/>
          <a:p>
            <a:pPr marL="457200" lvl="0" indent="-330200" algn="l">
              <a:lnSpc>
                <a:spcPct val="150000"/>
              </a:lnSpc>
              <a:spcBef>
                <a:spcPts val="0"/>
              </a:spcBef>
              <a:buClr>
                <a:srgbClr val="222222"/>
              </a:buClr>
              <a:buSzPts val="1600"/>
              <a:buChar char="●"/>
            </a:pPr>
            <a:r>
              <a:rPr lang="en-IN" sz="2000" dirty="0">
                <a:solidFill>
                  <a:srgbClr val="222222"/>
                </a:solidFill>
                <a:highlight>
                  <a:srgbClr val="FFFFFF"/>
                </a:highlight>
              </a:rPr>
              <a:t>At a instant only one file can be encrypted and transmitted. As a future work multiple file encryption and decryption can be possible.</a:t>
            </a:r>
          </a:p>
          <a:p>
            <a:pPr marL="457200" lvl="0" algn="l">
              <a:lnSpc>
                <a:spcPct val="150000"/>
              </a:lnSpc>
              <a:spcBef>
                <a:spcPts val="0"/>
              </a:spcBef>
            </a:pPr>
            <a:endParaRPr lang="en-IN" sz="2000" dirty="0">
              <a:solidFill>
                <a:srgbClr val="222222"/>
              </a:solidFill>
              <a:highlight>
                <a:srgbClr val="FFFFFF"/>
              </a:highlight>
            </a:endParaRPr>
          </a:p>
          <a:p>
            <a:pPr marL="457200" lvl="0" indent="-330200" algn="l">
              <a:lnSpc>
                <a:spcPct val="150000"/>
              </a:lnSpc>
              <a:spcBef>
                <a:spcPts val="0"/>
              </a:spcBef>
              <a:buClr>
                <a:srgbClr val="222222"/>
              </a:buClr>
              <a:buSzPts val="1600"/>
              <a:buChar char="●"/>
            </a:pPr>
            <a:r>
              <a:rPr lang="en-IN" sz="2000" dirty="0">
                <a:solidFill>
                  <a:srgbClr val="222222"/>
                </a:solidFill>
                <a:highlight>
                  <a:srgbClr val="FFFFFF"/>
                </a:highlight>
              </a:rPr>
              <a:t>We will try to encrypt audio and image files and improve encryption time and decryption time.</a:t>
            </a:r>
          </a:p>
          <a:p>
            <a:pPr marL="609585" indent="-423323" algn="l">
              <a:lnSpc>
                <a:spcPct val="115000"/>
              </a:lnSpc>
              <a:spcBef>
                <a:spcPts val="0"/>
              </a:spcBef>
              <a:buClr>
                <a:srgbClr val="222222"/>
              </a:buClr>
              <a:buSzPts val="1400"/>
              <a:buChar char="●"/>
            </a:pPr>
            <a:endParaRPr sz="1867" dirty="0">
              <a:solidFill>
                <a:srgbClr val="222222"/>
              </a:solidFill>
              <a:highlight>
                <a:srgbClr val="FFFFFF"/>
              </a:highlight>
            </a:endParaRPr>
          </a:p>
        </p:txBody>
      </p:sp>
    </p:spTree>
    <p:extLst>
      <p:ext uri="{BB962C8B-B14F-4D97-AF65-F5344CB8AC3E}">
        <p14:creationId xmlns:p14="http://schemas.microsoft.com/office/powerpoint/2010/main" xmlns="" val="4037319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B694D-5200-0048-BEDA-48632661F218}"/>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xmlns="" id="{9FA1F6C4-39A4-7347-9499-34EF07AE0E49}"/>
              </a:ext>
            </a:extLst>
          </p:cNvPr>
          <p:cNvSpPr>
            <a:spLocks noGrp="1"/>
          </p:cNvSpPr>
          <p:nvPr>
            <p:ph idx="1"/>
          </p:nvPr>
        </p:nvSpPr>
        <p:spPr>
          <a:xfrm>
            <a:off x="838200" y="1825625"/>
            <a:ext cx="9424595" cy="4351338"/>
          </a:xfrm>
        </p:spPr>
        <p:txBody>
          <a:bodyPr>
            <a:normAutofit/>
          </a:bodyPr>
          <a:lstStyle/>
          <a:p>
            <a:pPr marL="0" indent="0">
              <a:buNone/>
            </a:pPr>
            <a:r>
              <a:rPr lang="en-US" sz="1400" dirty="0">
                <a:latin typeface="Times" pitchFamily="2" charset="0"/>
                <a:ea typeface="Open Sans" panose="020B0606030504020204" pitchFamily="34" charset="0"/>
                <a:cs typeface="Open Sans" panose="020B0606030504020204" pitchFamily="34" charset="0"/>
              </a:rPr>
              <a:t>[1] 	</a:t>
            </a:r>
            <a:r>
              <a:rPr lang="en-US" sz="1400" cap="none" dirty="0">
                <a:latin typeface="Times" pitchFamily="2" charset="0"/>
                <a:ea typeface="Open Sans" panose="020B0606030504020204" pitchFamily="34" charset="0"/>
                <a:cs typeface="Open Sans" panose="020B0606030504020204" pitchFamily="34" charset="0"/>
              </a:rPr>
              <a:t>Shruti Jain, </a:t>
            </a:r>
            <a:r>
              <a:rPr lang="en-US" sz="1400" cap="none" dirty="0" err="1">
                <a:latin typeface="Times" pitchFamily="2" charset="0"/>
                <a:ea typeface="Open Sans" panose="020B0606030504020204" pitchFamily="34" charset="0"/>
                <a:cs typeface="Open Sans" panose="020B0606030504020204" pitchFamily="34" charset="0"/>
              </a:rPr>
              <a:t>Chintal</a:t>
            </a:r>
            <a:r>
              <a:rPr lang="en-US" sz="1400" cap="none" dirty="0">
                <a:latin typeface="Times" pitchFamily="2" charset="0"/>
                <a:ea typeface="Open Sans" panose="020B0606030504020204" pitchFamily="34" charset="0"/>
                <a:cs typeface="Open Sans" panose="020B0606030504020204" pitchFamily="34" charset="0"/>
              </a:rPr>
              <a:t> </a:t>
            </a:r>
            <a:r>
              <a:rPr lang="en-US" sz="1400" cap="none" dirty="0" err="1">
                <a:latin typeface="Times" pitchFamily="2" charset="0"/>
                <a:ea typeface="Open Sans" panose="020B0606030504020204" pitchFamily="34" charset="0"/>
                <a:cs typeface="Open Sans" panose="020B0606030504020204" pitchFamily="34" charset="0"/>
              </a:rPr>
              <a:t>kumar</a:t>
            </a:r>
            <a:r>
              <a:rPr lang="en-US" sz="1400" cap="none" dirty="0">
                <a:latin typeface="Times" pitchFamily="2" charset="0"/>
                <a:ea typeface="Open Sans" panose="020B0606030504020204" pitchFamily="34" charset="0"/>
                <a:cs typeface="Open Sans" panose="020B0606030504020204" pitchFamily="34" charset="0"/>
              </a:rPr>
              <a:t> Patel, “</a:t>
            </a:r>
            <a:r>
              <a:rPr lang="en-IN" sz="1400" cap="none" dirty="0">
                <a:latin typeface="Times" pitchFamily="2" charset="0"/>
                <a:ea typeface="Open Sans" panose="020B0606030504020204" pitchFamily="34" charset="0"/>
                <a:cs typeface="Open Sans" panose="020B0606030504020204" pitchFamily="34" charset="0"/>
              </a:rPr>
              <a:t>Security Systems: A concept through encrypting file system</a:t>
            </a:r>
            <a:r>
              <a:rPr lang="en-US" sz="1400" cap="none" dirty="0">
                <a:latin typeface="Times" pitchFamily="2" charset="0"/>
                <a:ea typeface="Open Sans" panose="020B0606030504020204" pitchFamily="34" charset="0"/>
                <a:cs typeface="Open Sans" panose="020B0606030504020204" pitchFamily="34" charset="0"/>
              </a:rPr>
              <a:t>” </a:t>
            </a:r>
            <a:r>
              <a:rPr lang="en-IN" sz="1400" i="1" cap="none" dirty="0">
                <a:latin typeface="Times" pitchFamily="2" charset="0"/>
                <a:ea typeface="Open Sans" panose="020B0606030504020204" pitchFamily="34" charset="0"/>
                <a:cs typeface="Open Sans" panose="020B0606030504020204" pitchFamily="34" charset="0"/>
              </a:rPr>
              <a:t>international 	journal of advanced research in computer science</a:t>
            </a:r>
            <a:r>
              <a:rPr lang="en-IN" sz="1400" cap="none" dirty="0">
                <a:latin typeface="Times" pitchFamily="2" charset="0"/>
                <a:ea typeface="Open Sans" panose="020B0606030504020204" pitchFamily="34" charset="0"/>
                <a:cs typeface="Open Sans" panose="020B0606030504020204" pitchFamily="34" charset="0"/>
              </a:rPr>
              <a:t>, March 2013</a:t>
            </a:r>
          </a:p>
          <a:p>
            <a:pPr marL="0" indent="0">
              <a:buNone/>
            </a:pPr>
            <a:r>
              <a:rPr lang="en-IN" sz="1400" cap="none" dirty="0">
                <a:latin typeface="Times" pitchFamily="2" charset="0"/>
                <a:ea typeface="Open Sans" panose="020B0606030504020204" pitchFamily="34" charset="0"/>
                <a:cs typeface="Open Sans" panose="020B0606030504020204" pitchFamily="34" charset="0"/>
              </a:rPr>
              <a:t>[2] 	</a:t>
            </a:r>
            <a:r>
              <a:rPr lang="en-US" sz="1400" cap="none" dirty="0" err="1">
                <a:latin typeface="Times" pitchFamily="2" charset="0"/>
                <a:ea typeface="Open Sans" panose="020B0606030504020204" pitchFamily="34" charset="0"/>
                <a:cs typeface="Open Sans" panose="020B0606030504020204" pitchFamily="34" charset="0"/>
              </a:rPr>
              <a:t>A</a:t>
            </a:r>
            <a:r>
              <a:rPr lang="en-US" sz="1400" cap="none" dirty="0" err="1">
                <a:latin typeface="Times" pitchFamily="2" charset="0"/>
              </a:rPr>
              <a:t>nagha</a:t>
            </a:r>
            <a:r>
              <a:rPr lang="en-US" sz="1400" cap="none" dirty="0">
                <a:latin typeface="Times" pitchFamily="2" charset="0"/>
              </a:rPr>
              <a:t> Kulkarni, Vandana Inamdar, “</a:t>
            </a:r>
            <a:r>
              <a:rPr lang="en-IN" sz="1400" cap="none" dirty="0" err="1">
                <a:solidFill>
                  <a:schemeClr val="dk1"/>
                </a:solidFill>
                <a:latin typeface="Times" pitchFamily="2" charset="0"/>
              </a:rPr>
              <a:t>Cifrarfs</a:t>
            </a:r>
            <a:r>
              <a:rPr lang="en-IN" sz="1400" cap="none" dirty="0">
                <a:solidFill>
                  <a:schemeClr val="dk1"/>
                </a:solidFill>
                <a:latin typeface="Times" pitchFamily="2" charset="0"/>
              </a:rPr>
              <a:t> – Encrypted File System using FUSE </a:t>
            </a:r>
            <a:r>
              <a:rPr lang="en-US" sz="1400" cap="none" dirty="0">
                <a:latin typeface="Times" pitchFamily="2" charset="0"/>
              </a:rPr>
              <a:t>”, </a:t>
            </a:r>
            <a:r>
              <a:rPr lang="en-IN" sz="1400" i="1" cap="none" dirty="0">
                <a:latin typeface="Times" pitchFamily="2" charset="0"/>
              </a:rPr>
              <a:t>international journal of 	computer science and security , (IJCSS) volume (3) </a:t>
            </a:r>
            <a:r>
              <a:rPr lang="en-IN" sz="1400" cap="none" dirty="0">
                <a:latin typeface="Times" pitchFamily="2" charset="0"/>
              </a:rPr>
              <a:t>, October 2009</a:t>
            </a:r>
          </a:p>
          <a:p>
            <a:pPr marL="0" indent="0">
              <a:buNone/>
            </a:pPr>
            <a:r>
              <a:rPr lang="en-IN" sz="1400" cap="none" dirty="0">
                <a:latin typeface="Times" pitchFamily="2" charset="0"/>
              </a:rPr>
              <a:t>[3]</a:t>
            </a:r>
            <a:r>
              <a:rPr lang="en-IN" sz="1400" i="1" cap="none" dirty="0">
                <a:latin typeface="Times" pitchFamily="2" charset="0"/>
              </a:rPr>
              <a:t>	</a:t>
            </a:r>
            <a:r>
              <a:rPr lang="en-US" sz="1400" i="1" cap="none" dirty="0">
                <a:latin typeface="Times" pitchFamily="2" charset="0"/>
              </a:rPr>
              <a:t>D</a:t>
            </a:r>
            <a:r>
              <a:rPr lang="en-US" sz="1400" cap="none" dirty="0">
                <a:latin typeface="Times" pitchFamily="2" charset="0"/>
              </a:rPr>
              <a:t>r. </a:t>
            </a:r>
            <a:r>
              <a:rPr lang="en-US" sz="1400" cap="none" dirty="0" err="1">
                <a:latin typeface="Times" pitchFamily="2" charset="0"/>
              </a:rPr>
              <a:t>Shishir</a:t>
            </a:r>
            <a:r>
              <a:rPr lang="en-US" sz="1400" cap="none" dirty="0">
                <a:latin typeface="Times" pitchFamily="2" charset="0"/>
              </a:rPr>
              <a:t> Kumar, U.S. Rawat, Sameer </a:t>
            </a:r>
            <a:r>
              <a:rPr lang="en-US" sz="1400" cap="none" dirty="0" err="1">
                <a:latin typeface="Times" pitchFamily="2" charset="0"/>
              </a:rPr>
              <a:t>kumar</a:t>
            </a:r>
            <a:r>
              <a:rPr lang="en-US" sz="1400" cap="none" dirty="0">
                <a:latin typeface="Times" pitchFamily="2" charset="0"/>
              </a:rPr>
              <a:t> </a:t>
            </a:r>
            <a:r>
              <a:rPr lang="en-US" sz="1400" cap="none" dirty="0" err="1">
                <a:latin typeface="Times" pitchFamily="2" charset="0"/>
              </a:rPr>
              <a:t>Jasra</a:t>
            </a:r>
            <a:r>
              <a:rPr lang="en-US" sz="1400" cap="none" dirty="0">
                <a:latin typeface="Times" pitchFamily="2" charset="0"/>
              </a:rPr>
              <a:t>,  </a:t>
            </a:r>
            <a:r>
              <a:rPr lang="en-US" sz="1400" cap="none" dirty="0" err="1">
                <a:latin typeface="Times" pitchFamily="2" charset="0"/>
              </a:rPr>
              <a:t>Akshay</a:t>
            </a:r>
            <a:r>
              <a:rPr lang="en-US" sz="1400" cap="none" dirty="0">
                <a:latin typeface="Times" pitchFamily="2" charset="0"/>
              </a:rPr>
              <a:t> </a:t>
            </a:r>
            <a:r>
              <a:rPr lang="en-US" sz="1400" cap="none" dirty="0" err="1">
                <a:latin typeface="Times" pitchFamily="2" charset="0"/>
              </a:rPr>
              <a:t>kumar</a:t>
            </a:r>
            <a:r>
              <a:rPr lang="en-US" sz="1400" cap="none" dirty="0">
                <a:latin typeface="Times" pitchFamily="2" charset="0"/>
              </a:rPr>
              <a:t> Jain, “</a:t>
            </a:r>
            <a:r>
              <a:rPr lang="en-IN" sz="1400" cap="none" dirty="0">
                <a:latin typeface="Times" pitchFamily="2" charset="0"/>
              </a:rPr>
              <a:t>E</a:t>
            </a:r>
            <a:r>
              <a:rPr lang="en-IN" sz="1400" b="0" cap="none" dirty="0">
                <a:latin typeface="Times" pitchFamily="2" charset="0"/>
              </a:rPr>
              <a:t>fficient methodology for 	implementation of Encrypted File System in user space</a:t>
            </a:r>
            <a:r>
              <a:rPr lang="en-US" sz="1400" cap="none" dirty="0">
                <a:latin typeface="Times" pitchFamily="2" charset="0"/>
              </a:rPr>
              <a:t>” </a:t>
            </a:r>
            <a:r>
              <a:rPr lang="en-IN" sz="1400" i="1" cap="none" dirty="0">
                <a:latin typeface="Times" pitchFamily="2" charset="0"/>
              </a:rPr>
              <a:t>(IJCSIS) international journal of computer science 	and information security, vol. 3</a:t>
            </a:r>
            <a:r>
              <a:rPr lang="en-IN" sz="1400" cap="none" dirty="0">
                <a:latin typeface="Times" pitchFamily="2" charset="0"/>
              </a:rPr>
              <a:t>, January 2009.</a:t>
            </a:r>
          </a:p>
          <a:p>
            <a:pPr>
              <a:buNone/>
            </a:pPr>
            <a:r>
              <a:rPr lang="en-IN" sz="1400" dirty="0">
                <a:latin typeface="Times" pitchFamily="2" charset="0"/>
              </a:rPr>
              <a:t>[4]	</a:t>
            </a:r>
            <a:r>
              <a:rPr lang="en-US" sz="1400" dirty="0">
                <a:latin typeface="Times" pitchFamily="2" charset="0"/>
              </a:rPr>
              <a:t>	</a:t>
            </a:r>
            <a:r>
              <a:rPr lang="en-US" sz="1400" dirty="0" err="1">
                <a:latin typeface="Times" pitchFamily="2" charset="0"/>
              </a:rPr>
              <a:t>Cryptfs</a:t>
            </a:r>
            <a:r>
              <a:rPr lang="en-US" sz="1400" dirty="0">
                <a:latin typeface="Times" pitchFamily="2" charset="0"/>
              </a:rPr>
              <a:t>: A Stackable </a:t>
            </a:r>
            <a:r>
              <a:rPr lang="en-US" sz="1400" dirty="0" err="1">
                <a:latin typeface="Times" pitchFamily="2" charset="0"/>
              </a:rPr>
              <a:t>Vnode</a:t>
            </a:r>
            <a:r>
              <a:rPr lang="en-US" sz="1400" dirty="0">
                <a:latin typeface="Times" pitchFamily="2" charset="0"/>
              </a:rPr>
              <a:t> Level Encryption File System </a:t>
            </a:r>
            <a:r>
              <a:rPr lang="en-US" sz="1400" dirty="0" err="1">
                <a:latin typeface="Times" pitchFamily="2" charset="0"/>
              </a:rPr>
              <a:t>Erez</a:t>
            </a:r>
            <a:r>
              <a:rPr lang="en-US" sz="1400" dirty="0">
                <a:latin typeface="Times" pitchFamily="2" charset="0"/>
              </a:rPr>
              <a:t> Zadok, Ion </a:t>
            </a:r>
            <a:r>
              <a:rPr lang="en-US" sz="1400" dirty="0" err="1">
                <a:latin typeface="Times" pitchFamily="2" charset="0"/>
              </a:rPr>
              <a:t>Badulescu</a:t>
            </a:r>
            <a:r>
              <a:rPr lang="en-US" sz="1400" dirty="0">
                <a:latin typeface="Times" pitchFamily="2" charset="0"/>
              </a:rPr>
              <a:t>, and Alex </a:t>
            </a:r>
            <a:r>
              <a:rPr lang="en-US" sz="1400" dirty="0" err="1">
                <a:latin typeface="Times" pitchFamily="2" charset="0"/>
              </a:rPr>
              <a:t>Shender</a:t>
            </a:r>
            <a:r>
              <a:rPr lang="en-US" sz="1400" dirty="0">
                <a:latin typeface="Times" pitchFamily="2" charset="0"/>
              </a:rPr>
              <a:t> </a:t>
            </a:r>
            <a:r>
              <a:rPr lang="en-US" sz="1400" i="1" dirty="0">
                <a:latin typeface="Times" pitchFamily="2" charset="0"/>
              </a:rPr>
              <a:t>Computer 	Science Department, Columbia University </a:t>
            </a:r>
            <a:r>
              <a:rPr lang="en-US" sz="1400" dirty="0">
                <a:latin typeface="Times" pitchFamily="2" charset="0"/>
              </a:rPr>
              <a:t>{</a:t>
            </a:r>
            <a:r>
              <a:rPr lang="en-US" sz="1400" dirty="0" err="1">
                <a:latin typeface="Times" pitchFamily="2" charset="0"/>
              </a:rPr>
              <a:t>ezk,ion,alex</a:t>
            </a:r>
            <a:r>
              <a:rPr lang="en-US" sz="1400" dirty="0">
                <a:latin typeface="Times" pitchFamily="2" charset="0"/>
              </a:rPr>
              <a:t>}@</a:t>
            </a:r>
            <a:r>
              <a:rPr lang="en-US" sz="1400" dirty="0" err="1">
                <a:latin typeface="Times" pitchFamily="2" charset="0"/>
              </a:rPr>
              <a:t>cs.columbia.edu</a:t>
            </a:r>
            <a:r>
              <a:rPr lang="en-US" sz="1400" dirty="0">
                <a:latin typeface="Times" pitchFamily="2" charset="0"/>
              </a:rPr>
              <a:t>, 2014</a:t>
            </a:r>
          </a:p>
          <a:p>
            <a:pPr>
              <a:buNone/>
            </a:pPr>
            <a:r>
              <a:rPr lang="en-US" sz="1400" dirty="0">
                <a:latin typeface="Times" pitchFamily="2" charset="0"/>
              </a:rPr>
              <a:t>[5] 	File encryption and decryption system based on RSA algorithm </a:t>
            </a:r>
            <a:r>
              <a:rPr lang="en-US" sz="1400" dirty="0" err="1">
                <a:latin typeface="Times" pitchFamily="2" charset="0"/>
              </a:rPr>
              <a:t>Suli</a:t>
            </a:r>
            <a:r>
              <a:rPr lang="en-US" sz="1400" dirty="0">
                <a:latin typeface="Times" pitchFamily="2" charset="0"/>
              </a:rPr>
              <a:t> Wang </a:t>
            </a:r>
            <a:r>
              <a:rPr lang="en-US" sz="1400" dirty="0" err="1">
                <a:latin typeface="Times" pitchFamily="2" charset="0"/>
              </a:rPr>
              <a:t>Ganlai</a:t>
            </a:r>
            <a:r>
              <a:rPr lang="en-US" sz="1400" dirty="0">
                <a:latin typeface="Times" pitchFamily="2" charset="0"/>
              </a:rPr>
              <a:t> Liu </a:t>
            </a:r>
            <a:r>
              <a:rPr lang="en-US" sz="1400" i="1" dirty="0">
                <a:latin typeface="Times" pitchFamily="2" charset="0"/>
              </a:rPr>
              <a:t>School of Information 	Engineering Support Center Jingdezhen Ceramic Institute Jingdezhen Telecom Jingdezhen, Jiangxi Province, China </a:t>
            </a:r>
            <a:r>
              <a:rPr lang="en-US" sz="1400" dirty="0">
                <a:latin typeface="Times" pitchFamily="2" charset="0"/>
              </a:rPr>
              <a:t>	Jingdezhen, Jiangxi Province, 2015</a:t>
            </a:r>
          </a:p>
          <a:p>
            <a:pPr marL="0" indent="0">
              <a:buNone/>
            </a:pPr>
            <a:endParaRPr lang="en-IN" sz="1400" i="1" dirty="0"/>
          </a:p>
          <a:p>
            <a:pPr marL="0" indent="0">
              <a:buNone/>
            </a:pPr>
            <a:endParaRPr lang="en-IN" sz="1400" dirty="0">
              <a:latin typeface="Times" pitchFamily="2" charset="0"/>
              <a:ea typeface="Open Sans" panose="020B0606030504020204" pitchFamily="34" charset="0"/>
              <a:cs typeface="Open Sans" panose="020B0606030504020204" pitchFamily="34" charset="0"/>
            </a:endParaRPr>
          </a:p>
          <a:p>
            <a:pPr marL="0" indent="0">
              <a:buNone/>
            </a:pPr>
            <a:endParaRPr lang="en-US" sz="2000" dirty="0">
              <a:latin typeface="Times" pitchFamily="2"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301005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44767" y="395267"/>
            <a:ext cx="11360800" cy="1623200"/>
          </a:xfrm>
          <a:prstGeom prst="rect">
            <a:avLst/>
          </a:prstGeom>
        </p:spPr>
        <p:txBody>
          <a:bodyPr spcFirstLastPara="1" vert="horz" wrap="square" lIns="121900" tIns="121900" rIns="121900" bIns="121900" rtlCol="0" anchor="b" anchorCtr="0">
            <a:noAutofit/>
          </a:bodyPr>
          <a:lstStyle/>
          <a:p>
            <a:pPr>
              <a:spcBef>
                <a:spcPts val="0"/>
              </a:spcBef>
            </a:pPr>
            <a:r>
              <a:rPr lang="en"/>
              <a:t>Objectives</a:t>
            </a:r>
            <a:endParaRPr/>
          </a:p>
        </p:txBody>
      </p:sp>
      <p:sp>
        <p:nvSpPr>
          <p:cNvPr id="55" name="Google Shape;55;p13"/>
          <p:cNvSpPr txBox="1">
            <a:spLocks noGrp="1"/>
          </p:cNvSpPr>
          <p:nvPr>
            <p:ph type="subTitle" idx="1"/>
          </p:nvPr>
        </p:nvSpPr>
        <p:spPr>
          <a:xfrm>
            <a:off x="415600" y="2486833"/>
            <a:ext cx="11360800" cy="3778800"/>
          </a:xfrm>
          <a:prstGeom prst="rect">
            <a:avLst/>
          </a:prstGeom>
        </p:spPr>
        <p:txBody>
          <a:bodyPr spcFirstLastPara="1" vert="horz" wrap="square" lIns="121900" tIns="121900" rIns="121900" bIns="121900" rtlCol="0" anchor="t" anchorCtr="0">
            <a:noAutofit/>
          </a:bodyPr>
          <a:lstStyle/>
          <a:p>
            <a:pPr marL="609585" indent="-457189" algn="l">
              <a:lnSpc>
                <a:spcPct val="91064"/>
              </a:lnSpc>
              <a:spcBef>
                <a:spcPts val="0"/>
              </a:spcBef>
              <a:buClr>
                <a:schemeClr val="dk1"/>
              </a:buClr>
              <a:buSzPts val="1800"/>
              <a:buChar char="●"/>
            </a:pPr>
            <a:r>
              <a:rPr lang="en" dirty="0">
                <a:solidFill>
                  <a:schemeClr val="dk1"/>
                </a:solidFill>
              </a:rPr>
              <a:t> Generic design for cryptographic file systems and its realization in a distributed storage-area network (SAN) file system.</a:t>
            </a:r>
            <a:endParaRPr dirty="0">
              <a:solidFill>
                <a:schemeClr val="dk1"/>
              </a:solidFill>
            </a:endParaRPr>
          </a:p>
          <a:p>
            <a:pPr marL="609585" algn="l">
              <a:lnSpc>
                <a:spcPct val="91064"/>
              </a:lnSpc>
              <a:spcBef>
                <a:spcPts val="0"/>
              </a:spcBef>
            </a:pPr>
            <a:endParaRPr dirty="0">
              <a:solidFill>
                <a:schemeClr val="dk1"/>
              </a:solidFill>
            </a:endParaRPr>
          </a:p>
          <a:p>
            <a:pPr marL="609585" indent="-457189" algn="l">
              <a:lnSpc>
                <a:spcPct val="91064"/>
              </a:lnSpc>
              <a:spcBef>
                <a:spcPts val="0"/>
              </a:spcBef>
              <a:buClr>
                <a:schemeClr val="dk1"/>
              </a:buClr>
              <a:buSzPts val="1800"/>
              <a:buChar char="●"/>
            </a:pPr>
            <a:r>
              <a:rPr lang="en" dirty="0">
                <a:solidFill>
                  <a:schemeClr val="dk1"/>
                </a:solidFill>
              </a:rPr>
              <a:t>Implement a file encryption technique using A</a:t>
            </a:r>
            <a:r>
              <a:rPr lang="en" dirty="0" smtClean="0">
                <a:solidFill>
                  <a:schemeClr val="dk1"/>
                </a:solidFill>
              </a:rPr>
              <a:t>ES </a:t>
            </a:r>
            <a:r>
              <a:rPr lang="en" dirty="0">
                <a:solidFill>
                  <a:schemeClr val="dk1"/>
                </a:solidFill>
              </a:rPr>
              <a:t>for the windows platform.</a:t>
            </a:r>
            <a:endParaRPr dirty="0">
              <a:solidFill>
                <a:schemeClr val="dk1"/>
              </a:solidFill>
            </a:endParaRPr>
          </a:p>
          <a:p>
            <a:pPr algn="l">
              <a:lnSpc>
                <a:spcPct val="91064"/>
              </a:lnSpc>
              <a:spcBef>
                <a:spcPts val="0"/>
              </a:spcBef>
              <a:buClr>
                <a:schemeClr val="dk1"/>
              </a:buClr>
              <a:buSzPts val="1100"/>
            </a:pPr>
            <a:endParaRPr dirty="0">
              <a:solidFill>
                <a:schemeClr val="dk1"/>
              </a:solidFill>
            </a:endParaRPr>
          </a:p>
          <a:p>
            <a:pPr>
              <a:spcBef>
                <a:spcPts val="0"/>
              </a:spcBef>
            </a:pPr>
            <a:endParaRPr dirty="0">
              <a:solidFill>
                <a:srgbClr val="252525"/>
              </a:solidFill>
              <a:latin typeface="Calibri"/>
              <a:ea typeface="Calibri"/>
              <a:cs typeface="Calibri"/>
              <a:sym typeface="Calibri"/>
            </a:endParaRPr>
          </a:p>
        </p:txBody>
      </p:sp>
    </p:spTree>
    <p:extLst>
      <p:ext uri="{BB962C8B-B14F-4D97-AF65-F5344CB8AC3E}">
        <p14:creationId xmlns:p14="http://schemas.microsoft.com/office/powerpoint/2010/main" xmlns="" val="257932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3C7862DF-6DE4-D54E-9872-128896333C64}"/>
              </a:ext>
            </a:extLst>
          </p:cNvPr>
          <p:cNvGraphicFramePr>
            <a:graphicFrameLocks noGrp="1"/>
          </p:cNvGraphicFramePr>
          <p:nvPr>
            <p:extLst>
              <p:ext uri="{D42A27DB-BD31-4B8C-83A1-F6EECF244321}">
                <p14:modId xmlns:p14="http://schemas.microsoft.com/office/powerpoint/2010/main" xmlns="" val="374963732"/>
              </p:ext>
            </p:extLst>
          </p:nvPr>
        </p:nvGraphicFramePr>
        <p:xfrm>
          <a:off x="1971540" y="989375"/>
          <a:ext cx="8022561" cy="5664376"/>
        </p:xfrm>
        <a:graphic>
          <a:graphicData uri="http://schemas.openxmlformats.org/drawingml/2006/table">
            <a:tbl>
              <a:tblPr firstRow="1" bandRow="1">
                <a:tableStyleId>{5C22544A-7EE6-4342-B048-85BDC9FD1C3A}</a:tableStyleId>
              </a:tblPr>
              <a:tblGrid>
                <a:gridCol w="1290045">
                  <a:extLst>
                    <a:ext uri="{9D8B030D-6E8A-4147-A177-3AD203B41FA5}">
                      <a16:colId xmlns:a16="http://schemas.microsoft.com/office/drawing/2014/main" xmlns="" val="3065259857"/>
                    </a:ext>
                  </a:extLst>
                </a:gridCol>
                <a:gridCol w="1290045">
                  <a:extLst>
                    <a:ext uri="{9D8B030D-6E8A-4147-A177-3AD203B41FA5}">
                      <a16:colId xmlns:a16="http://schemas.microsoft.com/office/drawing/2014/main" xmlns="" val="1897201637"/>
                    </a:ext>
                  </a:extLst>
                </a:gridCol>
                <a:gridCol w="1290045">
                  <a:extLst>
                    <a:ext uri="{9D8B030D-6E8A-4147-A177-3AD203B41FA5}">
                      <a16:colId xmlns:a16="http://schemas.microsoft.com/office/drawing/2014/main" xmlns="" val="3083581833"/>
                    </a:ext>
                  </a:extLst>
                </a:gridCol>
                <a:gridCol w="1290045">
                  <a:extLst>
                    <a:ext uri="{9D8B030D-6E8A-4147-A177-3AD203B41FA5}">
                      <a16:colId xmlns:a16="http://schemas.microsoft.com/office/drawing/2014/main" xmlns="" val="3175307325"/>
                    </a:ext>
                  </a:extLst>
                </a:gridCol>
                <a:gridCol w="1290045">
                  <a:extLst>
                    <a:ext uri="{9D8B030D-6E8A-4147-A177-3AD203B41FA5}">
                      <a16:colId xmlns:a16="http://schemas.microsoft.com/office/drawing/2014/main" xmlns="" val="2520915274"/>
                    </a:ext>
                  </a:extLst>
                </a:gridCol>
                <a:gridCol w="1572336">
                  <a:extLst>
                    <a:ext uri="{9D8B030D-6E8A-4147-A177-3AD203B41FA5}">
                      <a16:colId xmlns:a16="http://schemas.microsoft.com/office/drawing/2014/main" xmlns="" val="2945080076"/>
                    </a:ext>
                  </a:extLst>
                </a:gridCol>
              </a:tblGrid>
              <a:tr h="939431">
                <a:tc>
                  <a:txBody>
                    <a:bodyPr/>
                    <a:lstStyle/>
                    <a:p>
                      <a:r>
                        <a:rPr lang="en-US" sz="1400" dirty="0">
                          <a:latin typeface="Times" pitchFamily="2" charset="0"/>
                        </a:rPr>
                        <a:t>Research Paper</a:t>
                      </a:r>
                    </a:p>
                  </a:txBody>
                  <a:tcPr/>
                </a:tc>
                <a:tc>
                  <a:txBody>
                    <a:bodyPr/>
                    <a:lstStyle/>
                    <a:p>
                      <a:r>
                        <a:rPr lang="en-US" sz="1400" dirty="0">
                          <a:latin typeface="Times" pitchFamily="2" charset="0"/>
                        </a:rPr>
                        <a:t>Year of Publish</a:t>
                      </a:r>
                    </a:p>
                  </a:txBody>
                  <a:tcPr/>
                </a:tc>
                <a:tc>
                  <a:txBody>
                    <a:bodyPr/>
                    <a:lstStyle/>
                    <a:p>
                      <a:r>
                        <a:rPr lang="en-US" sz="1400" dirty="0">
                          <a:latin typeface="Times" pitchFamily="2" charset="0"/>
                        </a:rPr>
                        <a:t>Writers</a:t>
                      </a:r>
                    </a:p>
                  </a:txBody>
                  <a:tcPr/>
                </a:tc>
                <a:tc>
                  <a:txBody>
                    <a:bodyPr/>
                    <a:lstStyle/>
                    <a:p>
                      <a:r>
                        <a:rPr lang="en-US" sz="1400" dirty="0">
                          <a:latin typeface="Times" pitchFamily="2" charset="0"/>
                        </a:rPr>
                        <a:t>Advantage</a:t>
                      </a:r>
                    </a:p>
                  </a:txBody>
                  <a:tcPr/>
                </a:tc>
                <a:tc>
                  <a:txBody>
                    <a:bodyPr/>
                    <a:lstStyle/>
                    <a:p>
                      <a:r>
                        <a:rPr lang="en-US" sz="1400" dirty="0">
                          <a:latin typeface="Times" pitchFamily="2" charset="0"/>
                        </a:rPr>
                        <a:t>Limitation</a:t>
                      </a:r>
                    </a:p>
                  </a:txBody>
                  <a:tcPr/>
                </a:tc>
                <a:tc>
                  <a:txBody>
                    <a:bodyPr/>
                    <a:lstStyle/>
                    <a:p>
                      <a:r>
                        <a:rPr lang="en-US" sz="1400" dirty="0">
                          <a:latin typeface="Times" pitchFamily="2" charset="0"/>
                        </a:rPr>
                        <a:t>Methodology</a:t>
                      </a:r>
                    </a:p>
                  </a:txBody>
                  <a:tcPr/>
                </a:tc>
                <a:extLst>
                  <a:ext uri="{0D108BD9-81ED-4DB2-BD59-A6C34878D82A}">
                    <a16:rowId xmlns:a16="http://schemas.microsoft.com/office/drawing/2014/main" xmlns="" val="4140124078"/>
                  </a:ext>
                </a:extLst>
              </a:tr>
              <a:tr h="2502517">
                <a:tc>
                  <a:txBody>
                    <a:bodyPr/>
                    <a:lstStyle/>
                    <a:p>
                      <a:r>
                        <a:rPr lang="en-IN" sz="1200" b="1" dirty="0">
                          <a:latin typeface="Times" pitchFamily="2" charset="0"/>
                        </a:rPr>
                        <a:t>Security Systems: A concept through Encrypting File System </a:t>
                      </a:r>
                      <a:endParaRPr lang="en-US" sz="1200" b="1" dirty="0">
                        <a:latin typeface="Times" pitchFamily="2" charset="0"/>
                      </a:endParaRPr>
                    </a:p>
                  </a:txBody>
                  <a:tcPr/>
                </a:tc>
                <a:tc>
                  <a:txBody>
                    <a:bodyPr/>
                    <a:lstStyle/>
                    <a:p>
                      <a:r>
                        <a:rPr lang="en-US" sz="1200" dirty="0">
                          <a:latin typeface="Times" pitchFamily="2" charset="0"/>
                        </a:rPr>
                        <a:t>March 2013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pitchFamily="2" charset="0"/>
                        </a:rPr>
                        <a:t>Shruti Jain, </a:t>
                      </a:r>
                      <a:r>
                        <a:rPr lang="en-US" sz="1200" dirty="0" err="1">
                          <a:latin typeface="Times" pitchFamily="2" charset="0"/>
                        </a:rPr>
                        <a:t>Chintal</a:t>
                      </a:r>
                      <a:r>
                        <a:rPr lang="en-US" sz="1200" dirty="0">
                          <a:latin typeface="Times" pitchFamily="2" charset="0"/>
                        </a:rPr>
                        <a:t> Kumar Patel</a:t>
                      </a:r>
                    </a:p>
                    <a:p>
                      <a:endParaRPr lang="en-US" sz="1200" dirty="0">
                        <a:latin typeface="Times"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effectLst/>
                          <a:latin typeface="Times" pitchFamily="2" charset="0"/>
                          <a:ea typeface="+mn-ea"/>
                          <a:cs typeface="+mn-cs"/>
                        </a:rPr>
                        <a:t>Makes crucial distinction between the kernel and user- space from a security perspective. </a:t>
                      </a:r>
                      <a:endParaRPr lang="en-IN" sz="1200" dirty="0">
                        <a:latin typeface="Times" pitchFamily="2" charset="0"/>
                      </a:endParaRPr>
                    </a:p>
                    <a:p>
                      <a:endParaRPr lang="en-US" sz="1200" dirty="0">
                        <a:latin typeface="Times" pitchFamily="2" charset="0"/>
                      </a:endParaRPr>
                    </a:p>
                  </a:txBody>
                  <a:tcPr/>
                </a:tc>
                <a:tc>
                  <a:txBody>
                    <a:bodyPr/>
                    <a:lstStyle/>
                    <a:p>
                      <a:r>
                        <a:rPr lang="en-US" sz="1200" dirty="0">
                          <a:latin typeface="Times" pitchFamily="2" charset="0"/>
                        </a:rPr>
                        <a:t>Realization in a distributed Storage-area network (SAN) file system.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pitchFamily="2" charset="0"/>
                        </a:rPr>
                        <a:t>Advance key management scheme to provide a high grade of security while remaining transparency and usability.</a:t>
                      </a:r>
                      <a:endParaRPr lang="en-US" sz="1200" dirty="0">
                        <a:latin typeface="Times" pitchFamily="2" charset="0"/>
                      </a:endParaRPr>
                    </a:p>
                    <a:p>
                      <a:endParaRPr lang="en-US" sz="1200" dirty="0">
                        <a:latin typeface="Times" pitchFamily="2" charset="0"/>
                      </a:endParaRPr>
                    </a:p>
                  </a:txBody>
                  <a:tcPr/>
                </a:tc>
                <a:extLst>
                  <a:ext uri="{0D108BD9-81ED-4DB2-BD59-A6C34878D82A}">
                    <a16:rowId xmlns:a16="http://schemas.microsoft.com/office/drawing/2014/main" xmlns="" val="3614792184"/>
                  </a:ext>
                </a:extLst>
              </a:tr>
              <a:tr h="2222428">
                <a:tc>
                  <a:txBody>
                    <a:bodyPr/>
                    <a:lstStyle/>
                    <a:p>
                      <a:r>
                        <a:rPr lang="en-IN" sz="1200" b="1" i="0" kern="1200" dirty="0" err="1">
                          <a:solidFill>
                            <a:schemeClr val="dk1"/>
                          </a:solidFill>
                          <a:effectLst/>
                          <a:latin typeface="Times" pitchFamily="2" charset="0"/>
                          <a:ea typeface="+mn-ea"/>
                          <a:cs typeface="+mn-cs"/>
                        </a:rPr>
                        <a:t>CifrarFS</a:t>
                      </a:r>
                      <a:r>
                        <a:rPr lang="en-IN" sz="1200" b="1" i="0" kern="1200" dirty="0">
                          <a:solidFill>
                            <a:schemeClr val="dk1"/>
                          </a:solidFill>
                          <a:effectLst/>
                          <a:latin typeface="Times" pitchFamily="2" charset="0"/>
                          <a:ea typeface="+mn-ea"/>
                          <a:cs typeface="+mn-cs"/>
                        </a:rPr>
                        <a:t> – Encrypted File System Using FUSE </a:t>
                      </a:r>
                    </a:p>
                    <a:p>
                      <a:r>
                        <a:rPr lang="en-IN" sz="1200" dirty="0">
                          <a:latin typeface="Times" pitchFamily="2" charset="0"/>
                        </a:rPr>
                        <a:t/>
                      </a:r>
                      <a:br>
                        <a:rPr lang="en-IN" sz="1200" dirty="0">
                          <a:latin typeface="Times" pitchFamily="2" charset="0"/>
                        </a:rPr>
                      </a:br>
                      <a:endParaRPr lang="en-US" sz="1200" dirty="0">
                        <a:latin typeface="Times" pitchFamily="2" charset="0"/>
                      </a:endParaRPr>
                    </a:p>
                  </a:txBody>
                  <a:tcPr/>
                </a:tc>
                <a:tc>
                  <a:txBody>
                    <a:bodyPr/>
                    <a:lstStyle/>
                    <a:p>
                      <a:r>
                        <a:rPr lang="en-US" sz="1200" dirty="0">
                          <a:latin typeface="Times" pitchFamily="2" charset="0"/>
                        </a:rPr>
                        <a:t>October 2009</a:t>
                      </a:r>
                    </a:p>
                  </a:txBody>
                  <a:tcPr/>
                </a:tc>
                <a:tc>
                  <a:txBody>
                    <a:bodyPr/>
                    <a:lstStyle/>
                    <a:p>
                      <a:r>
                        <a:rPr lang="en-US" sz="1200" dirty="0" err="1">
                          <a:latin typeface="Times" pitchFamily="2" charset="0"/>
                        </a:rPr>
                        <a:t>Anagha</a:t>
                      </a:r>
                      <a:r>
                        <a:rPr lang="en-US" sz="1200" dirty="0">
                          <a:latin typeface="Times" pitchFamily="2" charset="0"/>
                        </a:rPr>
                        <a:t> Kulkarni, Vandana Inamdar</a:t>
                      </a:r>
                    </a:p>
                  </a:txBody>
                  <a:tcPr/>
                </a:tc>
                <a:tc>
                  <a:txBody>
                    <a:bodyPr/>
                    <a:lstStyle/>
                    <a:p>
                      <a:r>
                        <a:rPr lang="en-IN" sz="1200" b="0" i="0" kern="1200" dirty="0">
                          <a:solidFill>
                            <a:schemeClr val="dk1"/>
                          </a:solidFill>
                          <a:effectLst/>
                          <a:latin typeface="Times" pitchFamily="2" charset="0"/>
                          <a:ea typeface="+mn-ea"/>
                          <a:cs typeface="+mn-cs"/>
                        </a:rPr>
                        <a:t>It gives an extra security to the </a:t>
                      </a:r>
                    </a:p>
                    <a:p>
                      <a:r>
                        <a:rPr lang="en-IN" sz="1200" b="0" i="0" kern="1200" dirty="0">
                          <a:solidFill>
                            <a:schemeClr val="dk1"/>
                          </a:solidFill>
                          <a:effectLst/>
                          <a:latin typeface="Times" pitchFamily="2" charset="0"/>
                          <a:ea typeface="+mn-ea"/>
                          <a:cs typeface="+mn-cs"/>
                        </a:rPr>
                        <a:t>user against offline attacks</a:t>
                      </a:r>
                    </a:p>
                    <a:p>
                      <a:endParaRPr lang="en-US" sz="1200" dirty="0">
                        <a:latin typeface="Times" pitchFamily="2" charset="0"/>
                      </a:endParaRPr>
                    </a:p>
                  </a:txBody>
                  <a:tcPr/>
                </a:tc>
                <a:tc>
                  <a:txBody>
                    <a:bodyPr/>
                    <a:lstStyle/>
                    <a:p>
                      <a:r>
                        <a:rPr lang="en-IN" sz="1200" b="0" i="0" kern="1200" dirty="0">
                          <a:solidFill>
                            <a:schemeClr val="dk1"/>
                          </a:solidFill>
                          <a:effectLst/>
                          <a:latin typeface="Times" pitchFamily="2" charset="0"/>
                          <a:ea typeface="+mn-ea"/>
                          <a:cs typeface="+mn-cs"/>
                        </a:rPr>
                        <a:t>Does not handle integrity of encrypted files in a more efficient way</a:t>
                      </a:r>
                      <a:endParaRPr lang="en-US" sz="1200" dirty="0">
                        <a:latin typeface="Times" pitchFamily="2" charset="0"/>
                      </a:endParaRPr>
                    </a:p>
                  </a:txBody>
                  <a:tcPr/>
                </a:tc>
                <a:tc>
                  <a:txBody>
                    <a:bodyPr/>
                    <a:lstStyle/>
                    <a:p>
                      <a:r>
                        <a:rPr lang="en-IN" sz="1200" b="0" i="0" kern="1200" dirty="0" err="1">
                          <a:solidFill>
                            <a:schemeClr val="dk1"/>
                          </a:solidFill>
                          <a:effectLst/>
                          <a:latin typeface="Times" pitchFamily="2" charset="0"/>
                          <a:ea typeface="+mn-ea"/>
                          <a:cs typeface="+mn-cs"/>
                        </a:rPr>
                        <a:t>CifrarFS</a:t>
                      </a:r>
                      <a:r>
                        <a:rPr lang="en-IN" sz="1200" b="0" i="0" kern="1200" dirty="0">
                          <a:solidFill>
                            <a:schemeClr val="dk1"/>
                          </a:solidFill>
                          <a:effectLst/>
                          <a:latin typeface="Times" pitchFamily="2" charset="0"/>
                          <a:ea typeface="+mn-ea"/>
                          <a:cs typeface="+mn-cs"/>
                        </a:rPr>
                        <a:t>’, an encrypted file system using ‘File system in </a:t>
                      </a:r>
                      <a:r>
                        <a:rPr lang="en-IN" sz="1200" b="0" i="0" kern="1200" dirty="0" err="1">
                          <a:solidFill>
                            <a:schemeClr val="dk1"/>
                          </a:solidFill>
                          <a:effectLst/>
                          <a:latin typeface="Times" pitchFamily="2" charset="0"/>
                          <a:ea typeface="+mn-ea"/>
                          <a:cs typeface="+mn-cs"/>
                        </a:rPr>
                        <a:t>USEr</a:t>
                      </a:r>
                      <a:r>
                        <a:rPr lang="en-IN" sz="1200" b="0" i="0" kern="1200" dirty="0">
                          <a:solidFill>
                            <a:schemeClr val="dk1"/>
                          </a:solidFill>
                          <a:effectLst/>
                          <a:latin typeface="Times" pitchFamily="2" charset="0"/>
                          <a:ea typeface="+mn-ea"/>
                          <a:cs typeface="+mn-cs"/>
                        </a:rPr>
                        <a:t> space (FUSE)’ </a:t>
                      </a:r>
                    </a:p>
                    <a:p>
                      <a:r>
                        <a:rPr lang="en-IN" sz="1200" b="0" i="0" kern="1200" dirty="0">
                          <a:solidFill>
                            <a:schemeClr val="dk1"/>
                          </a:solidFill>
                          <a:effectLst/>
                          <a:latin typeface="Times" pitchFamily="2" charset="0"/>
                          <a:ea typeface="+mn-ea"/>
                          <a:cs typeface="+mn-cs"/>
                        </a:rPr>
                        <a:t>maintains all the files in a specific directory in an encrypted form and decrypts </a:t>
                      </a:r>
                    </a:p>
                    <a:p>
                      <a:r>
                        <a:rPr lang="en-IN" sz="1200" b="0" i="0" kern="1200" dirty="0">
                          <a:solidFill>
                            <a:schemeClr val="dk1"/>
                          </a:solidFill>
                          <a:effectLst/>
                          <a:latin typeface="Times" pitchFamily="2" charset="0"/>
                          <a:ea typeface="+mn-ea"/>
                          <a:cs typeface="+mn-cs"/>
                        </a:rPr>
                        <a:t>them on demand.</a:t>
                      </a:r>
                    </a:p>
                    <a:p>
                      <a:endParaRPr lang="en-US" sz="1200" dirty="0">
                        <a:latin typeface="Times" pitchFamily="2" charset="0"/>
                      </a:endParaRPr>
                    </a:p>
                  </a:txBody>
                  <a:tcPr/>
                </a:tc>
                <a:extLst>
                  <a:ext uri="{0D108BD9-81ED-4DB2-BD59-A6C34878D82A}">
                    <a16:rowId xmlns:a16="http://schemas.microsoft.com/office/drawing/2014/main" xmlns="" val="2422192847"/>
                  </a:ext>
                </a:extLst>
              </a:tr>
            </a:tbl>
          </a:graphicData>
        </a:graphic>
      </p:graphicFrame>
      <p:sp>
        <p:nvSpPr>
          <p:cNvPr id="3" name="Rectangle 2">
            <a:extLst>
              <a:ext uri="{FF2B5EF4-FFF2-40B4-BE49-F238E27FC236}">
                <a16:creationId xmlns:a16="http://schemas.microsoft.com/office/drawing/2014/main" xmlns="" id="{C48402BD-2BDC-574E-8E6F-4313790FCFCC}"/>
              </a:ext>
            </a:extLst>
          </p:cNvPr>
          <p:cNvSpPr/>
          <p:nvPr/>
        </p:nvSpPr>
        <p:spPr>
          <a:xfrm>
            <a:off x="1892150" y="116558"/>
            <a:ext cx="409067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Literature Survey</a:t>
            </a:r>
          </a:p>
        </p:txBody>
      </p:sp>
    </p:spTree>
    <p:extLst>
      <p:ext uri="{BB962C8B-B14F-4D97-AF65-F5344CB8AC3E}">
        <p14:creationId xmlns:p14="http://schemas.microsoft.com/office/powerpoint/2010/main" xmlns="" val="151729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4BE1257D-E327-014A-AEF0-86603ED24BE8}"/>
              </a:ext>
            </a:extLst>
          </p:cNvPr>
          <p:cNvGraphicFramePr>
            <a:graphicFrameLocks noGrp="1"/>
          </p:cNvGraphicFramePr>
          <p:nvPr>
            <p:extLst>
              <p:ext uri="{D42A27DB-BD31-4B8C-83A1-F6EECF244321}">
                <p14:modId xmlns:p14="http://schemas.microsoft.com/office/powerpoint/2010/main" xmlns="" val="1630386901"/>
              </p:ext>
            </p:extLst>
          </p:nvPr>
        </p:nvGraphicFramePr>
        <p:xfrm>
          <a:off x="2032000" y="719666"/>
          <a:ext cx="8128002" cy="42113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943817435"/>
                    </a:ext>
                  </a:extLst>
                </a:gridCol>
                <a:gridCol w="1354667">
                  <a:extLst>
                    <a:ext uri="{9D8B030D-6E8A-4147-A177-3AD203B41FA5}">
                      <a16:colId xmlns:a16="http://schemas.microsoft.com/office/drawing/2014/main" xmlns="" val="2525213283"/>
                    </a:ext>
                  </a:extLst>
                </a:gridCol>
                <a:gridCol w="1369010">
                  <a:extLst>
                    <a:ext uri="{9D8B030D-6E8A-4147-A177-3AD203B41FA5}">
                      <a16:colId xmlns:a16="http://schemas.microsoft.com/office/drawing/2014/main" xmlns="" val="2204394473"/>
                    </a:ext>
                  </a:extLst>
                </a:gridCol>
                <a:gridCol w="1340324">
                  <a:extLst>
                    <a:ext uri="{9D8B030D-6E8A-4147-A177-3AD203B41FA5}">
                      <a16:colId xmlns:a16="http://schemas.microsoft.com/office/drawing/2014/main" xmlns="" val="2015121466"/>
                    </a:ext>
                  </a:extLst>
                </a:gridCol>
                <a:gridCol w="1354667">
                  <a:extLst>
                    <a:ext uri="{9D8B030D-6E8A-4147-A177-3AD203B41FA5}">
                      <a16:colId xmlns:a16="http://schemas.microsoft.com/office/drawing/2014/main" xmlns="" val="782239359"/>
                    </a:ext>
                  </a:extLst>
                </a:gridCol>
                <a:gridCol w="1354667">
                  <a:extLst>
                    <a:ext uri="{9D8B030D-6E8A-4147-A177-3AD203B41FA5}">
                      <a16:colId xmlns:a16="http://schemas.microsoft.com/office/drawing/2014/main" xmlns="" val="1031602323"/>
                    </a:ext>
                  </a:extLst>
                </a:gridCol>
              </a:tblGrid>
              <a:tr h="370840">
                <a:tc>
                  <a:txBody>
                    <a:bodyPr/>
                    <a:lstStyle/>
                    <a:p>
                      <a:r>
                        <a:rPr lang="en-US" sz="1400" dirty="0"/>
                        <a:t>Research Paper</a:t>
                      </a:r>
                    </a:p>
                  </a:txBody>
                  <a:tcPr/>
                </a:tc>
                <a:tc>
                  <a:txBody>
                    <a:bodyPr/>
                    <a:lstStyle/>
                    <a:p>
                      <a:r>
                        <a:rPr lang="en-US" sz="1400" dirty="0"/>
                        <a:t>Year of Publish</a:t>
                      </a:r>
                    </a:p>
                  </a:txBody>
                  <a:tcPr/>
                </a:tc>
                <a:tc>
                  <a:txBody>
                    <a:bodyPr/>
                    <a:lstStyle/>
                    <a:p>
                      <a:r>
                        <a:rPr lang="en-US" sz="1400" dirty="0"/>
                        <a:t>Writers</a:t>
                      </a:r>
                    </a:p>
                  </a:txBody>
                  <a:tcPr/>
                </a:tc>
                <a:tc>
                  <a:txBody>
                    <a:bodyPr/>
                    <a:lstStyle/>
                    <a:p>
                      <a:r>
                        <a:rPr lang="en-US" sz="1400" dirty="0"/>
                        <a:t>Advantage</a:t>
                      </a:r>
                    </a:p>
                  </a:txBody>
                  <a:tcPr/>
                </a:tc>
                <a:tc>
                  <a:txBody>
                    <a:bodyPr/>
                    <a:lstStyle/>
                    <a:p>
                      <a:r>
                        <a:rPr lang="en-US" sz="1400" dirty="0"/>
                        <a:t>Limitation</a:t>
                      </a:r>
                    </a:p>
                  </a:txBody>
                  <a:tcPr/>
                </a:tc>
                <a:tc>
                  <a:txBody>
                    <a:bodyPr/>
                    <a:lstStyle/>
                    <a:p>
                      <a:r>
                        <a:rPr lang="en-US" sz="1400" dirty="0"/>
                        <a:t>Methodology</a:t>
                      </a:r>
                    </a:p>
                  </a:txBody>
                  <a:tcPr/>
                </a:tc>
                <a:extLst>
                  <a:ext uri="{0D108BD9-81ED-4DB2-BD59-A6C34878D82A}">
                    <a16:rowId xmlns:a16="http://schemas.microsoft.com/office/drawing/2014/main" xmlns="" val="1549157429"/>
                  </a:ext>
                </a:extLst>
              </a:tr>
              <a:tr h="370840">
                <a:tc>
                  <a:txBody>
                    <a:bodyPr/>
                    <a:lstStyle/>
                    <a:p>
                      <a:r>
                        <a:rPr lang="en-IN" sz="1200" b="1" dirty="0"/>
                        <a:t>Efficient methodology for implementation of Encrypted File System in User Space</a:t>
                      </a:r>
                      <a:endParaRPr lang="en-US" b="1" dirty="0"/>
                    </a:p>
                  </a:txBody>
                  <a:tcPr/>
                </a:tc>
                <a:tc>
                  <a:txBody>
                    <a:bodyPr/>
                    <a:lstStyle/>
                    <a:p>
                      <a:r>
                        <a:rPr lang="en-US" sz="1200" dirty="0"/>
                        <a:t>2009</a:t>
                      </a:r>
                    </a:p>
                  </a:txBody>
                  <a:tcPr/>
                </a:tc>
                <a:tc>
                  <a:txBody>
                    <a:bodyPr/>
                    <a:lstStyle/>
                    <a:p>
                      <a:r>
                        <a:rPr lang="en-US" sz="1200" dirty="0"/>
                        <a:t>Dr. </a:t>
                      </a:r>
                      <a:r>
                        <a:rPr lang="en-US" sz="1200" dirty="0" err="1"/>
                        <a:t>Shishir</a:t>
                      </a:r>
                      <a:r>
                        <a:rPr lang="en-US" sz="1200" dirty="0"/>
                        <a:t> Kumar, U.S. Rawat, Sameer Kumar </a:t>
                      </a:r>
                      <a:r>
                        <a:rPr lang="en-US" sz="1200" dirty="0" err="1"/>
                        <a:t>Jasra</a:t>
                      </a:r>
                      <a:r>
                        <a:rPr lang="en-US" sz="1200" dirty="0"/>
                        <a:t>, </a:t>
                      </a:r>
                      <a:r>
                        <a:rPr lang="en-US" sz="1200" dirty="0" err="1"/>
                        <a:t>Akshay</a:t>
                      </a:r>
                      <a:r>
                        <a:rPr lang="en-US" sz="1200" dirty="0"/>
                        <a:t> Kumar Jain</a:t>
                      </a:r>
                    </a:p>
                  </a:txBody>
                  <a:tcPr/>
                </a:tc>
                <a:tc>
                  <a:txBody>
                    <a:bodyPr/>
                    <a:lstStyle/>
                    <a:p>
                      <a:r>
                        <a:rPr lang="en-IN" sz="1200" dirty="0"/>
                        <a:t>Implementing EFS in user space makes it portable &amp; flexible; Kernel size will also not increase resulting in more reliable &amp; efficient Operating System</a:t>
                      </a:r>
                      <a:endParaRPr lang="en-US" sz="1200" dirty="0"/>
                    </a:p>
                  </a:txBody>
                  <a:tcPr/>
                </a:tc>
                <a:tc>
                  <a:txBody>
                    <a:bodyPr/>
                    <a:lstStyle/>
                    <a:p>
                      <a:r>
                        <a:rPr lang="en-IN" sz="1200" dirty="0"/>
                        <a:t>It has shortcomings of a user-level NFS server based implementation</a:t>
                      </a:r>
                      <a:endParaRPr lang="en-US" sz="1200" dirty="0"/>
                    </a:p>
                  </a:txBody>
                  <a:tcPr/>
                </a:tc>
                <a:tc>
                  <a:txBody>
                    <a:bodyPr/>
                    <a:lstStyle/>
                    <a:p>
                      <a:r>
                        <a:rPr lang="en-IN" sz="1200" dirty="0"/>
                        <a:t>implementation of EFS in user space using faster cryptographic algorithms on UNIX Operating system</a:t>
                      </a:r>
                      <a:endParaRPr lang="en-US" sz="1200" dirty="0"/>
                    </a:p>
                  </a:txBody>
                  <a:tcPr/>
                </a:tc>
                <a:extLst>
                  <a:ext uri="{0D108BD9-81ED-4DB2-BD59-A6C34878D82A}">
                    <a16:rowId xmlns:a16="http://schemas.microsoft.com/office/drawing/2014/main" xmlns="" val="105621757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a:t>Cryptfs</a:t>
                      </a:r>
                      <a:r>
                        <a:rPr lang="en-US" sz="1200" b="1" dirty="0"/>
                        <a:t>: A Stackable </a:t>
                      </a:r>
                      <a:r>
                        <a:rPr lang="en-US" sz="1200" b="1" dirty="0" err="1"/>
                        <a:t>Vnode</a:t>
                      </a:r>
                      <a:r>
                        <a:rPr lang="en-US" sz="1200" b="1" dirty="0"/>
                        <a:t> Level Encryption File System</a:t>
                      </a:r>
                      <a:endParaRPr lang="en-US" sz="1200" b="1" i="0" kern="1200" dirty="0">
                        <a:solidFill>
                          <a:schemeClr val="dk1"/>
                        </a:solidFill>
                        <a:latin typeface="+mn-lt"/>
                        <a:ea typeface="+mn-ea"/>
                        <a:cs typeface="+mn-cs"/>
                      </a:endParaRPr>
                    </a:p>
                  </a:txBody>
                  <a:tcPr/>
                </a:tc>
                <a:tc>
                  <a:txBody>
                    <a:bodyPr/>
                    <a:lstStyle/>
                    <a:p>
                      <a:r>
                        <a:rPr lang="en-US" sz="1200" b="0" i="1" kern="1200" dirty="0">
                          <a:solidFill>
                            <a:schemeClr val="dk1"/>
                          </a:solidFill>
                          <a:latin typeface="+mn-lt"/>
                          <a:ea typeface="+mn-ea"/>
                          <a:cs typeface="+mn-cs"/>
                        </a:rPr>
                        <a:t> 2014</a:t>
                      </a:r>
                      <a:endParaRPr lang="en-US" sz="1200" dirty="0"/>
                    </a:p>
                  </a:txBody>
                  <a:tcPr/>
                </a:tc>
                <a:tc>
                  <a:txBody>
                    <a:bodyPr/>
                    <a:lstStyle/>
                    <a:p>
                      <a:r>
                        <a:rPr lang="en-US" sz="1200" dirty="0" err="1"/>
                        <a:t>Erez</a:t>
                      </a:r>
                      <a:r>
                        <a:rPr lang="en-US" sz="1200" dirty="0"/>
                        <a:t> </a:t>
                      </a:r>
                      <a:r>
                        <a:rPr lang="en-US" sz="1200" dirty="0" err="1"/>
                        <a:t>Zadok</a:t>
                      </a:r>
                      <a:r>
                        <a:rPr lang="en-US" sz="1200" dirty="0"/>
                        <a:t>, Ion </a:t>
                      </a:r>
                      <a:r>
                        <a:rPr lang="en-US" sz="1200" dirty="0" err="1"/>
                        <a:t>Badulescu</a:t>
                      </a:r>
                      <a:endParaRPr lang="en-US" sz="1200" dirty="0"/>
                    </a:p>
                  </a:txBody>
                  <a:tcPr/>
                </a:tc>
                <a:tc>
                  <a:txBody>
                    <a:bodyPr/>
                    <a:lstStyle/>
                    <a:p>
                      <a:r>
                        <a:rPr lang="en-US" sz="1200" dirty="0"/>
                        <a:t>-</a:t>
                      </a:r>
                      <a:r>
                        <a:rPr lang="en-US" sz="1200" dirty="0" err="1"/>
                        <a:t>Cryptfs</a:t>
                      </a:r>
                      <a:r>
                        <a:rPr lang="en-US" sz="1200" dirty="0"/>
                        <a:t> performs better than user-level or NFS based file servers such as CFS</a:t>
                      </a:r>
                    </a:p>
                    <a:p>
                      <a:r>
                        <a:rPr lang="en-US" sz="1200" dirty="0"/>
                        <a:t>-It is 2 to 37 times faster on micro-benchmarks such as read and write</a:t>
                      </a:r>
                    </a:p>
                  </a:txBody>
                  <a:tcPr/>
                </a:tc>
                <a:tc>
                  <a:txBody>
                    <a:bodyPr/>
                    <a:lstStyle/>
                    <a:p>
                      <a:r>
                        <a:rPr lang="en-US" sz="1200" dirty="0"/>
                        <a:t>-properly handling them requires some manipulation of lower level file systems</a:t>
                      </a:r>
                    </a:p>
                    <a:p>
                      <a:r>
                        <a:rPr lang="en-US" sz="1200" dirty="0"/>
                        <a:t>-it forced us to maintain lots of state </a:t>
                      </a:r>
                    </a:p>
                  </a:txBody>
                  <a:tcPr/>
                </a:tc>
                <a:tc>
                  <a:txBody>
                    <a:bodyPr/>
                    <a:lstStyle/>
                    <a:p>
                      <a:r>
                        <a:rPr lang="en-US" sz="1200" dirty="0"/>
                        <a:t>It</a:t>
                      </a:r>
                      <a:r>
                        <a:rPr lang="en-US" sz="1200" baseline="0" dirty="0"/>
                        <a:t> is </a:t>
                      </a:r>
                      <a:r>
                        <a:rPr lang="en-US" sz="1200" dirty="0"/>
                        <a:t>designed as a stackable </a:t>
                      </a:r>
                      <a:r>
                        <a:rPr lang="en-US" sz="1200" dirty="0" err="1"/>
                        <a:t>Vnode</a:t>
                      </a:r>
                      <a:r>
                        <a:rPr lang="en-US" sz="1200" dirty="0"/>
                        <a:t> layer loadable kernel module. </a:t>
                      </a:r>
                      <a:r>
                        <a:rPr lang="en-US" sz="1200" dirty="0" err="1"/>
                        <a:t>Cryptfs</a:t>
                      </a:r>
                      <a:r>
                        <a:rPr lang="en-US" sz="1200" dirty="0"/>
                        <a:t> operates by “encapsulating” a client file system with a layer of encryption transparent to the user.</a:t>
                      </a:r>
                    </a:p>
                  </a:txBody>
                  <a:tcPr/>
                </a:tc>
                <a:extLst>
                  <a:ext uri="{0D108BD9-81ED-4DB2-BD59-A6C34878D82A}">
                    <a16:rowId xmlns:a16="http://schemas.microsoft.com/office/drawing/2014/main" xmlns="" val="246102365"/>
                  </a:ext>
                </a:extLst>
              </a:tr>
            </a:tbl>
          </a:graphicData>
        </a:graphic>
      </p:graphicFrame>
    </p:spTree>
    <p:extLst>
      <p:ext uri="{BB962C8B-B14F-4D97-AF65-F5344CB8AC3E}">
        <p14:creationId xmlns:p14="http://schemas.microsoft.com/office/powerpoint/2010/main" xmlns="" val="242536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4D58D137-A2FD-5E49-8121-B33E69C8866D}"/>
              </a:ext>
            </a:extLst>
          </p:cNvPr>
          <p:cNvGraphicFramePr>
            <a:graphicFrameLocks noGrp="1"/>
          </p:cNvGraphicFramePr>
          <p:nvPr>
            <p:extLst>
              <p:ext uri="{D42A27DB-BD31-4B8C-83A1-F6EECF244321}">
                <p14:modId xmlns:p14="http://schemas.microsoft.com/office/powerpoint/2010/main" xmlns="" val="3119743645"/>
              </p:ext>
            </p:extLst>
          </p:nvPr>
        </p:nvGraphicFramePr>
        <p:xfrm>
          <a:off x="1842247" y="872265"/>
          <a:ext cx="8610600" cy="3124200"/>
        </p:xfrm>
        <a:graphic>
          <a:graphicData uri="http://schemas.openxmlformats.org/drawingml/2006/table">
            <a:tbl>
              <a:tblPr firstRow="1" bandRow="1">
                <a:tableStyleId>{5C22544A-7EE6-4342-B048-85BDC9FD1C3A}</a:tableStyleId>
              </a:tblPr>
              <a:tblGrid>
                <a:gridCol w="1435100">
                  <a:extLst>
                    <a:ext uri="{9D8B030D-6E8A-4147-A177-3AD203B41FA5}">
                      <a16:colId xmlns:a16="http://schemas.microsoft.com/office/drawing/2014/main" xmlns="" val="20000"/>
                    </a:ext>
                  </a:extLst>
                </a:gridCol>
                <a:gridCol w="1435100">
                  <a:extLst>
                    <a:ext uri="{9D8B030D-6E8A-4147-A177-3AD203B41FA5}">
                      <a16:colId xmlns:a16="http://schemas.microsoft.com/office/drawing/2014/main" xmlns="" val="20001"/>
                    </a:ext>
                  </a:extLst>
                </a:gridCol>
                <a:gridCol w="1435100">
                  <a:extLst>
                    <a:ext uri="{9D8B030D-6E8A-4147-A177-3AD203B41FA5}">
                      <a16:colId xmlns:a16="http://schemas.microsoft.com/office/drawing/2014/main" xmlns="" val="20002"/>
                    </a:ext>
                  </a:extLst>
                </a:gridCol>
                <a:gridCol w="1409700">
                  <a:extLst>
                    <a:ext uri="{9D8B030D-6E8A-4147-A177-3AD203B41FA5}">
                      <a16:colId xmlns:a16="http://schemas.microsoft.com/office/drawing/2014/main" xmlns="" val="20003"/>
                    </a:ext>
                  </a:extLst>
                </a:gridCol>
                <a:gridCol w="1295400">
                  <a:extLst>
                    <a:ext uri="{9D8B030D-6E8A-4147-A177-3AD203B41FA5}">
                      <a16:colId xmlns:a16="http://schemas.microsoft.com/office/drawing/2014/main" xmlns="" val="20004"/>
                    </a:ext>
                  </a:extLst>
                </a:gridCol>
                <a:gridCol w="1600200">
                  <a:extLst>
                    <a:ext uri="{9D8B030D-6E8A-4147-A177-3AD203B41FA5}">
                      <a16:colId xmlns:a16="http://schemas.microsoft.com/office/drawing/2014/main" xmlns="" val="20005"/>
                    </a:ext>
                  </a:extLst>
                </a:gridCol>
              </a:tblGrid>
              <a:tr h="794752">
                <a:tc>
                  <a:txBody>
                    <a:bodyPr/>
                    <a:lstStyle/>
                    <a:p>
                      <a:r>
                        <a:rPr lang="en-US" sz="1400" dirty="0">
                          <a:latin typeface="Times" pitchFamily="2" charset="0"/>
                        </a:rPr>
                        <a:t>Research</a:t>
                      </a:r>
                      <a:r>
                        <a:rPr lang="en-US" sz="1400" baseline="0" dirty="0">
                          <a:latin typeface="Times" pitchFamily="2" charset="0"/>
                        </a:rPr>
                        <a:t> paper</a:t>
                      </a:r>
                      <a:endParaRPr lang="en-US" sz="1400" dirty="0">
                        <a:latin typeface="Times" pitchFamily="2" charset="0"/>
                      </a:endParaRPr>
                    </a:p>
                  </a:txBody>
                  <a:tcPr/>
                </a:tc>
                <a:tc>
                  <a:txBody>
                    <a:bodyPr/>
                    <a:lstStyle/>
                    <a:p>
                      <a:r>
                        <a:rPr lang="en-US" sz="1400" dirty="0">
                          <a:latin typeface="Times" pitchFamily="2" charset="0"/>
                        </a:rPr>
                        <a:t>Year of publish</a:t>
                      </a:r>
                    </a:p>
                  </a:txBody>
                  <a:tcPr/>
                </a:tc>
                <a:tc>
                  <a:txBody>
                    <a:bodyPr/>
                    <a:lstStyle/>
                    <a:p>
                      <a:r>
                        <a:rPr lang="en-US" sz="1400" dirty="0">
                          <a:latin typeface="Times" pitchFamily="2" charset="0"/>
                        </a:rPr>
                        <a:t>Authors </a:t>
                      </a:r>
                    </a:p>
                  </a:txBody>
                  <a:tcPr/>
                </a:tc>
                <a:tc>
                  <a:txBody>
                    <a:bodyPr/>
                    <a:lstStyle/>
                    <a:p>
                      <a:r>
                        <a:rPr lang="en-US" sz="1400" dirty="0" err="1">
                          <a:latin typeface="Times" pitchFamily="2" charset="0"/>
                        </a:rPr>
                        <a:t>Advanatges</a:t>
                      </a:r>
                      <a:r>
                        <a:rPr lang="en-US" sz="1400" baseline="0" dirty="0">
                          <a:latin typeface="Times" pitchFamily="2" charset="0"/>
                        </a:rPr>
                        <a:t> </a:t>
                      </a:r>
                      <a:endParaRPr lang="en-US" sz="1400" dirty="0">
                        <a:latin typeface="Times" pitchFamily="2" charset="0"/>
                      </a:endParaRPr>
                    </a:p>
                  </a:txBody>
                  <a:tcPr/>
                </a:tc>
                <a:tc>
                  <a:txBody>
                    <a:bodyPr/>
                    <a:lstStyle/>
                    <a:p>
                      <a:r>
                        <a:rPr lang="en-US" sz="1400" dirty="0">
                          <a:latin typeface="Times" pitchFamily="2" charset="0"/>
                        </a:rPr>
                        <a:t>disadvantages</a:t>
                      </a:r>
                    </a:p>
                  </a:txBody>
                  <a:tcPr/>
                </a:tc>
                <a:tc>
                  <a:txBody>
                    <a:bodyPr/>
                    <a:lstStyle/>
                    <a:p>
                      <a:r>
                        <a:rPr lang="en-US" sz="1400" dirty="0">
                          <a:latin typeface="Times" pitchFamily="2" charset="0"/>
                        </a:rPr>
                        <a:t>Methodology </a:t>
                      </a:r>
                    </a:p>
                  </a:txBody>
                  <a:tcPr/>
                </a:tc>
                <a:extLst>
                  <a:ext uri="{0D108BD9-81ED-4DB2-BD59-A6C34878D82A}">
                    <a16:rowId xmlns:a16="http://schemas.microsoft.com/office/drawing/2014/main" xmlns="" val="10000"/>
                  </a:ext>
                </a:extLst>
              </a:tr>
              <a:tr h="23294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latin typeface="+mn-lt"/>
                          <a:ea typeface="+mn-ea"/>
                          <a:cs typeface="+mn-cs"/>
                        </a:rPr>
                        <a:t>A survey of </a:t>
                      </a:r>
                      <a:r>
                        <a:rPr lang="en-US" sz="1200" b="1" dirty="0"/>
                        <a:t>File encryption and decryption system based on RSA algorithm </a:t>
                      </a:r>
                      <a:endParaRPr lang="en-US" sz="1200" b="1" i="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latin typeface="+mn-lt"/>
                          <a:ea typeface="+mn-ea"/>
                          <a:cs typeface="+mn-cs"/>
                        </a:rPr>
                        <a:t>April 2015</a:t>
                      </a:r>
                    </a:p>
                  </a:txBody>
                  <a:tcPr/>
                </a:tc>
                <a:tc>
                  <a:txBody>
                    <a:bodyPr/>
                    <a:lstStyle/>
                    <a:p>
                      <a:r>
                        <a:rPr lang="en-US" sz="1200" dirty="0" err="1"/>
                        <a:t>Suli</a:t>
                      </a:r>
                      <a:r>
                        <a:rPr lang="en-US" sz="1200" dirty="0"/>
                        <a:t> Wang, </a:t>
                      </a:r>
                      <a:r>
                        <a:rPr lang="en-US" sz="1200" dirty="0" err="1"/>
                        <a:t>Ganlai</a:t>
                      </a:r>
                      <a:r>
                        <a:rPr lang="en-US" sz="1200" dirty="0"/>
                        <a:t> Liu </a:t>
                      </a:r>
                    </a:p>
                  </a:txBody>
                  <a:tcPr/>
                </a:tc>
                <a:tc>
                  <a:txBody>
                    <a:bodyPr/>
                    <a:lstStyle/>
                    <a:p>
                      <a:r>
                        <a:rPr lang="en-US" sz="1200" dirty="0"/>
                        <a:t>-can be more convenient to communicate and manage</a:t>
                      </a:r>
                    </a:p>
                    <a:p>
                      <a:r>
                        <a:rPr lang="en-US" sz="1200" dirty="0"/>
                        <a:t>-easily communicate data and text files under the environment which demand a high security</a:t>
                      </a:r>
                    </a:p>
                  </a:txBody>
                  <a:tcPr/>
                </a:tc>
                <a:tc>
                  <a:txBody>
                    <a:bodyPr/>
                    <a:lstStyle/>
                    <a:p>
                      <a:r>
                        <a:rPr lang="en-US" sz="1200" b="0" i="0" kern="1200" dirty="0">
                          <a:solidFill>
                            <a:schemeClr val="dk1"/>
                          </a:solidFill>
                          <a:latin typeface="+mn-lt"/>
                          <a:ea typeface="+mn-ea"/>
                          <a:cs typeface="+mn-cs"/>
                        </a:rPr>
                        <a:t>-RSA</a:t>
                      </a:r>
                      <a:r>
                        <a:rPr lang="en-US" sz="1200" b="0" i="0" kern="1200" baseline="0" dirty="0">
                          <a:solidFill>
                            <a:schemeClr val="dk1"/>
                          </a:solidFill>
                          <a:latin typeface="+mn-lt"/>
                          <a:ea typeface="+mn-ea"/>
                          <a:cs typeface="+mn-cs"/>
                        </a:rPr>
                        <a:t> </a:t>
                      </a:r>
                      <a:r>
                        <a:rPr lang="en-US" sz="1200" b="0" i="0" kern="1200" dirty="0">
                          <a:solidFill>
                            <a:schemeClr val="dk1"/>
                          </a:solidFill>
                          <a:latin typeface="+mn-lt"/>
                          <a:ea typeface="+mn-ea"/>
                          <a:cs typeface="+mn-cs"/>
                        </a:rPr>
                        <a:t>algorithm can be very slow in cases where large data needs to be encrypted by the same computer</a:t>
                      </a:r>
                      <a:endParaRPr lang="en-US" sz="1200" dirty="0"/>
                    </a:p>
                  </a:txBody>
                  <a:tcPr/>
                </a:tc>
                <a:tc>
                  <a:txBody>
                    <a:bodyPr/>
                    <a:lstStyle/>
                    <a:p>
                      <a:r>
                        <a:rPr lang="en-US" sz="1200" dirty="0"/>
                        <a:t>RSA public key encryption algorithm</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2560960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544767" y="395267"/>
            <a:ext cx="11360800" cy="970000"/>
          </a:xfrm>
          <a:prstGeom prst="rect">
            <a:avLst/>
          </a:prstGeom>
        </p:spPr>
        <p:txBody>
          <a:bodyPr spcFirstLastPara="1" vert="horz" wrap="square" lIns="121900" tIns="121900" rIns="121900" bIns="121900" rtlCol="0" anchor="b" anchorCtr="0">
            <a:noAutofit/>
          </a:bodyPr>
          <a:lstStyle/>
          <a:p>
            <a:pPr>
              <a:spcBef>
                <a:spcPts val="0"/>
              </a:spcBef>
            </a:pPr>
            <a:r>
              <a:rPr lang="en"/>
              <a:t>Proposed Method</a:t>
            </a:r>
            <a:endParaRPr/>
          </a:p>
        </p:txBody>
      </p:sp>
      <p:sp>
        <p:nvSpPr>
          <p:cNvPr id="61" name="Google Shape;61;p14"/>
          <p:cNvSpPr txBox="1">
            <a:spLocks noGrp="1"/>
          </p:cNvSpPr>
          <p:nvPr>
            <p:ph type="subTitle" idx="1"/>
          </p:nvPr>
        </p:nvSpPr>
        <p:spPr>
          <a:xfrm>
            <a:off x="415600" y="1365267"/>
            <a:ext cx="11360800" cy="5238800"/>
          </a:xfrm>
          <a:prstGeom prst="rect">
            <a:avLst/>
          </a:prstGeom>
        </p:spPr>
        <p:txBody>
          <a:bodyPr spcFirstLastPara="1" vert="horz" wrap="square" lIns="121900" tIns="121900" rIns="121900" bIns="121900" rtlCol="0" anchor="t" anchorCtr="0">
            <a:noAutofit/>
          </a:bodyPr>
          <a:lstStyle/>
          <a:p>
            <a:pPr marL="609585" algn="just">
              <a:lnSpc>
                <a:spcPct val="115000"/>
              </a:lnSpc>
              <a:spcBef>
                <a:spcPts val="0"/>
              </a:spcBef>
            </a:pPr>
            <a:r>
              <a:rPr lang="en-US" sz="3600" b="1" dirty="0" smtClean="0">
                <a:solidFill>
                  <a:schemeClr val="dk1"/>
                </a:solidFill>
                <a:latin typeface="Georgia" panose="02040502050405020303" pitchFamily="18" charset="0"/>
              </a:rPr>
              <a:t>Overview:</a:t>
            </a:r>
          </a:p>
          <a:p>
            <a:pPr algn="just" fontAlgn="base"/>
            <a:r>
              <a:rPr lang="en-US" dirty="0"/>
              <a:t>Security and privacy are hot topics at the moment. This is an opportunity for us to take an introspective look into the way we approach security. It is all a matter of compromise - convenience versus total lock down. </a:t>
            </a:r>
            <a:endParaRPr lang="en-US" dirty="0" smtClean="0"/>
          </a:p>
          <a:p>
            <a:pPr algn="just" fontAlgn="base"/>
            <a:r>
              <a:rPr lang="en-US" dirty="0" smtClean="0"/>
              <a:t>The </a:t>
            </a:r>
            <a:r>
              <a:rPr lang="en-US" dirty="0"/>
              <a:t>app we are going to build </a:t>
            </a:r>
            <a:r>
              <a:rPr lang="en-US" dirty="0" smtClean="0"/>
              <a:t>will </a:t>
            </a:r>
            <a:r>
              <a:rPr lang="en-US" dirty="0"/>
              <a:t>allow people to choose files from their computers and encrypt them client-side with a pass phrase. No server-side code will be necessary, and no information will be transferred between client and server. To make this possible we will use the HTML5 FileReader API, and a JavaScript encryption library - CryptoJS.</a:t>
            </a:r>
          </a:p>
          <a:p>
            <a:pPr marL="609585" algn="just">
              <a:lnSpc>
                <a:spcPct val="115000"/>
              </a:lnSpc>
              <a:spcBef>
                <a:spcPts val="0"/>
              </a:spcBef>
            </a:pPr>
            <a:endParaRPr sz="2133" dirty="0">
              <a:solidFill>
                <a:schemeClr val="dk1"/>
              </a:solidFill>
            </a:endParaRPr>
          </a:p>
          <a:p>
            <a:pPr algn="just">
              <a:lnSpc>
                <a:spcPct val="91064"/>
              </a:lnSpc>
              <a:spcBef>
                <a:spcPts val="0"/>
              </a:spcBef>
            </a:pPr>
            <a:endParaRPr dirty="0">
              <a:solidFill>
                <a:schemeClr val="dk1"/>
              </a:solidFill>
            </a:endParaRPr>
          </a:p>
          <a:p>
            <a:pPr algn="just">
              <a:lnSpc>
                <a:spcPct val="91064"/>
              </a:lnSpc>
              <a:spcBef>
                <a:spcPts val="0"/>
              </a:spcBef>
              <a:buClr>
                <a:schemeClr val="dk1"/>
              </a:buClr>
              <a:buSzPts val="1100"/>
            </a:pPr>
            <a:endParaRPr dirty="0">
              <a:solidFill>
                <a:schemeClr val="dk1"/>
              </a:solidFill>
            </a:endParaRPr>
          </a:p>
          <a:p>
            <a:pPr algn="just">
              <a:spcBef>
                <a:spcPts val="0"/>
              </a:spcBef>
            </a:pPr>
            <a:endParaRPr dirty="0">
              <a:solidFill>
                <a:srgbClr val="252525"/>
              </a:solidFill>
              <a:latin typeface="Calibri"/>
              <a:ea typeface="Calibri"/>
              <a:cs typeface="Calibri"/>
              <a:sym typeface="Calibri"/>
            </a:endParaRPr>
          </a:p>
        </p:txBody>
      </p:sp>
    </p:spTree>
    <p:extLst>
      <p:ext uri="{BB962C8B-B14F-4D97-AF65-F5344CB8AC3E}">
        <p14:creationId xmlns:p14="http://schemas.microsoft.com/office/powerpoint/2010/main" xmlns="" val="2584332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544767" y="395267"/>
            <a:ext cx="11360800" cy="970000"/>
          </a:xfrm>
          <a:prstGeom prst="rect">
            <a:avLst/>
          </a:prstGeom>
        </p:spPr>
        <p:txBody>
          <a:bodyPr spcFirstLastPara="1" vert="horz" wrap="square" lIns="121900" tIns="121900" rIns="121900" bIns="121900" rtlCol="0" anchor="b" anchorCtr="0">
            <a:noAutofit/>
          </a:bodyPr>
          <a:lstStyle/>
          <a:p>
            <a:pPr>
              <a:spcBef>
                <a:spcPts val="0"/>
              </a:spcBef>
            </a:pPr>
            <a:r>
              <a:rPr lang="en"/>
              <a:t>Proposed Method</a:t>
            </a:r>
            <a:endParaRPr/>
          </a:p>
        </p:txBody>
      </p:sp>
      <p:sp>
        <p:nvSpPr>
          <p:cNvPr id="67" name="Google Shape;67;p15"/>
          <p:cNvSpPr txBox="1">
            <a:spLocks noGrp="1"/>
          </p:cNvSpPr>
          <p:nvPr>
            <p:ph type="subTitle" idx="1"/>
          </p:nvPr>
        </p:nvSpPr>
        <p:spPr>
          <a:xfrm>
            <a:off x="415600" y="1365267"/>
            <a:ext cx="11360800" cy="5238800"/>
          </a:xfrm>
          <a:prstGeom prst="rect">
            <a:avLst/>
          </a:prstGeom>
        </p:spPr>
        <p:txBody>
          <a:bodyPr spcFirstLastPara="1" vert="horz" wrap="square" lIns="121900" tIns="121900" rIns="121900" bIns="121900" rtlCol="0" anchor="t" anchorCtr="0">
            <a:noAutofit/>
          </a:bodyPr>
          <a:lstStyle/>
          <a:p>
            <a:pPr marL="114300" algn="l"/>
            <a:r>
              <a:rPr lang="en-IN" sz="3600" b="1" dirty="0" smtClean="0"/>
              <a:t>System Architecture</a:t>
            </a:r>
          </a:p>
          <a:p>
            <a:pPr marL="114300" algn="l"/>
            <a:endParaRPr lang="en-IN" sz="3600" b="1" dirty="0" smtClean="0"/>
          </a:p>
          <a:p>
            <a:pPr algn="l"/>
            <a:r>
              <a:rPr lang="en-IN" sz="2000" dirty="0" smtClean="0"/>
              <a:t>EFS works by encrypting a file with a bulk symmetric key</a:t>
            </a:r>
          </a:p>
          <a:p>
            <a:pPr algn="l"/>
            <a:r>
              <a:rPr lang="en-IN" sz="2000" dirty="0" smtClean="0"/>
              <a:t>uses a symmetric encryption algorithm</a:t>
            </a:r>
          </a:p>
          <a:p>
            <a:pPr algn="l"/>
            <a:r>
              <a:rPr lang="en-IN" sz="2000" dirty="0" smtClean="0"/>
              <a:t>The FEK (the symmetric key that is used to encrypt the file) is then encrypted with a public key that is associated with the user who encrypted the file</a:t>
            </a:r>
          </a:p>
          <a:p>
            <a:pPr algn="l"/>
            <a:r>
              <a:rPr lang="en-IN" sz="2000" dirty="0" smtClean="0"/>
              <a:t>To decrypt the file, the EFS component driver uses the private key that matches the EFS digital certificate (used to encrypt the file) to decrypt the symmetric key that is stored in the $EFS stream.</a:t>
            </a:r>
          </a:p>
          <a:p>
            <a:pPr algn="l"/>
            <a:endParaRPr lang="en-IN" sz="2000" dirty="0" smtClean="0"/>
          </a:p>
          <a:p>
            <a:pPr marL="609585" algn="l">
              <a:lnSpc>
                <a:spcPct val="115000"/>
              </a:lnSpc>
              <a:spcBef>
                <a:spcPts val="0"/>
              </a:spcBef>
            </a:pPr>
            <a:endParaRPr sz="2133" dirty="0">
              <a:solidFill>
                <a:schemeClr val="dk1"/>
              </a:solidFill>
            </a:endParaRPr>
          </a:p>
          <a:p>
            <a:pPr algn="l">
              <a:lnSpc>
                <a:spcPct val="91064"/>
              </a:lnSpc>
              <a:spcBef>
                <a:spcPts val="0"/>
              </a:spcBef>
            </a:pPr>
            <a:endParaRPr dirty="0">
              <a:solidFill>
                <a:schemeClr val="dk1"/>
              </a:solidFill>
            </a:endParaRPr>
          </a:p>
          <a:p>
            <a:pPr algn="l">
              <a:lnSpc>
                <a:spcPct val="91064"/>
              </a:lnSpc>
              <a:spcBef>
                <a:spcPts val="0"/>
              </a:spcBef>
              <a:buClr>
                <a:schemeClr val="dk1"/>
              </a:buClr>
              <a:buSzPts val="1100"/>
            </a:pPr>
            <a:endParaRPr dirty="0">
              <a:solidFill>
                <a:schemeClr val="dk1"/>
              </a:solidFill>
            </a:endParaRPr>
          </a:p>
          <a:p>
            <a:pPr algn="l">
              <a:spcBef>
                <a:spcPts val="0"/>
              </a:spcBef>
            </a:pPr>
            <a:endParaRPr dirty="0">
              <a:solidFill>
                <a:srgbClr val="252525"/>
              </a:solidFill>
              <a:latin typeface="Calibri"/>
              <a:ea typeface="Calibri"/>
              <a:cs typeface="Calibri"/>
              <a:sym typeface="Calibri"/>
            </a:endParaRPr>
          </a:p>
        </p:txBody>
      </p:sp>
    </p:spTree>
    <p:extLst>
      <p:ext uri="{BB962C8B-B14F-4D97-AF65-F5344CB8AC3E}">
        <p14:creationId xmlns:p14="http://schemas.microsoft.com/office/powerpoint/2010/main" xmlns="" val="86147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subTitle" idx="1"/>
          </p:nvPr>
        </p:nvSpPr>
        <p:spPr>
          <a:xfrm>
            <a:off x="415600" y="1365267"/>
            <a:ext cx="11360800" cy="5238800"/>
          </a:xfrm>
          <a:prstGeom prst="rect">
            <a:avLst/>
          </a:prstGeom>
        </p:spPr>
        <p:txBody>
          <a:bodyPr spcFirstLastPara="1" vert="horz" wrap="square" lIns="121900" tIns="121900" rIns="121900" bIns="121900" rtlCol="0" anchor="t" anchorCtr="0">
            <a:noAutofit/>
          </a:bodyPr>
          <a:lstStyle/>
          <a:p>
            <a:pPr marL="609585" algn="l">
              <a:lnSpc>
                <a:spcPct val="115000"/>
              </a:lnSpc>
              <a:spcBef>
                <a:spcPts val="0"/>
              </a:spcBef>
            </a:pPr>
            <a:endParaRPr sz="2133" dirty="0">
              <a:solidFill>
                <a:schemeClr val="dk1"/>
              </a:solidFill>
            </a:endParaRPr>
          </a:p>
          <a:p>
            <a:pPr algn="l">
              <a:lnSpc>
                <a:spcPct val="91064"/>
              </a:lnSpc>
              <a:spcBef>
                <a:spcPts val="0"/>
              </a:spcBef>
            </a:pPr>
            <a:endParaRPr dirty="0">
              <a:solidFill>
                <a:schemeClr val="dk1"/>
              </a:solidFill>
            </a:endParaRPr>
          </a:p>
          <a:p>
            <a:pPr algn="l">
              <a:lnSpc>
                <a:spcPct val="91064"/>
              </a:lnSpc>
              <a:spcBef>
                <a:spcPts val="0"/>
              </a:spcBef>
              <a:buClr>
                <a:schemeClr val="dk1"/>
              </a:buClr>
              <a:buSzPts val="1100"/>
            </a:pPr>
            <a:endParaRPr dirty="0">
              <a:solidFill>
                <a:schemeClr val="dk1"/>
              </a:solidFill>
            </a:endParaRPr>
          </a:p>
          <a:p>
            <a:pPr algn="l">
              <a:spcBef>
                <a:spcPts val="0"/>
              </a:spcBef>
            </a:pPr>
            <a:endParaRPr dirty="0">
              <a:solidFill>
                <a:srgbClr val="252525"/>
              </a:solidFill>
              <a:latin typeface="Calibri"/>
              <a:ea typeface="Calibri"/>
              <a:cs typeface="Calibri"/>
              <a:sym typeface="Calibri"/>
            </a:endParaRPr>
          </a:p>
        </p:txBody>
      </p:sp>
      <p:pic>
        <p:nvPicPr>
          <p:cNvPr id="4" name="Picture 3" descr="https://upload.wikimedia.org/wikipedia/commons/thumb/7/7c/EFSOperation.svg/300px-EFSOperation.svg.png">
            <a:extLst>
              <a:ext uri="{FF2B5EF4-FFF2-40B4-BE49-F238E27FC236}">
                <a16:creationId xmlns:a16="http://schemas.microsoft.com/office/drawing/2014/main" xmlns="" id="{44AF0DC8-6709-5D4B-A8FE-9DDE0289C37E}"/>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4129088" y="1365267"/>
            <a:ext cx="3429000" cy="4572000"/>
          </a:xfrm>
          <a:prstGeom prst="rect">
            <a:avLst/>
          </a:prstGeom>
          <a:noFill/>
          <a:ln>
            <a:noFill/>
          </a:ln>
        </p:spPr>
      </p:pic>
      <p:pic>
        <p:nvPicPr>
          <p:cNvPr id="1026" name="Picture 2"/>
          <p:cNvPicPr>
            <a:picLocks noChangeAspect="1" noChangeArrowheads="1"/>
          </p:cNvPicPr>
          <p:nvPr/>
        </p:nvPicPr>
        <p:blipFill>
          <a:blip r:embed="rId4"/>
          <a:srcRect/>
          <a:stretch>
            <a:fillRect/>
          </a:stretch>
        </p:blipFill>
        <p:spPr bwMode="auto">
          <a:xfrm>
            <a:off x="2586038" y="2528888"/>
            <a:ext cx="756205" cy="1025305"/>
          </a:xfrm>
          <a:prstGeom prst="rect">
            <a:avLst/>
          </a:prstGeom>
          <a:noFill/>
          <a:ln w="9525">
            <a:noFill/>
            <a:miter lim="800000"/>
            <a:headEnd/>
            <a:tailEnd/>
          </a:ln>
        </p:spPr>
      </p:pic>
      <p:pic>
        <p:nvPicPr>
          <p:cNvPr id="6" name="Picture 2"/>
          <p:cNvPicPr>
            <a:picLocks noChangeAspect="1" noChangeArrowheads="1"/>
          </p:cNvPicPr>
          <p:nvPr/>
        </p:nvPicPr>
        <p:blipFill>
          <a:blip r:embed="rId4"/>
          <a:srcRect/>
          <a:stretch>
            <a:fillRect/>
          </a:stretch>
        </p:blipFill>
        <p:spPr bwMode="auto">
          <a:xfrm>
            <a:off x="7986712" y="2528888"/>
            <a:ext cx="756205" cy="1025305"/>
          </a:xfrm>
          <a:prstGeom prst="rect">
            <a:avLst/>
          </a:prstGeom>
          <a:noFill/>
          <a:ln w="9525">
            <a:noFill/>
            <a:miter lim="800000"/>
            <a:headEnd/>
            <a:tailEnd/>
          </a:ln>
        </p:spPr>
      </p:pic>
      <p:cxnSp>
        <p:nvCxnSpPr>
          <p:cNvPr id="8" name="Straight Arrow Connector 7"/>
          <p:cNvCxnSpPr/>
          <p:nvPr/>
        </p:nvCxnSpPr>
        <p:spPr>
          <a:xfrm flipV="1">
            <a:off x="3342243" y="2073387"/>
            <a:ext cx="786845" cy="5126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558088" y="2073386"/>
            <a:ext cx="614362" cy="4555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4"/>
          <a:srcRect/>
          <a:stretch>
            <a:fillRect/>
          </a:stretch>
        </p:blipFill>
        <p:spPr bwMode="auto">
          <a:xfrm>
            <a:off x="8172450" y="4911962"/>
            <a:ext cx="756205" cy="1025305"/>
          </a:xfrm>
          <a:prstGeom prst="rect">
            <a:avLst/>
          </a:prstGeom>
          <a:noFill/>
          <a:ln w="9525">
            <a:noFill/>
            <a:miter lim="800000"/>
            <a:headEnd/>
            <a:tailEnd/>
          </a:ln>
        </p:spPr>
      </p:pic>
      <p:cxnSp>
        <p:nvCxnSpPr>
          <p:cNvPr id="16" name="Straight Arrow Connector 15"/>
          <p:cNvCxnSpPr/>
          <p:nvPr/>
        </p:nvCxnSpPr>
        <p:spPr>
          <a:xfrm>
            <a:off x="7558088" y="5269022"/>
            <a:ext cx="6143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53416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1639</TotalTime>
  <Words>1379</Words>
  <Application>Microsoft Office PowerPoint</Application>
  <PresentationFormat>Custom</PresentationFormat>
  <Paragraphs>154</Paragraphs>
  <Slides>25</Slides>
  <Notes>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Implementing an Encryption method for File management System</vt:lpstr>
      <vt:lpstr>Objectives</vt:lpstr>
      <vt:lpstr>Slide 4</vt:lpstr>
      <vt:lpstr>Slide 5</vt:lpstr>
      <vt:lpstr>Slide 6</vt:lpstr>
      <vt:lpstr>Proposed Method</vt:lpstr>
      <vt:lpstr>Proposed Method</vt:lpstr>
      <vt:lpstr>Slide 9</vt:lpstr>
      <vt:lpstr>Functional Architechure: </vt:lpstr>
      <vt:lpstr>Slide 11</vt:lpstr>
      <vt:lpstr>Modular Design: </vt:lpstr>
      <vt:lpstr>  2)Text decryption module </vt:lpstr>
      <vt:lpstr>  3)Image Encryption module </vt:lpstr>
      <vt:lpstr>  4)Image decryption module </vt:lpstr>
      <vt:lpstr>Implementation Details: </vt:lpstr>
      <vt:lpstr>Slide 17</vt:lpstr>
      <vt:lpstr>Slide 18</vt:lpstr>
      <vt:lpstr>Slide 19</vt:lpstr>
      <vt:lpstr>Slide 20</vt:lpstr>
      <vt:lpstr>Slide 21</vt:lpstr>
      <vt:lpstr>Issues</vt:lpstr>
      <vt:lpstr>Applications</vt:lpstr>
      <vt:lpstr>Novelty</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JAIN</dc:creator>
  <cp:lastModifiedBy>Windows User</cp:lastModifiedBy>
  <cp:revision>29</cp:revision>
  <dcterms:created xsi:type="dcterms:W3CDTF">2019-01-29T04:15:36Z</dcterms:created>
  <dcterms:modified xsi:type="dcterms:W3CDTF">2019-10-09T16:01:54Z</dcterms:modified>
</cp:coreProperties>
</file>