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8" r:id="rId3"/>
    <p:sldId id="264" r:id="rId4"/>
    <p:sldId id="265" r:id="rId5"/>
    <p:sldId id="267" r:id="rId6"/>
    <p:sldId id="266" r:id="rId7"/>
    <p:sldId id="257" r:id="rId8"/>
    <p:sldId id="269" r:id="rId9"/>
    <p:sldId id="271" r:id="rId10"/>
    <p:sldId id="272" r:id="rId11"/>
    <p:sldId id="270" r:id="rId12"/>
    <p:sldId id="273" r:id="rId13"/>
    <p:sldId id="275" r:id="rId14"/>
    <p:sldId id="268"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117380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76124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6E9A1F-0529-41CE-AB74-D1024CDE6157}" type="slidenum">
              <a:rPr lang="en-IN" smtClean="0"/>
              <a:pPr/>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80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399622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6E9A1F-0529-41CE-AB74-D1024CDE6157}" type="slidenum">
              <a:rPr lang="en-IN" smtClean="0"/>
              <a:pPr/>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656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377499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705104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414669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182595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6994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1676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36922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385513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198488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111958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A68F7-1868-4EE0-AB40-E5AF92BCAFD7}" type="datetimeFigureOut">
              <a:rPr lang="en-IN" smtClean="0"/>
              <a:pPr/>
              <a:t>04-10-2019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257914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2A68F7-1868-4EE0-AB40-E5AF92BCAFD7}" type="datetimeFigureOut">
              <a:rPr lang="en-IN" smtClean="0"/>
              <a:pPr/>
              <a:t>04-10-2019</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6E9A1F-0529-41CE-AB74-D1024CDE6157}" type="slidenum">
              <a:rPr lang="en-IN" smtClean="0"/>
              <a:pPr/>
              <a:t>‹#›</a:t>
            </a:fld>
            <a:endParaRPr lang="en-IN" dirty="0"/>
          </a:p>
        </p:txBody>
      </p:sp>
    </p:spTree>
    <p:extLst>
      <p:ext uri="{BB962C8B-B14F-4D97-AF65-F5344CB8AC3E}">
        <p14:creationId xmlns:p14="http://schemas.microsoft.com/office/powerpoint/2010/main" val="3263581712"/>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0" y="2656936"/>
            <a:ext cx="12192000" cy="1446550"/>
          </a:xfrm>
          <a:prstGeom prst="rect">
            <a:avLst/>
          </a:prstGeom>
          <a:noFill/>
        </p:spPr>
        <p:txBody>
          <a:bodyPr wrap="square" rtlCol="0">
            <a:spAutoFit/>
          </a:bodyPr>
          <a:lstStyle/>
          <a:p>
            <a:pPr algn="ctr"/>
            <a:r>
              <a:rPr lang="en-IN" sz="8800" b="1" dirty="0" smtClean="0">
                <a:solidFill>
                  <a:schemeClr val="accent6">
                    <a:lumMod val="20000"/>
                    <a:lumOff val="80000"/>
                  </a:schemeClr>
                </a:solidFill>
                <a:latin typeface="Arial Black" panose="020B0A04020102020204" pitchFamily="34" charset="0"/>
              </a:rPr>
              <a:t>RACSHAK</a:t>
            </a:r>
            <a:endParaRPr lang="en-IN" sz="8800" b="1" dirty="0">
              <a:solidFill>
                <a:schemeClr val="accent6">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2355585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2"/>
          <a:srcRect/>
          <a:stretch>
            <a:fillRect/>
          </a:stretch>
        </p:blipFill>
        <p:spPr bwMode="auto">
          <a:xfrm>
            <a:off x="953588" y="1345474"/>
            <a:ext cx="4924698" cy="3161212"/>
          </a:xfrm>
          <a:prstGeom prst="rect">
            <a:avLst/>
          </a:prstGeom>
          <a:noFill/>
          <a:ln w="9525">
            <a:noFill/>
            <a:miter lim="800000"/>
            <a:headEnd/>
            <a:tailEnd/>
          </a:ln>
        </p:spPr>
      </p:pic>
      <p:sp>
        <p:nvSpPr>
          <p:cNvPr id="3" name="TextBox 2"/>
          <p:cNvSpPr txBox="1"/>
          <p:nvPr/>
        </p:nvSpPr>
        <p:spPr>
          <a:xfrm>
            <a:off x="940526" y="4767943"/>
            <a:ext cx="4950823" cy="369332"/>
          </a:xfrm>
          <a:prstGeom prst="rect">
            <a:avLst/>
          </a:prstGeom>
          <a:noFill/>
        </p:spPr>
        <p:txBody>
          <a:bodyPr wrap="square" rtlCol="0">
            <a:spAutoFit/>
          </a:bodyPr>
          <a:lstStyle/>
          <a:p>
            <a:pPr algn="ctr"/>
            <a:r>
              <a:rPr lang="en-US" dirty="0" smtClean="0"/>
              <a:t>Gas Sensor Working Block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6008914" y="1332411"/>
            <a:ext cx="5839097" cy="3200399"/>
          </a:xfrm>
          <a:prstGeom prst="rect">
            <a:avLst/>
          </a:prstGeom>
          <a:noFill/>
          <a:ln w="9525">
            <a:noFill/>
            <a:miter lim="800000"/>
            <a:headEnd/>
            <a:tailEnd/>
          </a:ln>
          <a:effectLst/>
        </p:spPr>
      </p:pic>
      <p:sp>
        <p:nvSpPr>
          <p:cNvPr id="5" name="TextBox 4"/>
          <p:cNvSpPr txBox="1"/>
          <p:nvPr/>
        </p:nvSpPr>
        <p:spPr>
          <a:xfrm>
            <a:off x="6021977" y="4754879"/>
            <a:ext cx="5904412" cy="369332"/>
          </a:xfrm>
          <a:prstGeom prst="rect">
            <a:avLst/>
          </a:prstGeom>
          <a:noFill/>
        </p:spPr>
        <p:txBody>
          <a:bodyPr wrap="square" rtlCol="0">
            <a:spAutoFit/>
          </a:bodyPr>
          <a:lstStyle/>
          <a:p>
            <a:pPr algn="ctr"/>
            <a:r>
              <a:rPr lang="en-US" dirty="0" smtClean="0"/>
              <a:t>Metal Detector Working Block Diagram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123406" y="1240971"/>
            <a:ext cx="4519747" cy="314814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6622868" y="1149531"/>
            <a:ext cx="4558937" cy="3278778"/>
          </a:xfrm>
          <a:prstGeom prst="rect">
            <a:avLst/>
          </a:prstGeom>
          <a:noFill/>
          <a:ln w="9525">
            <a:noFill/>
            <a:miter lim="800000"/>
            <a:headEnd/>
            <a:tailEnd/>
          </a:ln>
        </p:spPr>
      </p:pic>
      <p:sp>
        <p:nvSpPr>
          <p:cNvPr id="4" name="TextBox 3"/>
          <p:cNvSpPr txBox="1"/>
          <p:nvPr/>
        </p:nvSpPr>
        <p:spPr>
          <a:xfrm>
            <a:off x="7262948" y="4715692"/>
            <a:ext cx="3422468" cy="369332"/>
          </a:xfrm>
          <a:prstGeom prst="rect">
            <a:avLst/>
          </a:prstGeom>
          <a:noFill/>
        </p:spPr>
        <p:txBody>
          <a:bodyPr wrap="square" rtlCol="0">
            <a:spAutoFit/>
          </a:bodyPr>
          <a:lstStyle/>
          <a:p>
            <a:pPr algn="ctr"/>
            <a:r>
              <a:rPr lang="en-IN" dirty="0" smtClean="0"/>
              <a:t>ARM Working Block Diagram</a:t>
            </a:r>
            <a:endParaRPr lang="en-US" dirty="0"/>
          </a:p>
        </p:txBody>
      </p:sp>
      <p:sp>
        <p:nvSpPr>
          <p:cNvPr id="5" name="TextBox 4"/>
          <p:cNvSpPr txBox="1"/>
          <p:nvPr/>
        </p:nvSpPr>
        <p:spPr>
          <a:xfrm>
            <a:off x="1227909" y="4767943"/>
            <a:ext cx="4441371" cy="369332"/>
          </a:xfrm>
          <a:prstGeom prst="rect">
            <a:avLst/>
          </a:prstGeom>
          <a:noFill/>
        </p:spPr>
        <p:txBody>
          <a:bodyPr wrap="square" rtlCol="0">
            <a:spAutoFit/>
          </a:bodyPr>
          <a:lstStyle/>
          <a:p>
            <a:pPr algn="ctr"/>
            <a:r>
              <a:rPr lang="en-IN" dirty="0" err="1" smtClean="0"/>
              <a:t>Bot</a:t>
            </a:r>
            <a:r>
              <a:rPr lang="en-IN" dirty="0" smtClean="0"/>
              <a:t> Movement Block Diagram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2"/>
          <a:srcRect/>
          <a:stretch>
            <a:fillRect/>
          </a:stretch>
        </p:blipFill>
        <p:spPr bwMode="auto">
          <a:xfrm>
            <a:off x="640080" y="1175657"/>
            <a:ext cx="5460274" cy="3409406"/>
          </a:xfrm>
          <a:prstGeom prst="rect">
            <a:avLst/>
          </a:prstGeom>
          <a:noFill/>
          <a:ln w="9525">
            <a:noFill/>
            <a:miter lim="800000"/>
            <a:headEnd/>
            <a:tailEnd/>
          </a:ln>
        </p:spPr>
      </p:pic>
      <p:pic>
        <p:nvPicPr>
          <p:cNvPr id="3075" name="Picture 1"/>
          <p:cNvPicPr>
            <a:picLocks noChangeAspect="1" noChangeArrowheads="1"/>
          </p:cNvPicPr>
          <p:nvPr/>
        </p:nvPicPr>
        <p:blipFill>
          <a:blip r:embed="rId3"/>
          <a:srcRect/>
          <a:stretch>
            <a:fillRect/>
          </a:stretch>
        </p:blipFill>
        <p:spPr bwMode="auto">
          <a:xfrm>
            <a:off x="6322423" y="1188720"/>
            <a:ext cx="5434148" cy="3422469"/>
          </a:xfrm>
          <a:prstGeom prst="rect">
            <a:avLst/>
          </a:prstGeom>
          <a:noFill/>
          <a:ln w="9525">
            <a:noFill/>
            <a:miter lim="800000"/>
            <a:headEnd/>
            <a:tailEnd/>
          </a:ln>
        </p:spPr>
      </p:pic>
      <p:sp>
        <p:nvSpPr>
          <p:cNvPr id="4" name="TextBox 3"/>
          <p:cNvSpPr txBox="1"/>
          <p:nvPr/>
        </p:nvSpPr>
        <p:spPr>
          <a:xfrm>
            <a:off x="796834" y="4833257"/>
            <a:ext cx="5251269" cy="369332"/>
          </a:xfrm>
          <a:prstGeom prst="rect">
            <a:avLst/>
          </a:prstGeom>
          <a:noFill/>
        </p:spPr>
        <p:txBody>
          <a:bodyPr wrap="square" rtlCol="0">
            <a:spAutoFit/>
          </a:bodyPr>
          <a:lstStyle/>
          <a:p>
            <a:pPr algn="ctr"/>
            <a:r>
              <a:rPr lang="en-US" dirty="0" smtClean="0"/>
              <a:t>PiArm Control Software</a:t>
            </a:r>
            <a:endParaRPr lang="en-US" dirty="0"/>
          </a:p>
        </p:txBody>
      </p:sp>
      <p:sp>
        <p:nvSpPr>
          <p:cNvPr id="5" name="TextBox 4"/>
          <p:cNvSpPr txBox="1"/>
          <p:nvPr/>
        </p:nvSpPr>
        <p:spPr>
          <a:xfrm>
            <a:off x="6544491" y="4859383"/>
            <a:ext cx="5133703" cy="369332"/>
          </a:xfrm>
          <a:prstGeom prst="rect">
            <a:avLst/>
          </a:prstGeom>
          <a:noFill/>
        </p:spPr>
        <p:txBody>
          <a:bodyPr wrap="square" rtlCol="0">
            <a:spAutoFit/>
          </a:bodyPr>
          <a:lstStyle/>
          <a:p>
            <a:pPr algn="ctr"/>
            <a:r>
              <a:rPr lang="en-US" dirty="0" smtClean="0"/>
              <a:t>Servo Configuration Software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p\Downloads\WhatsApp Image 2019-10-03 at 8.44.44 PM.jpeg"/>
          <p:cNvPicPr/>
          <p:nvPr/>
        </p:nvPicPr>
        <p:blipFill>
          <a:blip r:embed="rId2"/>
          <a:srcRect/>
          <a:stretch>
            <a:fillRect/>
          </a:stretch>
        </p:blipFill>
        <p:spPr bwMode="auto">
          <a:xfrm>
            <a:off x="2116173" y="678610"/>
            <a:ext cx="2300552" cy="4724400"/>
          </a:xfrm>
          <a:prstGeom prst="rect">
            <a:avLst/>
          </a:prstGeom>
          <a:noFill/>
          <a:ln w="9525">
            <a:noFill/>
            <a:miter lim="800000"/>
            <a:headEnd/>
            <a:tailEnd/>
          </a:ln>
        </p:spPr>
      </p:pic>
      <p:pic>
        <p:nvPicPr>
          <p:cNvPr id="3" name="Picture 2" descr="H:\readings.JPG"/>
          <p:cNvPicPr/>
          <p:nvPr/>
        </p:nvPicPr>
        <p:blipFill>
          <a:blip r:embed="rId3">
            <a:extLst>
              <a:ext uri="{28A0092B-C50C-407E-A947-70E740481C1C}">
                <a14:useLocalDpi xmlns:a14="http://schemas.microsoft.com/office/drawing/2010/main" val="0"/>
              </a:ext>
            </a:extLst>
          </a:blip>
          <a:srcRect/>
          <a:stretch>
            <a:fillRect/>
          </a:stretch>
        </p:blipFill>
        <p:spPr bwMode="auto">
          <a:xfrm>
            <a:off x="5805577" y="1247954"/>
            <a:ext cx="5179372" cy="3996906"/>
          </a:xfrm>
          <a:prstGeom prst="rect">
            <a:avLst/>
          </a:prstGeom>
          <a:noFill/>
          <a:ln>
            <a:noFill/>
          </a:ln>
        </p:spPr>
      </p:pic>
      <p:sp>
        <p:nvSpPr>
          <p:cNvPr id="4" name="TextBox 3"/>
          <p:cNvSpPr txBox="1"/>
          <p:nvPr/>
        </p:nvSpPr>
        <p:spPr>
          <a:xfrm>
            <a:off x="1666249" y="5650302"/>
            <a:ext cx="3372928" cy="646331"/>
          </a:xfrm>
          <a:prstGeom prst="rect">
            <a:avLst/>
          </a:prstGeom>
          <a:noFill/>
        </p:spPr>
        <p:txBody>
          <a:bodyPr wrap="square" rtlCol="0">
            <a:spAutoFit/>
          </a:bodyPr>
          <a:lstStyle/>
          <a:p>
            <a:pPr algn="ctr"/>
            <a:r>
              <a:rPr lang="en-IN" dirty="0" smtClean="0"/>
              <a:t>Fig. 1. Controlling interface using </a:t>
            </a:r>
            <a:r>
              <a:rPr lang="en-IN" dirty="0" err="1" smtClean="0"/>
              <a:t>Blynk</a:t>
            </a:r>
            <a:r>
              <a:rPr lang="en-IN" dirty="0" smtClean="0"/>
              <a:t> App and Pi Cam</a:t>
            </a:r>
            <a:endParaRPr lang="en-IN" dirty="0"/>
          </a:p>
        </p:txBody>
      </p:sp>
      <p:sp>
        <p:nvSpPr>
          <p:cNvPr id="5" name="TextBox 4"/>
          <p:cNvSpPr txBox="1"/>
          <p:nvPr/>
        </p:nvSpPr>
        <p:spPr>
          <a:xfrm>
            <a:off x="5891841" y="5604135"/>
            <a:ext cx="5339751" cy="369332"/>
          </a:xfrm>
          <a:prstGeom prst="rect">
            <a:avLst/>
          </a:prstGeom>
          <a:noFill/>
        </p:spPr>
        <p:txBody>
          <a:bodyPr wrap="square" rtlCol="0">
            <a:spAutoFit/>
          </a:bodyPr>
          <a:lstStyle/>
          <a:p>
            <a:pPr algn="ctr"/>
            <a:r>
              <a:rPr lang="en-IN" dirty="0" smtClean="0"/>
              <a:t>Fig.2 Ultrasonic Sensors readings</a:t>
            </a:r>
            <a:endParaRPr lang="en-IN" dirty="0"/>
          </a:p>
        </p:txBody>
      </p:sp>
      <p:sp>
        <p:nvSpPr>
          <p:cNvPr id="6" name="TextBox 5"/>
          <p:cNvSpPr txBox="1"/>
          <p:nvPr/>
        </p:nvSpPr>
        <p:spPr>
          <a:xfrm>
            <a:off x="4684143" y="258792"/>
            <a:ext cx="2820838" cy="584775"/>
          </a:xfrm>
          <a:prstGeom prst="rect">
            <a:avLst/>
          </a:prstGeom>
          <a:noFill/>
        </p:spPr>
        <p:txBody>
          <a:bodyPr wrap="square" rtlCol="0">
            <a:spAutoFit/>
          </a:bodyPr>
          <a:lstStyle/>
          <a:p>
            <a:r>
              <a:rPr lang="en-IN" sz="3200" dirty="0">
                <a:latin typeface="Arial Black" panose="020B0A04020102020204" pitchFamily="34" charset="0"/>
              </a:rPr>
              <a:t>RESULTS</a:t>
            </a:r>
          </a:p>
        </p:txBody>
      </p:sp>
    </p:spTree>
    <p:extLst>
      <p:ext uri="{BB962C8B-B14F-4D97-AF65-F5344CB8AC3E}">
        <p14:creationId xmlns:p14="http://schemas.microsoft.com/office/powerpoint/2010/main" val="37910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8423" y="1116969"/>
            <a:ext cx="4684143" cy="584775"/>
          </a:xfrm>
          <a:prstGeom prst="rect">
            <a:avLst/>
          </a:prstGeom>
          <a:noFill/>
        </p:spPr>
        <p:txBody>
          <a:bodyPr wrap="square" rtlCol="0">
            <a:spAutoFit/>
          </a:bodyPr>
          <a:lstStyle/>
          <a:p>
            <a:pPr algn="ctr"/>
            <a:r>
              <a:rPr lang="en-IN" sz="3200" dirty="0">
                <a:latin typeface="Arial Black" panose="020B0A04020102020204" pitchFamily="34" charset="0"/>
              </a:rPr>
              <a:t>DISADVANTAGES</a:t>
            </a:r>
          </a:p>
        </p:txBody>
      </p:sp>
      <p:sp>
        <p:nvSpPr>
          <p:cNvPr id="3" name="TextBox 2"/>
          <p:cNvSpPr txBox="1"/>
          <p:nvPr/>
        </p:nvSpPr>
        <p:spPr>
          <a:xfrm>
            <a:off x="2035834" y="2216988"/>
            <a:ext cx="9644332"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Due to lack of high-power motors, speed of the bot is less.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Simultaneous working of Arm and Gun is not developed.</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Less battery backup.</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519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9410" y="1047308"/>
            <a:ext cx="4011283" cy="584775"/>
          </a:xfrm>
          <a:prstGeom prst="rect">
            <a:avLst/>
          </a:prstGeom>
          <a:noFill/>
        </p:spPr>
        <p:txBody>
          <a:bodyPr wrap="square" rtlCol="0">
            <a:spAutoFit/>
          </a:bodyPr>
          <a:lstStyle/>
          <a:p>
            <a:pPr algn="ctr"/>
            <a:r>
              <a:rPr lang="en-IN" sz="3200" dirty="0" smtClean="0">
                <a:latin typeface="Arial Black" panose="020B0A04020102020204" pitchFamily="34" charset="0"/>
              </a:rPr>
              <a:t>REFERENCES</a:t>
            </a:r>
            <a:r>
              <a:rPr lang="en-IN" dirty="0" smtClean="0"/>
              <a:t> </a:t>
            </a:r>
            <a:endParaRPr lang="en-IN" dirty="0"/>
          </a:p>
        </p:txBody>
      </p:sp>
      <p:sp>
        <p:nvSpPr>
          <p:cNvPr id="3" name="TextBox 2"/>
          <p:cNvSpPr txBox="1"/>
          <p:nvPr/>
        </p:nvSpPr>
        <p:spPr>
          <a:xfrm>
            <a:off x="1035169" y="2287691"/>
            <a:ext cx="10153291" cy="4431983"/>
          </a:xfrm>
          <a:prstGeom prst="rect">
            <a:avLst/>
          </a:prstGeom>
          <a:noFill/>
        </p:spPr>
        <p:txBody>
          <a:bodyPr wrap="square" rtlCol="0">
            <a:spAutoFit/>
          </a:bodyPr>
          <a:lstStyle/>
          <a:p>
            <a:pPr marL="285750" lvl="0" indent="-285750">
              <a:buFont typeface="Arial" pitchFamily="34" charset="0"/>
              <a:buChar char="•"/>
            </a:pPr>
            <a:r>
              <a:rPr lang="en-US" dirty="0" err="1">
                <a:latin typeface="Times New Roman" panose="02020603050405020304" pitchFamily="18" charset="0"/>
                <a:cs typeface="Times New Roman" panose="02020603050405020304" pitchFamily="18" charset="0"/>
              </a:rPr>
              <a:t>Shital</a:t>
            </a:r>
            <a:r>
              <a:rPr lang="en-US" sz="1400" dirty="0"/>
              <a:t> </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Shinde</a:t>
            </a:r>
            <a:r>
              <a:rPr lang="en-US" dirty="0">
                <a:latin typeface="Times New Roman" panose="02020603050405020304" pitchFamily="18" charset="0"/>
                <a:cs typeface="Times New Roman" panose="02020603050405020304" pitchFamily="18" charset="0"/>
              </a:rPr>
              <a:t>, “Unmanned Ground Vehicle”, in  International Journal of  Advanced Engineering , Management and Science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2, Issue 10, Oct 2016).</a:t>
            </a:r>
            <a:endParaRPr lang="en-IN" dirty="0">
              <a:latin typeface="Times New Roman" panose="02020603050405020304" pitchFamily="18" charset="0"/>
              <a:cs typeface="Times New Roman" panose="02020603050405020304" pitchFamily="18" charset="0"/>
            </a:endParaRPr>
          </a:p>
          <a:p>
            <a:pPr marL="285750" lvl="0" indent="-285750">
              <a:buFont typeface="Arial" pitchFamily="34" charset="0"/>
              <a:buChar char="•"/>
            </a:pPr>
            <a:r>
              <a:rPr lang="en-US" dirty="0">
                <a:latin typeface="Times New Roman" panose="02020603050405020304" pitchFamily="18" charset="0"/>
                <a:cs typeface="Times New Roman" panose="02020603050405020304" pitchFamily="18" charset="0"/>
              </a:rPr>
              <a:t>Laura Barnes, </a:t>
            </a:r>
            <a:r>
              <a:rPr lang="en-US" dirty="0" err="1">
                <a:latin typeface="Times New Roman" panose="02020603050405020304" pitchFamily="18" charset="0"/>
                <a:cs typeface="Times New Roman" panose="02020603050405020304" pitchFamily="18" charset="0"/>
              </a:rPr>
              <a:t>MaryAnne</a:t>
            </a:r>
            <a:r>
              <a:rPr lang="en-US" dirty="0">
                <a:latin typeface="Times New Roman" panose="02020603050405020304" pitchFamily="18" charset="0"/>
                <a:cs typeface="Times New Roman" panose="02020603050405020304" pitchFamily="18" charset="0"/>
              </a:rPr>
              <a:t> Fields, </a:t>
            </a:r>
            <a:r>
              <a:rPr lang="en-US" dirty="0" err="1">
                <a:latin typeface="Times New Roman" panose="02020603050405020304" pitchFamily="18" charset="0"/>
                <a:cs typeface="Times New Roman" panose="02020603050405020304" pitchFamily="18" charset="0"/>
              </a:rPr>
              <a:t>Kimon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Valavanis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Unamnned</a:t>
            </a:r>
            <a:r>
              <a:rPr lang="en-US" dirty="0">
                <a:latin typeface="Times New Roman" panose="02020603050405020304" pitchFamily="18" charset="0"/>
                <a:cs typeface="Times New Roman" panose="02020603050405020304" pitchFamily="18" charset="0"/>
              </a:rPr>
              <a:t> Ground Vehicle Swarm Formation Control Using Potential Fields”  in IEEE  Mediterranean Conference on Control and Automation (June 29, </a:t>
            </a:r>
            <a:r>
              <a:rPr lang="en-US" dirty="0" smtClean="0">
                <a:latin typeface="Times New Roman" panose="02020603050405020304" pitchFamily="18" charset="0"/>
                <a:cs typeface="Times New Roman" panose="02020603050405020304" pitchFamily="18" charset="0"/>
              </a:rPr>
              <a:t>2007).</a:t>
            </a:r>
            <a:endParaRPr lang="en-IN" dirty="0">
              <a:latin typeface="Times New Roman" panose="02020603050405020304" pitchFamily="18" charset="0"/>
              <a:cs typeface="Times New Roman" panose="02020603050405020304" pitchFamily="18" charset="0"/>
            </a:endParaRPr>
          </a:p>
          <a:p>
            <a:pPr marL="285750" lvl="0" indent="-285750">
              <a:buFont typeface="Arial" pitchFamily="34" charset="0"/>
              <a:buChar char="•"/>
            </a:pPr>
            <a:r>
              <a:rPr lang="en-US" dirty="0">
                <a:latin typeface="Times New Roman" panose="02020603050405020304" pitchFamily="18" charset="0"/>
                <a:cs typeface="Times New Roman" panose="02020603050405020304" pitchFamily="18" charset="0"/>
              </a:rPr>
              <a:t>Shingo </a:t>
            </a:r>
            <a:r>
              <a:rPr lang="en-US" dirty="0" err="1">
                <a:latin typeface="Times New Roman" panose="02020603050405020304" pitchFamily="18" charset="0"/>
                <a:cs typeface="Times New Roman" panose="02020603050405020304" pitchFamily="18" charset="0"/>
              </a:rPr>
              <a:t>Shimoda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Yoji</a:t>
            </a:r>
            <a:r>
              <a:rPr lang="en-US" dirty="0">
                <a:latin typeface="Times New Roman" panose="02020603050405020304" pitchFamily="18" charset="0"/>
                <a:cs typeface="Times New Roman" panose="02020603050405020304" pitchFamily="18" charset="0"/>
              </a:rPr>
              <a:t> Kuroda , Karl </a:t>
            </a:r>
            <a:r>
              <a:rPr lang="en-US" dirty="0" err="1">
                <a:latin typeface="Times New Roman" panose="02020603050405020304" pitchFamily="18" charset="0"/>
                <a:cs typeface="Times New Roman" panose="02020603050405020304" pitchFamily="18" charset="0"/>
              </a:rPr>
              <a:t>Iagnemma</a:t>
            </a:r>
            <a:r>
              <a:rPr lang="en-US" dirty="0">
                <a:latin typeface="Times New Roman" panose="02020603050405020304" pitchFamily="18" charset="0"/>
                <a:cs typeface="Times New Roman" panose="02020603050405020304" pitchFamily="18" charset="0"/>
              </a:rPr>
              <a:t>, “Potential Field Navigation of High Speed Unmanned Ground Vehicles on Uneven Terrain” in IEEE International Conference on Robotics and Automation  (April 2005) R. Nicole, “Title of paper with only first word capitalized,” J. Name Stand. Abbrev., in press.</a:t>
            </a:r>
            <a:endParaRPr lang="en-IN" dirty="0">
              <a:latin typeface="Times New Roman" panose="02020603050405020304" pitchFamily="18" charset="0"/>
              <a:cs typeface="Times New Roman" panose="02020603050405020304" pitchFamily="18" charset="0"/>
            </a:endParaRPr>
          </a:p>
          <a:p>
            <a:pPr marL="285750" lvl="0" indent="-285750">
              <a:buFont typeface="Arial" pitchFamily="34" charset="0"/>
              <a:buChar char="•"/>
            </a:pPr>
            <a:r>
              <a:rPr lang="en-US" dirty="0">
                <a:latin typeface="Times New Roman" panose="02020603050405020304" pitchFamily="18" charset="0"/>
                <a:cs typeface="Times New Roman" panose="02020603050405020304" pitchFamily="18" charset="0"/>
              </a:rPr>
              <a:t>United States Army Communications-Electronic Command Research, Development &amp; Engineering Center Fort Belvoir, Virginia 22060-5806 (2002).</a:t>
            </a:r>
            <a:endParaRPr lang="en-IN" dirty="0">
              <a:latin typeface="Times New Roman" panose="02020603050405020304" pitchFamily="18" charset="0"/>
              <a:cs typeface="Times New Roman" panose="02020603050405020304" pitchFamily="18" charset="0"/>
            </a:endParaRPr>
          </a:p>
          <a:p>
            <a:pPr marL="285750" lvl="0" indent="-285750">
              <a:buFont typeface="Arial" pitchFamily="34" charset="0"/>
              <a:buChar char="•"/>
            </a:pPr>
            <a:r>
              <a:rPr lang="en-US" dirty="0" err="1">
                <a:latin typeface="Times New Roman" panose="02020603050405020304" pitchFamily="18" charset="0"/>
                <a:cs typeface="Times New Roman" panose="02020603050405020304" pitchFamily="18" charset="0"/>
              </a:rPr>
              <a:t>Talukder</a:t>
            </a:r>
            <a:r>
              <a:rPr lang="en-US" dirty="0">
                <a:latin typeface="Times New Roman" panose="02020603050405020304" pitchFamily="18" charset="0"/>
                <a:cs typeface="Times New Roman" panose="02020603050405020304" pitchFamily="18" charset="0"/>
              </a:rPr>
              <a:t>, et. al., "Autonomous terrain characterization and modeling for dynamic control of unmanned vehicles," International Conference on Intelligent Robots and Systems, 2002</a:t>
            </a:r>
            <a:endParaRPr lang="en-IN"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69981"/>
          </a:xfrm>
          <a:prstGeom prst="rect">
            <a:avLst/>
          </a:prstGeom>
        </p:spPr>
      </p:pic>
      <p:sp>
        <p:nvSpPr>
          <p:cNvPr id="2" name="TextBox 1"/>
          <p:cNvSpPr txBox="1"/>
          <p:nvPr/>
        </p:nvSpPr>
        <p:spPr>
          <a:xfrm>
            <a:off x="0" y="2234242"/>
            <a:ext cx="12192000" cy="2554545"/>
          </a:xfrm>
          <a:prstGeom prst="rect">
            <a:avLst/>
          </a:prstGeom>
          <a:noFill/>
        </p:spPr>
        <p:txBody>
          <a:bodyPr wrap="square" rtlCol="0">
            <a:spAutoFit/>
          </a:bodyPr>
          <a:lstStyle/>
          <a:p>
            <a:pPr algn="ctr"/>
            <a:r>
              <a:rPr lang="en-IN" sz="4000" b="1" dirty="0" smtClean="0">
                <a:ln>
                  <a:solidFill>
                    <a:schemeClr val="tx1"/>
                  </a:solidFill>
                </a:ln>
                <a:solidFill>
                  <a:schemeClr val="accent6">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Road Autonomous Combat Surveillance High-tech Artificial Kart</a:t>
            </a:r>
          </a:p>
          <a:p>
            <a:pPr algn="ctr"/>
            <a:r>
              <a:rPr lang="en-IN" sz="4000" b="1" dirty="0" smtClean="0">
                <a:ln>
                  <a:solidFill>
                    <a:schemeClr val="tx1"/>
                  </a:solidFill>
                </a:ln>
                <a:solidFill>
                  <a:schemeClr val="accent6">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(RACSHAK) </a:t>
            </a:r>
          </a:p>
          <a:p>
            <a:pPr algn="ctr"/>
            <a:r>
              <a:rPr lang="en-IN" sz="4000" b="1" dirty="0" smtClean="0">
                <a:ln>
                  <a:solidFill>
                    <a:schemeClr val="tx1"/>
                  </a:solidFill>
                </a:ln>
                <a:solidFill>
                  <a:schemeClr val="accent6">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57703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4959" y="1104181"/>
            <a:ext cx="5115464" cy="646331"/>
          </a:xfrm>
          <a:prstGeom prst="rect">
            <a:avLst/>
          </a:prstGeom>
          <a:noFill/>
        </p:spPr>
        <p:txBody>
          <a:bodyPr wrap="square" rtlCol="0">
            <a:spAutoFit/>
          </a:bodyPr>
          <a:lstStyle/>
          <a:p>
            <a:pPr algn="ctr"/>
            <a:r>
              <a:rPr lang="en-IN" sz="3600" dirty="0" smtClean="0">
                <a:latin typeface="Arial Black" panose="020B0A04020102020204" pitchFamily="34" charset="0"/>
              </a:rPr>
              <a:t>Final Year Project</a:t>
            </a:r>
            <a:endParaRPr lang="en-IN" sz="3600" dirty="0">
              <a:latin typeface="Arial Black" panose="020B0A04020102020204" pitchFamily="34" charset="0"/>
            </a:endParaRPr>
          </a:p>
        </p:txBody>
      </p:sp>
      <p:sp>
        <p:nvSpPr>
          <p:cNvPr id="4" name="TextBox 3"/>
          <p:cNvSpPr txBox="1"/>
          <p:nvPr/>
        </p:nvSpPr>
        <p:spPr>
          <a:xfrm>
            <a:off x="2829464" y="2570672"/>
            <a:ext cx="5080959"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Prathamesh Patil </a:t>
            </a:r>
            <a:r>
              <a:rPr lang="en-IN" sz="2000" dirty="0" smtClean="0"/>
              <a:t>[16ET1111</a:t>
            </a:r>
            <a:r>
              <a:rPr lang="en-IN" sz="2000" dirty="0"/>
              <a:t>]</a:t>
            </a:r>
          </a:p>
          <a:p>
            <a:pPr marL="285750" indent="-285750">
              <a:buFont typeface="Wingdings" panose="05000000000000000000" pitchFamily="2" charset="2"/>
              <a:buChar char="Ø"/>
            </a:pPr>
            <a:r>
              <a:rPr lang="en-IN" sz="2000" dirty="0"/>
              <a:t>Pratik Pawar [</a:t>
            </a:r>
            <a:r>
              <a:rPr lang="en-IN" sz="2000" dirty="0" smtClean="0"/>
              <a:t>16ET1013]</a:t>
            </a:r>
            <a:endParaRPr lang="en-IN" sz="2000" dirty="0"/>
          </a:p>
          <a:p>
            <a:pPr marL="285750" indent="-285750">
              <a:buFont typeface="Wingdings" panose="05000000000000000000" pitchFamily="2" charset="2"/>
              <a:buChar char="Ø"/>
            </a:pPr>
            <a:r>
              <a:rPr lang="en-IN" sz="2000" dirty="0"/>
              <a:t>Anmol Talapady </a:t>
            </a:r>
            <a:r>
              <a:rPr lang="en-IN" sz="2000" dirty="0" smtClean="0"/>
              <a:t>[16ET1120</a:t>
            </a:r>
            <a:r>
              <a:rPr lang="en-IN" sz="2000" dirty="0"/>
              <a:t>]</a:t>
            </a:r>
          </a:p>
          <a:p>
            <a:pPr marL="285750" indent="-285750">
              <a:buFont typeface="Wingdings" panose="05000000000000000000" pitchFamily="2" charset="2"/>
              <a:buChar char="Ø"/>
            </a:pPr>
            <a:r>
              <a:rPr lang="en-IN" sz="2000" dirty="0"/>
              <a:t>Abhishek Shinde [</a:t>
            </a:r>
            <a:r>
              <a:rPr lang="en-IN" sz="2000" dirty="0" smtClean="0"/>
              <a:t>16ET1014]</a:t>
            </a:r>
            <a:endParaRPr lang="en-IN" sz="2000" dirty="0"/>
          </a:p>
          <a:p>
            <a:pPr marL="285750" indent="-285750">
              <a:buFont typeface="Wingdings" panose="05000000000000000000" pitchFamily="2" charset="2"/>
              <a:buChar char="Ø"/>
            </a:pPr>
            <a:endParaRPr lang="en-IN" sz="2000" dirty="0"/>
          </a:p>
        </p:txBody>
      </p:sp>
      <p:sp>
        <p:nvSpPr>
          <p:cNvPr id="5" name="TextBox 4"/>
          <p:cNvSpPr txBox="1"/>
          <p:nvPr/>
        </p:nvSpPr>
        <p:spPr>
          <a:xfrm>
            <a:off x="5727938" y="4597879"/>
            <a:ext cx="4235570" cy="646331"/>
          </a:xfrm>
          <a:prstGeom prst="rect">
            <a:avLst/>
          </a:prstGeom>
          <a:noFill/>
        </p:spPr>
        <p:txBody>
          <a:bodyPr wrap="square" rtlCol="0">
            <a:spAutoFit/>
          </a:bodyPr>
          <a:lstStyle/>
          <a:p>
            <a:r>
              <a:rPr lang="en-IN" dirty="0" smtClean="0"/>
              <a:t>Under </a:t>
            </a:r>
            <a:r>
              <a:rPr lang="en-IN" dirty="0"/>
              <a:t>t</a:t>
            </a:r>
            <a:r>
              <a:rPr lang="en-IN" dirty="0" smtClean="0"/>
              <a:t>he Guidance of:</a:t>
            </a:r>
          </a:p>
          <a:p>
            <a:r>
              <a:rPr lang="en-IN" dirty="0" smtClean="0"/>
              <a:t>Mrs. Poonam Gadge</a:t>
            </a:r>
            <a:endParaRPr lang="en-IN" dirty="0"/>
          </a:p>
        </p:txBody>
      </p:sp>
    </p:spTree>
    <p:extLst>
      <p:ext uri="{BB962C8B-B14F-4D97-AF65-F5344CB8AC3E}">
        <p14:creationId xmlns:p14="http://schemas.microsoft.com/office/powerpoint/2010/main" val="207520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3585" y="629728"/>
            <a:ext cx="5796951" cy="584775"/>
          </a:xfrm>
          <a:prstGeom prst="rect">
            <a:avLst/>
          </a:prstGeom>
          <a:noFill/>
        </p:spPr>
        <p:txBody>
          <a:bodyPr wrap="square" rtlCol="0">
            <a:spAutoFit/>
          </a:bodyPr>
          <a:lstStyle/>
          <a:p>
            <a:pPr algn="ctr"/>
            <a:r>
              <a:rPr lang="en-IN" sz="3200" dirty="0" smtClean="0">
                <a:latin typeface="Arial Black" panose="020B0A04020102020204" pitchFamily="34" charset="0"/>
              </a:rPr>
              <a:t>INTRODUCTION</a:t>
            </a:r>
            <a:endParaRPr lang="en-IN" sz="3200" dirty="0">
              <a:latin typeface="Arial Black" panose="020B0A04020102020204" pitchFamily="34" charset="0"/>
            </a:endParaRPr>
          </a:p>
        </p:txBody>
      </p:sp>
      <p:sp>
        <p:nvSpPr>
          <p:cNvPr id="3" name="TextBox 2"/>
          <p:cNvSpPr txBox="1"/>
          <p:nvPr/>
        </p:nvSpPr>
        <p:spPr>
          <a:xfrm>
            <a:off x="1380226" y="1604513"/>
            <a:ext cx="9454551" cy="4401205"/>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Military bots are autonomous robots or remote-controlled mobile robots designed for military operations which include transport of heavy machinery to forward base in extreme conditions to civilian search and rescue </a:t>
            </a:r>
            <a:r>
              <a:rPr lang="en-US" sz="2000" dirty="0" smtClean="0">
                <a:latin typeface="Times New Roman" panose="02020603050405020304" pitchFamily="18" charset="0"/>
                <a:cs typeface="Times New Roman" panose="02020603050405020304" pitchFamily="18" charset="0"/>
              </a:rPr>
              <a:t>operations.</a:t>
            </a:r>
          </a:p>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also involves enemy reconnaissance and surveillance without detection and information gathering of enemy and also fighting enemy</a:t>
            </a:r>
            <a:r>
              <a:rPr lang="en-US" sz="20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Here, we </a:t>
            </a:r>
            <a:r>
              <a:rPr lang="en-IN" sz="2000" dirty="0" smtClean="0">
                <a:latin typeface="Times New Roman" panose="02020603050405020304" pitchFamily="18" charset="0"/>
                <a:cs typeface="Times New Roman" panose="02020603050405020304" pitchFamily="18" charset="0"/>
              </a:rPr>
              <a:t>have </a:t>
            </a:r>
            <a:r>
              <a:rPr lang="en-IN" sz="2000" dirty="0">
                <a:latin typeface="Times New Roman" panose="02020603050405020304" pitchFamily="18" charset="0"/>
                <a:cs typeface="Times New Roman" panose="02020603050405020304" pitchFamily="18" charset="0"/>
              </a:rPr>
              <a:t>a custom-built UGV, dubbed as </a:t>
            </a:r>
            <a:r>
              <a:rPr lang="en-IN" sz="2000" dirty="0" smtClean="0">
                <a:latin typeface="Times New Roman" panose="02020603050405020304" pitchFamily="18" charset="0"/>
                <a:cs typeface="Times New Roman" panose="02020603050405020304" pitchFamily="18" charset="0"/>
              </a:rPr>
              <a:t>‘War Bot (RACSHAK)’ </a:t>
            </a:r>
            <a:r>
              <a:rPr lang="en-IN" sz="2000" dirty="0">
                <a:latin typeface="Times New Roman" panose="02020603050405020304" pitchFamily="18" charset="0"/>
                <a:cs typeface="Times New Roman" panose="02020603050405020304" pitchFamily="18" charset="0"/>
              </a:rPr>
              <a:t>with respect to the project title. This robotic system contains a night-vision camera which proves useful in surveillance in reconnaissance activities even in low-light conditions</a:t>
            </a:r>
            <a:r>
              <a:rPr lang="en-IN" sz="20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UGV has a special feature of an arm, which can be used for lifting cargo or any other objects. Thus, this provides the bot of ‘pick-and-place’ feature</a:t>
            </a:r>
            <a:r>
              <a:rPr lang="en-IN" sz="20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This </a:t>
            </a:r>
            <a:r>
              <a:rPr lang="en-IN" sz="2000" dirty="0">
                <a:latin typeface="Times New Roman" panose="02020603050405020304" pitchFamily="18" charset="0"/>
                <a:cs typeface="Times New Roman" panose="02020603050405020304" pitchFamily="18" charset="0"/>
              </a:rPr>
              <a:t>UGV also carries a gun, which can be mounted upon it and its aim controlled remotely for maximum </a:t>
            </a:r>
            <a:r>
              <a:rPr lang="en-IN" sz="2000" dirty="0" smtClean="0">
                <a:latin typeface="Times New Roman" panose="02020603050405020304" pitchFamily="18" charset="0"/>
                <a:cs typeface="Times New Roman" panose="02020603050405020304" pitchFamily="18" charset="0"/>
              </a:rPr>
              <a:t>effect. For </a:t>
            </a:r>
            <a:r>
              <a:rPr lang="en-IN" sz="2000" dirty="0">
                <a:latin typeface="Times New Roman" panose="02020603050405020304" pitchFamily="18" charset="0"/>
                <a:cs typeface="Times New Roman" panose="02020603050405020304" pitchFamily="18" charset="0"/>
              </a:rPr>
              <a:t>the purpose of aiming, we have a laser dot targeting </a:t>
            </a:r>
            <a:r>
              <a:rPr lang="en-IN" sz="2000" dirty="0" smtClean="0">
                <a:latin typeface="Times New Roman" panose="02020603050405020304" pitchFamily="18" charset="0"/>
                <a:cs typeface="Times New Roman" panose="02020603050405020304" pitchFamily="18" charset="0"/>
              </a:rPr>
              <a:t>system.</a:t>
            </a:r>
          </a:p>
          <a:p>
            <a:pPr marL="285750" indent="-285750" algn="just">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It is also equipped with SONAR, which helps in obstacle detection.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375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7592" y="1147312"/>
            <a:ext cx="7643004" cy="584775"/>
          </a:xfrm>
          <a:prstGeom prst="rect">
            <a:avLst/>
          </a:prstGeom>
          <a:noFill/>
        </p:spPr>
        <p:txBody>
          <a:bodyPr wrap="square" rtlCol="0">
            <a:spAutoFit/>
          </a:bodyPr>
          <a:lstStyle/>
          <a:p>
            <a:pPr algn="ctr"/>
            <a:r>
              <a:rPr lang="en-IN" sz="3200" dirty="0">
                <a:latin typeface="Arial Black" panose="020B0A04020102020204" pitchFamily="34" charset="0"/>
              </a:rPr>
              <a:t>PROBLEM DEFINITIONS</a:t>
            </a:r>
          </a:p>
        </p:txBody>
      </p:sp>
      <p:sp>
        <p:nvSpPr>
          <p:cNvPr id="4" name="TextBox 3"/>
          <p:cNvSpPr txBox="1"/>
          <p:nvPr/>
        </p:nvSpPr>
        <p:spPr>
          <a:xfrm>
            <a:off x="1526875" y="2182483"/>
            <a:ext cx="8764438" cy="2954655"/>
          </a:xfrm>
          <a:prstGeom prst="rect">
            <a:avLst/>
          </a:prstGeom>
          <a:noFill/>
        </p:spPr>
        <p:txBody>
          <a:bodyPr wrap="square" rtlCol="0">
            <a:spAutoFit/>
          </a:bodyPr>
          <a:lstStyle/>
          <a:p>
            <a:pPr marL="285750" indent="-285750">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Weapons like landmines are potentially harmful for any innocent person in a civilian area. Soldiers are exposed to be fatally injured by unfriendly tactical weapons and heavy ordinates</a:t>
            </a:r>
            <a:r>
              <a:rPr lang="en-US" sz="21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100" dirty="0" smtClean="0">
                <a:latin typeface="Times New Roman" panose="02020603050405020304" pitchFamily="18" charset="0"/>
                <a:cs typeface="Times New Roman" panose="02020603050405020304" pitchFamily="18" charset="0"/>
              </a:rPr>
              <a:t>Terror attacks and Border Conflicts result in the loss of lives of hundreds of Armed Forces every year. In Uri, 19 soldiers were martyred and around 30 injured. In Pulwama, 40 soldiers </a:t>
            </a:r>
            <a:r>
              <a:rPr lang="en-IN" sz="2100" dirty="0">
                <a:latin typeface="Times New Roman" panose="02020603050405020304" pitchFamily="18" charset="0"/>
                <a:cs typeface="Times New Roman" panose="02020603050405020304" pitchFamily="18" charset="0"/>
              </a:rPr>
              <a:t>were martyred and around </a:t>
            </a:r>
            <a:r>
              <a:rPr lang="en-IN" sz="2100" dirty="0" smtClean="0">
                <a:latin typeface="Times New Roman" panose="02020603050405020304" pitchFamily="18" charset="0"/>
                <a:cs typeface="Times New Roman" panose="02020603050405020304" pitchFamily="18" charset="0"/>
              </a:rPr>
              <a:t>35 injured.</a:t>
            </a:r>
          </a:p>
          <a:p>
            <a:pPr marL="285750" indent="-285750">
              <a:buFont typeface="Wingdings" panose="05000000000000000000" pitchFamily="2" charset="2"/>
              <a:buChar char="q"/>
            </a:pPr>
            <a:r>
              <a:rPr lang="en-IN" sz="2100" dirty="0" smtClean="0">
                <a:latin typeface="Times New Roman" panose="02020603050405020304" pitchFamily="18" charset="0"/>
                <a:cs typeface="Times New Roman" panose="02020603050405020304" pitchFamily="18" charset="0"/>
              </a:rPr>
              <a:t>There are various hazardous places where direct human activities are not possible due to presence of radioactivity.</a:t>
            </a:r>
            <a:endParaRPr lang="en-IN" sz="21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595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6158" y="1984074"/>
            <a:ext cx="9868620" cy="3323987"/>
          </a:xfrm>
          <a:prstGeom prst="rect">
            <a:avLst/>
          </a:prstGeom>
          <a:noFill/>
        </p:spPr>
        <p:txBody>
          <a:bodyPr wrap="square" rtlCol="0">
            <a:spAutoFit/>
          </a:bodyPr>
          <a:lstStyle/>
          <a:p>
            <a:pPr marL="285750" indent="-285750"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In a response to such situation, unmanned vehicles can be employed to tackle problem under investigation. </a:t>
            </a:r>
          </a:p>
          <a:p>
            <a:pPr marL="285750" indent="-285750"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Unmanned </a:t>
            </a:r>
            <a:r>
              <a:rPr lang="en-US" sz="2100" dirty="0" smtClean="0">
                <a:latin typeface="Times New Roman" panose="02020603050405020304" pitchFamily="18" charset="0"/>
                <a:cs typeface="Times New Roman" panose="02020603050405020304" pitchFamily="18" charset="0"/>
              </a:rPr>
              <a:t>vehicles </a:t>
            </a:r>
            <a:r>
              <a:rPr lang="en-US" sz="2100" dirty="0">
                <a:latin typeface="Times New Roman" panose="02020603050405020304" pitchFamily="18" charset="0"/>
                <a:cs typeface="Times New Roman" panose="02020603050405020304" pitchFamily="18" charset="0"/>
              </a:rPr>
              <a:t>are controlled and monitored remotely by any military personnel who need not to be present in the field at same time. These military personnel are thereby saved from landmines and other weapons like IEDCs</a:t>
            </a:r>
            <a:r>
              <a:rPr lang="en-US" sz="21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Various </a:t>
            </a:r>
            <a:r>
              <a:rPr lang="en-US" sz="2100" dirty="0">
                <a:latin typeface="Times New Roman" panose="02020603050405020304" pitchFamily="18" charset="0"/>
                <a:cs typeface="Times New Roman" panose="02020603050405020304" pitchFamily="18" charset="0"/>
              </a:rPr>
              <a:t>customizable weapons can be mounted such as machine gun or robotic </a:t>
            </a:r>
            <a:r>
              <a:rPr lang="en-US" sz="2100" dirty="0" smtClean="0">
                <a:latin typeface="Times New Roman" panose="02020603050405020304" pitchFamily="18" charset="0"/>
                <a:cs typeface="Times New Roman" panose="02020603050405020304" pitchFamily="18" charset="0"/>
              </a:rPr>
              <a:t>arm.</a:t>
            </a:r>
          </a:p>
          <a:p>
            <a:pPr marL="285750" indent="-285750" algn="just">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Defense </a:t>
            </a:r>
            <a:r>
              <a:rPr lang="en-US" sz="2100" dirty="0">
                <a:latin typeface="Times New Roman" panose="02020603050405020304" pitchFamily="18" charset="0"/>
                <a:cs typeface="Times New Roman" panose="02020603050405020304" pitchFamily="18" charset="0"/>
              </a:rPr>
              <a:t>bot is mounted with special type of arm which can be remotely controlled by military personnel for obstacle removal and also bomb defusing </a:t>
            </a:r>
            <a:r>
              <a:rPr lang="en-US" sz="2100" dirty="0" smtClean="0">
                <a:latin typeface="Times New Roman" panose="02020603050405020304" pitchFamily="18" charset="0"/>
                <a:cs typeface="Times New Roman" panose="02020603050405020304" pitchFamily="18" charset="0"/>
              </a:rPr>
              <a:t>purpose.</a:t>
            </a:r>
          </a:p>
          <a:p>
            <a:pPr marL="285750" indent="-285750" algn="just">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Robot’s </a:t>
            </a:r>
            <a:r>
              <a:rPr lang="en-US" sz="2100" dirty="0">
                <a:latin typeface="Times New Roman" panose="02020603050405020304" pitchFamily="18" charset="0"/>
                <a:cs typeface="Times New Roman" panose="02020603050405020304" pitchFamily="18" charset="0"/>
              </a:rPr>
              <a:t>compactness helps it to blend in an enemy territory. Camouflaging technique can be implemented to improve its stealth capabilities</a:t>
            </a:r>
            <a:endParaRPr lang="en-IN" sz="21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113472" y="707366"/>
            <a:ext cx="7151299" cy="584775"/>
          </a:xfrm>
          <a:prstGeom prst="rect">
            <a:avLst/>
          </a:prstGeom>
          <a:noFill/>
        </p:spPr>
        <p:txBody>
          <a:bodyPr wrap="square" rtlCol="0">
            <a:spAutoFit/>
          </a:bodyPr>
          <a:lstStyle/>
          <a:p>
            <a:pPr algn="ctr"/>
            <a:r>
              <a:rPr lang="en-IN" sz="3200" dirty="0">
                <a:latin typeface="Arial Black" panose="020B0A04020102020204" pitchFamily="34" charset="0"/>
              </a:rPr>
              <a:t>SOLUTIONS</a:t>
            </a:r>
          </a:p>
        </p:txBody>
      </p:sp>
    </p:spTree>
    <p:extLst>
      <p:ext uri="{BB962C8B-B14F-4D97-AF65-F5344CB8AC3E}">
        <p14:creationId xmlns:p14="http://schemas.microsoft.com/office/powerpoint/2010/main" val="3920272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144" b="3019"/>
          <a:stretch/>
        </p:blipFill>
        <p:spPr>
          <a:xfrm>
            <a:off x="0" y="0"/>
            <a:ext cx="12192000" cy="6858000"/>
          </a:xfrm>
          <a:prstGeom prst="rect">
            <a:avLst/>
          </a:prstGeom>
        </p:spPr>
      </p:pic>
      <p:sp>
        <p:nvSpPr>
          <p:cNvPr id="4" name="TextBox 3"/>
          <p:cNvSpPr txBox="1"/>
          <p:nvPr/>
        </p:nvSpPr>
        <p:spPr>
          <a:xfrm>
            <a:off x="707366" y="1949570"/>
            <a:ext cx="7677509" cy="353943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Wireless Bot</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Able to  spy the location</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Provided with suitable Arm circuitry</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Live camera view to remote location</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Gun firing ability </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SONAR sensors</a:t>
            </a:r>
            <a:endParaRPr lang="en-IN" sz="2800" dirty="0">
              <a:solidFill>
                <a:schemeClr val="accent6">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Bot location through GPS</a:t>
            </a:r>
          </a:p>
          <a:p>
            <a:pPr marL="285750" indent="-285750">
              <a:buFont typeface="Wingdings" panose="05000000000000000000" pitchFamily="2" charset="2"/>
              <a:buChar char="Ø"/>
            </a:pPr>
            <a:r>
              <a:rPr lang="en-IN" sz="2800" dirty="0" smtClean="0">
                <a:solidFill>
                  <a:schemeClr val="accent6">
                    <a:lumMod val="20000"/>
                    <a:lumOff val="80000"/>
                  </a:schemeClr>
                </a:solidFill>
                <a:latin typeface="Times New Roman" panose="02020603050405020304" pitchFamily="18" charset="0"/>
                <a:cs typeface="Times New Roman" panose="02020603050405020304" pitchFamily="18" charset="0"/>
              </a:rPr>
              <a:t>All Terrain Vehicle</a:t>
            </a:r>
          </a:p>
        </p:txBody>
      </p:sp>
      <p:sp>
        <p:nvSpPr>
          <p:cNvPr id="5" name="TextBox 4"/>
          <p:cNvSpPr txBox="1"/>
          <p:nvPr/>
        </p:nvSpPr>
        <p:spPr>
          <a:xfrm>
            <a:off x="767751" y="517585"/>
            <a:ext cx="10446589" cy="830997"/>
          </a:xfrm>
          <a:prstGeom prst="rect">
            <a:avLst/>
          </a:prstGeom>
          <a:noFill/>
        </p:spPr>
        <p:txBody>
          <a:bodyPr wrap="square" rtlCol="0">
            <a:spAutoFit/>
          </a:bodyPr>
          <a:lstStyle/>
          <a:p>
            <a:pPr algn="ctr"/>
            <a:r>
              <a:rPr lang="en-IN" sz="4800" b="1" dirty="0" smtClean="0">
                <a:solidFill>
                  <a:schemeClr val="accent2">
                    <a:lumMod val="40000"/>
                    <a:lumOff val="60000"/>
                  </a:schemeClr>
                </a:solidFill>
                <a:latin typeface="Times New Roman" panose="02020603050405020304" pitchFamily="18" charset="0"/>
                <a:cs typeface="Times New Roman" panose="02020603050405020304" pitchFamily="18" charset="0"/>
              </a:rPr>
              <a:t>Special Features Of  RACSHAK</a:t>
            </a:r>
            <a:endParaRPr lang="en-IN" sz="4800" b="1"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80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0034" y="744582"/>
            <a:ext cx="5538651" cy="584775"/>
          </a:xfrm>
          <a:prstGeom prst="rect">
            <a:avLst/>
          </a:prstGeom>
          <a:noFill/>
        </p:spPr>
        <p:txBody>
          <a:bodyPr wrap="square" rtlCol="0">
            <a:spAutoFit/>
          </a:bodyPr>
          <a:lstStyle/>
          <a:p>
            <a:pPr algn="ctr"/>
            <a:r>
              <a:rPr lang="en-US" sz="3200" dirty="0" smtClean="0">
                <a:latin typeface="Arial Black" panose="020B0A04020102020204" pitchFamily="34" charset="0"/>
              </a:rPr>
              <a:t>Methodology</a:t>
            </a:r>
          </a:p>
        </p:txBody>
      </p:sp>
      <p:pic>
        <p:nvPicPr>
          <p:cNvPr id="3" name="Picture 2" descr="diagram"/>
          <p:cNvPicPr/>
          <p:nvPr/>
        </p:nvPicPr>
        <p:blipFill>
          <a:blip r:embed="rId2"/>
          <a:srcRect/>
          <a:stretch>
            <a:fillRect/>
          </a:stretch>
        </p:blipFill>
        <p:spPr bwMode="auto">
          <a:xfrm>
            <a:off x="4036014" y="1707262"/>
            <a:ext cx="4872855" cy="2825550"/>
          </a:xfrm>
          <a:prstGeom prst="rect">
            <a:avLst/>
          </a:prstGeom>
          <a:noFill/>
          <a:ln w="9525">
            <a:noFill/>
            <a:miter lim="800000"/>
            <a:headEnd/>
            <a:tailEnd/>
          </a:ln>
        </p:spPr>
      </p:pic>
      <p:sp>
        <p:nvSpPr>
          <p:cNvPr id="4" name="TextBox 3"/>
          <p:cNvSpPr txBox="1"/>
          <p:nvPr/>
        </p:nvSpPr>
        <p:spPr>
          <a:xfrm>
            <a:off x="4167051" y="4728754"/>
            <a:ext cx="4284618" cy="369332"/>
          </a:xfrm>
          <a:prstGeom prst="rect">
            <a:avLst/>
          </a:prstGeom>
          <a:noFill/>
        </p:spPr>
        <p:txBody>
          <a:bodyPr wrap="square" rtlCol="0">
            <a:spAutoFit/>
          </a:bodyPr>
          <a:lstStyle/>
          <a:p>
            <a:pPr algn="ctr"/>
            <a:r>
              <a:rPr lang="en-IN" dirty="0" smtClean="0"/>
              <a:t>General Block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m block"/>
          <p:cNvPicPr/>
          <p:nvPr/>
        </p:nvPicPr>
        <p:blipFill>
          <a:blip r:embed="rId2" cstate="print"/>
          <a:srcRect/>
          <a:stretch>
            <a:fillRect/>
          </a:stretch>
        </p:blipFill>
        <p:spPr bwMode="auto">
          <a:xfrm>
            <a:off x="1280161" y="1410788"/>
            <a:ext cx="4532810" cy="3004457"/>
          </a:xfrm>
          <a:prstGeom prst="rect">
            <a:avLst/>
          </a:prstGeom>
          <a:noFill/>
          <a:ln w="9525">
            <a:noFill/>
            <a:miter lim="800000"/>
            <a:headEnd/>
            <a:tailEnd/>
          </a:ln>
        </p:spPr>
      </p:pic>
      <p:sp>
        <p:nvSpPr>
          <p:cNvPr id="3" name="TextBox 2"/>
          <p:cNvSpPr txBox="1"/>
          <p:nvPr/>
        </p:nvSpPr>
        <p:spPr>
          <a:xfrm>
            <a:off x="1227908" y="4689566"/>
            <a:ext cx="4558937" cy="369332"/>
          </a:xfrm>
          <a:prstGeom prst="rect">
            <a:avLst/>
          </a:prstGeom>
          <a:noFill/>
        </p:spPr>
        <p:txBody>
          <a:bodyPr wrap="square" rtlCol="0">
            <a:spAutoFit/>
          </a:bodyPr>
          <a:lstStyle/>
          <a:p>
            <a:pPr algn="ctr"/>
            <a:r>
              <a:rPr lang="en-IN" dirty="0" smtClean="0"/>
              <a:t>Camera Working Block Diagram</a:t>
            </a:r>
            <a:endParaRPr lang="en-US" dirty="0"/>
          </a:p>
        </p:txBody>
      </p:sp>
      <p:pic>
        <p:nvPicPr>
          <p:cNvPr id="1026" name="Picture 1"/>
          <p:cNvPicPr>
            <a:picLocks noChangeAspect="1" noChangeArrowheads="1"/>
          </p:cNvPicPr>
          <p:nvPr/>
        </p:nvPicPr>
        <p:blipFill>
          <a:blip r:embed="rId3"/>
          <a:srcRect/>
          <a:stretch>
            <a:fillRect/>
          </a:stretch>
        </p:blipFill>
        <p:spPr bwMode="auto">
          <a:xfrm>
            <a:off x="6400800" y="1502228"/>
            <a:ext cx="5355771" cy="2847703"/>
          </a:xfrm>
          <a:prstGeom prst="rect">
            <a:avLst/>
          </a:prstGeom>
          <a:noFill/>
          <a:ln w="9525">
            <a:noFill/>
            <a:miter lim="800000"/>
            <a:headEnd/>
            <a:tailEnd/>
          </a:ln>
        </p:spPr>
      </p:pic>
      <p:sp>
        <p:nvSpPr>
          <p:cNvPr id="5" name="TextBox 4"/>
          <p:cNvSpPr txBox="1"/>
          <p:nvPr/>
        </p:nvSpPr>
        <p:spPr>
          <a:xfrm>
            <a:off x="6387737" y="4663440"/>
            <a:ext cx="5329646" cy="369332"/>
          </a:xfrm>
          <a:prstGeom prst="rect">
            <a:avLst/>
          </a:prstGeom>
          <a:noFill/>
        </p:spPr>
        <p:txBody>
          <a:bodyPr wrap="square" rtlCol="0">
            <a:spAutoFit/>
          </a:bodyPr>
          <a:lstStyle/>
          <a:p>
            <a:pPr algn="ctr"/>
            <a:r>
              <a:rPr lang="en-US" dirty="0" smtClean="0"/>
              <a:t>Ultrasonic Sensor Block Diagram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877</TotalTime>
  <Words>722</Words>
  <Application>Microsoft Office PowerPoint</Application>
  <PresentationFormat>Custom</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65</cp:revision>
  <dcterms:created xsi:type="dcterms:W3CDTF">2019-03-24T07:45:08Z</dcterms:created>
  <dcterms:modified xsi:type="dcterms:W3CDTF">2019-10-04T06:09:08Z</dcterms:modified>
</cp:coreProperties>
</file>