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3" r:id="rId3"/>
    <p:sldId id="280" r:id="rId4"/>
    <p:sldId id="258" r:id="rId5"/>
    <p:sldId id="259" r:id="rId6"/>
    <p:sldId id="260" r:id="rId7"/>
    <p:sldId id="265" r:id="rId8"/>
    <p:sldId id="266" r:id="rId9"/>
    <p:sldId id="269" r:id="rId10"/>
    <p:sldId id="271" r:id="rId11"/>
    <p:sldId id="278" r:id="rId12"/>
    <p:sldId id="27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8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B2F7-3D5E-4F15-95A0-E2D32E61ACD2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AC21-9587-4D5A-A063-BBF1CC418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543E-626C-4DE0-84E4-7850AAAB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5760"/>
            <a:ext cx="12204877" cy="99538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Spam Classification 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b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Algorithms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568E6-FF96-41D3-BBA4-0D20F014505C}"/>
              </a:ext>
            </a:extLst>
          </p:cNvPr>
          <p:cNvSpPr txBox="1"/>
          <p:nvPr/>
        </p:nvSpPr>
        <p:spPr>
          <a:xfrm>
            <a:off x="193181" y="1266413"/>
            <a:ext cx="1201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2F2FFF"/>
              </a:solidFill>
              <a:latin typeface="TimesNewRomanPSMT"/>
            </a:endParaRPr>
          </a:p>
          <a:p>
            <a:pPr algn="ctr"/>
            <a:endParaRPr lang="en-US" dirty="0">
              <a:solidFill>
                <a:srgbClr val="2F2FFF"/>
              </a:solidFill>
              <a:latin typeface="TimesNewRomanPS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8784A-3F7D-4674-B491-72244992D6C8}"/>
              </a:ext>
            </a:extLst>
          </p:cNvPr>
          <p:cNvSpPr txBox="1"/>
          <p:nvPr/>
        </p:nvSpPr>
        <p:spPr>
          <a:xfrm>
            <a:off x="8464731" y="4299821"/>
            <a:ext cx="3200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Submitted by: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Purushottam Prabhakar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17352220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-V Semester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0DE95-E3B3-477C-9B52-111CEC5C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03" y="1830966"/>
            <a:ext cx="3197080" cy="31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/>
          <a:lstStyle/>
          <a:p>
            <a:r>
              <a:rPr lang="en-US" b="1" dirty="0"/>
              <a:t>MODEL </a:t>
            </a:r>
            <a:r>
              <a:rPr lang="en-US" b="1" dirty="0" smtClean="0"/>
              <a:t>CREATION SUSING SVM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13499"/>
            <a:ext cx="10515600" cy="46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3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for SVM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74" y="1403305"/>
            <a:ext cx="10216652" cy="2881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673" y="4676466"/>
            <a:ext cx="9736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tlas Grotesk"/>
              </a:rPr>
              <a:t>We misclassify 31 spam as non-spam messages whereas we don't misclassify any non-spam message.</a:t>
            </a:r>
            <a:endParaRPr lang="en-US" b="0" i="0" dirty="0">
              <a:solidFill>
                <a:srgbClr val="000000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4482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Naive Bayes classifier with SVM through Confusion matrix.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" y="1939561"/>
            <a:ext cx="4794764" cy="222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86" y="1939560"/>
            <a:ext cx="4719256" cy="2227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1125" y="3797717"/>
            <a:ext cx="1387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Naive Bayes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9886" y="3797717"/>
            <a:ext cx="117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271554"/>
            <a:ext cx="10515600" cy="57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4856182"/>
            <a:ext cx="10515600" cy="18917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best model I have found is support vector machine with 98.3% accuracy.</a:t>
            </a:r>
          </a:p>
          <a:p>
            <a:r>
              <a:rPr lang="en-US" dirty="0"/>
              <a:t>It classifies every non-spam message correctly (Model precision)</a:t>
            </a:r>
          </a:p>
          <a:p>
            <a:r>
              <a:rPr lang="en-US" dirty="0"/>
              <a:t>It classifies the 87.7% of spam messages correctly (Model recall)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0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7989" y="2653827"/>
            <a:ext cx="843860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235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r>
              <a:rPr lang="en-US" dirty="0"/>
              <a:t>LOADING PYTHON LIBRARIES AND </a:t>
            </a:r>
            <a:r>
              <a:rPr lang="en-US" dirty="0" smtClean="0"/>
              <a:t>UCI DATASET</a:t>
            </a:r>
          </a:p>
          <a:p>
            <a:r>
              <a:rPr lang="en-US" dirty="0" smtClean="0"/>
              <a:t>CREATE THE TRAINING AND TESTING DATA</a:t>
            </a:r>
          </a:p>
          <a:p>
            <a:r>
              <a:rPr lang="en-US" sz="2700" dirty="0" smtClean="0"/>
              <a:t>MODEL TRAINING WITH OUR “TRAINING” DATASET(Naïve </a:t>
            </a:r>
            <a:r>
              <a:rPr lang="en-US" sz="2700" dirty="0" err="1" smtClean="0"/>
              <a:t>bayes</a:t>
            </a:r>
            <a:r>
              <a:rPr lang="en-US" sz="2700" dirty="0" smtClean="0"/>
              <a:t> &amp; </a:t>
            </a:r>
            <a:r>
              <a:rPr lang="en-US" sz="2700" dirty="0" err="1" smtClean="0"/>
              <a:t>svm</a:t>
            </a:r>
            <a:r>
              <a:rPr lang="en-US" sz="2700" dirty="0" smtClean="0"/>
              <a:t>)</a:t>
            </a:r>
            <a:endParaRPr lang="en-US" sz="2700" dirty="0"/>
          </a:p>
          <a:p>
            <a:r>
              <a:rPr lang="en-US" dirty="0"/>
              <a:t>CONFUSION MATRIX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IMPROVING MODEL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is one of the most efficient and effective mode of communicating with one </a:t>
            </a:r>
            <a:r>
              <a:rPr lang="en-US" dirty="0" smtClean="0"/>
              <a:t>another.</a:t>
            </a:r>
          </a:p>
          <a:p>
            <a:r>
              <a:rPr lang="en-US" dirty="0"/>
              <a:t>Today a serious problem for web users and web services is caused by inflow of large number of spam emails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Spam </a:t>
            </a:r>
            <a:r>
              <a:rPr lang="en-US" dirty="0"/>
              <a:t>mails are called the unwanted mails or unsolicited mails or bad emails which user receives without any prior information of the </a:t>
            </a:r>
            <a:r>
              <a:rPr lang="en-US" dirty="0" smtClean="0"/>
              <a:t>sender</a:t>
            </a:r>
          </a:p>
          <a:p>
            <a:r>
              <a:rPr lang="en-US" dirty="0"/>
              <a:t>To avoid irrelevant mails, need of effective mail filtering method is a timely </a:t>
            </a:r>
            <a:r>
              <a:rPr lang="en-US" dirty="0" smtClean="0"/>
              <a:t>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2"/>
            <a:ext cx="10515600" cy="4753111"/>
          </a:xfrm>
        </p:spPr>
        <p:txBody>
          <a:bodyPr/>
          <a:lstStyle/>
          <a:p>
            <a:r>
              <a:rPr lang="en-US" dirty="0"/>
              <a:t>Our task is to </a:t>
            </a:r>
            <a:r>
              <a:rPr lang="en-US" dirty="0" smtClean="0"/>
              <a:t>classify the messages in two different categories Ham or Spam.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422" y="2482578"/>
            <a:ext cx="47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9590"/>
              </p:ext>
            </p:extLst>
          </p:nvPr>
        </p:nvGraphicFramePr>
        <p:xfrm>
          <a:off x="629195" y="2541588"/>
          <a:ext cx="6492875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3" imgW="6087325" imgH="3409524" progId="Paint.Picture">
                  <p:embed/>
                </p:oleObj>
              </mc:Choice>
              <mc:Fallback>
                <p:oleObj name="Bitmap Image" r:id="rId3" imgW="6087325" imgH="3409524" progId="Paint.Picture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95" y="2541588"/>
                        <a:ext cx="6492875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809708" y="3246409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23146" y="496863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Spam</a:t>
            </a:r>
            <a:endParaRPr lang="en-US" b="1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29903"/>
              </p:ext>
            </p:extLst>
          </p:nvPr>
        </p:nvGraphicFramePr>
        <p:xfrm>
          <a:off x="8321752" y="2190449"/>
          <a:ext cx="3040062" cy="403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5" imgW="3914286" imgH="6771429" progId="Paint.Picture">
                  <p:embed/>
                </p:oleObj>
              </mc:Choice>
              <mc:Fallback>
                <p:oleObj name="Bitmap Image" r:id="rId5" imgW="3914286" imgH="6771429" progId="Paint.Picture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752" y="2190449"/>
                        <a:ext cx="3040062" cy="403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116930"/>
            <a:ext cx="11782697" cy="1325563"/>
          </a:xfrm>
        </p:spPr>
        <p:txBody>
          <a:bodyPr>
            <a:normAutofit/>
          </a:bodyPr>
          <a:lstStyle/>
          <a:p>
            <a:r>
              <a:rPr lang="en-US" b="1" dirty="0"/>
              <a:t>Loading Python Libraries and </a:t>
            </a:r>
            <a:r>
              <a:rPr lang="en-US" b="1" dirty="0" smtClean="0"/>
              <a:t>UCI Spam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15" y="1442492"/>
            <a:ext cx="10195284" cy="3521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32" y="4963885"/>
            <a:ext cx="10470561" cy="14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view the data in a D</a:t>
            </a:r>
            <a:r>
              <a:rPr lang="en-US" b="1" dirty="0" smtClean="0"/>
              <a:t>ataframe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1743074"/>
            <a:ext cx="9875519" cy="43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training and 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72" y="2783273"/>
            <a:ext cx="8270966" cy="3002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Training </a:t>
            </a:r>
            <a:r>
              <a:rPr lang="en-US" dirty="0"/>
              <a:t>data = the subset of our data used to train our model.</a:t>
            </a:r>
          </a:p>
          <a:p>
            <a:r>
              <a:rPr lang="en-US" dirty="0"/>
              <a:t>Testing data = the subset of our data that the model hasn’t seen before (We will be using this dataset to test the performance of our model).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1" y="1690688"/>
            <a:ext cx="9504589" cy="25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034" cy="1325563"/>
          </a:xfrm>
        </p:spPr>
        <p:txBody>
          <a:bodyPr>
            <a:normAutofit/>
          </a:bodyPr>
          <a:lstStyle/>
          <a:p>
            <a:r>
              <a:rPr lang="en-US" b="1" dirty="0"/>
              <a:t>Model Training with our “training”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95857" cy="284212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794" y="4869687"/>
            <a:ext cx="8347165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tlas Grotesk"/>
              </a:rPr>
              <a:t>We train different bayes models changing the regularization parameter 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tlas Grotesk"/>
              </a:rPr>
              <a:t>We evaluate the accuracy, recall and precision of the model with the test set.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14"/>
            <a:ext cx="10515600" cy="1090432"/>
          </a:xfrm>
        </p:spPr>
        <p:txBody>
          <a:bodyPr/>
          <a:lstStyle/>
          <a:p>
            <a:r>
              <a:rPr lang="en-US" b="1" dirty="0"/>
              <a:t>MODEL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25"/>
            <a:ext cx="10134600" cy="3464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5324" y="4794069"/>
            <a:ext cx="9818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tlas Grotesk"/>
              </a:rPr>
              <a:t>We </a:t>
            </a:r>
            <a:r>
              <a:rPr lang="en-US" dirty="0">
                <a:latin typeface="Atlas Grotesk"/>
              </a:rPr>
              <a:t>misclassify 56 spam messages as non-spam emails whereas we don't misclassify any non-spam message.</a:t>
            </a:r>
          </a:p>
          <a:p>
            <a:r>
              <a:rPr lang="en-US" dirty="0">
                <a:latin typeface="Atlas Grotesk"/>
              </a:rPr>
              <a:t/>
            </a:r>
            <a:br>
              <a:rPr lang="en-US" dirty="0">
                <a:latin typeface="Atlas Grotesk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Atlas Grotesk</vt:lpstr>
      <vt:lpstr>Calibri</vt:lpstr>
      <vt:lpstr>Calibri Light</vt:lpstr>
      <vt:lpstr>Roboto Mono</vt:lpstr>
      <vt:lpstr>Tahoma</vt:lpstr>
      <vt:lpstr>Times New Roman</vt:lpstr>
      <vt:lpstr>TimesNewRomanPSMT</vt:lpstr>
      <vt:lpstr>Office Theme</vt:lpstr>
      <vt:lpstr>Bitmap Image</vt:lpstr>
      <vt:lpstr>Spam Classification Using  Machine Learning Algorithms</vt:lpstr>
      <vt:lpstr>TABLE OF CONTENT</vt:lpstr>
      <vt:lpstr>Introduction</vt:lpstr>
      <vt:lpstr>Problem Statement</vt:lpstr>
      <vt:lpstr>Loading Python Libraries and UCI Spam Dataset</vt:lpstr>
      <vt:lpstr>Let’s view the data in a Dataframe</vt:lpstr>
      <vt:lpstr>Create the training and testing data</vt:lpstr>
      <vt:lpstr>Model Training with our “training” dataset</vt:lpstr>
      <vt:lpstr>MODEL EVALUATION</vt:lpstr>
      <vt:lpstr>MODEL CREATION SUSING SVM</vt:lpstr>
      <vt:lpstr>Confusion Matrix for SVM model</vt:lpstr>
      <vt:lpstr>Comparing Naive Bayes classifier with SVM through Confusion matrix.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 BREAST CANCER CLASSIFICATION</dc:title>
  <dc:creator>Dheeraj Singh</dc:creator>
  <cp:lastModifiedBy>purushottam prabhakar</cp:lastModifiedBy>
  <cp:revision>41</cp:revision>
  <dcterms:created xsi:type="dcterms:W3CDTF">2019-11-03T15:22:59Z</dcterms:created>
  <dcterms:modified xsi:type="dcterms:W3CDTF">2019-11-28T18:55:30Z</dcterms:modified>
</cp:coreProperties>
</file>