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73" r:id="rId6"/>
    <p:sldId id="274" r:id="rId7"/>
    <p:sldId id="275" r:id="rId8"/>
    <p:sldId id="278" r:id="rId9"/>
    <p:sldId id="277" r:id="rId10"/>
    <p:sldId id="279" r:id="rId11"/>
    <p:sldId id="280" r:id="rId12"/>
    <p:sldId id="286" r:id="rId13"/>
    <p:sldId id="281" r:id="rId14"/>
    <p:sldId id="287" r:id="rId15"/>
    <p:sldId id="282" r:id="rId16"/>
    <p:sldId id="283" r:id="rId17"/>
    <p:sldId id="285" r:id="rId18"/>
    <p:sldId id="288" r:id="rId19"/>
    <p:sldId id="291" r:id="rId20"/>
    <p:sldId id="290" r:id="rId21"/>
    <p:sldId id="292" r:id="rId22"/>
    <p:sldId id="293" r:id="rId23"/>
    <p:sldId id="294" r:id="rId24"/>
    <p:sldId id="289" r:id="rId25"/>
    <p:sldId id="270" r:id="rId26"/>
    <p:sldId id="271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andy Casual" panose="020B0604020202020204" charset="0"/>
      <p:regular r:id="rId32"/>
    </p:embeddedFont>
    <p:embeddedFont>
      <p:font typeface="Pompiere" panose="020B0604020202020204" charset="0"/>
      <p:regular r:id="rId33"/>
    </p:embeddedFont>
    <p:embeddedFont>
      <p:font typeface="Krabuler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Does </a:t>
            </a:r>
            <a:r>
              <a:rPr lang="en-US" dirty="0" err="1"/>
              <a:t>Myntra</a:t>
            </a:r>
            <a:r>
              <a:rPr lang="en-US" dirty="0"/>
              <a:t> Make Money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FY23 Financials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6695750868979"/>
          <c:y val="0.19026319626713326"/>
          <c:w val="0.44155756543945518"/>
          <c:h val="0.756371755613881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Does Myntra Make Money?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A4-4D84-BEE0-D8BAA3FBB9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AA4-4D84-BEE0-D8BAA3FBB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A4-4D84-BEE0-D8BAA3FBB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AA4-4D84-BEE0-D8BAA3FBB9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A4-4D84-BEE0-D8BAA3FBB9EE}"/>
              </c:ext>
            </c:extLst>
          </c:dPt>
          <c:dLbls>
            <c:dLbl>
              <c:idx val="0"/>
              <c:layout>
                <c:manualLayout>
                  <c:x val="0.10833333333333334"/>
                  <c:y val="-4.218750000000003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AA4-4D84-BEE0-D8BAA3FBB9EE}"/>
                </c:ext>
              </c:extLst>
            </c:dLbl>
            <c:dLbl>
              <c:idx val="1"/>
              <c:layout>
                <c:manualLayout>
                  <c:x val="0.14583333333333334"/>
                  <c:y val="1.562500000000000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AA4-4D84-BEE0-D8BAA3FBB9EE}"/>
                </c:ext>
              </c:extLst>
            </c:dLbl>
            <c:dLbl>
              <c:idx val="2"/>
              <c:layout>
                <c:manualLayout>
                  <c:x val="-0.11458333333333336"/>
                  <c:y val="-2.81250000000000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AA4-4D84-BEE0-D8BAA3FBB9EE}"/>
                </c:ext>
              </c:extLst>
            </c:dLbl>
            <c:dLbl>
              <c:idx val="3"/>
              <c:layout>
                <c:manualLayout>
                  <c:x val="-8.5416666666666669E-2"/>
                  <c:y val="-2.96874999999999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AA4-4D84-BEE0-D8BAA3FBB9EE}"/>
                </c:ext>
              </c:extLst>
            </c:dLbl>
            <c:dLbl>
              <c:idx val="4"/>
              <c:layout>
                <c:manualLayout>
                  <c:x val="8.3333333333332569E-3"/>
                  <c:y val="-7.812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AA4-4D84-BEE0-D8BAA3FBB9EE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Advertisement Services</c:v>
                </c:pt>
                <c:pt idx="1">
                  <c:v>Marketplace Service</c:v>
                </c:pt>
                <c:pt idx="2">
                  <c:v>Logistic Service</c:v>
                </c:pt>
                <c:pt idx="3">
                  <c:v>Other Operating Revenue</c:v>
                </c:pt>
                <c:pt idx="4">
                  <c:v>Other Income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11.9</c:v>
                </c:pt>
                <c:pt idx="1">
                  <c:v>39.5</c:v>
                </c:pt>
                <c:pt idx="2">
                  <c:v>44.2</c:v>
                </c:pt>
                <c:pt idx="3">
                  <c:v>1.49</c:v>
                </c:pt>
                <c:pt idx="4">
                  <c:v>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4-4D84-BEE0-D8BAA3FBB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Operating Revenue</c:v>
                </c:pt>
                <c:pt idx="1">
                  <c:v>Total Expenses</c:v>
                </c:pt>
                <c:pt idx="2">
                  <c:v>Cost of Material Consumed</c:v>
                </c:pt>
                <c:pt idx="3">
                  <c:v>Employee Benefit Expenses</c:v>
                </c:pt>
                <c:pt idx="4">
                  <c:v>Adverting Expenses</c:v>
                </c:pt>
                <c:pt idx="5">
                  <c:v>Net Loss/Profit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3501.2</c:v>
                </c:pt>
                <c:pt idx="1">
                  <c:v>4206.8999999999996</c:v>
                </c:pt>
                <c:pt idx="2">
                  <c:v>1770.3</c:v>
                </c:pt>
                <c:pt idx="3">
                  <c:v>522.5</c:v>
                </c:pt>
                <c:pt idx="4">
                  <c:v>1298</c:v>
                </c:pt>
                <c:pt idx="5">
                  <c:v>-597.6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F-47E9-A5D0-2A0A2CDA2D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Operating Revenue</c:v>
                </c:pt>
                <c:pt idx="1">
                  <c:v>Total Expenses</c:v>
                </c:pt>
                <c:pt idx="2">
                  <c:v>Cost of Material Consumed</c:v>
                </c:pt>
                <c:pt idx="3">
                  <c:v>Employee Benefit Expenses</c:v>
                </c:pt>
                <c:pt idx="4">
                  <c:v>Adverting Expenses</c:v>
                </c:pt>
                <c:pt idx="5">
                  <c:v>Net Loss/Profit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4375.3</c:v>
                </c:pt>
                <c:pt idx="1">
                  <c:v>5290.1</c:v>
                </c:pt>
                <c:pt idx="2">
                  <c:v>2165.6999999999998</c:v>
                </c:pt>
                <c:pt idx="3">
                  <c:v>631.79999999999995</c:v>
                </c:pt>
                <c:pt idx="4">
                  <c:v>1758.8</c:v>
                </c:pt>
                <c:pt idx="5">
                  <c:v>-782.4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F-47E9-A5D0-2A0A2CDA2D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0826944"/>
        <c:axId val="4008344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Operating Revenue</c:v>
                      </c:pt>
                      <c:pt idx="1">
                        <c:v>Total Expenses</c:v>
                      </c:pt>
                      <c:pt idx="2">
                        <c:v>Cost of Material Consumed</c:v>
                      </c:pt>
                      <c:pt idx="3">
                        <c:v>Employee Benefit Expenses</c:v>
                      </c:pt>
                      <c:pt idx="4">
                        <c:v>Adverting Expenses</c:v>
                      </c:pt>
                      <c:pt idx="5">
                        <c:v>Net Loss/Profit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C7F-47E9-A5D0-2A0A2CDA2DAB}"/>
                  </c:ext>
                </c:extLst>
              </c15:ser>
            </c15:filteredBarSeries>
          </c:ext>
        </c:extLst>
      </c:barChart>
      <c:catAx>
        <c:axId val="40082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34432"/>
        <c:crosses val="autoZero"/>
        <c:auto val="1"/>
        <c:lblAlgn val="ctr"/>
        <c:lblOffset val="100"/>
        <c:noMultiLvlLbl val="0"/>
      </c:catAx>
      <c:valAx>
        <c:axId val="40083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26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5" Type="http://schemas.openxmlformats.org/officeDocument/2006/relationships/image" Target="../media/image48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0.49026</cdr:x>
      <cdr:y>0.10172</cdr:y>
    </cdr:from>
    <cdr:to>
      <cdr:x>0.59002</cdr:x>
      <cdr:y>0.17606</cdr:y>
    </cdr:to>
    <cdr:sp macro="" textlink="">
      <cdr:nvSpPr>
        <cdr:cNvPr id="2" name="Freeform 1"/>
        <cdr:cNvSpPr/>
      </cdr:nvSpPr>
      <cdr:spPr>
        <a:xfrm xmlns:a="http://schemas.openxmlformats.org/drawingml/2006/main" rot="9550863">
          <a:off x="6911173" y="837091"/>
          <a:ext cx="1406295" cy="611817"/>
        </a:xfrm>
        <a:custGeom xmlns:a="http://schemas.openxmlformats.org/drawingml/2006/main">
          <a:avLst/>
          <a:gdLst/>
          <a:ahLst/>
          <a:cxnLst/>
          <a:rect l="l" t="t" r="r" b="b"/>
          <a:pathLst>
            <a:path w="2196191" h="611817">
              <a:moveTo>
                <a:pt x="0" y="0"/>
              </a:moveTo>
              <a:lnTo>
                <a:pt x="2196191" y="0"/>
              </a:lnTo>
              <a:lnTo>
                <a:pt x="2196191" y="611817"/>
              </a:lnTo>
              <a:lnTo>
                <a:pt x="0" y="611817"/>
              </a:lnTo>
              <a:lnTo>
                <a:pt x="0" y="0"/>
              </a:lnTo>
              <a:close/>
            </a:path>
          </a:pathLst>
        </a:custGeom>
        <a:blipFill xmlns:a="http://schemas.openxmlformats.org/drawingml/2006/main">
          <a:blip xmlns:r="http://schemas.openxmlformats.org/officeDocument/2006/relationships" r:embed="rId1">
            <a:extLst>
              <a:ext uri="{96DAC541-7B7A-43D3-8B79-37D633B846F1}">
                <asvg:svgBlip xmlns="" xmlns:p="http://schemas.openxmlformats.org/presentationml/2006/main" xmlns:asvg="http://schemas.microsoft.com/office/drawing/2016/SVG/main" xmlns:lc="http://schemas.openxmlformats.org/drawingml/2006/lockedCanvas" r:embed="rId5"/>
              </a:ext>
            </a:extLst>
          </a:blip>
          <a:stretch>
            <a:fillRect l="-233085"/>
          </a:stretch>
        </a:blipFill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6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44.sv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50.svg"/><Relationship Id="rId12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19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8" Type="http://schemas.openxmlformats.org/officeDocument/2006/relationships/image" Target="../media/image18.svg"/><Relationship Id="rId3" Type="http://schemas.openxmlformats.org/officeDocument/2006/relationships/image" Target="../media/image6.svg"/><Relationship Id="rId21" Type="http://schemas.openxmlformats.org/officeDocument/2006/relationships/image" Target="../media/image13.png"/><Relationship Id="rId7" Type="http://schemas.openxmlformats.org/officeDocument/2006/relationships/image" Target="../media/image36.svg"/><Relationship Id="rId2" Type="http://schemas.openxmlformats.org/officeDocument/2006/relationships/image" Target="../media/image9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5" Type="http://schemas.openxmlformats.org/officeDocument/2006/relationships/image" Target="../media/image480.sv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image" Target="../media/image3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15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19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hyperlink" Target="https://www.instagram.com/myntra/reels/" TargetMode="External"/><Relationship Id="rId21" Type="http://schemas.openxmlformats.org/officeDocument/2006/relationships/hyperlink" Target="https://chatgpt.com/" TargetMode="External"/><Relationship Id="rId17" Type="http://schemas.openxmlformats.org/officeDocument/2006/relationships/hyperlink" Target="https://www.youtube.com/watch?v=C8L51liFIFk" TargetMode="External"/><Relationship Id="rId12" Type="http://schemas.openxmlformats.org/officeDocument/2006/relationships/image" Target="../media/image32.svg"/><Relationship Id="rId7" Type="http://schemas.openxmlformats.org/officeDocument/2006/relationships/image" Target="../media/image4.svg"/><Relationship Id="rId2" Type="http://schemas.openxmlformats.org/officeDocument/2006/relationships/image" Target="../media/image12.png"/><Relationship Id="rId16" Type="http://schemas.openxmlformats.org/officeDocument/2006/relationships/hyperlink" Target="https://en.wikipedia.org/wiki/Myntra" TargetMode="External"/><Relationship Id="rId20" Type="http://schemas.openxmlformats.org/officeDocument/2006/relationships/hyperlink" Target="https://www.similarweb.com/website/myntra.com/#demographics" TargetMode="Externa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11" Type="http://schemas.openxmlformats.org/officeDocument/2006/relationships/image" Target="../media/image16.svg"/><Relationship Id="rId15" Type="http://schemas.openxmlformats.org/officeDocument/2006/relationships/hyperlink" Target="https://www.indiaretailing.com/?s=myntra" TargetMode="External"/><Relationship Id="rId23" Type="http://schemas.openxmlformats.org/officeDocument/2006/relationships/image" Target="../media/image2.png"/><Relationship Id="rId19" Type="http://schemas.openxmlformats.org/officeDocument/2006/relationships/hyperlink" Target="https://startuptalky.com/myntra-business-model/" TargetMode="External"/><Relationship Id="rId14" Type="http://schemas.openxmlformats.org/officeDocument/2006/relationships/hyperlink" Target="https://snackfax.com/" TargetMode="External"/><Relationship Id="rId2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3" Type="http://schemas.openxmlformats.org/officeDocument/2006/relationships/image" Target="../media/image70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72.svg"/><Relationship Id="rId10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11" Type="http://schemas.openxmlformats.org/officeDocument/2006/relationships/image" Target="../media/image16.svg"/><Relationship Id="rId10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2.svg"/><Relationship Id="rId1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0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3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7069036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 dirty="0" err="1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Myntra</a:t>
            </a:r>
            <a:endParaRPr lang="en-US" sz="15616" spc="343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 dirty="0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Analysis</a:t>
            </a:r>
            <a:endParaRPr lang="en-US" sz="17184" spc="189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" name="Freeform 8"/>
          <p:cNvSpPr/>
          <p:nvPr/>
        </p:nvSpPr>
        <p:spPr>
          <a:xfrm rot="-9379677" flipV="1">
            <a:off x="9840552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46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</a:t>
            </a:r>
            <a:r>
              <a:rPr lang="en-US" sz="33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Praba</a:t>
            </a: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</a:t>
            </a:r>
            <a:r>
              <a:rPr lang="en-US" sz="33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Gladish</a:t>
            </a: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, Batch code MBE11</a:t>
            </a:r>
            <a:endParaRPr lang="en-US" sz="33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950775" y="4152900"/>
            <a:ext cx="8040825" cy="5410200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7"/>
          <p:cNvGrpSpPr/>
          <p:nvPr/>
        </p:nvGrpSpPr>
        <p:grpSpPr>
          <a:xfrm>
            <a:off x="609600" y="1485900"/>
            <a:ext cx="17411700" cy="9002486"/>
            <a:chOff x="0" y="0"/>
            <a:chExt cx="14302208" cy="11419977"/>
          </a:xfrm>
        </p:grpSpPr>
        <p:sp>
          <p:nvSpPr>
            <p:cNvPr id="7" name="Freeform 8"/>
            <p:cNvSpPr/>
            <p:nvPr/>
          </p:nvSpPr>
          <p:spPr>
            <a:xfrm>
              <a:off x="31750" y="31750"/>
              <a:ext cx="14238708" cy="11388227"/>
            </a:xfrm>
            <a:custGeom>
              <a:avLst/>
              <a:gdLst/>
              <a:ahLst/>
              <a:cxnLst/>
              <a:rect l="l" t="t" r="r" b="b"/>
              <a:pathLst>
                <a:path w="14238708" h="10368115">
                  <a:moveTo>
                    <a:pt x="14145997" y="10368115"/>
                  </a:moveTo>
                  <a:lnTo>
                    <a:pt x="92710" y="10368115"/>
                  </a:lnTo>
                  <a:cubicBezTo>
                    <a:pt x="41910" y="10368115"/>
                    <a:pt x="0" y="10326205"/>
                    <a:pt x="0" y="1027540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0274136"/>
                  </a:lnTo>
                  <a:cubicBezTo>
                    <a:pt x="14238708" y="10326205"/>
                    <a:pt x="14196797" y="10368115"/>
                    <a:pt x="14145997" y="10368115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8" name="Freeform 9"/>
            <p:cNvSpPr/>
            <p:nvPr/>
          </p:nvSpPr>
          <p:spPr>
            <a:xfrm>
              <a:off x="0" y="0"/>
              <a:ext cx="14302208" cy="10431616"/>
            </a:xfrm>
            <a:custGeom>
              <a:avLst/>
              <a:gdLst/>
              <a:ahLst/>
              <a:cxnLst/>
              <a:rect l="l" t="t" r="r" b="b"/>
              <a:pathLst>
                <a:path w="14302208" h="10431616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0307155"/>
                  </a:lnTo>
                  <a:cubicBezTo>
                    <a:pt x="14242518" y="10342716"/>
                    <a:pt x="14213308" y="10371926"/>
                    <a:pt x="14177747" y="10371926"/>
                  </a:cubicBezTo>
                  <a:lnTo>
                    <a:pt x="124460" y="10371926"/>
                  </a:lnTo>
                  <a:cubicBezTo>
                    <a:pt x="88900" y="10371926"/>
                    <a:pt x="59690" y="10342716"/>
                    <a:pt x="59690" y="103071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07155"/>
                  </a:lnTo>
                  <a:cubicBezTo>
                    <a:pt x="0" y="10375736"/>
                    <a:pt x="55880" y="10431616"/>
                    <a:pt x="124460" y="10431616"/>
                  </a:cubicBezTo>
                  <a:lnTo>
                    <a:pt x="14177749" y="10431616"/>
                  </a:lnTo>
                  <a:cubicBezTo>
                    <a:pt x="14246327" y="10431616"/>
                    <a:pt x="14302208" y="10375736"/>
                    <a:pt x="14302208" y="10307155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297400" cy="982662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SWOT Analysis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43099" y="1714499"/>
            <a:ext cx="15011400" cy="784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5,000 brands.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90,000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nationwide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technology and interfaces enhance customer experience.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visual search and virtual trial rooms powered by augmented reality.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providing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products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compromising on quality.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Weaknesses: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strong competition from brands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and market share.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 (Maximum Retail Price) listings.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support (no response to phone calls).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 and pickups.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refunds and automatic order cancellations.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Misleading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fake tags.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products delivered.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23"/>
          <p:cNvSpPr/>
          <p:nvPr/>
        </p:nvSpPr>
        <p:spPr>
          <a:xfrm rot="-1568932">
            <a:off x="16073974" y="511583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772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9905454">
            <a:off x="8142271" y="6362700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00" y="353055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0" y="342900"/>
            <a:ext cx="8229600" cy="1143000"/>
          </a:xfrm>
        </p:spPr>
        <p:txBody>
          <a:bodyPr/>
          <a:lstStyle/>
          <a:p>
            <a:r>
              <a:rPr lang="en-IN" dirty="0" smtClean="0"/>
              <a:t>SWOT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16840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 Sales: Potential financial growth from increased private label sales.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Bridal Market: Expanding offerings in the lucrative bridal market in India.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Flipkart's Network: Leveraging the parent company Flipkart's network for greater exposure and sales.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Formidable Competition: Challenges in expanding the consumer base due to Amazon's strong reputation and large customer 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Freeform 35"/>
          <p:cNvSpPr/>
          <p:nvPr/>
        </p:nvSpPr>
        <p:spPr>
          <a:xfrm rot="10284823" flipV="1">
            <a:off x="14770191" y="321957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5"/>
          <p:cNvSpPr/>
          <p:nvPr/>
        </p:nvSpPr>
        <p:spPr>
          <a:xfrm rot="19808041" flipV="1">
            <a:off x="1691816" y="8177423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1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20736106">
            <a:off x="270363" y="-823991"/>
            <a:ext cx="5037365" cy="3912024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39004">
            <a:off x="-1537349" y="647700"/>
            <a:ext cx="8229600" cy="1143000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Financials</a:t>
            </a:r>
            <a:endParaRPr lang="en-IN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79772118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05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>
          <a:xfrm rot="231717">
            <a:off x="-4378224" y="-1072435"/>
            <a:ext cx="19434386" cy="10934748"/>
          </a:xfrm>
          <a:custGeom>
            <a:avLst/>
            <a:gdLst/>
            <a:ahLst/>
            <a:cxnLst/>
            <a:rect l="l" t="t" r="r" b="b"/>
            <a:pathLst>
              <a:path w="10406808" h="5430462">
                <a:moveTo>
                  <a:pt x="0" y="0"/>
                </a:moveTo>
                <a:lnTo>
                  <a:pt x="10406808" y="0"/>
                </a:lnTo>
                <a:lnTo>
                  <a:pt x="10406808" y="5430461"/>
                </a:lnTo>
                <a:lnTo>
                  <a:pt x="0" y="5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1684020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err="1"/>
              <a:t>Myntra</a:t>
            </a:r>
            <a:r>
              <a:rPr lang="en-IN" sz="3600" b="1" dirty="0"/>
              <a:t> - Growth and Revenue</a:t>
            </a:r>
          </a:p>
          <a:p>
            <a:pPr lvl="0"/>
            <a:r>
              <a:rPr lang="en-IN" dirty="0"/>
              <a:t>It </a:t>
            </a:r>
            <a:r>
              <a:rPr lang="en-IN" b="1" dirty="0"/>
              <a:t>has 60 million average users</a:t>
            </a:r>
            <a:r>
              <a:rPr lang="en-IN" dirty="0"/>
              <a:t> as of March 2024</a:t>
            </a:r>
          </a:p>
          <a:p>
            <a:pPr lvl="0"/>
            <a:r>
              <a:rPr lang="en-IN" dirty="0"/>
              <a:t>The </a:t>
            </a:r>
            <a:r>
              <a:rPr lang="en-IN" b="1" dirty="0"/>
              <a:t>company has over 6,000 brands</a:t>
            </a:r>
            <a:r>
              <a:rPr lang="en-IN" dirty="0"/>
              <a:t> as of March 2024</a:t>
            </a:r>
          </a:p>
          <a:p>
            <a:pPr lvl="0"/>
            <a:r>
              <a:rPr lang="en-IN" dirty="0"/>
              <a:t>It has </a:t>
            </a:r>
            <a:r>
              <a:rPr lang="en-IN" b="1" dirty="0"/>
              <a:t>delivered to over 19,000 pin codes</a:t>
            </a:r>
            <a:r>
              <a:rPr lang="en-IN" dirty="0"/>
              <a:t> across India as of March 2024</a:t>
            </a:r>
          </a:p>
          <a:p>
            <a:pPr lvl="0"/>
            <a:r>
              <a:rPr lang="en-IN" dirty="0"/>
              <a:t>It has </a:t>
            </a:r>
            <a:r>
              <a:rPr lang="en-IN" b="1" dirty="0"/>
              <a:t>75 million new app users</a:t>
            </a:r>
            <a:r>
              <a:rPr lang="en-IN" dirty="0"/>
              <a:t> as of December 2023</a:t>
            </a:r>
          </a:p>
          <a:p>
            <a:pPr lvl="0"/>
            <a:r>
              <a:rPr lang="en-IN" dirty="0" err="1"/>
              <a:t>Myntra</a:t>
            </a:r>
            <a:r>
              <a:rPr lang="en-IN" dirty="0"/>
              <a:t> </a:t>
            </a:r>
            <a:r>
              <a:rPr lang="en-IN" b="1" dirty="0"/>
              <a:t>offers products from more than 6,000 brands</a:t>
            </a:r>
            <a:r>
              <a:rPr lang="en-IN" dirty="0"/>
              <a:t> as of December 2022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Freeform 35"/>
          <p:cNvSpPr/>
          <p:nvPr/>
        </p:nvSpPr>
        <p:spPr>
          <a:xfrm rot="5027046">
            <a:off x="12888269" y="2346283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838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/>
          <p:cNvSpPr/>
          <p:nvPr/>
        </p:nvSpPr>
        <p:spPr>
          <a:xfrm rot="19711381">
            <a:off x="-304800" y="353055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Customer Review Analysis of </a:t>
            </a:r>
            <a:r>
              <a:rPr lang="en-US" b="1" dirty="0" err="1"/>
              <a:t>Myntra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66900"/>
            <a:ext cx="8229600" cy="7696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600" b="1" dirty="0"/>
              <a:t>Methodology</a:t>
            </a:r>
          </a:p>
          <a:p>
            <a:pPr>
              <a:lnSpc>
                <a:spcPct val="160000"/>
              </a:lnSpc>
            </a:pPr>
            <a:r>
              <a:rPr lang="en-US" sz="3600" b="1" dirty="0"/>
              <a:t>Platforms Analyzed</a:t>
            </a:r>
            <a:r>
              <a:rPr lang="en-US" sz="3600" dirty="0"/>
              <a:t>: Twitter, Instagram, Facebook, and product reviews.</a:t>
            </a:r>
          </a:p>
          <a:p>
            <a:pPr>
              <a:lnSpc>
                <a:spcPct val="160000"/>
              </a:lnSpc>
            </a:pPr>
            <a:r>
              <a:rPr lang="en-US" sz="3600" b="1" dirty="0"/>
              <a:t>Review Categorization</a:t>
            </a:r>
            <a:r>
              <a:rPr lang="en-US" sz="3600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High Impact</a:t>
            </a:r>
            <a:r>
              <a:rPr lang="en-US" sz="3200" dirty="0"/>
              <a:t>: Reviews that strongly influence buying decisions.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Medium Impact</a:t>
            </a:r>
            <a:r>
              <a:rPr lang="en-US" sz="3200" dirty="0"/>
              <a:t>: Reviews that moderately affect customer perceptions.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Low Impact</a:t>
            </a:r>
            <a:r>
              <a:rPr lang="en-US" sz="3200" dirty="0"/>
              <a:t>: Reviews that have minimal influence on purchasing behavior.</a:t>
            </a:r>
          </a:p>
          <a:p>
            <a:pPr>
              <a:lnSpc>
                <a:spcPct val="160000"/>
              </a:lnSpc>
            </a:pP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4891" y="1866900"/>
            <a:ext cx="8458200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High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Positive feedback focused on </a:t>
            </a:r>
            <a:r>
              <a:rPr lang="en-US" b="1" dirty="0"/>
              <a:t>product quality</a:t>
            </a:r>
            <a:r>
              <a:rPr lang="en-US" dirty="0"/>
              <a:t> and </a:t>
            </a:r>
            <a:r>
              <a:rPr lang="en-US" b="1" dirty="0"/>
              <a:t>variety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Praised the platform for its </a:t>
            </a:r>
            <a:r>
              <a:rPr lang="en-US" b="1" dirty="0"/>
              <a:t>extensive collection</a:t>
            </a:r>
            <a:r>
              <a:rPr lang="en-US" dirty="0"/>
              <a:t> and </a:t>
            </a:r>
            <a:r>
              <a:rPr lang="en-US" b="1" dirty="0"/>
              <a:t>affordable pricing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Medium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Highlighted </a:t>
            </a:r>
            <a:r>
              <a:rPr lang="en-US" b="1" dirty="0"/>
              <a:t>usability of the platform</a:t>
            </a:r>
            <a:r>
              <a:rPr lang="en-US" dirty="0"/>
              <a:t> and features like </a:t>
            </a:r>
            <a:r>
              <a:rPr lang="en-US" b="1" dirty="0"/>
              <a:t>visual search</a:t>
            </a:r>
            <a:r>
              <a:rPr lang="en-US" dirty="0"/>
              <a:t> and </a:t>
            </a:r>
            <a:r>
              <a:rPr lang="en-US" b="1" dirty="0"/>
              <a:t>virtual trial rooms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Low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Complaints mainly about </a:t>
            </a:r>
            <a:r>
              <a:rPr lang="en-US" b="1" dirty="0"/>
              <a:t>delivery delays</a:t>
            </a:r>
            <a:r>
              <a:rPr lang="en-US" dirty="0"/>
              <a:t>, </a:t>
            </a:r>
            <a:r>
              <a:rPr lang="en-US" b="1" dirty="0"/>
              <a:t>customer service issues</a:t>
            </a:r>
            <a:r>
              <a:rPr lang="en-US" dirty="0"/>
              <a:t>, and </a:t>
            </a:r>
            <a:r>
              <a:rPr lang="en-US" b="1" dirty="0"/>
              <a:t>lack of response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Problems with </a:t>
            </a:r>
            <a:r>
              <a:rPr lang="en-US" b="1" dirty="0"/>
              <a:t>automatic cancellations</a:t>
            </a:r>
            <a:r>
              <a:rPr lang="en-US" dirty="0"/>
              <a:t>, </a:t>
            </a:r>
            <a:r>
              <a:rPr lang="en-US" b="1" dirty="0"/>
              <a:t>pickup delays</a:t>
            </a:r>
            <a:r>
              <a:rPr lang="en-US" dirty="0"/>
              <a:t>, and </a:t>
            </a:r>
            <a:r>
              <a:rPr lang="en-US" b="1" dirty="0"/>
              <a:t>fake discounts</a:t>
            </a:r>
            <a:r>
              <a:rPr lang="en-US" dirty="0"/>
              <a:t> also noted.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156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/>
          <p:cNvSpPr/>
          <p:nvPr/>
        </p:nvSpPr>
        <p:spPr>
          <a:xfrm rot="20945231" flipH="1">
            <a:off x="12823926" y="-543824"/>
            <a:ext cx="5940956" cy="4828377"/>
          </a:xfrm>
          <a:custGeom>
            <a:avLst/>
            <a:gdLst/>
            <a:ahLst/>
            <a:cxnLst/>
            <a:rect l="l" t="t" r="r" b="b"/>
            <a:pathLst>
              <a:path w="5940956" h="4828377">
                <a:moveTo>
                  <a:pt x="5940956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6" y="4828377"/>
                </a:lnTo>
                <a:lnTo>
                  <a:pt x="59409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42900"/>
            <a:ext cx="8229600" cy="1143000"/>
          </a:xfrm>
        </p:spPr>
        <p:txBody>
          <a:bodyPr/>
          <a:lstStyle/>
          <a:p>
            <a:r>
              <a:rPr lang="en-IN" b="1" dirty="0" smtClean="0"/>
              <a:t>Consumer Reviews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76500"/>
            <a:ext cx="8915400" cy="678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High Impact Reviews</a:t>
            </a:r>
            <a:r>
              <a:rPr lang="en-IN" sz="3200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095500"/>
            <a:ext cx="7010400" cy="7162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Impact Consumer Comments: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Payment Process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Frustrations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Product selection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app is slow and has delays adding items to the cart.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lags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scrolling; decent customer service, but unclear return rejections.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fashion options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delivery delays, especially during festive seasons.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experiences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 images sometimes inaccurate, and stock issues at checkout.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Generally good product quality, but the app frequently freezes or crashes.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unreliable; Great products but needs better delivery and app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400" y="2928320"/>
            <a:ext cx="626185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and Discounts –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major draw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budget-conscious buyers.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Particularly for its private labels and premium brand collections.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Keeping pace with the latest trends and offering diverse styles.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Personalized suggestions enhancing user experience. </a:t>
            </a:r>
          </a:p>
        </p:txBody>
      </p:sp>
      <p:sp>
        <p:nvSpPr>
          <p:cNvPr id="9" name="Freeform 34"/>
          <p:cNvSpPr/>
          <p:nvPr/>
        </p:nvSpPr>
        <p:spPr>
          <a:xfrm rot="20031068">
            <a:off x="954751" y="804371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050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/>
          <p:cNvSpPr/>
          <p:nvPr/>
        </p:nvSpPr>
        <p:spPr>
          <a:xfrm>
            <a:off x="7118794" y="-74140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28"/>
          <p:cNvSpPr/>
          <p:nvPr/>
        </p:nvSpPr>
        <p:spPr>
          <a:xfrm rot="-10800000">
            <a:off x="1981200" y="871505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Impact Consumer Comments: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38300"/>
            <a:ext cx="6248400" cy="845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Inflated maximum retail prices lead to distrust in discounts.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reaching customer support via calls or emails.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delays, especially during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Refunds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not receiving refunds for returned items.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Cancellation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canceled automatically after purchase during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response from customer support to emails and calls.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372600" y="2324100"/>
            <a:ext cx="7086600" cy="7543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Discounts: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are perceived as not genuine or misleading.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Products: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received do not match what was ordered.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Fluctuation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change frequently within a single day.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Announcement: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want clear communication about discount periods.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unexpectedly change when items are added to the cart.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criteria for applying discounts lead to confusion.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Proper Price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seek transparent and consistent pricing information.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  <p:sp>
        <p:nvSpPr>
          <p:cNvPr id="7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95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886"/>
            <a:ext cx="8229600" cy="1143000"/>
          </a:xfrm>
        </p:spPr>
        <p:txBody>
          <a:bodyPr/>
          <a:lstStyle/>
          <a:p>
            <a:r>
              <a:rPr lang="en-IN" dirty="0" smtClean="0"/>
              <a:t>Competitive Analysis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11707"/>
              </p:ext>
            </p:extLst>
          </p:nvPr>
        </p:nvGraphicFramePr>
        <p:xfrm>
          <a:off x="0" y="1333500"/>
          <a:ext cx="18288000" cy="87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49837176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6795515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2421408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94328533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Key Strategy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err="1" smtClean="0"/>
                        <a:t>Strenghts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2475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Myntra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Fashion &amp; lifestyle 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Strong </a:t>
                      </a:r>
                      <a:r>
                        <a:rPr lang="en-US" sz="2000" b="1" dirty="0"/>
                        <a:t>private labels</a:t>
                      </a:r>
                      <a:r>
                        <a:rPr lang="en-US" sz="2000" dirty="0"/>
                        <a:t> (e.g., Roadster).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</a:t>
                      </a:r>
                      <a:r>
                        <a:rPr lang="en-US" sz="2000" b="1" dirty="0"/>
                        <a:t>Exclusive brand partnerships</a:t>
                      </a:r>
                      <a:r>
                        <a:rPr lang="en-US" sz="2000" dirty="0"/>
                        <a:t> (H&amp;M, Nike).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</a:t>
                      </a:r>
                      <a:r>
                        <a:rPr lang="en-US" sz="2000" b="1" dirty="0"/>
                        <a:t>AI-driven personalization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Deep presence in the fashion sector.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Effective influencer marketing and large sales events.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450095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Ajiio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Fashion &amp; lifestyle, part of Reliance 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Omnichannel</a:t>
                      </a:r>
                      <a:r>
                        <a:rPr lang="en-US" sz="2000" b="1" dirty="0" smtClean="0"/>
                        <a:t> retailing</a:t>
                      </a:r>
                      <a:r>
                        <a:rPr lang="en-US" sz="2000" dirty="0" smtClean="0"/>
                        <a:t> with online and offline stores.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Aggressive discounts</a:t>
                      </a:r>
                      <a:r>
                        <a:rPr lang="en-US" sz="2000" dirty="0" smtClean="0"/>
                        <a:t>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both local and global brands.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Backed by Reliance's strong supply chain and pricing power.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Integration of mobile-first strategies.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27220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Meesho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Social commerce for small retailers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Reseller model</a:t>
                      </a:r>
                      <a:r>
                        <a:rPr lang="en-US" sz="2000" dirty="0" smtClean="0"/>
                        <a:t> via social platforms like WhatsApp/Facebook.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Low-cost, unbranded fashion.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tier 2/3 cities.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Empowers individual resellers.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Expanding rapidly in non-urban markets with low overhead costs.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57124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Nykaa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Beauty, wellness, and fashion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Offers </a:t>
                      </a:r>
                      <a:r>
                        <a:rPr lang="en-US" sz="2000" b="1" dirty="0" smtClean="0"/>
                        <a:t>premium and mid-range products</a:t>
                      </a:r>
                      <a:r>
                        <a:rPr lang="en-US" sz="2000" dirty="0" smtClean="0"/>
                        <a:t>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Content-driven marketing</a:t>
                      </a:r>
                      <a:r>
                        <a:rPr lang="en-US" sz="2000" dirty="0" smtClean="0"/>
                        <a:t> (blogs, tutorials).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Strong </a:t>
                      </a:r>
                      <a:r>
                        <a:rPr lang="en-US" sz="2000" b="1" dirty="0" smtClean="0"/>
                        <a:t>private labels</a:t>
                      </a:r>
                      <a:r>
                        <a:rPr lang="en-US" sz="2000" dirty="0" smtClean="0"/>
                        <a:t>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Strong in the beauty category.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Trusted for premium beauty products with an </a:t>
                      </a:r>
                      <a:r>
                        <a:rPr lang="en-US" sz="2000" dirty="0" err="1" smtClean="0"/>
                        <a:t>omnichannel</a:t>
                      </a:r>
                      <a:r>
                        <a:rPr lang="en-US" sz="2000" dirty="0" smtClean="0"/>
                        <a:t> presence.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060"/>
                  </a:ext>
                </a:extLst>
              </a:tr>
              <a:tr h="13077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Amazon India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General e-commerce, including fashion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Broad marketplace model</a:t>
                      </a:r>
                      <a:r>
                        <a:rPr lang="en-US" sz="2000" dirty="0" smtClean="0"/>
                        <a:t> with third-party sellers.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Amazon Prime</a:t>
                      </a:r>
                      <a:r>
                        <a:rPr lang="en-US" sz="2000" dirty="0" smtClean="0"/>
                        <a:t> driving loyalty.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fast delivery with AI-driven recommendations.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Excellent logistics network.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Comprehensive product offering across categories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0998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Flipkart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General e-commerce, large focus on fashion and electronics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Big Billion Days</a:t>
                      </a:r>
                      <a:r>
                        <a:rPr lang="en-US" sz="2000" dirty="0" smtClean="0"/>
                        <a:t> for aggressive sales.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</a:t>
                      </a:r>
                      <a:r>
                        <a:rPr lang="en-US" sz="2000" b="1" dirty="0" smtClean="0"/>
                        <a:t>private labels</a:t>
                      </a:r>
                      <a:r>
                        <a:rPr lang="en-US" sz="2000" dirty="0" smtClean="0"/>
                        <a:t> (e.g., </a:t>
                      </a:r>
                      <a:r>
                        <a:rPr lang="en-US" sz="2000" dirty="0" err="1" smtClean="0"/>
                        <a:t>MarQ</a:t>
                      </a:r>
                      <a:r>
                        <a:rPr lang="en-US" sz="2000" dirty="0" smtClean="0"/>
                        <a:t>).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Developing </a:t>
                      </a:r>
                      <a:r>
                        <a:rPr lang="en-US" sz="2000" b="1" dirty="0" smtClean="0"/>
                        <a:t>video commerce</a:t>
                      </a:r>
                      <a:r>
                        <a:rPr lang="en-US" sz="2000" dirty="0" smtClean="0"/>
                        <a:t> for engagement.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Strong penetration in tier 2/3 cities.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Loyalty program (Flipkart Plus) similar to Amazon Prime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 rot="16200000">
            <a:off x="2095501" y="-1066802"/>
            <a:ext cx="8305799" cy="13868401"/>
          </a:xfrm>
          <a:custGeom>
            <a:avLst/>
            <a:gdLst/>
            <a:ahLst/>
            <a:cxnLst/>
            <a:rect l="l" t="t" r="r" b="b"/>
            <a:pathLst>
              <a:path w="6003579" h="7573322">
                <a:moveTo>
                  <a:pt x="0" y="0"/>
                </a:moveTo>
                <a:lnTo>
                  <a:pt x="6003579" y="0"/>
                </a:lnTo>
                <a:lnTo>
                  <a:pt x="6003579" y="7573322"/>
                </a:lnTo>
                <a:lnTo>
                  <a:pt x="0" y="757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54" y="1417638"/>
            <a:ext cx="15821891" cy="62944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Regular audits on product listings to verify MRP accuracy.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 clear price breakdowns showing original price, discounts, and final prices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Introduce AI-driven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24/7 instant support.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Increase availability of human support through live chat and phone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Strengthen partnerships with reliable delivery services.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real-time delivery tracking and alerts for potential delays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Speed Up Refund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automated refund systems with specific timeframes.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instant store credit refunds to speed up the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6"/>
          <p:cNvSpPr/>
          <p:nvPr/>
        </p:nvSpPr>
        <p:spPr>
          <a:xfrm rot="10609418">
            <a:off x="8357327" y="689399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-4087408">
            <a:off x="10680580" y="4834744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968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1523999" y="364943"/>
            <a:ext cx="14097000" cy="9350557"/>
          </a:xfrm>
          <a:custGeom>
            <a:avLst/>
            <a:gdLst/>
            <a:ahLst/>
            <a:cxnLst/>
            <a:rect l="l" t="t" r="r" b="b"/>
            <a:pathLst>
              <a:path w="7628315" h="9557115">
                <a:moveTo>
                  <a:pt x="0" y="0"/>
                </a:moveTo>
                <a:lnTo>
                  <a:pt x="7628316" y="0"/>
                </a:lnTo>
                <a:lnTo>
                  <a:pt x="7628316" y="9557114"/>
                </a:lnTo>
                <a:lnTo>
                  <a:pt x="0" y="955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0" y="155864"/>
            <a:ext cx="8229600" cy="1143000"/>
          </a:xfrm>
        </p:spPr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982200" cy="66675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Regularly audit and verify promotional offers.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 clear terms of discounts and product price history.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Authenticity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Ensure all products are delivered with proper tags and branding.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Conduct stricter quality checks for authenticity of branded items.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barcode scanning technology to verify correct products before dispatch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6"/>
          <p:cNvSpPr/>
          <p:nvPr/>
        </p:nvSpPr>
        <p:spPr>
          <a:xfrm rot="15693959">
            <a:off x="15218501" y="566654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-4087408">
            <a:off x="9095545" y="1333148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6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8098" y="1424324"/>
            <a:ext cx="734764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66422" y="716503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9162" y="7673569"/>
            <a:ext cx="624702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Hi </a:t>
            </a:r>
            <a:r>
              <a:rPr lang="en-US" sz="4979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! This is </a:t>
            </a:r>
            <a:r>
              <a:rPr lang="en-US" sz="4979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Myntra</a:t>
            </a:r>
            <a:endParaRPr lang="en-US" sz="4979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2926" y="1825612"/>
            <a:ext cx="8298188" cy="741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2007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Bansal,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Saxena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Lawania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Bengaluru, Karnataka, India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Nandita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Flipkart (acquired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2014 for ₹2,000 crore)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Fashion and Lifestyle e-commerce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Started as a personalized gift items platform and transitioned into a fashion e-commerce company. It now sells fashion and lifestyle products for direct consumers through an online platform (website and mobile app).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offer a diverse range of fashion and lifestyle products with a customer-centric approach.</a:t>
            </a:r>
          </a:p>
        </p:txBody>
      </p:sp>
      <p:sp>
        <p:nvSpPr>
          <p:cNvPr id="7" name="Freeform 7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32" name="Picture 8" descr="Myntra 15% off upto 500 on a minimum cart value of 9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8786"/>
            <a:ext cx="4593505" cy="498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/>
          <p:cNvSpPr/>
          <p:nvPr/>
        </p:nvSpPr>
        <p:spPr>
          <a:xfrm>
            <a:off x="4025165" y="-5537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Strategic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5468600" cy="74295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Lock prices for items in cart for a set duration to avoid unexpected changes.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Automatically apply applicable discounts at checkout.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from Social Media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Collaborate with influencers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 reviews and promotions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influencers to wear and review products, building trust and driving revenue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5" name="Freeform 9"/>
          <p:cNvSpPr/>
          <p:nvPr/>
        </p:nvSpPr>
        <p:spPr>
          <a:xfrm rot="11131612">
            <a:off x="13984510" y="-639764"/>
            <a:ext cx="2513769" cy="4114800"/>
          </a:xfrm>
          <a:custGeom>
            <a:avLst/>
            <a:gdLst/>
            <a:ahLst/>
            <a:cxnLst/>
            <a:rect l="l" t="t" r="r" b="b"/>
            <a:pathLst>
              <a:path w="2513769" h="4114800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6"/>
          <p:cNvSpPr/>
          <p:nvPr/>
        </p:nvSpPr>
        <p:spPr>
          <a:xfrm rot="-4087408">
            <a:off x="14629087" y="4422787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/>
          <p:cNvSpPr/>
          <p:nvPr/>
        </p:nvSpPr>
        <p:spPr>
          <a:xfrm>
            <a:off x="10738491" y="4305300"/>
            <a:ext cx="3510910" cy="3529666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46"/>
          <p:cNvSpPr/>
          <p:nvPr/>
        </p:nvSpPr>
        <p:spPr>
          <a:xfrm rot="12732112">
            <a:off x="9149302" y="5226472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9" name="Freeform 46"/>
          <p:cNvSpPr/>
          <p:nvPr/>
        </p:nvSpPr>
        <p:spPr>
          <a:xfrm rot="7417009">
            <a:off x="13683784" y="7387670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0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28"/>
          <p:cNvSpPr/>
          <p:nvPr/>
        </p:nvSpPr>
        <p:spPr>
          <a:xfrm rot="-10800000">
            <a:off x="2205316" y="8636522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43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6383000" cy="605790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 Pricing: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price stability periods to avoid frequent fluctuations.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Notify customers of upcoming price changes in advance.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Inventory and Order Management: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real-time inventory tracking to prevent automatic cancellations.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Notify customers early if items are unavailable and offer alternatives.</a:t>
            </a:r>
          </a:p>
          <a:p>
            <a:endParaRPr lang="en-IN" dirty="0"/>
          </a:p>
        </p:txBody>
      </p:sp>
      <p:sp>
        <p:nvSpPr>
          <p:cNvPr id="4" name="Freeform 26"/>
          <p:cNvSpPr/>
          <p:nvPr/>
        </p:nvSpPr>
        <p:spPr>
          <a:xfrm rot="3995677">
            <a:off x="-321002" y="7684623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34"/>
          <p:cNvSpPr/>
          <p:nvPr/>
        </p:nvSpPr>
        <p:spPr>
          <a:xfrm rot="20031068">
            <a:off x="9526104" y="284104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5"/>
          <p:cNvSpPr/>
          <p:nvPr/>
        </p:nvSpPr>
        <p:spPr>
          <a:xfrm>
            <a:off x="10134600" y="-54643"/>
            <a:ext cx="9279203" cy="2944561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 l="-62081"/>
            </a:stretch>
          </a:blipFill>
        </p:spPr>
      </p:sp>
    </p:spTree>
    <p:extLst>
      <p:ext uri="{BB962C8B-B14F-4D97-AF65-F5344CB8AC3E}">
        <p14:creationId xmlns:p14="http://schemas.microsoft.com/office/powerpoint/2010/main" val="18341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8"/>
          <p:cNvSpPr/>
          <p:nvPr/>
        </p:nvSpPr>
        <p:spPr>
          <a:xfrm>
            <a:off x="4025165" y="-5537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8"/>
          <p:cNvSpPr/>
          <p:nvPr/>
        </p:nvSpPr>
        <p:spPr>
          <a:xfrm rot="10800000">
            <a:off x="5105400" y="8875391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Strategic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763000" cy="81915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Delivery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Partner with reliable delivery services and explore local delivery tie-ups.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real-time tracking and accurate delivery timelines.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discount vouchers to customers in case of delivery delays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Post-Sale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Enhance customer support availability with 24/7 service via multiple channels.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easy returns, refunds, and fast customer support for post-sale issues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Invest in expanding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label brands to boost exclusivity and margins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AI tools for customer support, personalization, and virtual try-ons.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ML for personalized product recommendations based on customer behavior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00" y="647700"/>
            <a:ext cx="8458200" cy="96393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Increase offline presence by opening physical stores or pop-up shops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quick resolutions.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Train customer service teams to handle complex queries efficiently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detailed size charts specific to brands.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virtual try-on tools to help customers select accurate sizes.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flexible exchange policies for size-related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for Inconsistent 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Enforce strict quality control, especially for third-party sellers.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Award "Authenticity Badges" for products that meet specific standards.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 customer feedback loop to remove low-quality products receiving repeated complaints.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34"/>
          <p:cNvSpPr/>
          <p:nvPr/>
        </p:nvSpPr>
        <p:spPr>
          <a:xfrm rot="20031068">
            <a:off x="7773504" y="1975090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508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 flipH="1">
            <a:off x="8305800" y="-440616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Strategic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5697200" cy="75057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"Quality Verified"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Badges: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Assign badges for products with consistently positive reviews for quality.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consistent lighting and avoid heavily edited product images.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360-degree views and short video clips to showcase products more realistically.</a:t>
            </a:r>
          </a:p>
          <a:p>
            <a:pPr marL="0" indent="0">
              <a:lnSpc>
                <a:spcPct val="16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Updates to Fix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Glitches: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Release regular updates to fix bugs and enhance navigation.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Improve UX based on user feedback to ensure smooth app performance.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Sorting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Add advanced filtering and sorting options (e.g., material, sustainability, trending collections).</a:t>
            </a:r>
          </a:p>
          <a:p>
            <a:pPr marL="0" indent="0">
              <a:lnSpc>
                <a:spcPct val="16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2"/>
          <p:cNvSpPr/>
          <p:nvPr/>
        </p:nvSpPr>
        <p:spPr>
          <a:xfrm rot="10800000" flipH="1">
            <a:off x="-2743200" y="8514018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10565521">
            <a:off x="7734827" y="819302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4"/>
          <p:cNvSpPr/>
          <p:nvPr/>
        </p:nvSpPr>
        <p:spPr>
          <a:xfrm rot="20031068">
            <a:off x="14402903" y="238384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512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/>
          <p:cNvSpPr/>
          <p:nvPr/>
        </p:nvSpPr>
        <p:spPr>
          <a:xfrm>
            <a:off x="-67602" y="0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 l="-62081"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used for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900"/>
            <a:ext cx="16916400" cy="4525963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hlinkClick r:id="rId14"/>
              </a:rPr>
              <a:t>https://snackfax.com/</a:t>
            </a:r>
            <a:endParaRPr lang="en-IN" dirty="0"/>
          </a:p>
          <a:p>
            <a:r>
              <a:rPr lang="en-IN" u="sng" dirty="0">
                <a:hlinkClick r:id="rId15"/>
              </a:rPr>
              <a:t>https://www.indiaretailing.com/?</a:t>
            </a:r>
            <a:r>
              <a:rPr lang="en-IN" u="sng" dirty="0" smtClean="0">
                <a:hlinkClick r:id="rId15"/>
              </a:rPr>
              <a:t>s=myntra</a:t>
            </a:r>
            <a:endParaRPr lang="en-IN" dirty="0"/>
          </a:p>
          <a:p>
            <a:r>
              <a:rPr lang="en-IN" u="sng" dirty="0">
                <a:hlinkClick r:id="rId16"/>
              </a:rPr>
              <a:t>https://en.wikipedia.org/wiki/Myntra</a:t>
            </a:r>
            <a:endParaRPr lang="en-IN" dirty="0"/>
          </a:p>
          <a:p>
            <a:r>
              <a:rPr lang="en-IN" u="sng" dirty="0">
                <a:hlinkClick r:id="rId17"/>
              </a:rPr>
              <a:t>https://www.youtube.com/watch?v=C8L51liFIFk</a:t>
            </a:r>
            <a:endParaRPr lang="en-IN" dirty="0"/>
          </a:p>
          <a:p>
            <a:r>
              <a:rPr lang="en-IN" u="sng" dirty="0">
                <a:hlinkClick r:id="rId18"/>
              </a:rPr>
              <a:t>https://www.instagram.com/myntra/reels/</a:t>
            </a:r>
            <a:endParaRPr lang="en-IN" dirty="0"/>
          </a:p>
          <a:p>
            <a:r>
              <a:rPr lang="en-IN" u="sng" dirty="0">
                <a:hlinkClick r:id="rId19"/>
              </a:rPr>
              <a:t>https://startuptalky.com/myntra-business-model/</a:t>
            </a:r>
            <a:endParaRPr lang="en-IN" dirty="0"/>
          </a:p>
          <a:p>
            <a:r>
              <a:rPr lang="en-IN" u="sng" dirty="0">
                <a:hlinkClick r:id="rId20"/>
              </a:rPr>
              <a:t>https://www.similarweb.com/website/myntra.com/#demographics</a:t>
            </a:r>
            <a:endParaRPr lang="en-IN" dirty="0"/>
          </a:p>
          <a:p>
            <a:r>
              <a:rPr lang="en-IN" dirty="0">
                <a:hlinkClick r:id="rId21"/>
              </a:rPr>
              <a:t>https://</a:t>
            </a:r>
            <a:r>
              <a:rPr lang="en-IN" dirty="0" smtClean="0">
                <a:hlinkClick r:id="rId21"/>
              </a:rPr>
              <a:t>chatgpt.com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reeform 26"/>
          <p:cNvSpPr/>
          <p:nvPr/>
        </p:nvSpPr>
        <p:spPr>
          <a:xfrm rot="3995677">
            <a:off x="9652728" y="2891260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30"/>
          <p:cNvSpPr/>
          <p:nvPr/>
        </p:nvSpPr>
        <p:spPr>
          <a:xfrm rot="15481954">
            <a:off x="14080890" y="2460216"/>
            <a:ext cx="1206893" cy="1099370"/>
          </a:xfrm>
          <a:custGeom>
            <a:avLst/>
            <a:gdLst/>
            <a:ahLst/>
            <a:cxnLst/>
            <a:rect l="l" t="t" r="r" b="b"/>
            <a:pathLst>
              <a:path w="1206893" h="1099370">
                <a:moveTo>
                  <a:pt x="0" y="0"/>
                </a:moveTo>
                <a:lnTo>
                  <a:pt x="1206893" y="0"/>
                </a:lnTo>
                <a:lnTo>
                  <a:pt x="1206893" y="1099370"/>
                </a:lnTo>
                <a:lnTo>
                  <a:pt x="0" y="109937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34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15"/>
          <p:cNvSpPr/>
          <p:nvPr/>
        </p:nvSpPr>
        <p:spPr>
          <a:xfrm rot="10800000">
            <a:off x="9296400" y="8208757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 l="-62081"/>
            </a:stretch>
          </a:blipFill>
        </p:spPr>
      </p:sp>
    </p:spTree>
    <p:extLst>
      <p:ext uri="{BB962C8B-B14F-4D97-AF65-F5344CB8AC3E}">
        <p14:creationId xmlns:p14="http://schemas.microsoft.com/office/powerpoint/2010/main" val="23862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4742707" y="1589776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166726">
            <a:off x="4761997" y="2388388"/>
            <a:ext cx="9288045" cy="134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57600" y="5677937"/>
            <a:ext cx="1248672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clear idea 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insights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reputation, identify trends, and craft solutions that are driven by consumer feedback. It also emphasizes the importance of data-driven decision-making, customer-centric strategies, and operational excellence in achieving sustainable growth without the need for advanced technical tools.</a:t>
            </a:r>
            <a:endParaRPr lang="en-US" sz="2300" dirty="0">
              <a:solidFill>
                <a:srgbClr val="000000"/>
              </a:solidFill>
              <a:latin typeface="Times New Roman" panose="02020603050405020304" pitchFamily="18" charset="0"/>
              <a:ea typeface="Handy Casual"/>
              <a:cs typeface="Times New Roman" panose="02020603050405020304" pitchFamily="18" charset="0"/>
              <a:sym typeface="Handy Casual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538197" y="3444543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91967">
            <a:off x="4392492" y="950145"/>
            <a:ext cx="2241878" cy="2042147"/>
          </a:xfrm>
          <a:custGeom>
            <a:avLst/>
            <a:gdLst/>
            <a:ahLst/>
            <a:cxnLst/>
            <a:rect l="l" t="t" r="r" b="b"/>
            <a:pathLst>
              <a:path w="2241878" h="2042147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4706294" flipV="1">
            <a:off x="-104297" y="1286525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68932">
            <a:off x="15725241" y="2538573"/>
            <a:ext cx="1447775" cy="2075662"/>
          </a:xfrm>
          <a:custGeom>
            <a:avLst/>
            <a:gdLst/>
            <a:ahLst/>
            <a:cxnLst/>
            <a:rect l="l" t="t" r="r" b="b"/>
            <a:pathLst>
              <a:path w="1447775" h="2075662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38197" y="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 l="-6208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535400" cy="1820862"/>
          </a:xfrm>
        </p:spPr>
        <p:txBody>
          <a:bodyPr>
            <a:normAutofit/>
          </a:bodyPr>
          <a:lstStyle/>
          <a:p>
            <a:r>
              <a:rPr lang="en-IN" sz="6600" b="1" dirty="0" err="1" smtClean="0"/>
              <a:t>Myntra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761" y="3009900"/>
            <a:ext cx="8077200" cy="6214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b="1" dirty="0"/>
              <a:t>Partnerships &amp; Acquisitions</a:t>
            </a:r>
            <a:endParaRPr lang="en-IN" sz="4000" dirty="0"/>
          </a:p>
          <a:p>
            <a:pPr lvl="0">
              <a:lnSpc>
                <a:spcPct val="150000"/>
              </a:lnSpc>
            </a:pPr>
            <a:r>
              <a:rPr lang="en-IN" sz="3200" b="1" dirty="0"/>
              <a:t>Acquired</a:t>
            </a:r>
            <a:r>
              <a:rPr lang="en-IN" sz="3200" dirty="0"/>
              <a:t>: </a:t>
            </a:r>
            <a:r>
              <a:rPr lang="en-IN" sz="3200" dirty="0" err="1"/>
              <a:t>Jabong</a:t>
            </a:r>
            <a:r>
              <a:rPr lang="en-IN" sz="3200" dirty="0"/>
              <a:t> (2016), Native5, </a:t>
            </a:r>
            <a:r>
              <a:rPr lang="en-IN" sz="3200" dirty="0" err="1"/>
              <a:t>Cubeit</a:t>
            </a:r>
            <a:r>
              <a:rPr lang="en-IN" sz="3200" dirty="0"/>
              <a:t>, </a:t>
            </a:r>
            <a:r>
              <a:rPr lang="en-IN" sz="3200" dirty="0" err="1"/>
              <a:t>InLogg</a:t>
            </a:r>
            <a:r>
              <a:rPr lang="en-IN" sz="3200" dirty="0"/>
              <a:t>, </a:t>
            </a:r>
            <a:r>
              <a:rPr lang="en-IN" sz="3200" dirty="0" err="1"/>
              <a:t>Witworks</a:t>
            </a:r>
            <a:endParaRPr lang="en-IN" sz="3200" dirty="0"/>
          </a:p>
          <a:p>
            <a:pPr lvl="0">
              <a:lnSpc>
                <a:spcPct val="150000"/>
              </a:lnSpc>
            </a:pPr>
            <a:r>
              <a:rPr lang="en-IN" sz="3200" b="1" dirty="0"/>
              <a:t>Partnerships</a:t>
            </a:r>
            <a:r>
              <a:rPr lang="en-IN" sz="3200" dirty="0"/>
              <a:t>: Managing Esprit’s offline stores in India</a:t>
            </a:r>
          </a:p>
          <a:p>
            <a:pPr lvl="0">
              <a:lnSpc>
                <a:spcPct val="150000"/>
              </a:lnSpc>
            </a:pPr>
            <a:r>
              <a:rPr lang="en-IN" sz="3200" b="1" dirty="0"/>
              <a:t>Collaboration</a:t>
            </a:r>
            <a:r>
              <a:rPr lang="en-IN" sz="3200" dirty="0"/>
              <a:t>: Ministry of Textiles to promote Indian handlooms.</a:t>
            </a:r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3009900"/>
            <a:ext cx="7391400" cy="62143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900" b="1" dirty="0"/>
              <a:t>Market Position &amp; Growth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Focus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Fashion-conscious Indian consumers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Drivers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Exclusive products, personalized shopping, mobile-driven innovations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Fashion,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AI-driven recommendations, express delivery, app-based shopping.</a:t>
            </a:r>
          </a:p>
          <a:p>
            <a:endParaRPr lang="en-IN" dirty="0"/>
          </a:p>
        </p:txBody>
      </p:sp>
      <p:sp>
        <p:nvSpPr>
          <p:cNvPr id="5" name="Freeform 3"/>
          <p:cNvSpPr/>
          <p:nvPr/>
        </p:nvSpPr>
        <p:spPr>
          <a:xfrm flipH="1">
            <a:off x="-1972581" y="-143918"/>
            <a:ext cx="13032502" cy="1800855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8"/>
          <p:cNvSpPr/>
          <p:nvPr/>
        </p:nvSpPr>
        <p:spPr>
          <a:xfrm rot="-232289" flipH="1">
            <a:off x="12957824" y="-318688"/>
            <a:ext cx="5940956" cy="4828377"/>
          </a:xfrm>
          <a:custGeom>
            <a:avLst/>
            <a:gdLst/>
            <a:ahLst/>
            <a:cxnLst/>
            <a:rect l="l" t="t" r="r" b="b"/>
            <a:pathLst>
              <a:path w="5940956" h="4828377">
                <a:moveTo>
                  <a:pt x="5940956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6" y="4828377"/>
                </a:lnTo>
                <a:lnTo>
                  <a:pt x="59409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15079310">
            <a:off x="7037771" y="853463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329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5407510" y="1797441"/>
            <a:ext cx="7699617" cy="140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endParaRPr lang="en-US" sz="879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7051433" y="-68578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62081"/>
            </a:stretch>
          </a:blipFill>
        </p:spPr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371600" y="1324742"/>
            <a:ext cx="15544799" cy="1608959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Business Model</a:t>
            </a:r>
            <a:endParaRPr lang="en-IN" sz="6000" b="1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1371601" y="3206160"/>
            <a:ext cx="15763070" cy="5699258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B2C e-commerce platform (Website &amp; Mobile App)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Range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 150,000 products, 3,000+ brands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Labels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Roadster, </a:t>
            </a:r>
            <a:r>
              <a:rPr lang="en-IN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DressBerry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HRX, House of </a:t>
            </a:r>
            <a:r>
              <a:rPr lang="en-IN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Pataudi</a:t>
            </a:r>
            <a:endParaRPr lang="en-IN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M-Express (24-48 hour delivery for select items)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Strategy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95% traffic from mobile, app-centric operations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sales, private label margins, commissions, promotions, express delivery charges</a:t>
            </a: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Freeform 8"/>
          <p:cNvSpPr/>
          <p:nvPr/>
        </p:nvSpPr>
        <p:spPr>
          <a:xfrm rot="-9379677" flipV="1">
            <a:off x="13708404" y="1289623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7"/>
          <p:cNvSpPr/>
          <p:nvPr/>
        </p:nvSpPr>
        <p:spPr>
          <a:xfrm rot="-1568932">
            <a:off x="1996383" y="84022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81761" y="3009900"/>
            <a:ext cx="8077200" cy="62143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FY23: ₹4,375 crore (25% YoY growth).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Growth expected due to sales events like the Big Fashion Festival.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operating revenue from fashion, beauty, and lifestyle.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Advertising: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₹1,758 crore spent (40% of revenue, 36% YoY increase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Likely high due to Big Fashion Festival.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9829800" y="3009900"/>
            <a:ext cx="7391400" cy="6214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Payment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Nine-fold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credit card payments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-Kotak credit card: Eight-fold rise in transactions during key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 in non-metro areas and strategic partnerships boosting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26"/>
          <p:cNvSpPr/>
          <p:nvPr/>
        </p:nvSpPr>
        <p:spPr>
          <a:xfrm rot="15079310">
            <a:off x="7037771" y="853463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73600" cy="2278062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Revenue Model Overview </a:t>
            </a:r>
            <a:r>
              <a:rPr lang="en-IN" dirty="0"/>
              <a:t>(2022-2023 and 2023-2024):</a:t>
            </a:r>
            <a:br>
              <a:rPr lang="en-IN" dirty="0"/>
            </a:br>
            <a:endParaRPr lang="en-IN" dirty="0"/>
          </a:p>
        </p:txBody>
      </p:sp>
      <p:sp>
        <p:nvSpPr>
          <p:cNvPr id="11" name="Freeform 20"/>
          <p:cNvSpPr/>
          <p:nvPr/>
        </p:nvSpPr>
        <p:spPr>
          <a:xfrm rot="14394576">
            <a:off x="6303230" y="1335799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"/>
          <p:cNvSpPr/>
          <p:nvPr/>
        </p:nvSpPr>
        <p:spPr>
          <a:xfrm flipH="1">
            <a:off x="-5181600" y="-3016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 rot="10800000" flipH="1">
            <a:off x="6906344" y="877503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08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/>
          <p:nvPr/>
        </p:nvSpPr>
        <p:spPr>
          <a:xfrm rot="5639279">
            <a:off x="4340858" y="2386521"/>
            <a:ext cx="5319197" cy="9873914"/>
          </a:xfrm>
          <a:custGeom>
            <a:avLst/>
            <a:gdLst/>
            <a:ahLst/>
            <a:cxnLst/>
            <a:rect l="l" t="t" r="r" b="b"/>
            <a:pathLst>
              <a:path w="5992354" h="8469716">
                <a:moveTo>
                  <a:pt x="0" y="0"/>
                </a:moveTo>
                <a:lnTo>
                  <a:pt x="5992354" y="0"/>
                </a:lnTo>
                <a:lnTo>
                  <a:pt x="5992354" y="8469715"/>
                </a:lnTo>
                <a:lnTo>
                  <a:pt x="0" y="8469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b="-55030"/>
            </a:stretch>
          </a:blipFill>
        </p:spPr>
      </p:sp>
      <p:pic>
        <p:nvPicPr>
          <p:cNvPr id="5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221672" y="2348345"/>
            <a:ext cx="10012045" cy="2494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943070"/>
            <a:ext cx="14097000" cy="5077230"/>
          </a:xfrm>
        </p:spPr>
        <p:txBody>
          <a:bodyPr>
            <a:normAutofit fontScale="90000"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Pivoted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 gifts to fashion.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Flipkart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boosted growth.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Strong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labels (Roadster, HRX).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AI-driven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shopping.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Success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Big Fashion Festival.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Expanded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beauty, lifestyle, and non-metro markets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Focus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sustainability with eco-friendly collections.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7"/>
          <a:stretch>
            <a:fillRect/>
          </a:stretch>
        </p:blipFill>
        <p:spPr>
          <a:xfrm>
            <a:off x="10219862" y="2247900"/>
            <a:ext cx="7915737" cy="26466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62400" y="552450"/>
            <a:ext cx="10896600" cy="146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 smtClean="0"/>
              <a:t>Myntra's</a:t>
            </a:r>
            <a:r>
              <a:rPr lang="en-IN" b="1" dirty="0" smtClean="0"/>
              <a:t> Growth Timeline</a:t>
            </a:r>
            <a:endParaRPr lang="en-IN" dirty="0"/>
          </a:p>
        </p:txBody>
      </p:sp>
      <p:sp>
        <p:nvSpPr>
          <p:cNvPr id="10" name="Freeform 35"/>
          <p:cNvSpPr/>
          <p:nvPr/>
        </p:nvSpPr>
        <p:spPr>
          <a:xfrm rot="7120171">
            <a:off x="11821469" y="64241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824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81100" y="800100"/>
            <a:ext cx="15811500" cy="1905000"/>
          </a:xfrm>
        </p:spPr>
        <p:txBody>
          <a:bodyPr/>
          <a:lstStyle/>
          <a:p>
            <a:r>
              <a:rPr lang="en-US" b="1" dirty="0"/>
              <a:t>Membership Plan - </a:t>
            </a:r>
            <a:r>
              <a:rPr lang="en-US" b="1" dirty="0" err="1"/>
              <a:t>Myntra</a:t>
            </a:r>
            <a:r>
              <a:rPr lang="en-US" b="1" dirty="0"/>
              <a:t> Insiders</a:t>
            </a:r>
            <a:br>
              <a:rPr lang="en-US" b="1" dirty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95400" y="3009900"/>
            <a:ext cx="8001000" cy="72771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Membership Plan - </a:t>
            </a:r>
            <a:r>
              <a:rPr lang="en-US" b="1" dirty="0" err="1"/>
              <a:t>Myntra</a:t>
            </a:r>
            <a:r>
              <a:rPr lang="en-US" b="1" dirty="0"/>
              <a:t> Insiders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Free Membership</a:t>
            </a:r>
            <a:r>
              <a:rPr lang="en-US" dirty="0"/>
              <a:t>: Accessible to all customers.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Exclusive Discounts</a:t>
            </a:r>
            <a:r>
              <a:rPr lang="en-US" dirty="0"/>
              <a:t>: Special offers during major sales.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Early Access to Sales</a:t>
            </a:r>
            <a:r>
              <a:rPr lang="en-US" dirty="0"/>
              <a:t>: Members shop before the public.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Reward Points System</a:t>
            </a:r>
            <a:r>
              <a:rPr lang="en-US" dirty="0"/>
              <a:t>: Points earned for future discounts.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Personalized Recommendations</a:t>
            </a:r>
            <a:r>
              <a:rPr lang="en-US" dirty="0"/>
              <a:t>: Tailored shopping experience.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Engagement Events</a:t>
            </a:r>
            <a:r>
              <a:rPr lang="en-US" dirty="0"/>
              <a:t>: Exclusive contests for members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829800" y="3009900"/>
            <a:ext cx="7162800" cy="6629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Membership benefits, including exclusive discounts and early sale access, likely enhance customer retention and encourage more frequent purchases, thereby indirectly boosting overall revenue.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2" name="Freeform 35"/>
          <p:cNvSpPr/>
          <p:nvPr/>
        </p:nvSpPr>
        <p:spPr>
          <a:xfrm rot="5027046" flipV="1">
            <a:off x="14770191" y="321957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>
            <a:off x="-1447800" y="-267357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2"/>
          <p:cNvSpPr/>
          <p:nvPr/>
        </p:nvSpPr>
        <p:spPr>
          <a:xfrm rot="10800000">
            <a:off x="8204762" y="889368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91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44668282"/>
              </p:ext>
            </p:extLst>
          </p:nvPr>
        </p:nvGraphicFramePr>
        <p:xfrm>
          <a:off x="1752600" y="800100"/>
          <a:ext cx="140970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6600" y="4914900"/>
            <a:ext cx="2286000" cy="1143000"/>
          </a:xfrm>
        </p:spPr>
        <p:txBody>
          <a:bodyPr>
            <a:noAutofit/>
          </a:bodyPr>
          <a:lstStyle/>
          <a:p>
            <a:r>
              <a:rPr lang="en-IN" sz="2400" b="1" dirty="0" err="1" smtClean="0"/>
              <a:t>Myntra</a:t>
            </a:r>
            <a:r>
              <a:rPr lang="en-IN" sz="2400" b="1" dirty="0" smtClean="0"/>
              <a:t> </a:t>
            </a:r>
            <a:br>
              <a:rPr lang="en-IN" sz="2400" b="1" dirty="0" smtClean="0"/>
            </a:br>
            <a:r>
              <a:rPr lang="en-IN" sz="2400" b="1" dirty="0" smtClean="0"/>
              <a:t>Total Revenue</a:t>
            </a:r>
            <a:br>
              <a:rPr lang="en-IN" sz="2400" b="1" dirty="0" smtClean="0"/>
            </a:br>
            <a:r>
              <a:rPr lang="en-IN" sz="2400" b="1" dirty="0" smtClean="0"/>
              <a:t>INR45,092 MN</a:t>
            </a:r>
            <a:endParaRPr lang="en-IN" sz="2400" b="1" dirty="0"/>
          </a:p>
        </p:txBody>
      </p:sp>
      <p:sp>
        <p:nvSpPr>
          <p:cNvPr id="8" name="Freeform 3"/>
          <p:cNvSpPr/>
          <p:nvPr/>
        </p:nvSpPr>
        <p:spPr>
          <a:xfrm flipH="1">
            <a:off x="-1972581" y="-143917"/>
            <a:ext cx="13032502" cy="944018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3"/>
          <p:cNvSpPr/>
          <p:nvPr/>
        </p:nvSpPr>
        <p:spPr>
          <a:xfrm rot="10800000" flipH="1">
            <a:off x="3962400" y="9029700"/>
            <a:ext cx="13032502" cy="1192013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55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/>
        </p:nvGrpSpPr>
        <p:grpSpPr>
          <a:xfrm>
            <a:off x="228600" y="495300"/>
            <a:ext cx="17068799" cy="9608457"/>
            <a:chOff x="0" y="0"/>
            <a:chExt cx="21260769" cy="10231544"/>
          </a:xfrm>
        </p:grpSpPr>
        <p:sp>
          <p:nvSpPr>
            <p:cNvPr id="7" name="Freeform 3"/>
            <p:cNvSpPr/>
            <p:nvPr/>
          </p:nvSpPr>
          <p:spPr>
            <a:xfrm>
              <a:off x="31750" y="31750"/>
              <a:ext cx="21197269" cy="10168044"/>
            </a:xfrm>
            <a:custGeom>
              <a:avLst/>
              <a:gdLst/>
              <a:ahLst/>
              <a:cxnLst/>
              <a:rect l="l" t="t" r="r" b="b"/>
              <a:pathLst>
                <a:path w="21197269" h="10168044">
                  <a:moveTo>
                    <a:pt x="21104560" y="10168044"/>
                  </a:moveTo>
                  <a:lnTo>
                    <a:pt x="92710" y="10168044"/>
                  </a:lnTo>
                  <a:cubicBezTo>
                    <a:pt x="41910" y="10168044"/>
                    <a:pt x="0" y="10126134"/>
                    <a:pt x="0" y="100753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3290" y="0"/>
                  </a:lnTo>
                  <a:cubicBezTo>
                    <a:pt x="21154090" y="0"/>
                    <a:pt x="21195999" y="41910"/>
                    <a:pt x="21195999" y="92710"/>
                  </a:cubicBezTo>
                  <a:lnTo>
                    <a:pt x="21195999" y="10074064"/>
                  </a:lnTo>
                  <a:cubicBezTo>
                    <a:pt x="21197269" y="10126134"/>
                    <a:pt x="21155360" y="10168044"/>
                    <a:pt x="21104560" y="10168044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8" name="Freeform 4"/>
            <p:cNvSpPr/>
            <p:nvPr/>
          </p:nvSpPr>
          <p:spPr>
            <a:xfrm>
              <a:off x="0" y="0"/>
              <a:ext cx="21260769" cy="10231544"/>
            </a:xfrm>
            <a:custGeom>
              <a:avLst/>
              <a:gdLst/>
              <a:ahLst/>
              <a:cxnLst/>
              <a:rect l="l" t="t" r="r" b="b"/>
              <a:pathLst>
                <a:path w="21260769" h="10231544">
                  <a:moveTo>
                    <a:pt x="21136310" y="59690"/>
                  </a:moveTo>
                  <a:cubicBezTo>
                    <a:pt x="21171869" y="59690"/>
                    <a:pt x="21201080" y="88900"/>
                    <a:pt x="21201080" y="124460"/>
                  </a:cubicBezTo>
                  <a:lnTo>
                    <a:pt x="21201080" y="10107084"/>
                  </a:lnTo>
                  <a:cubicBezTo>
                    <a:pt x="21201080" y="10142644"/>
                    <a:pt x="21171869" y="10171854"/>
                    <a:pt x="21136310" y="10171854"/>
                  </a:cubicBezTo>
                  <a:lnTo>
                    <a:pt x="124460" y="10171854"/>
                  </a:lnTo>
                  <a:cubicBezTo>
                    <a:pt x="88900" y="10171854"/>
                    <a:pt x="59690" y="10142644"/>
                    <a:pt x="59690" y="101070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6310" y="59690"/>
                  </a:lnTo>
                  <a:moveTo>
                    <a:pt x="211363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07084"/>
                  </a:lnTo>
                  <a:cubicBezTo>
                    <a:pt x="0" y="10175664"/>
                    <a:pt x="55880" y="10231544"/>
                    <a:pt x="124460" y="10231544"/>
                  </a:cubicBezTo>
                  <a:lnTo>
                    <a:pt x="21136310" y="10231544"/>
                  </a:lnTo>
                  <a:cubicBezTo>
                    <a:pt x="21204890" y="10231544"/>
                    <a:pt x="21260769" y="10175664"/>
                    <a:pt x="21260769" y="10107084"/>
                  </a:cubicBezTo>
                  <a:lnTo>
                    <a:pt x="21260769" y="124460"/>
                  </a:lnTo>
                  <a:cubicBezTo>
                    <a:pt x="21260769" y="55880"/>
                    <a:pt x="21204890" y="0"/>
                    <a:pt x="2113631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9" name="Freeform 4"/>
          <p:cNvSpPr/>
          <p:nvPr/>
        </p:nvSpPr>
        <p:spPr>
          <a:xfrm>
            <a:off x="-420824" y="30843"/>
            <a:ext cx="7296893" cy="2486924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3"/>
          <p:cNvSpPr/>
          <p:nvPr/>
        </p:nvSpPr>
        <p:spPr>
          <a:xfrm rot="-1568932">
            <a:off x="16073974" y="511583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95300"/>
            <a:ext cx="8534400" cy="9144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Money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approximately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US$3.9 billion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revenue in 2023.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Landscape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Its main competitor, Reliance's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had cumulative sales exceeding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US$2 billion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Income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income streams include: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Revenue from the sale of fashion, beauty, and lifestyle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Earnings from logistics and delivery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Income from brands advertising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Collaborations with various brands and retailers enhance revenue streams.</a:t>
            </a:r>
          </a:p>
          <a:p>
            <a:pPr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7400" y="723900"/>
            <a:ext cx="7162800" cy="891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for efficient logistics operations.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fees on orders, with customers covering most costs.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19,915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logistics services in 2023.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Services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India’s largest fashion marketplaces, offering a wide range of products.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commissions from sellers and customers based on order size and product type.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Generated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17,812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gross revenue from marketplace services in 2023.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platform for brand promotion and advertising.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Brands pay fees to showcase their products on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and app.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Generated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5,353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revenue through advertising in 2023.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revenue streams contribute significantly to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profitability.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2644</Words>
  <Application>Microsoft Office PowerPoint</Application>
  <PresentationFormat>Custom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Handy Casual</vt:lpstr>
      <vt:lpstr>Arial</vt:lpstr>
      <vt:lpstr>Times New Roman</vt:lpstr>
      <vt:lpstr>Pompiere</vt:lpstr>
      <vt:lpstr>Krabuler</vt:lpstr>
      <vt:lpstr>Office Theme</vt:lpstr>
      <vt:lpstr>PowerPoint Presentation</vt:lpstr>
      <vt:lpstr>PowerPoint Presentation</vt:lpstr>
      <vt:lpstr>Myntra</vt:lpstr>
      <vt:lpstr>Business Model</vt:lpstr>
      <vt:lpstr>Myntra Revenue Model Overview (2022-2023 and 2023-2024): </vt:lpstr>
      <vt:lpstr> Myntra's Growth Highlights:   Pivoted from custom gifts to fashion.   Flipkart acquisition boosted growth.   Strong private labels (Roadster, HRX).   AI-driven personalized shopping.   Success with Big Fashion Festival.   Expanded into beauty, lifestyle, and non-metro markets.   Focus on sustainability with eco-friendly collections.  </vt:lpstr>
      <vt:lpstr>Membership Plan - Myntra Insiders </vt:lpstr>
      <vt:lpstr>Myntra  Total Revenue INR45,092 MN</vt:lpstr>
      <vt:lpstr>PowerPoint Presentation</vt:lpstr>
      <vt:lpstr>Myntra SWOT Analysis</vt:lpstr>
      <vt:lpstr>SWOT Analysis</vt:lpstr>
      <vt:lpstr>Myntra Financials</vt:lpstr>
      <vt:lpstr>PowerPoint Presentation</vt:lpstr>
      <vt:lpstr>Customer Review Analysis of Myntra </vt:lpstr>
      <vt:lpstr>Consumer Reviews</vt:lpstr>
      <vt:lpstr>Low Impact Consumer Comments: </vt:lpstr>
      <vt:lpstr>Competitive Analysis</vt:lpstr>
      <vt:lpstr>Strategic Recommendation</vt:lpstr>
      <vt:lpstr>Strategic Recommendation</vt:lpstr>
      <vt:lpstr>Strategic Recommendation</vt:lpstr>
      <vt:lpstr>Strategic Recommendation</vt:lpstr>
      <vt:lpstr>Strategic Recommendation</vt:lpstr>
      <vt:lpstr>Strategic Recommendation</vt:lpstr>
      <vt:lpstr>Website used for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dc:creator>JENISH</dc:creator>
  <cp:lastModifiedBy>ASUS</cp:lastModifiedBy>
  <cp:revision>45</cp:revision>
  <dcterms:created xsi:type="dcterms:W3CDTF">2006-08-16T00:00:00Z</dcterms:created>
  <dcterms:modified xsi:type="dcterms:W3CDTF">2024-10-17T18:44:12Z</dcterms:modified>
  <dc:identifier>DAGTI6r8CDQ</dc:identifier>
</cp:coreProperties>
</file>