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8" r:id="rId8"/>
    <p:sldId id="269" r:id="rId9"/>
    <p:sldId id="270" r:id="rId10"/>
    <p:sldId id="260" r:id="rId11"/>
    <p:sldId id="261" r:id="rId12"/>
    <p:sldId id="262" r:id="rId13"/>
    <p:sldId id="271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6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1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4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4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20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8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3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4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DF5E60-9974-AC48-9591-99C2BB44B7CF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0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482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88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cltech.com/digital-business/application-management-service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Presence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Crafting </a:t>
            </a:r>
            <a:r>
              <a:rPr lang="en-US" sz="3600" dirty="0"/>
              <a:t>&amp; Compelling Website Analysis, Audit and Recommendations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Presented by </a:t>
            </a:r>
            <a:r>
              <a:rPr lang="en-IN" sz="3200" b="1" dirty="0" smtClean="0"/>
              <a:t>L. </a:t>
            </a:r>
            <a:r>
              <a:rPr lang="en-IN" sz="3200" b="1" dirty="0" err="1" smtClean="0"/>
              <a:t>Praba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Gladish</a:t>
            </a:r>
            <a:r>
              <a:rPr lang="en-IN" sz="3200" b="1" dirty="0" smtClean="0"/>
              <a:t>.</a:t>
            </a:r>
            <a:r>
              <a:rPr lang="en-IN" dirty="0" smtClean="0"/>
              <a:t>					</a:t>
            </a:r>
            <a:r>
              <a:rPr lang="en-IN" sz="2000" dirty="0" smtClean="0"/>
              <a:t>Batch Code</a:t>
            </a:r>
            <a:r>
              <a:rPr lang="en-IN" dirty="0" smtClean="0"/>
              <a:t>:</a:t>
            </a:r>
            <a:r>
              <a:rPr lang="en-IN" sz="2000" b="1" dirty="0" smtClean="0"/>
              <a:t> </a:t>
            </a:r>
            <a:r>
              <a:rPr lang="en-IN" b="1" dirty="0" smtClean="0"/>
              <a:t>MBE11</a:t>
            </a:r>
            <a:endParaRPr lang="en-I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810410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Task 4 - Responsive Design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Used </a:t>
            </a:r>
            <a:r>
              <a:rPr lang="en-US" dirty="0"/>
              <a:t>dev tools to test </a:t>
            </a:r>
            <a:r>
              <a:rPr lang="en-US" dirty="0" smtClean="0"/>
              <a:t>on </a:t>
            </a:r>
            <a:r>
              <a:rPr lang="en-US" dirty="0"/>
              <a:t>responsive design across various screen </a:t>
            </a:r>
            <a:r>
              <a:rPr lang="en-US" dirty="0" smtClean="0"/>
              <a:t>sizes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IN" b="1" dirty="0" smtClean="0"/>
              <a:t>Report:</a:t>
            </a:r>
          </a:p>
          <a:p>
            <a:pPr marL="201168" lvl="1" indent="0">
              <a:buNone/>
            </a:pPr>
            <a:r>
              <a:rPr lang="en-US" b="1" dirty="0"/>
              <a:t>Homepage: </a:t>
            </a:r>
            <a:r>
              <a:rPr lang="en-US" dirty="0"/>
              <a:t>Well-structured and visually appealing. Mobile requires significant scrolling due to content stacking</a:t>
            </a:r>
            <a:r>
              <a:rPr lang="en-US" dirty="0" smtClean="0"/>
              <a:t>.</a:t>
            </a:r>
          </a:p>
          <a:p>
            <a:pPr marL="201168" lvl="1" indent="0">
              <a:buNone/>
            </a:pPr>
            <a:r>
              <a:rPr lang="en-US" b="1" dirty="0" smtClean="0"/>
              <a:t>Service </a:t>
            </a:r>
            <a:r>
              <a:rPr lang="en-US" b="1" dirty="0"/>
              <a:t>Page: </a:t>
            </a:r>
            <a:r>
              <a:rPr lang="en-US" dirty="0"/>
              <a:t>Layout adapts well to all screens. Simplifying mobile navigation could improve user experience</a:t>
            </a:r>
            <a:r>
              <a:rPr lang="en-US" dirty="0" smtClean="0"/>
              <a:t>.</a:t>
            </a:r>
          </a:p>
          <a:p>
            <a:pPr marL="201168" lvl="1" indent="0">
              <a:buNone/>
            </a:pPr>
            <a:r>
              <a:rPr lang="en-US" b="1" dirty="0" smtClean="0"/>
              <a:t>About </a:t>
            </a:r>
            <a:r>
              <a:rPr lang="en-US" b="1" dirty="0"/>
              <a:t>Us Page: </a:t>
            </a:r>
            <a:r>
              <a:rPr lang="en-US" dirty="0"/>
              <a:t>Consistent on </a:t>
            </a:r>
            <a:r>
              <a:rPr lang="en-US" dirty="0" smtClean="0"/>
              <a:t>desktop, tablet</a:t>
            </a:r>
            <a:r>
              <a:rPr lang="en-US" dirty="0"/>
              <a:t>, with well-optimized text on mobile for clear </a:t>
            </a:r>
            <a:r>
              <a:rPr lang="en-US" dirty="0" smtClean="0"/>
              <a:t>readability</a:t>
            </a:r>
          </a:p>
          <a:p>
            <a:pPr marL="201168" lvl="1" indent="0">
              <a:buNone/>
            </a:pPr>
            <a:r>
              <a:rPr lang="en-US" b="1" dirty="0" smtClean="0"/>
              <a:t>Career </a:t>
            </a:r>
            <a:r>
              <a:rPr lang="en-US" b="1" dirty="0"/>
              <a:t>Page: </a:t>
            </a:r>
            <a:r>
              <a:rPr lang="en-US" dirty="0"/>
              <a:t>Easy navigation across devices; mobile may require more scrolling</a:t>
            </a:r>
            <a:r>
              <a:rPr lang="en-US" dirty="0" smtClean="0"/>
              <a:t>.</a:t>
            </a:r>
          </a:p>
          <a:p>
            <a:pPr marL="201168" lvl="1" indent="0">
              <a:buNone/>
            </a:pPr>
            <a:r>
              <a:rPr lang="en-US" b="1" dirty="0" smtClean="0"/>
              <a:t>Case </a:t>
            </a:r>
            <a:r>
              <a:rPr lang="en-US" b="1" dirty="0"/>
              <a:t>Studies Page: </a:t>
            </a:r>
            <a:r>
              <a:rPr lang="en-US" dirty="0"/>
              <a:t>Media loads well, but mobile performance could be improved by optimizing image sizes.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277630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 5 - Website Mistakes Identification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	The H1 and H2 title is overlapping with background </a:t>
            </a:r>
            <a:r>
              <a:rPr lang="en-US" dirty="0" err="1" smtClean="0"/>
              <a:t>colour</a:t>
            </a:r>
            <a:r>
              <a:rPr lang="en-US" dirty="0" smtClean="0"/>
              <a:t> which is without box.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page makes 61 requests, significantly more than the recommended 20 , which can slow down loading time.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Missing Alt text for images.</a:t>
            </a:r>
          </a:p>
          <a:p>
            <a:pPr marL="0" indent="0">
              <a:buNone/>
            </a:pPr>
            <a:r>
              <a:rPr lang="en-US" dirty="0" smtClean="0"/>
              <a:t>	Missing Robot.txt.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Incomplete open Graph Meta Tags.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Large HTML Document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55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 6 - Website Best Practices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Minimalism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overwhelming users with too much information. Clean layouts with ample white space enhance readability and help users focus on the content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Mobile-First Approach: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for mobile devices first, then scale up for larger screens. With more users accessing websites via mobile, it’s essential that the site works seamlessly on all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Cross-Browser Compatibility: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website across different browsers (Chrome, Safari, Firefox, etc.) to ensure consistent performance and appearance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Media Assets: Compress images, videos, and other media files to reduce load times without sacrificing quality.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Lazy Loading: Load content only when users scroll down the page, which improves performance and user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Menus: Structure the navigation menu logically and make it easy for users to find important sections like Services, Solutions, Contact, and About pages.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Breadcrumbs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breadcrumb navigation to help users easily track their path within the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Media: Use professional and high-resolution images that reflect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HCLTech’s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innovative and professional nature.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Infographics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Charts: For technical content, incorporate infographics, charts, and visual elements to make data-heavy information more digestible.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93270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Website Best Practices List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 and Meta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Tags: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clear, concise URLs and optimized meta descriptions, title tags, and header tags for SEO.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Data: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schema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markup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enhance search engine visibility and improve how search engines interpret the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SSL Certification: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website is secure by using SSL encryption (HTTPS).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Trust Signals: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elements like client logos, testimonials, and case studies to build trust with potential clients.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Placement: Place CTAs (like "Contact Us" or "Get a Quote") prominently and ensure they stand out with contrasting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Action-Oriented Text: Use clear, concise, and action-oriented language in your CTAs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WCAG Compliance: Follow Web Content Accessibility Guidelines (WCAG) to ensure that users with disabilities can easily navigate and use the website.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Alternatives: Use alt text for images and ensure all multimedia content has captions or transcripts.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Above-the-Fold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 Display the most important content at the top of the page to capture the user’s attention without scrolling.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Readable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Fonts: Choose easy-to-read font sizes and types, and avoid long paragraphs. Break up content into smaller,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skimmable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sections with headings and subheadings.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57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Task 7 -  Landing Page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marL="201168" lvl="1" indent="0">
              <a:buNone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Landing Page link that I created on </a:t>
            </a: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wix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https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://0606jenish.wixsite.com/hcltech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98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for HCL Technologies enhanced my understanding of digital marketing and website design. I identified areas for improvement, such as optimizing responsiveness and addressing common design mistakes. The creation of a targeted landing page demonstrated how effective design can drive leads. Overall, this experience equipped me with valuable skills for future projects and highlighted the importance of a strong online presence.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228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tural looking label with thank you — Stock Photo © Nelosa #263579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57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47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Task </a:t>
            </a:r>
            <a:r>
              <a:rPr lang="en-IN" b="1" dirty="0"/>
              <a:t>1: Company Selection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	I have selected the company “</a:t>
            </a:r>
            <a:r>
              <a:rPr lang="en-IN" dirty="0" err="1" smtClean="0"/>
              <a:t>HCLTech</a:t>
            </a:r>
            <a:r>
              <a:rPr lang="en-IN" dirty="0" smtClean="0"/>
              <a:t>” for this Web Presence Project</a:t>
            </a:r>
            <a:endParaRPr lang="en-IN" dirty="0"/>
          </a:p>
          <a:p>
            <a:r>
              <a:rPr lang="en-IN" sz="2400" b="1" dirty="0" smtClean="0"/>
              <a:t>About HCL Tech:</a:t>
            </a:r>
          </a:p>
          <a:p>
            <a:pPr lvl="2">
              <a:lnSpc>
                <a:spcPct val="150000"/>
              </a:lnSpc>
            </a:pPr>
            <a:r>
              <a:rPr lang="en-IN" b="1" dirty="0" smtClean="0"/>
              <a:t>HCL Technologies Limited </a:t>
            </a:r>
            <a:r>
              <a:rPr lang="en-IN" dirty="0" smtClean="0"/>
              <a:t>is an </a:t>
            </a:r>
            <a:r>
              <a:rPr lang="en-IN" b="1" dirty="0" smtClean="0"/>
              <a:t>Indian Multinational </a:t>
            </a:r>
            <a:r>
              <a:rPr lang="en-IN" dirty="0" smtClean="0"/>
              <a:t>IT consulting company headquartered in </a:t>
            </a:r>
            <a:r>
              <a:rPr lang="en-IN" b="1" dirty="0" smtClean="0"/>
              <a:t>Noida, India. </a:t>
            </a:r>
          </a:p>
          <a:p>
            <a:pPr lvl="2">
              <a:lnSpc>
                <a:spcPct val="150000"/>
              </a:lnSpc>
            </a:pPr>
            <a:r>
              <a:rPr lang="en-IN" dirty="0" smtClean="0"/>
              <a:t>Founded by </a:t>
            </a:r>
            <a:r>
              <a:rPr lang="en-IN" b="1" dirty="0" smtClean="0"/>
              <a:t>Shiv </a:t>
            </a:r>
            <a:r>
              <a:rPr lang="en-IN" b="1" dirty="0" err="1" smtClean="0"/>
              <a:t>Nadar</a:t>
            </a:r>
            <a:r>
              <a:rPr lang="en-IN" b="1" dirty="0" smtClean="0"/>
              <a:t> in 1991</a:t>
            </a:r>
            <a:r>
              <a:rPr lang="en-IN" dirty="0" smtClean="0"/>
              <a:t>, when HCL entered the software services business, HCL Tech has grown into the </a:t>
            </a:r>
            <a:r>
              <a:rPr lang="en-IN" b="1" dirty="0" smtClean="0"/>
              <a:t>flagship </a:t>
            </a:r>
            <a:r>
              <a:rPr lang="en-IN" dirty="0" smtClean="0"/>
              <a:t>company of the HCL Group, operating in 60 countries with over 220,000 employees. </a:t>
            </a:r>
          </a:p>
          <a:p>
            <a:pPr lvl="2">
              <a:lnSpc>
                <a:spcPct val="150000"/>
              </a:lnSpc>
            </a:pPr>
            <a:r>
              <a:rPr lang="en-IN" dirty="0" smtClean="0"/>
              <a:t>As the IT services powerhouse of the group, </a:t>
            </a:r>
            <a:r>
              <a:rPr lang="en-IN" dirty="0" err="1" smtClean="0"/>
              <a:t>HCLTech</a:t>
            </a:r>
            <a:r>
              <a:rPr lang="en-IN" dirty="0" smtClean="0"/>
              <a:t> focuses on delivering comprehensive </a:t>
            </a:r>
            <a:r>
              <a:rPr lang="en-IN" b="1" i="1" dirty="0" smtClean="0"/>
              <a:t>IT solutions</a:t>
            </a:r>
            <a:r>
              <a:rPr lang="en-IN" b="1" dirty="0" smtClean="0"/>
              <a:t>, </a:t>
            </a:r>
            <a:r>
              <a:rPr lang="en-IN" dirty="0" smtClean="0"/>
              <a:t>while HCL Software specializes in</a:t>
            </a:r>
            <a:r>
              <a:rPr lang="en-IN" b="1" dirty="0" smtClean="0"/>
              <a:t> software products and intellectual property </a:t>
            </a:r>
            <a:r>
              <a:rPr lang="en-IN" dirty="0" smtClean="0"/>
              <a:t>(IP).</a:t>
            </a:r>
          </a:p>
          <a:p>
            <a:pPr lvl="2">
              <a:lnSpc>
                <a:spcPct val="150000"/>
              </a:lnSpc>
            </a:pPr>
            <a:r>
              <a:rPr lang="en-IN" dirty="0" smtClean="0"/>
              <a:t>Other </a:t>
            </a:r>
            <a:r>
              <a:rPr lang="en-IN" dirty="0"/>
              <a:t>HCL divisions </a:t>
            </a:r>
            <a:r>
              <a:rPr lang="en-IN" dirty="0" smtClean="0"/>
              <a:t>cater </a:t>
            </a:r>
            <a:r>
              <a:rPr lang="en-IN" dirty="0"/>
              <a:t>to </a:t>
            </a:r>
            <a:r>
              <a:rPr lang="en-IN" b="1" dirty="0"/>
              <a:t>specific industries and services, including healthcare, product distribution, and corporate social responsibility (CSR) </a:t>
            </a:r>
            <a:r>
              <a:rPr lang="en-IN" b="1" dirty="0" smtClean="0"/>
              <a:t>activities.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5402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 2: </a:t>
            </a:r>
            <a:r>
              <a:rPr lang="en-US" b="1" dirty="0" smtClean="0"/>
              <a:t>Service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IN" dirty="0"/>
              <a:t>AI and Generative AI</a:t>
            </a:r>
          </a:p>
          <a:p>
            <a:pPr lvl="1"/>
            <a:r>
              <a:rPr lang="en-IN" dirty="0"/>
              <a:t>Cloud</a:t>
            </a:r>
          </a:p>
          <a:p>
            <a:pPr lvl="1"/>
            <a:r>
              <a:rPr lang="en-IN" dirty="0"/>
              <a:t>Application Management</a:t>
            </a:r>
          </a:p>
          <a:p>
            <a:pPr lvl="1"/>
            <a:r>
              <a:rPr lang="en-IN" dirty="0"/>
              <a:t>Automation</a:t>
            </a:r>
          </a:p>
          <a:p>
            <a:pPr lvl="1"/>
            <a:r>
              <a:rPr lang="en-IN" dirty="0"/>
              <a:t>Business Process Operations</a:t>
            </a:r>
          </a:p>
          <a:p>
            <a:pPr lvl="1"/>
            <a:r>
              <a:rPr lang="en-IN" dirty="0"/>
              <a:t>Commercial Apps/SaaS</a:t>
            </a:r>
          </a:p>
          <a:p>
            <a:pPr lvl="1"/>
            <a:r>
              <a:rPr lang="en-IN" dirty="0"/>
              <a:t>Cybersecurity</a:t>
            </a:r>
          </a:p>
          <a:p>
            <a:pPr lvl="1"/>
            <a:r>
              <a:rPr lang="en-IN" dirty="0"/>
              <a:t>Data and AI</a:t>
            </a:r>
          </a:p>
          <a:p>
            <a:pPr lvl="1"/>
            <a:r>
              <a:rPr lang="en-IN" dirty="0"/>
              <a:t>Digital Design and Manufacturing </a:t>
            </a:r>
            <a:r>
              <a:rPr lang="en-IN" dirty="0" smtClean="0"/>
              <a:t>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IN" dirty="0"/>
              <a:t>Digital Workplace</a:t>
            </a:r>
          </a:p>
          <a:p>
            <a:pPr lvl="1"/>
            <a:r>
              <a:rPr lang="en-IN" dirty="0" err="1"/>
              <a:t>EdTech</a:t>
            </a:r>
            <a:endParaRPr lang="en-IN" dirty="0"/>
          </a:p>
          <a:p>
            <a:pPr lvl="1"/>
            <a:r>
              <a:rPr lang="en-IN" dirty="0"/>
              <a:t>Intelligent Operations</a:t>
            </a:r>
          </a:p>
          <a:p>
            <a:pPr lvl="1"/>
            <a:r>
              <a:rPr lang="en-IN" dirty="0"/>
              <a:t>Internet of Things</a:t>
            </a:r>
          </a:p>
          <a:p>
            <a:pPr lvl="1"/>
            <a:r>
              <a:rPr lang="en-IN" dirty="0"/>
              <a:t>Marketing Services</a:t>
            </a:r>
          </a:p>
          <a:p>
            <a:pPr lvl="1"/>
            <a:r>
              <a:rPr lang="en-IN" dirty="0"/>
              <a:t>Networks</a:t>
            </a:r>
          </a:p>
          <a:p>
            <a:pPr lvl="1"/>
            <a:r>
              <a:rPr lang="en-IN" dirty="0"/>
              <a:t>Operational Technology</a:t>
            </a:r>
          </a:p>
          <a:p>
            <a:pPr lvl="1"/>
            <a:r>
              <a:rPr lang="en-IN" dirty="0"/>
              <a:t>Product Engineering</a:t>
            </a:r>
          </a:p>
          <a:p>
            <a:pPr lvl="1"/>
            <a:r>
              <a:rPr lang="en-IN" dirty="0"/>
              <a:t>Supply Chain</a:t>
            </a:r>
          </a:p>
          <a:p>
            <a:pPr lvl="1"/>
            <a:r>
              <a:rPr lang="en-IN" dirty="0"/>
              <a:t>Unified Service Management(USM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10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5018649" cy="4102490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Application Management:</a:t>
            </a:r>
          </a:p>
          <a:p>
            <a:r>
              <a:rPr lang="en-IN" sz="1400" dirty="0"/>
              <a:t>HCL provides </a:t>
            </a:r>
            <a:r>
              <a:rPr lang="en-IN" sz="1400" b="1" dirty="0"/>
              <a:t>customized solutions</a:t>
            </a:r>
            <a:r>
              <a:rPr lang="en-IN" sz="1400" dirty="0"/>
              <a:t> for handling a company’s applications, whether they are cloud-based, mobile, or AI-driven. Their services include: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200" b="1" dirty="0"/>
              <a:t>Monitoring</a:t>
            </a:r>
            <a:r>
              <a:rPr lang="en-IN" sz="1200" dirty="0"/>
              <a:t> application 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200" b="1" dirty="0"/>
              <a:t>Updating</a:t>
            </a:r>
            <a:r>
              <a:rPr lang="en-IN" sz="1200" dirty="0"/>
              <a:t> and managing software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200" b="1" dirty="0"/>
              <a:t>Fixing</a:t>
            </a:r>
            <a:r>
              <a:rPr lang="en-IN" sz="1200" dirty="0"/>
              <a:t> issues or bugs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200" b="1" dirty="0"/>
              <a:t>Optimizing</a:t>
            </a:r>
            <a:r>
              <a:rPr lang="en-IN" sz="1200" dirty="0"/>
              <a:t> the use of resources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200" b="1" dirty="0"/>
              <a:t>Ensuring</a:t>
            </a:r>
            <a:r>
              <a:rPr lang="en-IN" sz="1200" dirty="0"/>
              <a:t> that applications align with the business needs</a:t>
            </a:r>
          </a:p>
          <a:p>
            <a:r>
              <a:rPr lang="en-IN" sz="1400" dirty="0"/>
              <a:t>The goal is to reduce costs, improve user experiences, and drive innovation within businesses by managing their application portfolios effectively.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Automation: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HCL helps businesses streamline operations by integrating systems and automating processes</a:t>
            </a:r>
            <a:r>
              <a:rPr lang="en-US" sz="1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/>
              <a:t>They connect data and applications for seamless functioning, automate repetitive tasks using RPA, and provide low-code/no-code platforms that allow non-tech users to build and manage applications. </a:t>
            </a: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Their </a:t>
            </a:r>
            <a:r>
              <a:rPr lang="en-US" sz="1400" dirty="0"/>
              <a:t>goal is to modernize businesses through faster, more efficient processes, enabling real-time decision-making. </a:t>
            </a: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HCL </a:t>
            </a:r>
            <a:r>
              <a:rPr lang="en-US" sz="1400" dirty="0"/>
              <a:t>offers key services like digital integration, business process management, and automation, partnering with top tech companies to help businesses achieve their digital transformation goals.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4224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Services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Commercial Application </a:t>
            </a:r>
            <a:r>
              <a:rPr lang="en-IN" b="1" dirty="0" smtClean="0"/>
              <a:t>Services: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/>
              <a:t>HCL's Commercial </a:t>
            </a:r>
            <a:r>
              <a:rPr lang="en-US" sz="1200" dirty="0"/>
              <a:t>Application </a:t>
            </a:r>
            <a:r>
              <a:rPr lang="en-US" sz="1200" dirty="0" smtClean="0"/>
              <a:t>Services help </a:t>
            </a:r>
            <a:r>
              <a:rPr lang="en-US" sz="1200" dirty="0"/>
              <a:t>businesses improve key operations like sales, finance, HR, and manufacturing by creating customized software solutions. </a:t>
            </a:r>
            <a:endParaRPr lang="en-US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/>
              <a:t>Instead </a:t>
            </a:r>
            <a:r>
              <a:rPr lang="en-US" sz="1200" dirty="0"/>
              <a:t>of using generic software, HCL tailors applications to meet each company's specific needs, ensuring better efficiency and communication between departments. </a:t>
            </a:r>
            <a:endParaRPr lang="en-US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/>
              <a:t>They </a:t>
            </a:r>
            <a:r>
              <a:rPr lang="en-US" sz="1200" dirty="0"/>
              <a:t>simplify complex processes, giving businesses full control over their apps, making it easier to manage, update, and integrate everything in one place</a:t>
            </a:r>
            <a:r>
              <a:rPr lang="en-US" sz="12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/>
              <a:t> </a:t>
            </a:r>
            <a:r>
              <a:rPr lang="en-US" sz="1200" dirty="0"/>
              <a:t>This leads to smoother internal operations and ultimately helps businesses deliver a better experience to their customers.</a:t>
            </a:r>
            <a:endParaRPr lang="en-IN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Cybersecurity Services:</a:t>
            </a:r>
          </a:p>
          <a:p>
            <a:pPr marL="0" indent="0">
              <a:buNone/>
            </a:pPr>
            <a:r>
              <a:rPr lang="en-US" sz="1200" dirty="0" smtClean="0"/>
              <a:t>HCL's Cybersecurity Services help </a:t>
            </a:r>
            <a:r>
              <a:rPr lang="en-US" sz="1200" dirty="0"/>
              <a:t>businesses stay safe from online threats. </a:t>
            </a:r>
            <a:endParaRPr lang="en-US" sz="1200" dirty="0" smtClean="0"/>
          </a:p>
          <a:p>
            <a:r>
              <a:rPr lang="en-US" sz="1200" dirty="0" smtClean="0"/>
              <a:t>Cyber </a:t>
            </a:r>
            <a:r>
              <a:rPr lang="en-US" sz="1200" dirty="0"/>
              <a:t>Threat </a:t>
            </a:r>
            <a:r>
              <a:rPr lang="en-US" sz="1200" dirty="0" smtClean="0"/>
              <a:t>Protection: </a:t>
            </a:r>
            <a:r>
              <a:rPr lang="en-US" sz="1200" dirty="0"/>
              <a:t>Safeguards against hackers and viruses.</a:t>
            </a:r>
          </a:p>
          <a:p>
            <a:r>
              <a:rPr lang="en-US" sz="1200" dirty="0" smtClean="0"/>
              <a:t>Data Security: </a:t>
            </a:r>
            <a:r>
              <a:rPr lang="en-US" sz="1200" dirty="0"/>
              <a:t>Keeps sensitive information safe from unauthorized access.</a:t>
            </a:r>
          </a:p>
          <a:p>
            <a:r>
              <a:rPr lang="en-US" sz="1200" dirty="0" smtClean="0"/>
              <a:t>24/7 Monitoring: </a:t>
            </a:r>
            <a:r>
              <a:rPr lang="en-US" sz="1200" dirty="0"/>
              <a:t>Constantly watches for unusual activity or threats.</a:t>
            </a:r>
          </a:p>
          <a:p>
            <a:r>
              <a:rPr lang="en-US" sz="1200" dirty="0" smtClean="0"/>
              <a:t>Risk Assessment: </a:t>
            </a:r>
            <a:r>
              <a:rPr lang="en-US" sz="1200" dirty="0"/>
              <a:t>Identifies security weaknesses and suggests improvements.</a:t>
            </a:r>
          </a:p>
          <a:p>
            <a:r>
              <a:rPr lang="en-US" sz="1200" dirty="0" smtClean="0"/>
              <a:t>Compliance Support: </a:t>
            </a:r>
            <a:r>
              <a:rPr lang="en-US" sz="1200" dirty="0"/>
              <a:t>Helps businesses meet industry security standards.</a:t>
            </a:r>
          </a:p>
          <a:p>
            <a:r>
              <a:rPr lang="en-US" sz="1200" dirty="0" smtClean="0"/>
              <a:t>Incident Response: </a:t>
            </a:r>
            <a:r>
              <a:rPr lang="en-US" sz="1200" dirty="0"/>
              <a:t>Quickly reacts to security breaches to minimize damage.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377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Task 3 - Website Platform Identification</a:t>
            </a:r>
            <a:r>
              <a:rPr lang="en-US" b="1" dirty="0" smtClean="0"/>
              <a:t>:</a:t>
            </a:r>
            <a:r>
              <a:rPr lang="en-IN" dirty="0"/>
              <a:t/>
            </a:r>
            <a:br>
              <a:rPr lang="en-IN" dirty="0"/>
            </a:br>
            <a:r>
              <a:rPr lang="en-IN" sz="2200" b="1" u="sng" dirty="0">
                <a:hlinkClick r:id="rId2"/>
              </a:rPr>
              <a:t>https://</a:t>
            </a:r>
            <a:r>
              <a:rPr lang="en-IN" sz="2200" b="1" u="sng" dirty="0" smtClean="0">
                <a:hlinkClick r:id="rId2"/>
              </a:rPr>
              <a:t>www.hcltech.com/digital-business/application-management-services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Website platform was identified using the tool “</a:t>
            </a:r>
            <a:r>
              <a:rPr lang="en-IN" b="1" i="1" dirty="0" err="1" smtClean="0"/>
              <a:t>WhatRuns</a:t>
            </a:r>
            <a:r>
              <a:rPr lang="en-IN" b="1" i="1" dirty="0" smtClean="0"/>
              <a:t>”</a:t>
            </a:r>
          </a:p>
          <a:p>
            <a:r>
              <a:rPr lang="en-IN" b="1" i="1" dirty="0" smtClean="0"/>
              <a:t>C</a:t>
            </a:r>
            <a:r>
              <a:rPr lang="en-IN" b="1" dirty="0" smtClean="0"/>
              <a:t>MS</a:t>
            </a:r>
          </a:p>
          <a:p>
            <a:r>
              <a:rPr lang="en-IN" dirty="0" smtClean="0"/>
              <a:t>Drupal 7</a:t>
            </a:r>
          </a:p>
          <a:p>
            <a:r>
              <a:rPr lang="en-IN" b="1" dirty="0" smtClean="0"/>
              <a:t>Analytics</a:t>
            </a:r>
          </a:p>
          <a:p>
            <a:r>
              <a:rPr lang="en-IN" dirty="0" smtClean="0"/>
              <a:t>Google Analytics UA</a:t>
            </a:r>
          </a:p>
          <a:p>
            <a:r>
              <a:rPr lang="en-IN" b="1" dirty="0" err="1" smtClean="0"/>
              <a:t>MediaMath</a:t>
            </a:r>
            <a:endParaRPr lang="en-IN" b="1" dirty="0" smtClean="0"/>
          </a:p>
          <a:p>
            <a:r>
              <a:rPr lang="en-IN" dirty="0" smtClean="0"/>
              <a:t>Infer</a:t>
            </a:r>
          </a:p>
          <a:p>
            <a:r>
              <a:rPr lang="en-IN" b="1" dirty="0" smtClean="0"/>
              <a:t>Webserver</a:t>
            </a:r>
          </a:p>
          <a:p>
            <a:r>
              <a:rPr lang="en-IN" dirty="0" err="1" smtClean="0"/>
              <a:t>Niginx</a:t>
            </a:r>
            <a:r>
              <a:rPr lang="en-IN" dirty="0" smtClean="0"/>
              <a:t> 1.4.6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smtClean="0"/>
              <a:t>Programming Language</a:t>
            </a:r>
          </a:p>
          <a:p>
            <a:r>
              <a:rPr lang="en-IN" dirty="0" smtClean="0"/>
              <a:t>PHP 5.3.3</a:t>
            </a:r>
          </a:p>
          <a:p>
            <a:r>
              <a:rPr lang="en-IN" b="1" dirty="0" smtClean="0"/>
              <a:t>Widgets</a:t>
            </a:r>
          </a:p>
          <a:p>
            <a:r>
              <a:rPr lang="en-IN" dirty="0" smtClean="0"/>
              <a:t>Facebook</a:t>
            </a:r>
          </a:p>
          <a:p>
            <a:r>
              <a:rPr lang="en-IN" b="1" dirty="0" smtClean="0"/>
              <a:t>Miscellaneous</a:t>
            </a:r>
          </a:p>
          <a:p>
            <a:r>
              <a:rPr lang="en-IN" dirty="0" err="1" smtClean="0"/>
              <a:t>Demandbase</a:t>
            </a:r>
            <a:endParaRPr lang="en-IN" dirty="0" smtClean="0"/>
          </a:p>
          <a:p>
            <a:r>
              <a:rPr lang="en-IN" b="1" dirty="0" smtClean="0"/>
              <a:t>Cache</a:t>
            </a:r>
          </a:p>
          <a:p>
            <a:r>
              <a:rPr lang="en-IN" dirty="0" smtClean="0"/>
              <a:t>Varnish</a:t>
            </a:r>
          </a:p>
          <a:p>
            <a:r>
              <a:rPr lang="en-IN" b="1" dirty="0" smtClean="0"/>
              <a:t>Operating System</a:t>
            </a:r>
          </a:p>
          <a:p>
            <a:r>
              <a:rPr lang="en-IN" dirty="0" smtClean="0"/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213553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Website platform was identified using the tool “</a:t>
            </a:r>
            <a:r>
              <a:rPr lang="en-IN" sz="3600" b="1" i="1" dirty="0" err="1"/>
              <a:t>WhatRuns</a:t>
            </a:r>
            <a:r>
              <a:rPr lang="en-IN" sz="3600" b="1" i="1" dirty="0" smtClean="0"/>
              <a:t>”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 smtClean="0"/>
              <a:t>Advertising</a:t>
            </a:r>
          </a:p>
          <a:p>
            <a:r>
              <a:rPr lang="en-IN" dirty="0" err="1" smtClean="0"/>
              <a:t>DoubeClick</a:t>
            </a:r>
            <a:r>
              <a:rPr lang="en-IN" dirty="0" smtClean="0"/>
              <a:t>(DFP)</a:t>
            </a:r>
          </a:p>
          <a:p>
            <a:r>
              <a:rPr lang="en-IN" dirty="0" smtClean="0"/>
              <a:t>LinkedIn Insight</a:t>
            </a:r>
          </a:p>
          <a:p>
            <a:r>
              <a:rPr lang="en-IN" dirty="0" smtClean="0"/>
              <a:t>Facebook Pixel</a:t>
            </a:r>
          </a:p>
          <a:p>
            <a:r>
              <a:rPr lang="en-IN" b="1" dirty="0" smtClean="0"/>
              <a:t>Sales and Marketing</a:t>
            </a:r>
          </a:p>
          <a:p>
            <a:r>
              <a:rPr lang="en-IN" dirty="0" err="1" smtClean="0"/>
              <a:t>SharpSpring</a:t>
            </a:r>
            <a:endParaRPr lang="en-IN" dirty="0" smtClean="0"/>
          </a:p>
          <a:p>
            <a:r>
              <a:rPr lang="en-IN" b="1" dirty="0" smtClean="0"/>
              <a:t>Tag Manager</a:t>
            </a:r>
          </a:p>
          <a:p>
            <a:r>
              <a:rPr lang="en-IN" dirty="0" smtClean="0"/>
              <a:t>Google Tag Manager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b="1" dirty="0" smtClean="0"/>
              <a:t>Dev Tools</a:t>
            </a:r>
          </a:p>
          <a:p>
            <a:r>
              <a:rPr lang="en-IN" dirty="0" smtClean="0"/>
              <a:t>HTML5 Shiv</a:t>
            </a:r>
          </a:p>
          <a:p>
            <a:r>
              <a:rPr lang="en-IN" b="1" dirty="0" err="1" smtClean="0"/>
              <a:t>Javascript</a:t>
            </a:r>
            <a:r>
              <a:rPr lang="en-IN" b="1" dirty="0" smtClean="0"/>
              <a:t> Frameworks</a:t>
            </a:r>
          </a:p>
          <a:p>
            <a:r>
              <a:rPr lang="en-IN" dirty="0" smtClean="0"/>
              <a:t>Moment JS</a:t>
            </a:r>
          </a:p>
          <a:p>
            <a:r>
              <a:rPr lang="en-IN" dirty="0" smtClean="0"/>
              <a:t>JQuery 1.10.2</a:t>
            </a:r>
          </a:p>
          <a:p>
            <a:r>
              <a:rPr lang="en-IN" dirty="0" smtClean="0"/>
              <a:t>JQuery UI 1.10.2</a:t>
            </a:r>
          </a:p>
          <a:p>
            <a:r>
              <a:rPr lang="en-IN" dirty="0" err="1" smtClean="0"/>
              <a:t>Async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6680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Website platform was identified using the tool “</a:t>
            </a:r>
            <a:r>
              <a:rPr lang="en-IN" b="1" i="1" dirty="0" err="1" smtClean="0"/>
              <a:t>Wappalyzer</a:t>
            </a:r>
            <a:r>
              <a:rPr lang="en-IN" b="1" i="1" dirty="0" smtClean="0"/>
              <a:t>”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smtClean="0"/>
              <a:t>CMS </a:t>
            </a:r>
          </a:p>
          <a:p>
            <a:r>
              <a:rPr lang="en-IN" dirty="0" smtClean="0"/>
              <a:t>Drupal </a:t>
            </a:r>
          </a:p>
          <a:p>
            <a:r>
              <a:rPr lang="en-IN" b="1" dirty="0" smtClean="0"/>
              <a:t>Analytics</a:t>
            </a:r>
            <a:endParaRPr lang="en-IN" b="1" dirty="0"/>
          </a:p>
          <a:p>
            <a:r>
              <a:rPr lang="en-IN" dirty="0" err="1" smtClean="0"/>
              <a:t>Snowplow</a:t>
            </a:r>
            <a:r>
              <a:rPr lang="en-IN" dirty="0" smtClean="0"/>
              <a:t> Analytics</a:t>
            </a:r>
          </a:p>
          <a:p>
            <a:r>
              <a:rPr lang="en-IN" dirty="0" smtClean="0"/>
              <a:t>Microsoft Clarity</a:t>
            </a:r>
          </a:p>
          <a:p>
            <a:r>
              <a:rPr lang="en-IN" dirty="0" smtClean="0"/>
              <a:t>VWO</a:t>
            </a:r>
          </a:p>
          <a:p>
            <a:r>
              <a:rPr lang="en-IN" dirty="0" smtClean="0"/>
              <a:t>Google Analytics</a:t>
            </a:r>
          </a:p>
          <a:p>
            <a:r>
              <a:rPr lang="en-IN" dirty="0" smtClean="0"/>
              <a:t>Facebook Pixel</a:t>
            </a:r>
          </a:p>
          <a:p>
            <a:r>
              <a:rPr lang="en-IN" dirty="0" err="1" smtClean="0"/>
              <a:t>Demandbase</a:t>
            </a:r>
            <a:endParaRPr lang="en-IN" dirty="0" smtClean="0"/>
          </a:p>
          <a:p>
            <a:r>
              <a:rPr lang="en-IN" dirty="0" err="1" smtClean="0"/>
              <a:t>Linkedin</a:t>
            </a:r>
            <a:r>
              <a:rPr lang="en-IN" dirty="0" smtClean="0"/>
              <a:t> Insight Tag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smtClean="0"/>
              <a:t>Marketing Automation</a:t>
            </a:r>
          </a:p>
          <a:p>
            <a:r>
              <a:rPr lang="en-IN" dirty="0" err="1" smtClean="0"/>
              <a:t>Pathfactory</a:t>
            </a:r>
            <a:endParaRPr lang="en-IN" dirty="0" smtClean="0"/>
          </a:p>
          <a:p>
            <a:r>
              <a:rPr lang="en-IN" dirty="0" smtClean="0"/>
              <a:t>Eloqua</a:t>
            </a:r>
          </a:p>
          <a:p>
            <a:r>
              <a:rPr lang="en-IN" dirty="0" smtClean="0"/>
              <a:t>6sense</a:t>
            </a:r>
          </a:p>
          <a:p>
            <a:r>
              <a:rPr lang="en-IN" b="1" dirty="0" smtClean="0"/>
              <a:t>Advertising</a:t>
            </a:r>
          </a:p>
          <a:p>
            <a:r>
              <a:rPr lang="en-IN" dirty="0" smtClean="0"/>
              <a:t>Twitter Ads</a:t>
            </a:r>
          </a:p>
          <a:p>
            <a:r>
              <a:rPr lang="en-IN" b="1" dirty="0" smtClean="0"/>
              <a:t>Tag Managers</a:t>
            </a:r>
          </a:p>
          <a:p>
            <a:r>
              <a:rPr lang="en-IN" dirty="0" smtClean="0"/>
              <a:t>Google Tag Manager</a:t>
            </a:r>
          </a:p>
          <a:p>
            <a:r>
              <a:rPr lang="en-IN" b="1" dirty="0" smtClean="0"/>
              <a:t>Development</a:t>
            </a:r>
          </a:p>
          <a:p>
            <a:r>
              <a:rPr lang="en-IN" dirty="0" smtClean="0"/>
              <a:t>Styled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27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Website platform was identified using the tool “</a:t>
            </a:r>
            <a:r>
              <a:rPr lang="en-IN" b="1" i="1" dirty="0" err="1"/>
              <a:t>Wappalyzer</a:t>
            </a:r>
            <a:r>
              <a:rPr lang="en-IN" b="1" i="1" dirty="0"/>
              <a:t>”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 smtClean="0"/>
              <a:t>JavaScript frameworks</a:t>
            </a:r>
          </a:p>
          <a:p>
            <a:r>
              <a:rPr lang="en-IN" dirty="0" smtClean="0"/>
              <a:t>React</a:t>
            </a:r>
          </a:p>
          <a:p>
            <a:r>
              <a:rPr lang="en-IN" b="1" dirty="0" smtClean="0"/>
              <a:t>Video Player </a:t>
            </a:r>
          </a:p>
          <a:p>
            <a:r>
              <a:rPr lang="en-IN" dirty="0" smtClean="0"/>
              <a:t>Vimeo</a:t>
            </a:r>
          </a:p>
          <a:p>
            <a:r>
              <a:rPr lang="en-IN" dirty="0" err="1" smtClean="0"/>
              <a:t>Youtube</a:t>
            </a:r>
            <a:endParaRPr lang="en-IN" dirty="0" smtClean="0"/>
          </a:p>
          <a:p>
            <a:r>
              <a:rPr lang="en-IN" b="1" dirty="0" smtClean="0"/>
              <a:t>Security</a:t>
            </a:r>
          </a:p>
          <a:p>
            <a:r>
              <a:rPr lang="en-IN" dirty="0" smtClean="0"/>
              <a:t>Akamai Bot Manager</a:t>
            </a:r>
          </a:p>
          <a:p>
            <a:r>
              <a:rPr lang="en-IN" dirty="0" smtClean="0"/>
              <a:t>HSTS</a:t>
            </a:r>
          </a:p>
          <a:p>
            <a:r>
              <a:rPr lang="en-IN" b="1" dirty="0" err="1" smtClean="0"/>
              <a:t>Javascript</a:t>
            </a:r>
            <a:r>
              <a:rPr lang="en-IN" b="1" dirty="0" smtClean="0"/>
              <a:t> Libraries</a:t>
            </a:r>
          </a:p>
          <a:p>
            <a:r>
              <a:rPr lang="en-IN" dirty="0" err="1" smtClean="0"/>
              <a:t>Jquery</a:t>
            </a:r>
            <a:r>
              <a:rPr lang="en-IN" dirty="0" smtClean="0"/>
              <a:t> UI</a:t>
            </a:r>
          </a:p>
          <a:p>
            <a:r>
              <a:rPr lang="en-IN" dirty="0" err="1" smtClean="0"/>
              <a:t>Jqyert</a:t>
            </a:r>
            <a:endParaRPr lang="en-IN" dirty="0" smtClean="0"/>
          </a:p>
          <a:p>
            <a:r>
              <a:rPr lang="en-IN" dirty="0" smtClean="0"/>
              <a:t>Core-</a:t>
            </a:r>
            <a:r>
              <a:rPr lang="en-IN" dirty="0" err="1" smtClean="0"/>
              <a:t>Js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 smtClean="0"/>
              <a:t>IaaS</a:t>
            </a:r>
          </a:p>
          <a:p>
            <a:r>
              <a:rPr lang="en-IN" dirty="0" err="1" smtClean="0"/>
              <a:t>Snowplow</a:t>
            </a:r>
            <a:r>
              <a:rPr lang="en-IN" dirty="0" smtClean="0"/>
              <a:t> Analytics</a:t>
            </a:r>
          </a:p>
          <a:p>
            <a:r>
              <a:rPr lang="en-IN" b="1" dirty="0" smtClean="0"/>
              <a:t>UI frameworks</a:t>
            </a:r>
          </a:p>
          <a:p>
            <a:r>
              <a:rPr lang="en-IN" dirty="0" smtClean="0"/>
              <a:t>Bootstrap</a:t>
            </a:r>
          </a:p>
          <a:p>
            <a:r>
              <a:rPr lang="en-IN" b="1" dirty="0" smtClean="0"/>
              <a:t>Miscellaneous</a:t>
            </a:r>
          </a:p>
          <a:p>
            <a:r>
              <a:rPr lang="en-IN" dirty="0" smtClean="0"/>
              <a:t>Open Graph</a:t>
            </a:r>
          </a:p>
          <a:p>
            <a:r>
              <a:rPr lang="en-IN" dirty="0" smtClean="0"/>
              <a:t>Popper</a:t>
            </a:r>
          </a:p>
          <a:p>
            <a:r>
              <a:rPr lang="en-IN" b="1" dirty="0" smtClean="0"/>
              <a:t>Caching</a:t>
            </a:r>
          </a:p>
          <a:p>
            <a:r>
              <a:rPr lang="en-IN" dirty="0" smtClean="0"/>
              <a:t>Varnish</a:t>
            </a:r>
          </a:p>
        </p:txBody>
      </p:sp>
    </p:spTree>
    <p:extLst>
      <p:ext uri="{BB962C8B-B14F-4D97-AF65-F5344CB8AC3E}">
        <p14:creationId xmlns:p14="http://schemas.microsoft.com/office/powerpoint/2010/main" val="10511540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587</TotalTime>
  <Words>1431</Words>
  <Application>Microsoft Office PowerPoint</Application>
  <PresentationFormat>Widescreen</PresentationFormat>
  <Paragraphs>183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Retrospect</vt:lpstr>
      <vt:lpstr>Web Presence Project Crafting &amp; Compelling Website Analysis, Audit and Recommendations</vt:lpstr>
      <vt:lpstr> Task 1: Company Selection </vt:lpstr>
      <vt:lpstr>Task 2: Service</vt:lpstr>
      <vt:lpstr>Service Description</vt:lpstr>
      <vt:lpstr>Services Description</vt:lpstr>
      <vt:lpstr>Task 3 - Website Platform Identification: https://www.hcltech.com/digital-business/application-management-services</vt:lpstr>
      <vt:lpstr>Website platform was identified using the tool “WhatRuns”</vt:lpstr>
      <vt:lpstr>Website platform was identified using the tool “Wappalyzer”</vt:lpstr>
      <vt:lpstr>Website platform was identified using the tool “Wappalyzer”</vt:lpstr>
      <vt:lpstr>Task 4 - Responsive Design Testing</vt:lpstr>
      <vt:lpstr>Task 5 - Website Mistakes Identification</vt:lpstr>
      <vt:lpstr>Task 6 - Website Best Practices List</vt:lpstr>
      <vt:lpstr>Website Best Practices List</vt:lpstr>
      <vt:lpstr>Task 7 -  Landing Page Design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Presence Project Crafting &amp; Compelling Website Analysis, Audit and Recommendations</dc:title>
  <dc:creator>ASUS</dc:creator>
  <cp:lastModifiedBy>ASUS</cp:lastModifiedBy>
  <cp:revision>17</cp:revision>
  <dcterms:created xsi:type="dcterms:W3CDTF">2024-08-31T09:58:16Z</dcterms:created>
  <dcterms:modified xsi:type="dcterms:W3CDTF">2024-10-20T18:27:15Z</dcterms:modified>
</cp:coreProperties>
</file>