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0"/>
  </p:notesMasterIdLst>
  <p:sldIdLst>
    <p:sldId id="256" r:id="rId2"/>
    <p:sldId id="257" r:id="rId3"/>
    <p:sldId id="258" r:id="rId4"/>
    <p:sldId id="259" r:id="rId5"/>
    <p:sldId id="285" r:id="rId6"/>
    <p:sldId id="296" r:id="rId7"/>
    <p:sldId id="297" r:id="rId8"/>
    <p:sldId id="263" r:id="rId9"/>
    <p:sldId id="280" r:id="rId10"/>
    <p:sldId id="284" r:id="rId11"/>
    <p:sldId id="281" r:id="rId12"/>
    <p:sldId id="298" r:id="rId13"/>
    <p:sldId id="289" r:id="rId14"/>
    <p:sldId id="290" r:id="rId15"/>
    <p:sldId id="268"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abakaran" initials="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4ADF3"/>
    <a:srgbClr val="EC78D6"/>
    <a:srgbClr val="DCD6DC"/>
    <a:srgbClr val="E1C3F7"/>
    <a:srgbClr val="78DCB4"/>
    <a:srgbClr val="66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6324" autoAdjust="0"/>
    <p:restoredTop sz="94434" autoAdjust="0"/>
  </p:normalViewPr>
  <p:slideViewPr>
    <p:cSldViewPr>
      <p:cViewPr varScale="1">
        <p:scale>
          <a:sx n="65" d="100"/>
          <a:sy n="65" d="100"/>
        </p:scale>
        <p:origin x="-208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DFCB83-F84F-4DC4-BC95-98D6541F4396}" type="datetimeFigureOut">
              <a:rPr lang="en-US" smtClean="0"/>
              <a:pPr/>
              <a:t>4/1/2019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9F1CC-BDCD-4D74-AAC3-37B4B56AFB96}" type="slidenum">
              <a:rPr lang="en-US" smtClean="0"/>
              <a:pPr/>
              <a:t>‹#›</a:t>
            </a:fld>
            <a:endParaRPr lang="en-US" dirty="0"/>
          </a:p>
        </p:txBody>
      </p:sp>
    </p:spTree>
    <p:extLst>
      <p:ext uri="{BB962C8B-B14F-4D97-AF65-F5344CB8AC3E}">
        <p14:creationId xmlns="" xmlns:p14="http://schemas.microsoft.com/office/powerpoint/2010/main" val="359839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19F1CC-BDCD-4D74-AAC3-37B4B56AFB96}" type="slidenum">
              <a:rPr lang="en-US" smtClean="0"/>
              <a:pPr/>
              <a:t>1</a:t>
            </a:fld>
            <a:endParaRPr lang="en-US" dirty="0"/>
          </a:p>
        </p:txBody>
      </p:sp>
    </p:spTree>
    <p:extLst>
      <p:ext uri="{BB962C8B-B14F-4D97-AF65-F5344CB8AC3E}">
        <p14:creationId xmlns="" xmlns:p14="http://schemas.microsoft.com/office/powerpoint/2010/main" val="222437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657DF21-065F-4355-AE56-755F654FE58F}" type="datetimeFigureOut">
              <a:rPr lang="en-US" smtClean="0"/>
              <a:pPr/>
              <a:t>4/1/2019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657DF21-065F-4355-AE56-755F654FE58F}" type="datetimeFigureOut">
              <a:rPr lang="en-US" smtClean="0"/>
              <a:pPr/>
              <a:t>4/1/2019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CD3B1F6-0682-4E8E-90AE-40ED65D8693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1524000"/>
            <a:ext cx="9296400" cy="2677656"/>
          </a:xfrm>
          <a:prstGeom prst="rect">
            <a:avLst/>
          </a:prstGeom>
        </p:spPr>
        <p:txBody>
          <a:bodyPr wrap="square">
            <a:spAutoFit/>
          </a:bodyPr>
          <a:lstStyle/>
          <a:p>
            <a:pPr algn="ctr"/>
            <a:endParaRPr lang="en-US" sz="2800" b="1" dirty="0" smtClean="0">
              <a:solidFill>
                <a:srgbClr val="FF0000"/>
              </a:solidFill>
              <a:latin typeface="Algerian" pitchFamily="82" charset="0"/>
              <a:cs typeface="Times New Roman" pitchFamily="18" charset="0"/>
            </a:endParaRPr>
          </a:p>
          <a:p>
            <a:pPr algn="ctr"/>
            <a:endParaRPr lang="en-US" sz="2800" b="1" dirty="0" smtClean="0">
              <a:solidFill>
                <a:srgbClr val="FF0000"/>
              </a:solidFill>
              <a:latin typeface="Algerian" pitchFamily="82" charset="0"/>
              <a:cs typeface="Times New Roman" pitchFamily="18" charset="0"/>
            </a:endParaRPr>
          </a:p>
          <a:p>
            <a:pPr algn="ctr"/>
            <a:endParaRPr lang="en-US" sz="2800" b="1" dirty="0" smtClean="0">
              <a:solidFill>
                <a:srgbClr val="FF0000"/>
              </a:solidFill>
              <a:latin typeface="Algerian" pitchFamily="82" charset="0"/>
              <a:cs typeface="Times New Roman" pitchFamily="18" charset="0"/>
            </a:endParaRPr>
          </a:p>
          <a:p>
            <a:pPr algn="ctr"/>
            <a:endParaRPr lang="en-US" sz="2800" b="1" dirty="0" smtClean="0">
              <a:solidFill>
                <a:srgbClr val="FF0000"/>
              </a:solidFill>
              <a:latin typeface="Algerian" pitchFamily="82" charset="0"/>
              <a:cs typeface="Times New Roman" pitchFamily="18" charset="0"/>
            </a:endParaRPr>
          </a:p>
          <a:p>
            <a:pPr algn="ctr"/>
            <a:r>
              <a:rPr lang="en-US" sz="2800" b="1" dirty="0" smtClean="0">
                <a:solidFill>
                  <a:srgbClr val="FF0000"/>
                </a:solidFill>
                <a:latin typeface="Algerian" pitchFamily="82" charset="0"/>
                <a:cs typeface="Times New Roman" pitchFamily="18" charset="0"/>
              </a:rPr>
              <a:t>ADHIYAMAAN COLLEGE OF ENGINEERING      	         (AUTONOMOUS)</a:t>
            </a:r>
            <a:endParaRPr lang="en-US" sz="2800" b="1" dirty="0">
              <a:solidFill>
                <a:srgbClr val="FF0000"/>
              </a:solidFill>
              <a:latin typeface="Algerian" pitchFamily="82" charset="0"/>
            </a:endParaRPr>
          </a:p>
        </p:txBody>
      </p:sp>
      <p:sp>
        <p:nvSpPr>
          <p:cNvPr id="10" name="Rectangle 9"/>
          <p:cNvSpPr/>
          <p:nvPr/>
        </p:nvSpPr>
        <p:spPr>
          <a:xfrm>
            <a:off x="1905000" y="-228600"/>
            <a:ext cx="7010400" cy="1754326"/>
          </a:xfrm>
          <a:prstGeom prst="rect">
            <a:avLst/>
          </a:prstGeom>
        </p:spPr>
        <p:txBody>
          <a:bodyPr wrap="square">
            <a:spAutoFit/>
          </a:bodyPr>
          <a:lstStyle/>
          <a:p>
            <a:pPr algn="ctr"/>
            <a:r>
              <a:rPr lang="en-US" b="1" dirty="0" smtClean="0">
                <a:latin typeface="Times New Roman" pitchFamily="18" charset="0"/>
                <a:cs typeface="Times New Roman" pitchFamily="18" charset="0"/>
              </a:rPr>
              <a:t>     </a:t>
            </a:r>
          </a:p>
          <a:p>
            <a:pPr algn="ct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lvl="1" algn="ctr"/>
            <a:endParaRPr lang="en-US" sz="2400" b="1" dirty="0" smtClean="0">
              <a:solidFill>
                <a:srgbClr val="C00000"/>
              </a:solidFill>
              <a:latin typeface="Times New Roman" pitchFamily="18" charset="0"/>
              <a:cs typeface="Times New Roman" pitchFamily="18" charset="0"/>
            </a:endParaRPr>
          </a:p>
          <a:p>
            <a:pPr lvl="1" algn="ctr"/>
            <a:r>
              <a:rPr lang="en-US" b="1" dirty="0" smtClean="0">
                <a:solidFill>
                  <a:srgbClr val="C00000"/>
                </a:solidFill>
                <a:latin typeface="Times New Roman" pitchFamily="18" charset="0"/>
                <a:cs typeface="Times New Roman" pitchFamily="18" charset="0"/>
              </a:rPr>
              <a:t>DEPARTMENT OF ECE</a:t>
            </a:r>
            <a:endParaRPr lang="en-US" dirty="0">
              <a:solidFill>
                <a:srgbClr val="C00000"/>
              </a:solidFill>
            </a:endParaRPr>
          </a:p>
        </p:txBody>
      </p:sp>
      <p:sp>
        <p:nvSpPr>
          <p:cNvPr id="14" name="Subtitle 13"/>
          <p:cNvSpPr>
            <a:spLocks noGrp="1"/>
          </p:cNvSpPr>
          <p:nvPr>
            <p:ph type="subTitle" idx="1"/>
          </p:nvPr>
        </p:nvSpPr>
        <p:spPr>
          <a:xfrm>
            <a:off x="2971800" y="457200"/>
            <a:ext cx="5638800" cy="609600"/>
          </a:xfrm>
        </p:spPr>
        <p:txBody>
          <a:bodyPr/>
          <a:lstStyle/>
          <a:p>
            <a:endParaRPr lang="en-US" dirty="0" smtClean="0"/>
          </a:p>
          <a:p>
            <a:endParaRPr lang="en-US" dirty="0" smtClean="0"/>
          </a:p>
          <a:p>
            <a:endParaRPr lang="en-US" dirty="0"/>
          </a:p>
        </p:txBody>
      </p:sp>
      <p:sp>
        <p:nvSpPr>
          <p:cNvPr id="17" name="Rectangle 16"/>
          <p:cNvSpPr/>
          <p:nvPr/>
        </p:nvSpPr>
        <p:spPr>
          <a:xfrm>
            <a:off x="3962400" y="2971800"/>
            <a:ext cx="2590800" cy="369332"/>
          </a:xfrm>
          <a:prstGeom prst="rect">
            <a:avLst/>
          </a:prstGeom>
        </p:spPr>
        <p:txBody>
          <a:bodyPr wrap="square">
            <a:spAutoFit/>
          </a:bodyPr>
          <a:lstStyle/>
          <a:p>
            <a:pPr algn="ctr"/>
            <a:r>
              <a:rPr lang="en-US" dirty="0" smtClean="0"/>
              <a:t> </a:t>
            </a:r>
            <a:endParaRPr lang="en-US" sz="2400" b="1" dirty="0" smtClean="0">
              <a:latin typeface="Times New Roman" pitchFamily="18" charset="0"/>
              <a:cs typeface="Times New Roman" pitchFamily="18" charset="0"/>
            </a:endParaRPr>
          </a:p>
        </p:txBody>
      </p:sp>
      <p:pic>
        <p:nvPicPr>
          <p:cNvPr id="22" name="Picture 2" descr="C:\Users\Prabakaran\Downloads\main-thumb-t-557908-200-kmmtqulhtjwtsuzqvnpwinixricbutqf.jpeg"/>
          <p:cNvPicPr>
            <a:picLocks noChangeAspect="1" noChangeArrowheads="1"/>
          </p:cNvPicPr>
          <p:nvPr/>
        </p:nvPicPr>
        <p:blipFill>
          <a:blip r:embed="rId3"/>
          <a:srcRect/>
          <a:stretch>
            <a:fillRect/>
          </a:stretch>
        </p:blipFill>
        <p:spPr bwMode="auto">
          <a:xfrm>
            <a:off x="990600" y="0"/>
            <a:ext cx="1295400" cy="1219200"/>
          </a:xfrm>
          <a:prstGeom prst="rect">
            <a:avLst/>
          </a:prstGeom>
          <a:noFill/>
        </p:spPr>
      </p:pic>
      <p:sp>
        <p:nvSpPr>
          <p:cNvPr id="23" name="Rectangle 22"/>
          <p:cNvSpPr/>
          <p:nvPr/>
        </p:nvSpPr>
        <p:spPr>
          <a:xfrm>
            <a:off x="1143000" y="4724400"/>
            <a:ext cx="2971800" cy="1752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tx2"/>
                </a:solidFill>
              </a:rPr>
              <a:t>Internal Supervisor,</a:t>
            </a:r>
          </a:p>
          <a:p>
            <a:pPr algn="ctr"/>
            <a:r>
              <a:rPr lang="en-US" sz="2000" b="1" dirty="0" smtClean="0">
                <a:solidFill>
                  <a:schemeClr val="tx2"/>
                </a:solidFill>
              </a:rPr>
              <a:t>Mr. J .</a:t>
            </a:r>
            <a:r>
              <a:rPr lang="en-US" sz="2000" b="1" dirty="0" err="1" smtClean="0">
                <a:solidFill>
                  <a:schemeClr val="tx2"/>
                </a:solidFill>
              </a:rPr>
              <a:t>Subhash</a:t>
            </a:r>
            <a:r>
              <a:rPr lang="en-US" sz="2000" b="1" dirty="0" smtClean="0">
                <a:solidFill>
                  <a:schemeClr val="tx2"/>
                </a:solidFill>
              </a:rPr>
              <a:t> M.E (Asst. Prof)</a:t>
            </a:r>
            <a:endParaRPr lang="en-US" sz="2000" b="1" dirty="0">
              <a:solidFill>
                <a:schemeClr val="tx2"/>
              </a:solidFill>
            </a:endParaRPr>
          </a:p>
        </p:txBody>
      </p:sp>
      <p:sp>
        <p:nvSpPr>
          <p:cNvPr id="24" name="Rectangle 23"/>
          <p:cNvSpPr/>
          <p:nvPr/>
        </p:nvSpPr>
        <p:spPr>
          <a:xfrm>
            <a:off x="6019800" y="4648201"/>
            <a:ext cx="2895600" cy="1615827"/>
          </a:xfrm>
          <a:prstGeom prst="rect">
            <a:avLst/>
          </a:prstGeom>
          <a:ln>
            <a:solidFill>
              <a:schemeClr val="accent1">
                <a:lumMod val="75000"/>
              </a:schemeClr>
            </a:solidFill>
          </a:ln>
        </p:spPr>
        <p:txBody>
          <a:bodyPr wrap="square">
            <a:spAutoFit/>
          </a:bodyPr>
          <a:lstStyle/>
          <a:p>
            <a:pPr marL="27432" lvl="0" algn="ctr">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Presented by,</a:t>
            </a:r>
          </a:p>
          <a:p>
            <a:pPr marL="27432" lvl="0" algn="just">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Naveen kumar C (AC15UEC101)</a:t>
            </a:r>
          </a:p>
          <a:p>
            <a:pPr marL="27432" lvl="0" algn="just">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 Prabakaran S (AC15UEC116)</a:t>
            </a:r>
          </a:p>
          <a:p>
            <a:pPr marL="27432" lvl="0" algn="just">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Prem kumar R (AC15UEC199)</a:t>
            </a:r>
          </a:p>
        </p:txBody>
      </p:sp>
      <p:sp>
        <p:nvSpPr>
          <p:cNvPr id="26" name="Rectangle 25"/>
          <p:cNvSpPr/>
          <p:nvPr/>
        </p:nvSpPr>
        <p:spPr>
          <a:xfrm>
            <a:off x="3810000" y="18288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 NUMBER-34</a:t>
            </a:r>
            <a:endParaRPr lang="en-US" dirty="0"/>
          </a:p>
        </p:txBody>
      </p:sp>
      <p:sp>
        <p:nvSpPr>
          <p:cNvPr id="12" name="Rectangle 11"/>
          <p:cNvSpPr/>
          <p:nvPr/>
        </p:nvSpPr>
        <p:spPr>
          <a:xfrm>
            <a:off x="1447800" y="990600"/>
            <a:ext cx="7696200" cy="1384995"/>
          </a:xfrm>
          <a:prstGeom prst="rect">
            <a:avLst/>
          </a:prstGeom>
        </p:spPr>
        <p:txBody>
          <a:bodyPr wrap="square">
            <a:spAutoFit/>
          </a:bodyPr>
          <a:lstStyle/>
          <a:p>
            <a:pPr algn="ctr"/>
            <a:endPar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a:p>
            <a:pPr algn="ctr"/>
            <a:endPar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3" name="Rectangle 12"/>
          <p:cNvSpPr/>
          <p:nvPr/>
        </p:nvSpPr>
        <p:spPr>
          <a:xfrm>
            <a:off x="1143000" y="2590800"/>
            <a:ext cx="7543800" cy="2062103"/>
          </a:xfrm>
          <a:prstGeom prst="rect">
            <a:avLst/>
          </a:prstGeom>
        </p:spPr>
        <p:txBody>
          <a:bodyPr wrap="square">
            <a:spAutoFit/>
          </a:bodyPr>
          <a:lstStyle/>
          <a:p>
            <a:pPr algn="ctr"/>
            <a:r>
              <a:rPr lang="en-US" sz="3200" dirty="0" smtClean="0">
                <a:latin typeface="Times New Roman" pitchFamily="18" charset="0"/>
                <a:cs typeface="Times New Roman" pitchFamily="18" charset="0"/>
              </a:rPr>
              <a:t>      </a:t>
            </a:r>
            <a:r>
              <a:rPr lang="en-US" sz="3200" dirty="0" smtClean="0">
                <a:solidFill>
                  <a:schemeClr val="accent1"/>
                </a:solidFill>
              </a:rPr>
              <a:t> A Rainfall Forecasting Estimation based on natural statics and Gabor features Using Satellite Image Processing Technology</a:t>
            </a:r>
            <a:r>
              <a:rPr lang="en-US" sz="3200" b="1" dirty="0" smtClean="0">
                <a:ln w="10541" cmpd="sng">
                  <a:solidFill>
                    <a:schemeClr val="accent1">
                      <a:shade val="88000"/>
                      <a:satMod val="110000"/>
                    </a:schemeClr>
                  </a:solidFill>
                  <a:prstDash val="solid"/>
                </a:ln>
                <a:solidFill>
                  <a:schemeClr val="accent1"/>
                </a:solidFill>
                <a:latin typeface="Times New Roman" pitchFamily="18" charset="0"/>
                <a:cs typeface="Times New Roman" pitchFamily="18" charset="0"/>
              </a:rPr>
              <a:t> </a:t>
            </a:r>
            <a:endParaRPr lang="en-US" sz="3200" b="1" dirty="0" smtClean="0">
              <a:ln w="10541" cmpd="sng">
                <a:solidFill>
                  <a:schemeClr val="accent1">
                    <a:shade val="88000"/>
                    <a:satMod val="110000"/>
                  </a:schemeClr>
                </a:solidFill>
                <a:prstDash val="solid"/>
              </a:ln>
              <a:solidFill>
                <a:schemeClr val="accent1"/>
              </a:solidFill>
            </a:endParaRPr>
          </a:p>
          <a:p>
            <a:pPr algn="ctr"/>
            <a:endParaRPr lang="en-US" sz="3200" dirty="0" smtClean="0">
              <a:latin typeface="Times New Roman" pitchFamily="18" charset="0"/>
              <a:cs typeface="Times New Roman" pitchFamily="18" charset="0"/>
            </a:endParaRPr>
          </a:p>
        </p:txBody>
      </p:sp>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smtClean="0"/>
              <a:t>Process flow </a:t>
            </a:r>
            <a:endParaRPr lang="en-US" dirty="0"/>
          </a:p>
        </p:txBody>
      </p:sp>
      <p:sp>
        <p:nvSpPr>
          <p:cNvPr id="6" name="TextBox 5"/>
          <p:cNvSpPr txBox="1"/>
          <p:nvPr/>
        </p:nvSpPr>
        <p:spPr>
          <a:xfrm>
            <a:off x="1143000" y="3810000"/>
            <a:ext cx="2438400" cy="369332"/>
          </a:xfrm>
          <a:prstGeom prst="rect">
            <a:avLst/>
          </a:prstGeom>
          <a:noFill/>
        </p:spPr>
        <p:txBody>
          <a:bodyPr wrap="square" rtlCol="0">
            <a:spAutoFit/>
          </a:bodyPr>
          <a:lstStyle/>
          <a:p>
            <a:endParaRPr lang="en-US" dirty="0"/>
          </a:p>
        </p:txBody>
      </p:sp>
      <p:sp>
        <p:nvSpPr>
          <p:cNvPr id="24" name="Rounded Rectangle 23"/>
          <p:cNvSpPr/>
          <p:nvPr/>
        </p:nvSpPr>
        <p:spPr>
          <a:xfrm>
            <a:off x="3429000" y="1219200"/>
            <a:ext cx="2895600" cy="457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Satellite Cloud images</a:t>
            </a:r>
            <a:endParaRPr lang="en-US" dirty="0"/>
          </a:p>
        </p:txBody>
      </p:sp>
      <p:sp>
        <p:nvSpPr>
          <p:cNvPr id="35" name="Down Arrow 34"/>
          <p:cNvSpPr/>
          <p:nvPr/>
        </p:nvSpPr>
        <p:spPr>
          <a:xfrm>
            <a:off x="4800600" y="1676400"/>
            <a:ext cx="45719"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257800" y="1752600"/>
            <a:ext cx="1600200" cy="381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SLIC algorithm</a:t>
            </a:r>
            <a:endParaRPr lang="en-US" dirty="0"/>
          </a:p>
        </p:txBody>
      </p:sp>
      <p:sp>
        <p:nvSpPr>
          <p:cNvPr id="38" name="Rounded Rectangle 37"/>
          <p:cNvSpPr/>
          <p:nvPr/>
        </p:nvSpPr>
        <p:spPr>
          <a:xfrm>
            <a:off x="3429000" y="2209800"/>
            <a:ext cx="28956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To segment the image into ambiguous pixels</a:t>
            </a:r>
            <a:endParaRPr lang="en-US" dirty="0"/>
          </a:p>
        </p:txBody>
      </p:sp>
      <p:sp>
        <p:nvSpPr>
          <p:cNvPr id="41" name="Down Arrow 40"/>
          <p:cNvSpPr/>
          <p:nvPr/>
        </p:nvSpPr>
        <p:spPr>
          <a:xfrm>
            <a:off x="4876800" y="2819400"/>
            <a:ext cx="45719"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3429000" y="3429000"/>
            <a:ext cx="2971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To identify the cloud and snow part in image</a:t>
            </a:r>
            <a:endParaRPr lang="en-US" dirty="0"/>
          </a:p>
        </p:txBody>
      </p:sp>
      <p:sp>
        <p:nvSpPr>
          <p:cNvPr id="45" name="Down Arrow 44"/>
          <p:cNvSpPr/>
          <p:nvPr/>
        </p:nvSpPr>
        <p:spPr>
          <a:xfrm>
            <a:off x="4876800" y="4191000"/>
            <a:ext cx="76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505200" y="5029200"/>
            <a:ext cx="2895600" cy="369332"/>
          </a:xfrm>
          <a:prstGeom prst="rect">
            <a:avLst/>
          </a:prstGeom>
          <a:noFill/>
          <a:ln>
            <a:solidFill>
              <a:schemeClr val="bg1"/>
            </a:solidFill>
          </a:ln>
        </p:spPr>
        <p:txBody>
          <a:bodyPr wrap="square" rtlCol="0">
            <a:spAutoFit/>
          </a:bodyPr>
          <a:lstStyle/>
          <a:p>
            <a:endParaRPr lang="en-US" dirty="0"/>
          </a:p>
        </p:txBody>
      </p:sp>
      <p:sp>
        <p:nvSpPr>
          <p:cNvPr id="50" name="Rounded Rectangle 49"/>
          <p:cNvSpPr/>
          <p:nvPr/>
        </p:nvSpPr>
        <p:spPr>
          <a:xfrm>
            <a:off x="3505200" y="4876800"/>
            <a:ext cx="28956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a:t>
            </a:r>
            <a:r>
              <a:rPr lang="en-US" dirty="0" err="1" smtClean="0">
                <a:solidFill>
                  <a:schemeClr val="tx1"/>
                </a:solidFill>
              </a:rPr>
              <a:t>Separation</a:t>
            </a:r>
            <a:r>
              <a:rPr lang="en-US" dirty="0" smtClean="0">
                <a:solidFill>
                  <a:schemeClr val="tx1"/>
                </a:solidFill>
              </a:rPr>
              <a:t> of clouds from the snowy areas </a:t>
            </a:r>
            <a:endParaRPr lang="en-US" dirty="0"/>
          </a:p>
        </p:txBody>
      </p:sp>
      <p:sp>
        <p:nvSpPr>
          <p:cNvPr id="53" name="Rectangle 52"/>
          <p:cNvSpPr/>
          <p:nvPr/>
        </p:nvSpPr>
        <p:spPr>
          <a:xfrm>
            <a:off x="5105400" y="4267200"/>
            <a:ext cx="2895600" cy="533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Gabor features and SVM </a:t>
            </a:r>
            <a:endParaRPr lang="en-US" dirty="0"/>
          </a:p>
        </p:txBody>
      </p:sp>
      <p:sp>
        <p:nvSpPr>
          <p:cNvPr id="54" name="Down Arrow 53"/>
          <p:cNvSpPr/>
          <p:nvPr/>
        </p:nvSpPr>
        <p:spPr>
          <a:xfrm>
            <a:off x="4876800" y="5410200"/>
            <a:ext cx="76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505200" y="5943600"/>
            <a:ext cx="2971800" cy="762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Prediction of types of clouds and its range of rainfall</a:t>
            </a:r>
            <a:endParaRPr lang="en-US" dirty="0"/>
          </a:p>
        </p:txBody>
      </p:sp>
      <p:sp>
        <p:nvSpPr>
          <p:cNvPr id="56" name="Rectangle 55"/>
          <p:cNvSpPr/>
          <p:nvPr/>
        </p:nvSpPr>
        <p:spPr>
          <a:xfrm>
            <a:off x="5181600" y="5562600"/>
            <a:ext cx="2743200" cy="3048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Mask Algorithm</a:t>
            </a:r>
            <a:endParaRPr lang="en-US" dirty="0"/>
          </a:p>
        </p:txBody>
      </p:sp>
      <p:sp>
        <p:nvSpPr>
          <p:cNvPr id="17" name="Rectangle 16"/>
          <p:cNvSpPr/>
          <p:nvPr/>
        </p:nvSpPr>
        <p:spPr>
          <a:xfrm>
            <a:off x="5257800" y="2971800"/>
            <a:ext cx="2743200" cy="381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Spatial Domain in NSS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12" y="76200"/>
            <a:ext cx="8247888" cy="914400"/>
          </a:xfrm>
        </p:spPr>
        <p:txBody>
          <a:bodyPr>
            <a:normAutofit/>
          </a:bodyPr>
          <a:lstStyle/>
          <a:p>
            <a:r>
              <a:rPr lang="en-US" sz="3200" dirty="0" smtClean="0">
                <a:latin typeface="Times New Roman" panose="02020603050405020304" pitchFamily="18" charset="0"/>
                <a:cs typeface="Times New Roman" panose="02020603050405020304" pitchFamily="18" charset="0"/>
              </a:rPr>
              <a:t>Working Algorithm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4712" y="838200"/>
            <a:ext cx="7638288" cy="6120007"/>
          </a:xfrm>
        </p:spPr>
        <p:txBody>
          <a:bodyPr>
            <a:normAutofit/>
          </a:bodyPr>
          <a:lstStyle/>
          <a:p>
            <a:pPr marL="82296" indent="0" algn="just">
              <a:buNone/>
            </a:pPr>
            <a:r>
              <a:rPr lang="en-US" sz="2400" b="1" dirty="0" smtClean="0">
                <a:latin typeface="Times New Roman" panose="02020603050405020304" pitchFamily="18" charset="0"/>
                <a:cs typeface="Times New Roman" panose="02020603050405020304" pitchFamily="18" charset="0"/>
              </a:rPr>
              <a:t>STEP 1</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Initially to get the file from the database by using the command  [</a:t>
            </a:r>
            <a:r>
              <a:rPr lang="en-US" sz="2400" dirty="0" err="1">
                <a:latin typeface="Times New Roman" panose="02020603050405020304" pitchFamily="18" charset="0"/>
                <a:cs typeface="Times New Roman" panose="02020603050405020304" pitchFamily="18" charset="0"/>
              </a:rPr>
              <a:t>aa</a:t>
            </a:r>
            <a:r>
              <a:rPr lang="en-US" sz="2400" dirty="0">
                <a:latin typeface="Times New Roman" panose="02020603050405020304" pitchFamily="18" charset="0"/>
                <a:cs typeface="Times New Roman" panose="02020603050405020304" pitchFamily="18" charset="0"/>
              </a:rPr>
              <a:t> bb</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uigetfile</a:t>
            </a:r>
            <a:r>
              <a:rPr lang="en-US" sz="2400" dirty="0">
                <a:latin typeface="Times New Roman" panose="02020603050405020304" pitchFamily="18" charset="0"/>
                <a:cs typeface="Times New Roman" panose="02020603050405020304" pitchFamily="18" charset="0"/>
              </a:rPr>
              <a:t>('.jpg</a:t>
            </a:r>
            <a:r>
              <a:rPr lang="en-US" sz="2400" dirty="0" smtClean="0">
                <a:latin typeface="Times New Roman" panose="02020603050405020304" pitchFamily="18" charset="0"/>
                <a:cs typeface="Times New Roman" panose="02020603050405020304" pitchFamily="18" charset="0"/>
              </a:rPr>
              <a:t>'). Then the extracted image will be read and write in the editor box.</a:t>
            </a:r>
          </a:p>
          <a:p>
            <a:pPr marL="82296" indent="0" algn="just">
              <a:buNone/>
            </a:pPr>
            <a:endParaRPr lang="en-US" sz="2800" dirty="0">
              <a:latin typeface="Times New Roman" panose="02020603050405020304" pitchFamily="18" charset="0"/>
              <a:cs typeface="Times New Roman" panose="02020603050405020304" pitchFamily="18" charset="0"/>
            </a:endParaRPr>
          </a:p>
          <a:p>
            <a:pPr marL="82296" indent="0" algn="just">
              <a:buNone/>
            </a:pPr>
            <a:endParaRPr lang="en-US" sz="2800" dirty="0" smtClean="0">
              <a:latin typeface="Times New Roman" panose="02020603050405020304" pitchFamily="18" charset="0"/>
              <a:cs typeface="Times New Roman" panose="02020603050405020304" pitchFamily="18" charset="0"/>
            </a:endParaRPr>
          </a:p>
          <a:p>
            <a:pPr marL="82296" indent="0" algn="just">
              <a:buNone/>
            </a:pPr>
            <a:endParaRPr lang="en-US" sz="2400" dirty="0" smtClean="0">
              <a:latin typeface="Times New Roman" panose="02020603050405020304" pitchFamily="18" charset="0"/>
              <a:cs typeface="Times New Roman" panose="02020603050405020304" pitchFamily="18" charset="0"/>
            </a:endParaRPr>
          </a:p>
          <a:p>
            <a:pPr marL="82296" indent="0" algn="just">
              <a:buNone/>
            </a:pPr>
            <a:r>
              <a:rPr lang="en-US" sz="2400" b="1" dirty="0" smtClean="0">
                <a:latin typeface="Times New Roman" panose="02020603050405020304" pitchFamily="18" charset="0"/>
                <a:cs typeface="Times New Roman" panose="02020603050405020304" pitchFamily="18" charset="0"/>
              </a:rPr>
              <a:t>STEP 2</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Later the processed image will be resized by the command I1=</a:t>
            </a:r>
            <a:r>
              <a:rPr lang="en-US" sz="2400" dirty="0" err="1" smtClean="0">
                <a:latin typeface="Times New Roman" panose="02020603050405020304" pitchFamily="18" charset="0"/>
                <a:cs typeface="Times New Roman" panose="02020603050405020304" pitchFamily="18" charset="0"/>
              </a:rPr>
              <a:t>imresize</a:t>
            </a:r>
            <a:r>
              <a:rPr lang="en-US" sz="2400" dirty="0" smtClean="0">
                <a:latin typeface="Times New Roman" panose="02020603050405020304" pitchFamily="18" charset="0"/>
                <a:cs typeface="Times New Roman" panose="02020603050405020304" pitchFamily="18" charset="0"/>
              </a:rPr>
              <a:t>(I,[256 256]).</a:t>
            </a:r>
          </a:p>
          <a:p>
            <a:pPr marL="82296" indent="0" algn="just">
              <a:buNone/>
            </a:pPr>
            <a:endParaRPr lang="en-US" sz="2800" dirty="0" smtClean="0">
              <a:latin typeface="Times New Roman" panose="02020603050405020304" pitchFamily="18" charset="0"/>
              <a:cs typeface="Times New Roman" panose="02020603050405020304" pitchFamily="18" charset="0"/>
            </a:endParaRPr>
          </a:p>
          <a:p>
            <a:pPr marL="82296" indent="0" algn="just">
              <a:buNone/>
            </a:pPr>
            <a:r>
              <a:rPr lang="en-US" sz="28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endParaRPr lang="en-US" sz="9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9600" dirty="0" smtClean="0">
              <a:latin typeface="Times New Roman" panose="02020603050405020304" pitchFamily="18" charset="0"/>
              <a:cs typeface="Times New Roman" panose="02020603050405020304" pitchFamily="18" charset="0"/>
            </a:endParaRPr>
          </a:p>
          <a:p>
            <a:pPr marL="82296" indent="0" algn="just">
              <a:buNone/>
            </a:pPr>
            <a:endParaRPr lang="en-US" sz="9600" dirty="0" smtClean="0">
              <a:latin typeface="Times New Roman" panose="02020603050405020304" pitchFamily="18" charset="0"/>
              <a:cs typeface="Times New Roman" panose="02020603050405020304" pitchFamily="18" charset="0"/>
            </a:endParaRPr>
          </a:p>
          <a:p>
            <a:pPr marL="82296" indent="0">
              <a:buNone/>
            </a:pPr>
            <a:endParaRPr lang="en-US" sz="9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05201" y="2438401"/>
            <a:ext cx="3733800" cy="1600200"/>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490415" y="5233914"/>
            <a:ext cx="3748585" cy="165024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1488" y="152400"/>
            <a:ext cx="7882200" cy="6096000"/>
          </a:xfrm>
        </p:spPr>
        <p:txBody>
          <a:bodyPr>
            <a:normAutofit/>
          </a:bodyPr>
          <a:lstStyle/>
          <a:p>
            <a:pPr marL="82296" indent="0" algn="just">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STEP 3 </a:t>
            </a:r>
            <a:r>
              <a:rPr 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resized image under goes the process of </a:t>
            </a:r>
            <a:r>
              <a:rPr lang="en-US" sz="2400" b="1" dirty="0">
                <a:latin typeface="Times New Roman" panose="02020603050405020304" pitchFamily="18" charset="0"/>
                <a:cs typeface="Times New Roman" panose="02020603050405020304" pitchFamily="18" charset="0"/>
              </a:rPr>
              <a:t>SLIC segmentation</a:t>
            </a:r>
            <a:r>
              <a:rPr lang="en-US" sz="2400" dirty="0">
                <a:latin typeface="Times New Roman" panose="02020603050405020304" pitchFamily="18" charset="0"/>
                <a:cs typeface="Times New Roman" panose="02020603050405020304" pitchFamily="18" charset="0"/>
              </a:rPr>
              <a:t>. It is the state of the art algorithm to segment super pixels which doesn’t require much computational </a:t>
            </a:r>
            <a:r>
              <a:rPr lang="en-US" sz="2400" dirty="0" smtClean="0">
                <a:latin typeface="Times New Roman" panose="02020603050405020304" pitchFamily="18" charset="0"/>
                <a:cs typeface="Times New Roman" panose="02020603050405020304" pitchFamily="18" charset="0"/>
              </a:rPr>
              <a:t>power.</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SLIC performs a local clustering of pixels in 5-D space defined by the L, a, b values of the CIELAB color space and x, y coordinates of the pixels. It has a different distance measurement which enables compactness and regularity in the super pixel shapes, and can be used on grayscale images as well as color images.</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1488" y="4419600"/>
            <a:ext cx="2301312" cy="2128581"/>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61502" y="4431752"/>
            <a:ext cx="2981741" cy="2104275"/>
          </a:xfrm>
          <a:prstGeom prst="rect">
            <a:avLst/>
          </a:prstGeom>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753365" y="4442847"/>
            <a:ext cx="3180324" cy="2099257"/>
          </a:xfrm>
          <a:prstGeom prst="rect">
            <a:avLst/>
          </a:prstGeom>
        </p:spPr>
      </p:pic>
    </p:spTree>
    <p:extLst>
      <p:ext uri="{BB962C8B-B14F-4D97-AF65-F5344CB8AC3E}">
        <p14:creationId xmlns="" xmlns:p14="http://schemas.microsoft.com/office/powerpoint/2010/main" val="224848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553200"/>
          </a:xfrm>
        </p:spPr>
        <p:txBody>
          <a:bodyPr>
            <a:normAutofit fontScale="47500" lnSpcReduction="20000"/>
          </a:bodyPr>
          <a:lstStyle/>
          <a:p>
            <a:pPr marL="82296" indent="0" algn="just">
              <a:buNone/>
            </a:pPr>
            <a:r>
              <a:rPr lang="en-US" sz="5100" b="1" dirty="0" smtClean="0">
                <a:latin typeface="Times New Roman" panose="02020603050405020304" pitchFamily="18" charset="0"/>
                <a:cs typeface="Times New Roman" panose="02020603050405020304" pitchFamily="18" charset="0"/>
              </a:rPr>
              <a:t>STEP 4</a:t>
            </a:r>
            <a:r>
              <a:rPr lang="en-US" sz="51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5100" dirty="0" smtClean="0">
                <a:latin typeface="Times New Roman" panose="02020603050405020304" pitchFamily="18" charset="0"/>
                <a:cs typeface="Times New Roman" panose="02020603050405020304" pitchFamily="18" charset="0"/>
              </a:rPr>
              <a:t>The above extracted image (</a:t>
            </a:r>
            <a:r>
              <a:rPr lang="en-US" sz="5100" dirty="0" err="1" smtClean="0">
                <a:latin typeface="Times New Roman" panose="02020603050405020304" pitchFamily="18" charset="0"/>
                <a:cs typeface="Times New Roman" panose="02020603050405020304" pitchFamily="18" charset="0"/>
              </a:rPr>
              <a:t>xy</a:t>
            </a:r>
            <a:r>
              <a:rPr lang="en-US" sz="5100" dirty="0" smtClean="0">
                <a:latin typeface="Times New Roman" panose="02020603050405020304" pitchFamily="18" charset="0"/>
                <a:cs typeface="Times New Roman" panose="02020603050405020304" pitchFamily="18" charset="0"/>
              </a:rPr>
              <a:t>-plane) will be processed in spatial domain in </a:t>
            </a:r>
            <a:r>
              <a:rPr lang="en-US" sz="5100" b="1" dirty="0" smtClean="0">
                <a:latin typeface="Times New Roman" panose="02020603050405020304" pitchFamily="18" charset="0"/>
                <a:cs typeface="Times New Roman" panose="02020603050405020304" pitchFamily="18" charset="0"/>
              </a:rPr>
              <a:t>NSS features</a:t>
            </a:r>
            <a:r>
              <a:rPr lang="en-US" sz="5100" dirty="0" smtClean="0">
                <a:latin typeface="Times New Roman" panose="02020603050405020304" pitchFamily="18" charset="0"/>
                <a:cs typeface="Times New Roman" panose="02020603050405020304" pitchFamily="18" charset="0"/>
              </a:rPr>
              <a:t>. Spatial domain is refers to a space in an image. It works based on the modifying the value of pixels in the image.</a:t>
            </a:r>
          </a:p>
          <a:p>
            <a:pPr algn="just">
              <a:buFont typeface="Wingdings" panose="05000000000000000000" pitchFamily="2" charset="2"/>
              <a:buChar char="ü"/>
            </a:pPr>
            <a:r>
              <a:rPr lang="en-US" sz="5100" dirty="0" smtClean="0">
                <a:latin typeface="Times New Roman" panose="02020603050405020304" pitchFamily="18" charset="0"/>
                <a:cs typeface="Times New Roman" panose="02020603050405020304" pitchFamily="18" charset="0"/>
              </a:rPr>
              <a:t>By using this domain, the cloud part in the image can be extracted  easily in accurate level.</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82296" indent="0">
              <a:buNone/>
            </a:pP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100" dirty="0" smtClean="0">
              <a:latin typeface="Times New Roman" panose="02020603050405020304" pitchFamily="18" charset="0"/>
              <a:cs typeface="Times New Roman" panose="02020603050405020304" pitchFamily="18" charset="0"/>
            </a:endParaRPr>
          </a:p>
          <a:p>
            <a:pPr marL="82296" indent="0">
              <a:buNone/>
            </a:pPr>
            <a:endParaRPr lang="en-US" sz="5100" dirty="0" smtClean="0">
              <a:latin typeface="Times New Roman" panose="02020603050405020304" pitchFamily="18" charset="0"/>
              <a:cs typeface="Times New Roman" panose="02020603050405020304" pitchFamily="18" charset="0"/>
            </a:endParaRPr>
          </a:p>
          <a:p>
            <a:pPr marL="82296" indent="0">
              <a:buNone/>
            </a:pPr>
            <a:endParaRPr lang="en-US" sz="5100" dirty="0">
              <a:latin typeface="Times New Roman" panose="02020603050405020304" pitchFamily="18" charset="0"/>
              <a:cs typeface="Times New Roman" panose="02020603050405020304" pitchFamily="18" charset="0"/>
            </a:endParaRPr>
          </a:p>
          <a:p>
            <a:pPr marL="82296" indent="0">
              <a:buNone/>
            </a:pPr>
            <a:endParaRPr lang="en-US" sz="5100" dirty="0" smtClean="0">
              <a:latin typeface="Times New Roman" panose="02020603050405020304" pitchFamily="18" charset="0"/>
              <a:cs typeface="Times New Roman" panose="02020603050405020304" pitchFamily="18" charset="0"/>
            </a:endParaRPr>
          </a:p>
          <a:p>
            <a:pPr marL="82296" indent="0">
              <a:buNone/>
            </a:pPr>
            <a:r>
              <a:rPr lang="en-US" sz="5100" b="1" dirty="0" smtClean="0">
                <a:latin typeface="Times New Roman" panose="02020603050405020304" pitchFamily="18" charset="0"/>
                <a:cs typeface="Times New Roman" panose="02020603050405020304" pitchFamily="18" charset="0"/>
              </a:rPr>
              <a:t>STEP 5</a:t>
            </a:r>
            <a:r>
              <a:rPr lang="en-US" sz="51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5100" dirty="0" smtClean="0">
                <a:latin typeface="Times New Roman" panose="02020603050405020304" pitchFamily="18" charset="0"/>
                <a:cs typeface="Times New Roman" panose="02020603050405020304" pitchFamily="18" charset="0"/>
              </a:rPr>
              <a:t>Sometimes the Separated image has Snow as well as cloud. So, we need to separate the snow and cloud in image by using Gabor features.</a:t>
            </a: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6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923892" y="2667000"/>
            <a:ext cx="4391308" cy="2209800"/>
          </a:xfrm>
          <a:prstGeom prst="rect">
            <a:avLst/>
          </a:prstGeom>
        </p:spPr>
      </p:pic>
    </p:spTree>
    <p:extLst>
      <p:ext uri="{BB962C8B-B14F-4D97-AF65-F5344CB8AC3E}">
        <p14:creationId xmlns="" xmlns:p14="http://schemas.microsoft.com/office/powerpoint/2010/main" val="1679605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096000"/>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Gabor filter is a linear filter used for texture analysis, which means that it basically analyzes whether there are any specific frequency content in the image in specific directions in a localized region around the point or region of analysis. </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method is separated the snow and cloud in accurate level.</a:t>
            </a:r>
          </a:p>
          <a:p>
            <a:pPr marL="82296"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STEP 6 </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Then the predicted image can be processed by using Cloud mask algorithm.</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basic idea of this approach is to detect </a:t>
            </a:r>
            <a:r>
              <a:rPr lang="en-US" sz="2400" dirty="0" smtClean="0">
                <a:latin typeface="Times New Roman" panose="02020603050405020304" pitchFamily="18" charset="0"/>
                <a:cs typeface="Times New Roman" panose="02020603050405020304" pitchFamily="18" charset="0"/>
              </a:rPr>
              <a:t>cloud, </a:t>
            </a:r>
            <a:r>
              <a:rPr lang="en-US" sz="2400" dirty="0">
                <a:latin typeface="Times New Roman" panose="02020603050405020304" pitchFamily="18" charset="0"/>
                <a:cs typeface="Times New Roman" panose="02020603050405020304" pitchFamily="18" charset="0"/>
              </a:rPr>
              <a:t>cloud </a:t>
            </a:r>
            <a:r>
              <a:rPr lang="en-US" sz="2400" dirty="0" smtClean="0">
                <a:latin typeface="Times New Roman" panose="02020603050405020304" pitchFamily="18" charset="0"/>
                <a:cs typeface="Times New Roman" panose="02020603050405020304" pitchFamily="18" charset="0"/>
              </a:rPr>
              <a:t>shadow and its range </a:t>
            </a:r>
            <a:r>
              <a:rPr lang="en-US" sz="2400" dirty="0">
                <a:latin typeface="Times New Roman" panose="02020603050405020304" pitchFamily="18" charset="0"/>
                <a:cs typeface="Times New Roman" panose="02020603050405020304" pitchFamily="18" charset="0"/>
              </a:rPr>
              <a:t>by using the difference reflectance values between clear pixels and cloud and cloud shadow contaminated pixels. </a:t>
            </a:r>
          </a:p>
          <a:p>
            <a:endParaRPr lang="en-US" sz="2400" dirty="0" smtClean="0">
              <a:latin typeface="Times New Roman" panose="02020603050405020304" pitchFamily="18" charset="0"/>
              <a:cs typeface="Times New Roman" panose="02020603050405020304" pitchFamily="18" charset="0"/>
            </a:endParaRPr>
          </a:p>
          <a:p>
            <a:pPr marL="82296" indent="0">
              <a:buNone/>
            </a:pPr>
            <a:endParaRPr lang="en-US" sz="2400" dirty="0" smtClean="0">
              <a:latin typeface="Times New Roman" panose="02020603050405020304" pitchFamily="18" charset="0"/>
              <a:cs typeface="Times New Roman" panose="02020603050405020304" pitchFamily="18" charset="0"/>
            </a:endParaRPr>
          </a:p>
          <a:p>
            <a:pPr marL="82296" indent="0">
              <a:buNone/>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91547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4038600" cy="1371600"/>
          </a:xfrm>
        </p:spPr>
        <p:txBody>
          <a:bodyPr>
            <a:normAutofit/>
          </a:bodyPr>
          <a:lstStyle/>
          <a:p>
            <a:r>
              <a:rPr lang="en-US" sz="4000" dirty="0" smtClean="0">
                <a:latin typeface="Times New Roman" pitchFamily="18" charset="0"/>
                <a:cs typeface="Times New Roman" pitchFamily="18" charset="0"/>
              </a:rPr>
              <a:t>Predicted output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447800"/>
            <a:ext cx="7790688" cy="4572000"/>
          </a:xfrm>
        </p:spPr>
        <p:txBody>
          <a:bodyPr>
            <a:normAutofit/>
          </a:bodyPr>
          <a:lstStyle/>
          <a:p>
            <a:pPr>
              <a:buFont typeface="Wingdings" pitchFamily="2" charset="2"/>
              <a:buChar char="Ø"/>
            </a:pPr>
            <a:r>
              <a:rPr lang="en-US" sz="2800" dirty="0" smtClean="0">
                <a:latin typeface="Times New Roman" pitchFamily="18" charset="0"/>
                <a:cs typeface="Times New Roman" pitchFamily="18" charset="0"/>
              </a:rPr>
              <a:t>The basic characters of cloud like shape, color, texture, edge are obtained to prediction of rainfall by image processing.</a:t>
            </a:r>
          </a:p>
          <a:p>
            <a:pPr>
              <a:buFont typeface="Wingdings" pitchFamily="2" charset="2"/>
              <a:buChar char="Ø"/>
            </a:pPr>
            <a:r>
              <a:rPr lang="en-US" sz="2800" dirty="0" smtClean="0">
                <a:latin typeface="Times New Roman" pitchFamily="18" charset="0"/>
                <a:cs typeface="Times New Roman" pitchFamily="18" charset="0"/>
              </a:rPr>
              <a:t>The rainfall forecast estimation  by applying image processing technology has been developed to monitor the daily rainfall amounts accurately around the world.</a:t>
            </a: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smtClean="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3886200" cy="1219200"/>
          </a:xfrm>
        </p:spPr>
        <p:txBody>
          <a:bodyPr/>
          <a:lstStyle/>
          <a:p>
            <a:r>
              <a:rPr lang="en-US" dirty="0" smtClean="0"/>
              <a:t>Reference</a:t>
            </a:r>
            <a:endParaRPr lang="en-US" dirty="0"/>
          </a:p>
        </p:txBody>
      </p:sp>
      <p:sp>
        <p:nvSpPr>
          <p:cNvPr id="3" name="Content Placeholder 2"/>
          <p:cNvSpPr>
            <a:spLocks noGrp="1"/>
          </p:cNvSpPr>
          <p:nvPr>
            <p:ph idx="1"/>
          </p:nvPr>
        </p:nvSpPr>
        <p:spPr>
          <a:xfrm>
            <a:off x="1066800" y="1371600"/>
            <a:ext cx="7924800" cy="5257800"/>
          </a:xfrm>
        </p:spPr>
        <p:txBody>
          <a:bodyPr>
            <a:noAutofit/>
          </a:bodyPr>
          <a:lstStyle/>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pt-BR" sz="2000" dirty="0" smtClean="0">
              <a:latin typeface="Times New Roman" pitchFamily="18" charset="0"/>
              <a:cs typeface="Times New Roman" pitchFamily="18" charset="0"/>
            </a:endParaRPr>
          </a:p>
        </p:txBody>
      </p:sp>
      <p:sp>
        <p:nvSpPr>
          <p:cNvPr id="4" name="Rectangle 3"/>
          <p:cNvSpPr/>
          <p:nvPr/>
        </p:nvSpPr>
        <p:spPr>
          <a:xfrm>
            <a:off x="1066800" y="1219200"/>
            <a:ext cx="8382000" cy="7294305"/>
          </a:xfrm>
          <a:prstGeom prst="rect">
            <a:avLst/>
          </a:prstGeom>
        </p:spPr>
        <p:txBody>
          <a:bodyPr wrap="square">
            <a:spAutoFit/>
          </a:bodyPr>
          <a:lstStyle/>
          <a:p>
            <a:pPr>
              <a:buFont typeface="Wingdings" pitchFamily="2" charset="2"/>
              <a:buChar char="Ø"/>
            </a:pPr>
            <a:r>
              <a:rPr lang="en-US" sz="2000" dirty="0" smtClean="0">
                <a:latin typeface="Times New Roman" pitchFamily="18" charset="0"/>
                <a:cs typeface="Times New Roman" pitchFamily="18" charset="0"/>
              </a:rPr>
              <a:t>C. Solomon and T. </a:t>
            </a:r>
            <a:r>
              <a:rPr lang="en-US" sz="2000" dirty="0" err="1" smtClean="0">
                <a:latin typeface="Times New Roman" pitchFamily="18" charset="0"/>
                <a:cs typeface="Times New Roman" pitchFamily="18" charset="0"/>
              </a:rPr>
              <a:t>Breckon</a:t>
            </a:r>
            <a:r>
              <a:rPr lang="en-US" sz="2000" dirty="0" smtClean="0">
                <a:latin typeface="Times New Roman" pitchFamily="18" charset="0"/>
                <a:cs typeface="Times New Roman" pitchFamily="18" charset="0"/>
              </a:rPr>
              <a:t>, “Fundamentals of Digital Image</a:t>
            </a:r>
          </a:p>
          <a:p>
            <a:r>
              <a:rPr lang="en-US" sz="2000" dirty="0" smtClean="0">
                <a:latin typeface="Times New Roman" pitchFamily="18" charset="0"/>
                <a:cs typeface="Times New Roman" pitchFamily="18" charset="0"/>
              </a:rPr>
              <a:t>Processing: A Practical Approach with Examples in MATLAB,” A John</a:t>
            </a:r>
          </a:p>
          <a:p>
            <a:r>
              <a:rPr lang="en-US" sz="2000" dirty="0" smtClean="0">
                <a:latin typeface="Times New Roman" pitchFamily="18" charset="0"/>
                <a:cs typeface="Times New Roman" pitchFamily="18" charset="0"/>
              </a:rPr>
              <a:t>Wiley &amp; Sons, Ltd., Publication, 2016.</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X. </a:t>
            </a:r>
            <a:r>
              <a:rPr lang="en-US" sz="2000" dirty="0" err="1" smtClean="0">
                <a:latin typeface="Times New Roman" pitchFamily="18" charset="0"/>
                <a:cs typeface="Times New Roman" pitchFamily="18" charset="0"/>
              </a:rPr>
              <a:t>Hu</a:t>
            </a:r>
            <a:r>
              <a:rPr lang="en-US" sz="2000" dirty="0" smtClean="0">
                <a:latin typeface="Times New Roman" pitchFamily="18" charset="0"/>
                <a:cs typeface="Times New Roman" pitchFamily="18" charset="0"/>
              </a:rPr>
              <a:t>, Y. Wang, and J. Shan, “Automatic recognition of cloud images</a:t>
            </a:r>
          </a:p>
          <a:p>
            <a:r>
              <a:rPr lang="en-US" sz="2000" dirty="0" smtClean="0">
                <a:latin typeface="Times New Roman" pitchFamily="18" charset="0"/>
                <a:cs typeface="Times New Roman" pitchFamily="18" charset="0"/>
              </a:rPr>
              <a:t>by using visual saliency features,” </a:t>
            </a:r>
            <a:r>
              <a:rPr lang="en-US" sz="2000" i="1" dirty="0" smtClean="0">
                <a:latin typeface="Times New Roman" pitchFamily="18" charset="0"/>
                <a:cs typeface="Times New Roman" pitchFamily="18" charset="0"/>
              </a:rPr>
              <a:t>IEEE </a:t>
            </a:r>
            <a:r>
              <a:rPr lang="en-US" sz="2000" i="1" dirty="0" err="1" smtClean="0">
                <a:latin typeface="Times New Roman" pitchFamily="18" charset="0"/>
                <a:cs typeface="Times New Roman" pitchFamily="18" charset="0"/>
              </a:rPr>
              <a:t>Geosci</a:t>
            </a:r>
            <a:r>
              <a:rPr lang="en-US" sz="2000" i="1" dirty="0" smtClean="0">
                <a:latin typeface="Times New Roman" pitchFamily="18" charset="0"/>
                <a:cs typeface="Times New Roman" pitchFamily="18" charset="0"/>
              </a:rPr>
              <a:t>. Remote Sens. </a:t>
            </a:r>
            <a:r>
              <a:rPr lang="en-US" sz="2000" i="1" dirty="0" err="1" smtClean="0">
                <a:latin typeface="Times New Roman" pitchFamily="18" charset="0"/>
                <a:cs typeface="Times New Roman" pitchFamily="18" charset="0"/>
              </a:rPr>
              <a:t>Lett</a:t>
            </a:r>
            <a:r>
              <a:rPr lang="en-US" sz="2000" i="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vol. 12, no. 8, pp. 1760–1764, Aug. 2015.</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 P. </a:t>
            </a:r>
            <a:r>
              <a:rPr lang="en-US" sz="2000" dirty="0" err="1" smtClean="0">
                <a:latin typeface="Times New Roman" pitchFamily="18" charset="0"/>
                <a:cs typeface="Times New Roman" pitchFamily="18" charset="0"/>
              </a:rPr>
              <a:t>Darji</a:t>
            </a:r>
            <a:r>
              <a:rPr lang="en-US" sz="2000" dirty="0" smtClean="0">
                <a:latin typeface="Times New Roman" pitchFamily="18" charset="0"/>
                <a:cs typeface="Times New Roman" pitchFamily="18" charset="0"/>
              </a:rPr>
              <a:t>, V. K. </a:t>
            </a:r>
            <a:r>
              <a:rPr lang="en-US" sz="2000" dirty="0" err="1" smtClean="0">
                <a:latin typeface="Times New Roman" pitchFamily="18" charset="0"/>
                <a:cs typeface="Times New Roman" pitchFamily="18" charset="0"/>
              </a:rPr>
              <a:t>Dabhi</a:t>
            </a:r>
            <a:r>
              <a:rPr lang="en-US" sz="2000" dirty="0" smtClean="0">
                <a:latin typeface="Times New Roman" pitchFamily="18" charset="0"/>
                <a:cs typeface="Times New Roman" pitchFamily="18" charset="0"/>
              </a:rPr>
              <a:t>, and H. B. </a:t>
            </a:r>
            <a:r>
              <a:rPr lang="en-US" sz="2000" dirty="0" err="1" smtClean="0">
                <a:latin typeface="Times New Roman" pitchFamily="18" charset="0"/>
                <a:cs typeface="Times New Roman" pitchFamily="18" charset="0"/>
              </a:rPr>
              <a:t>Prajapati</a:t>
            </a:r>
            <a:r>
              <a:rPr lang="en-US" sz="2000" dirty="0" smtClean="0">
                <a:latin typeface="Times New Roman" pitchFamily="18" charset="0"/>
                <a:cs typeface="Times New Roman" pitchFamily="18" charset="0"/>
              </a:rPr>
              <a:t>, “Rainfall forecasting using neural network: A survey,” 2015 Int. Conf. Adv. </a:t>
            </a:r>
            <a:r>
              <a:rPr lang="en-US" sz="2000" dirty="0" err="1" smtClean="0">
                <a:latin typeface="Times New Roman" pitchFamily="18" charset="0"/>
                <a:cs typeface="Times New Roman" pitchFamily="18" charset="0"/>
              </a:rPr>
              <a:t>Comput</a:t>
            </a:r>
            <a:r>
              <a:rPr lang="en-US" sz="2000" dirty="0" smtClean="0">
                <a:latin typeface="Times New Roman" pitchFamily="18" charset="0"/>
                <a:cs typeface="Times New Roman" pitchFamily="18" charset="0"/>
              </a:rPr>
              <a:t>. Eng. Appl., no. March, pp. 706–713, 2015.</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P. Li, L. Dong, H. Xiao, and M. </a:t>
            </a:r>
            <a:r>
              <a:rPr lang="en-US" sz="2000" dirty="0" err="1" smtClean="0">
                <a:latin typeface="Times New Roman" pitchFamily="18" charset="0"/>
                <a:cs typeface="Times New Roman" pitchFamily="18" charset="0"/>
              </a:rPr>
              <a:t>Xu</a:t>
            </a:r>
            <a:r>
              <a:rPr lang="en-US" sz="2000" dirty="0" smtClean="0">
                <a:latin typeface="Times New Roman" pitchFamily="18" charset="0"/>
                <a:cs typeface="Times New Roman" pitchFamily="18" charset="0"/>
              </a:rPr>
              <a:t>, “A cloud image detection method</a:t>
            </a:r>
          </a:p>
          <a:p>
            <a:r>
              <a:rPr lang="en-US" sz="2000" dirty="0" smtClean="0">
                <a:latin typeface="Times New Roman" pitchFamily="18" charset="0"/>
                <a:cs typeface="Times New Roman" pitchFamily="18" charset="0"/>
              </a:rPr>
              <a:t>based on SVM vector machine,” </a:t>
            </a:r>
            <a:r>
              <a:rPr lang="en-US" sz="2000" i="1" dirty="0" err="1" smtClean="0">
                <a:latin typeface="Times New Roman" pitchFamily="18" charset="0"/>
                <a:cs typeface="Times New Roman" pitchFamily="18" charset="0"/>
              </a:rPr>
              <a:t>Neurocomputing</a:t>
            </a:r>
            <a:r>
              <a:rPr lang="en-US" sz="2000" i="1" dirty="0" smtClean="0">
                <a:latin typeface="Times New Roman" pitchFamily="18" charset="0"/>
                <a:cs typeface="Times New Roman" pitchFamily="18" charset="0"/>
              </a:rPr>
              <a:t>, vol. 169, no. 2,</a:t>
            </a:r>
          </a:p>
          <a:p>
            <a:r>
              <a:rPr lang="en-US" sz="2000" dirty="0" smtClean="0">
                <a:latin typeface="Times New Roman" pitchFamily="18" charset="0"/>
                <a:cs typeface="Times New Roman" pitchFamily="18" charset="0"/>
              </a:rPr>
              <a:t>pp. 34–42, Dec. 2015.</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C. S. </a:t>
            </a:r>
            <a:r>
              <a:rPr lang="en-US" sz="2000" dirty="0" err="1" smtClean="0">
                <a:latin typeface="Times New Roman" pitchFamily="18" charset="0"/>
                <a:cs typeface="Times New Roman" pitchFamily="18" charset="0"/>
              </a:rPr>
              <a:t>Thirumalai</a:t>
            </a:r>
            <a:r>
              <a:rPr lang="en-US" sz="2000" dirty="0" smtClean="0">
                <a:latin typeface="Times New Roman" pitchFamily="18" charset="0"/>
                <a:cs typeface="Times New Roman" pitchFamily="18" charset="0"/>
              </a:rPr>
              <a:t>, “Heuristic Prediction of Rainfall Using Machine Learning Techniques,” no. May, 2017.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p>
          <a:p>
            <a:endParaRPr lang="en-US" dirty="0" smtClean="0"/>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133600"/>
            <a:ext cx="6629400" cy="2438400"/>
          </a:xfrm>
        </p:spPr>
        <p:txBody>
          <a:bodyPr>
            <a:normAutofit/>
          </a:bodyPr>
          <a:lstStyle/>
          <a:p>
            <a:pPr>
              <a:buNone/>
            </a:pPr>
            <a:r>
              <a:rPr lang="en-US" sz="7200" dirty="0" smtClean="0">
                <a:latin typeface="Times New Roman" pitchFamily="18" charset="0"/>
                <a:cs typeface="Times New Roman" pitchFamily="18" charset="0"/>
              </a:rPr>
              <a:t>Any Queries???</a:t>
            </a:r>
            <a:endParaRPr lang="en-US" sz="7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981200"/>
            <a:ext cx="6400800" cy="2362200"/>
          </a:xfrm>
        </p:spPr>
        <p:txBody>
          <a:bodyPr>
            <a:normAutofit fontScale="55000" lnSpcReduction="20000"/>
          </a:bodyPr>
          <a:lstStyle/>
          <a:p>
            <a:pPr>
              <a:buNone/>
            </a:pPr>
            <a:endParaRPr lang="en-US" sz="9600" dirty="0" smtClean="0">
              <a:latin typeface="Arabic Typesetting" pitchFamily="66" charset="-78"/>
              <a:cs typeface="Arabic Typesetting" pitchFamily="66" charset="-78"/>
            </a:endParaRPr>
          </a:p>
          <a:p>
            <a:pPr>
              <a:buNone/>
            </a:pPr>
            <a:r>
              <a:rPr lang="en-US" sz="12000" dirty="0" smtClean="0">
                <a:latin typeface="Arabic Typesetting" pitchFamily="66" charset="-78"/>
                <a:cs typeface="Arabic Typesetting" pitchFamily="66" charset="-78"/>
              </a:rPr>
              <a:t>     </a:t>
            </a:r>
            <a:r>
              <a:rPr lang="en-US" sz="12000" dirty="0" smtClean="0">
                <a:latin typeface="Times New Roman" pitchFamily="18" charset="0"/>
                <a:cs typeface="Times New Roman" pitchFamily="18" charset="0"/>
              </a:rPr>
              <a:t>Thank you…!</a:t>
            </a:r>
            <a:endParaRPr lang="en-US" sz="1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4648200" cy="1143000"/>
          </a:xfrm>
        </p:spPr>
        <p:txBody>
          <a:bodyPr/>
          <a:lstStyle/>
          <a:p>
            <a:r>
              <a:rPr lang="en-US" dirty="0" smtClean="0">
                <a:latin typeface="Times New Roman" pitchFamily="18" charset="0"/>
                <a:cs typeface="Times New Roman" pitchFamily="18" charset="0"/>
              </a:rPr>
              <a:t>  </a:t>
            </a:r>
            <a:r>
              <a:rPr lang="en-US" sz="4800" dirty="0" smtClean="0">
                <a:latin typeface="Times New Roman" pitchFamily="18" charset="0"/>
                <a:cs typeface="Times New Roman" pitchFamily="18" charset="0"/>
              </a:rPr>
              <a:t> Contents</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600200"/>
            <a:ext cx="7696200" cy="4953000"/>
          </a:xfrm>
        </p:spPr>
        <p:txBody>
          <a:bodyPr>
            <a:normAutofit fontScale="92500" lnSpcReduction="10000"/>
          </a:bodyPr>
          <a:lstStyle/>
          <a:p>
            <a:pPr>
              <a:buFont typeface="Wingdings" pitchFamily="2" charset="2"/>
              <a:buChar char="Ø"/>
            </a:pPr>
            <a:r>
              <a:rPr lang="en-US" sz="3000" dirty="0" smtClean="0">
                <a:latin typeface="Times New Roman" pitchFamily="18" charset="0"/>
                <a:cs typeface="Times New Roman" pitchFamily="18" charset="0"/>
              </a:rPr>
              <a:t>Objective</a:t>
            </a:r>
          </a:p>
          <a:p>
            <a:pPr>
              <a:buFont typeface="Wingdings" pitchFamily="2" charset="2"/>
              <a:buChar char="Ø"/>
            </a:pPr>
            <a:r>
              <a:rPr lang="en-US" sz="3000" dirty="0" smtClean="0">
                <a:latin typeface="Times New Roman" pitchFamily="18" charset="0"/>
                <a:cs typeface="Times New Roman" pitchFamily="18" charset="0"/>
              </a:rPr>
              <a:t> Abstract</a:t>
            </a:r>
          </a:p>
          <a:p>
            <a:pPr>
              <a:buFont typeface="Wingdings" pitchFamily="2" charset="2"/>
              <a:buChar char="Ø"/>
            </a:pPr>
            <a:r>
              <a:rPr lang="en-US" sz="3000" dirty="0" smtClean="0">
                <a:latin typeface="Times New Roman" pitchFamily="18" charset="0"/>
                <a:cs typeface="Times New Roman" pitchFamily="18" charset="0"/>
              </a:rPr>
              <a:t>Existing methods</a:t>
            </a:r>
          </a:p>
          <a:p>
            <a:pPr>
              <a:buFont typeface="Wingdings" pitchFamily="2" charset="2"/>
              <a:buChar char="Ø"/>
            </a:pPr>
            <a:r>
              <a:rPr lang="en-US" sz="3000" dirty="0" smtClean="0">
                <a:latin typeface="Times New Roman" pitchFamily="18" charset="0"/>
                <a:cs typeface="Times New Roman" pitchFamily="18" charset="0"/>
              </a:rPr>
              <a:t>Existing method disadvantages</a:t>
            </a:r>
          </a:p>
          <a:p>
            <a:pPr>
              <a:buFont typeface="Wingdings" pitchFamily="2" charset="2"/>
              <a:buChar char="Ø"/>
            </a:pPr>
            <a:r>
              <a:rPr lang="en-US" sz="3000" dirty="0" smtClean="0">
                <a:latin typeface="Times New Roman" pitchFamily="18" charset="0"/>
                <a:cs typeface="Times New Roman" pitchFamily="18" charset="0"/>
              </a:rPr>
              <a:t> Proposed method</a:t>
            </a:r>
          </a:p>
          <a:p>
            <a:pPr>
              <a:buFont typeface="Wingdings" pitchFamily="2" charset="2"/>
              <a:buChar char="Ø"/>
            </a:pPr>
            <a:r>
              <a:rPr lang="en-US" sz="3000" dirty="0" smtClean="0">
                <a:latin typeface="Times New Roman" pitchFamily="18" charset="0"/>
                <a:cs typeface="Times New Roman" pitchFamily="18" charset="0"/>
              </a:rPr>
              <a:t>Proposed method advantages</a:t>
            </a:r>
          </a:p>
          <a:p>
            <a:pPr>
              <a:buFont typeface="Wingdings" pitchFamily="2" charset="2"/>
              <a:buChar char="Ø"/>
            </a:pPr>
            <a:r>
              <a:rPr lang="en-US" sz="3000" dirty="0" smtClean="0">
                <a:latin typeface="Times New Roman" pitchFamily="18" charset="0"/>
                <a:cs typeface="Times New Roman" pitchFamily="18" charset="0"/>
              </a:rPr>
              <a:t> Process Flow</a:t>
            </a:r>
          </a:p>
          <a:p>
            <a:pPr>
              <a:buFont typeface="Wingdings" pitchFamily="2" charset="2"/>
              <a:buChar char="Ø"/>
            </a:pPr>
            <a:r>
              <a:rPr lang="en-US" sz="3000" dirty="0" smtClean="0">
                <a:latin typeface="Times New Roman" pitchFamily="18" charset="0"/>
                <a:cs typeface="Times New Roman" pitchFamily="18" charset="0"/>
              </a:rPr>
              <a:t>Working Algorithm</a:t>
            </a:r>
          </a:p>
          <a:p>
            <a:pPr>
              <a:buFont typeface="Wingdings" pitchFamily="2" charset="2"/>
              <a:buChar char="Ø"/>
            </a:pPr>
            <a:r>
              <a:rPr lang="en-US" sz="3000" dirty="0" smtClean="0">
                <a:latin typeface="Times New Roman" pitchFamily="18" charset="0"/>
                <a:cs typeface="Times New Roman" pitchFamily="18" charset="0"/>
              </a:rPr>
              <a:t> Predicted </a:t>
            </a:r>
            <a:r>
              <a:rPr lang="en-US" sz="3000" dirty="0" smtClean="0">
                <a:latin typeface="Times New Roman" pitchFamily="18" charset="0"/>
                <a:cs typeface="Times New Roman" pitchFamily="18" charset="0"/>
              </a:rPr>
              <a:t>output</a:t>
            </a:r>
            <a:endParaRPr lang="en-US" sz="3000" dirty="0" smtClean="0">
              <a:latin typeface="Times New Roman" pitchFamily="18" charset="0"/>
              <a:cs typeface="Times New Roman" pitchFamily="18" charset="0"/>
            </a:endParaRPr>
          </a:p>
          <a:p>
            <a:pPr>
              <a:buFont typeface="Wingdings" pitchFamily="2" charset="2"/>
              <a:buChar char="Ø"/>
            </a:pPr>
            <a:r>
              <a:rPr lang="en-US" sz="3000" dirty="0" smtClean="0">
                <a:latin typeface="Times New Roman" pitchFamily="18" charset="0"/>
                <a:cs typeface="Times New Roman" pitchFamily="18" charset="0"/>
              </a:rPr>
              <a:t> References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2590800" cy="1096962"/>
          </a:xfrm>
        </p:spPr>
        <p:txBody>
          <a:bodyPr>
            <a:normAutofit/>
          </a:bodyPr>
          <a:lstStyle/>
          <a:p>
            <a:r>
              <a:rPr lang="en-US" sz="4800" dirty="0" smtClean="0">
                <a:latin typeface="Times New Roman" pitchFamily="18" charset="0"/>
                <a:cs typeface="Times New Roman" pitchFamily="18" charset="0"/>
              </a:rPr>
              <a:t>Objective</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800" dirty="0" smtClean="0">
                <a:latin typeface="Times New Roman" pitchFamily="18" charset="0"/>
                <a:cs typeface="Times New Roman" pitchFamily="18" charset="0"/>
              </a:rPr>
              <a:t>The main objective is used to forecast the rainfall based on natural statics and Gabor features using satellite image processing technology. It allows to predict the rainfall in accurate range.</a:t>
            </a:r>
          </a:p>
          <a:p>
            <a:pPr algn="just">
              <a:buFont typeface="Wingdings" pitchFamily="2" charset="2"/>
              <a:buChar char="Ø"/>
            </a:pP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2819400" cy="990600"/>
          </a:xfrm>
        </p:spPr>
        <p:txBody>
          <a:bodyPr>
            <a:noAutofit/>
          </a:bodyPr>
          <a:lstStyle/>
          <a:p>
            <a:r>
              <a:rPr lang="en-US" sz="4800" dirty="0" smtClean="0"/>
              <a:t>Abstract</a:t>
            </a:r>
            <a:endParaRPr lang="en-US" sz="4800" dirty="0"/>
          </a:p>
        </p:txBody>
      </p:sp>
      <p:sp>
        <p:nvSpPr>
          <p:cNvPr id="3" name="Content Placeholder 2"/>
          <p:cNvSpPr>
            <a:spLocks noGrp="1"/>
          </p:cNvSpPr>
          <p:nvPr>
            <p:ph idx="1"/>
          </p:nvPr>
        </p:nvSpPr>
        <p:spPr>
          <a:xfrm>
            <a:off x="1066800" y="914400"/>
            <a:ext cx="7924800" cy="5638800"/>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Cloud detection is an important task in remote sensing satellite  image processing. Numerous cloud detection algorithms have been developed. However, most existing methods suffer from the weakness of omitting small and thin clouds, and from an inability to discriminate clouds from photo metrically similar regions, such as buildings and snow. </a:t>
            </a:r>
          </a:p>
          <a:p>
            <a:pPr algn="just">
              <a:buFont typeface="Wingdings" pitchFamily="2" charset="2"/>
              <a:buChar char="Ø"/>
            </a:pPr>
            <a:r>
              <a:rPr lang="en-US" sz="2800" dirty="0" smtClean="0">
                <a:latin typeface="Times New Roman" pitchFamily="18" charset="0"/>
                <a:cs typeface="Times New Roman" pitchFamily="18" charset="0"/>
              </a:rPr>
              <a:t> Here, we derive a novel cloud detection algorithm for satellite images. First, a simple linear iterative clustering algorithm is adopted that is able to segment potential clouds, including small clouds.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257800"/>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Then, a natural scene statistics model is applied to the super pixels to distinguish between clouds and surface buildings. Finally, Gabor features are computed within each super pixel and it is used to distinguish clouds from snow regions. Finally we can predict the types of rainfall cloud and the status of rainfall easily in particular area by using cloud mask algorithm.</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a:t>
            </a:r>
          </a:p>
        </p:txBody>
      </p:sp>
      <p:sp>
        <p:nvSpPr>
          <p:cNvPr id="3" name="Content Placeholder 2"/>
          <p:cNvSpPr>
            <a:spLocks noGrp="1"/>
          </p:cNvSpPr>
          <p:nvPr>
            <p:ph idx="1"/>
          </p:nvPr>
        </p:nvSpPr>
        <p:spPr/>
        <p:txBody>
          <a:bodyPr>
            <a:normAutofit fontScale="85000" lnSpcReduction="10000"/>
          </a:bodyPr>
          <a:lstStyle/>
          <a:p>
            <a:pPr algn="just">
              <a:buFont typeface="Wingdings" pitchFamily="2" charset="2"/>
              <a:buChar char="Ø"/>
            </a:pPr>
            <a:r>
              <a:rPr lang="en-US" dirty="0">
                <a:latin typeface="Times New Roman" pitchFamily="18" charset="0"/>
                <a:cs typeface="Times New Roman" pitchFamily="18" charset="0"/>
              </a:rPr>
              <a:t>Various cloud algorithms are used to predict the rainfall range in satellite images based on color, texture, structure.</a:t>
            </a:r>
          </a:p>
          <a:p>
            <a:pPr algn="just">
              <a:buFont typeface="Wingdings" pitchFamily="2" charset="2"/>
              <a:buChar char="Ø"/>
            </a:pPr>
            <a:r>
              <a:rPr lang="en-US" dirty="0">
                <a:latin typeface="Times New Roman" pitchFamily="18" charset="0"/>
                <a:cs typeface="Times New Roman" pitchFamily="18" charset="0"/>
              </a:rPr>
              <a:t>The extracted texture information using Gabor filtering in image without taking pixel intensities and regional structure into account.</a:t>
            </a:r>
          </a:p>
          <a:p>
            <a:pPr algn="just">
              <a:buFont typeface="Wingdings" pitchFamily="2" charset="2"/>
              <a:buChar char="Ø"/>
            </a:pPr>
            <a:r>
              <a:rPr lang="en-US" dirty="0">
                <a:latin typeface="Times New Roman" pitchFamily="18" charset="0"/>
                <a:cs typeface="Times New Roman" pitchFamily="18" charset="0"/>
              </a:rPr>
              <a:t>Support vector machine (SVM) is neglected the small clouds in the image.</a:t>
            </a:r>
          </a:p>
          <a:p>
            <a:pPr algn="just">
              <a:buFont typeface="Wingdings" pitchFamily="2" charset="2"/>
              <a:buChar char="Ø"/>
            </a:pPr>
            <a:r>
              <a:rPr lang="en-US" dirty="0">
                <a:latin typeface="Times New Roman" pitchFamily="18" charset="0"/>
                <a:cs typeface="Times New Roman" pitchFamily="18" charset="0"/>
              </a:rPr>
              <a:t>  The convolution neural network (CNN) to divide images into thick clouds, thin clouds, and non cloudy regions, but the network has difficulty in distinguishing clouds from snow. </a:t>
            </a:r>
          </a:p>
        </p:txBody>
      </p:sp>
    </p:spTree>
    <p:extLst>
      <p:ext uri="{BB962C8B-B14F-4D97-AF65-F5344CB8AC3E}">
        <p14:creationId xmlns="" xmlns:p14="http://schemas.microsoft.com/office/powerpoint/2010/main" val="8584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708392"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Existing </a:t>
            </a:r>
            <a:r>
              <a:rPr lang="en-US" sz="3200" b="1" dirty="0">
                <a:latin typeface="Times New Roman" panose="02020603050405020304" pitchFamily="18" charset="0"/>
                <a:cs typeface="Times New Roman" panose="02020603050405020304" pitchFamily="18" charset="0"/>
              </a:rPr>
              <a:t>method disadvantages</a:t>
            </a:r>
          </a:p>
        </p:txBody>
      </p:sp>
      <p:sp>
        <p:nvSpPr>
          <p:cNvPr id="3" name="Content Placeholder 2"/>
          <p:cNvSpPr>
            <a:spLocks noGrp="1"/>
          </p:cNvSpPr>
          <p:nvPr>
            <p:ph idx="1"/>
          </p:nvPr>
        </p:nvSpPr>
        <p:spPr>
          <a:xfrm>
            <a:off x="1435608" y="1447800"/>
            <a:ext cx="7498080" cy="3962400"/>
          </a:xfrm>
        </p:spPr>
        <p:txBody>
          <a:bodyPr>
            <a:normAutofit fontScale="92500" lnSpcReduction="20000"/>
          </a:bodyPr>
          <a:lstStyle/>
          <a:p>
            <a:pPr algn="just">
              <a:buFont typeface="Wingdings" pitchFamily="2" charset="2"/>
              <a:buChar char="Ø"/>
            </a:pPr>
            <a:r>
              <a:rPr lang="en-US" dirty="0">
                <a:latin typeface="Times New Roman" pitchFamily="18" charset="0"/>
                <a:cs typeface="Times New Roman" pitchFamily="18" charset="0"/>
              </a:rPr>
              <a:t>This features performs only the </a:t>
            </a:r>
            <a:r>
              <a:rPr lang="en-US" dirty="0" smtClean="0">
                <a:latin typeface="Times New Roman" pitchFamily="18" charset="0"/>
                <a:cs typeface="Times New Roman" pitchFamily="18" charset="0"/>
              </a:rPr>
              <a:t>particular </a:t>
            </a:r>
            <a:r>
              <a:rPr lang="en-US" dirty="0">
                <a:latin typeface="Times New Roman" pitchFamily="18" charset="0"/>
                <a:cs typeface="Times New Roman" pitchFamily="18" charset="0"/>
              </a:rPr>
              <a:t>action for  cloud detection in satellite images.</a:t>
            </a:r>
          </a:p>
          <a:p>
            <a:pPr algn="just">
              <a:buFont typeface="Wingdings" pitchFamily="2" charset="2"/>
              <a:buChar char="Ø"/>
            </a:pPr>
            <a:r>
              <a:rPr lang="en-US" dirty="0">
                <a:latin typeface="Times New Roman" pitchFamily="18" charset="0"/>
                <a:cs typeface="Times New Roman" pitchFamily="18" charset="0"/>
              </a:rPr>
              <a:t>It may avoid the identification of small and thin clouds and inability to discriminate clouds form similar regions such buildings and snow.</a:t>
            </a:r>
          </a:p>
          <a:p>
            <a:pPr algn="just">
              <a:buFont typeface="Wingdings" pitchFamily="2" charset="2"/>
              <a:buChar char="Ø"/>
            </a:pPr>
            <a:r>
              <a:rPr lang="en-US" sz="3600" dirty="0">
                <a:latin typeface="Times New Roman" pitchFamily="18" charset="0"/>
                <a:cs typeface="Times New Roman" pitchFamily="18" charset="0"/>
              </a:rPr>
              <a:t>So the prediction of rainfall range is not accurate.</a:t>
            </a:r>
          </a:p>
          <a:p>
            <a:endParaRPr lang="en-US" dirty="0"/>
          </a:p>
        </p:txBody>
      </p:sp>
    </p:spTree>
    <p:extLst>
      <p:ext uri="{BB962C8B-B14F-4D97-AF65-F5344CB8AC3E}">
        <p14:creationId xmlns="" xmlns:p14="http://schemas.microsoft.com/office/powerpoint/2010/main" val="212042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4191000" cy="1096962"/>
          </a:xfrm>
        </p:spPr>
        <p:txBody>
          <a:bodyPr>
            <a:normAutofit/>
          </a:bodyPr>
          <a:lstStyle/>
          <a:p>
            <a:r>
              <a:rPr lang="en-US" dirty="0" smtClean="0">
                <a:latin typeface="Times New Roman" pitchFamily="18" charset="0"/>
                <a:cs typeface="Times New Roman" pitchFamily="18" charset="0"/>
              </a:rPr>
              <a:t>Proposed 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90600" y="1447800"/>
            <a:ext cx="8001000" cy="4800600"/>
          </a:xfrm>
        </p:spPr>
        <p:txBody>
          <a:bodyPr>
            <a:noAutofit/>
          </a:bodyPr>
          <a:lstStyle/>
          <a:p>
            <a:pPr algn="just">
              <a:buNone/>
            </a:pPr>
            <a:endParaRPr lang="en-US" sz="2800" dirty="0" smtClean="0">
              <a:latin typeface="Times New Roman" pitchFamily="18" charset="0"/>
              <a:cs typeface="Times New Roman" pitchFamily="18" charset="0"/>
            </a:endParaRPr>
          </a:p>
          <a:p>
            <a:pPr>
              <a:buNone/>
            </a:pPr>
            <a:r>
              <a:rPr lang="en-US" sz="2800" dirty="0" smtClean="0"/>
              <a:t>  </a:t>
            </a:r>
          </a:p>
          <a:p>
            <a:pPr>
              <a:buFont typeface="Wingdings" pitchFamily="2" charset="2"/>
              <a:buChar char="Ø"/>
            </a:pPr>
            <a:endParaRPr lang="en-US" sz="2800" dirty="0"/>
          </a:p>
        </p:txBody>
      </p:sp>
      <p:sp>
        <p:nvSpPr>
          <p:cNvPr id="4" name="Rectangle 3"/>
          <p:cNvSpPr/>
          <p:nvPr/>
        </p:nvSpPr>
        <p:spPr>
          <a:xfrm>
            <a:off x="1295400" y="1524001"/>
            <a:ext cx="7848600" cy="4524315"/>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To address the above-mentioned drawbacks, we propose</a:t>
            </a:r>
          </a:p>
          <a:p>
            <a:pPr algn="just"/>
            <a:r>
              <a:rPr lang="en-US" sz="2400" dirty="0" smtClean="0">
                <a:latin typeface="Times New Roman" pitchFamily="18" charset="0"/>
                <a:cs typeface="Times New Roman" pitchFamily="18" charset="0"/>
              </a:rPr>
              <a:t>a novel cloud detection method that exploits a complementary combination of natural scene statistic (NSS) and Gabor features. </a:t>
            </a:r>
          </a:p>
          <a:p>
            <a:pPr algn="just">
              <a:buFont typeface="Wingdings" pitchFamily="2" charset="2"/>
              <a:buChar char="Ø"/>
            </a:pPr>
            <a:r>
              <a:rPr lang="en-US" sz="2400" dirty="0" smtClean="0">
                <a:latin typeface="Times New Roman" pitchFamily="18" charset="0"/>
                <a:cs typeface="Times New Roman" pitchFamily="18" charset="0"/>
              </a:rPr>
              <a:t> First, the simple linear iterative clustering (SLIC) algorithm is applied to segment the image into ambiguous super pixels. Then, the NSS features are used to classify the ambiguous super pixels into possible thick clouds, thin clouds, and non clouds. </a:t>
            </a:r>
          </a:p>
          <a:p>
            <a:pPr algn="just">
              <a:buFont typeface="Wingdings" pitchFamily="2" charset="2"/>
              <a:buChar char="Ø"/>
            </a:pPr>
            <a:r>
              <a:rPr lang="en-US" sz="2400" dirty="0" smtClean="0">
                <a:latin typeface="Times New Roman" pitchFamily="18" charset="0"/>
                <a:cs typeface="Times New Roman" pitchFamily="18" charset="0"/>
              </a:rPr>
              <a:t>Gabor features are used to separate clouds from snowy areas. Finally, We can predict the types of cloud and its range by using cloud mask algorithm.</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method 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608" y="1600200"/>
            <a:ext cx="7498080" cy="4648200"/>
          </a:xfrm>
        </p:spPr>
        <p:txBody>
          <a:bodyPr/>
          <a:lstStyle/>
          <a:p>
            <a:pPr algn="just">
              <a:buFont typeface="Wingdings" pitchFamily="2" charset="2"/>
              <a:buChar char="Ø"/>
            </a:pPr>
            <a:r>
              <a:rPr lang="en-US" dirty="0" smtClean="0">
                <a:latin typeface="Times New Roman" pitchFamily="18" charset="0"/>
                <a:cs typeface="Times New Roman" pitchFamily="18" charset="0"/>
              </a:rPr>
              <a:t>It produces the accurate range of rainfall in this analysis.</a:t>
            </a:r>
          </a:p>
          <a:p>
            <a:pPr algn="just">
              <a:buFont typeface="Wingdings" pitchFamily="2" charset="2"/>
              <a:buChar char="Ø"/>
            </a:pPr>
            <a:r>
              <a:rPr lang="en-US" dirty="0" smtClean="0">
                <a:latin typeface="Times New Roman" pitchFamily="18" charset="0"/>
                <a:cs typeface="Times New Roman" pitchFamily="18" charset="0"/>
              </a:rPr>
              <a:t>It is better when compared to other techniques for prediction of rainfall.</a:t>
            </a:r>
          </a:p>
          <a:p>
            <a:pPr algn="just">
              <a:buFont typeface="Wingdings" pitchFamily="2" charset="2"/>
              <a:buChar char="Ø"/>
            </a:pPr>
            <a:r>
              <a:rPr lang="en-US" dirty="0" smtClean="0">
                <a:latin typeface="Times New Roman" pitchFamily="18" charset="0"/>
                <a:cs typeface="Times New Roman" pitchFamily="18" charset="0"/>
              </a:rPr>
              <a:t> It is efficient and effective</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2539</TotalTime>
  <Words>1139</Words>
  <Application>Microsoft Office PowerPoint</Application>
  <PresentationFormat>On-screen Show (4:3)</PresentationFormat>
  <Paragraphs>161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Slide 1</vt:lpstr>
      <vt:lpstr>   Contents</vt:lpstr>
      <vt:lpstr>Objective</vt:lpstr>
      <vt:lpstr>Abstract</vt:lpstr>
      <vt:lpstr>Slide 5</vt:lpstr>
      <vt:lpstr>Existing method</vt:lpstr>
      <vt:lpstr>Existing method disadvantages</vt:lpstr>
      <vt:lpstr>Proposed method</vt:lpstr>
      <vt:lpstr>Proposed method advantages</vt:lpstr>
      <vt:lpstr>Process flow </vt:lpstr>
      <vt:lpstr>Working Algorithm</vt:lpstr>
      <vt:lpstr>Slide 12</vt:lpstr>
      <vt:lpstr>Slide 13</vt:lpstr>
      <vt:lpstr>Slide 14</vt:lpstr>
      <vt:lpstr>Predicted output</vt:lpstr>
      <vt:lpstr>Reference</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Hump controller for emergency vehicles by using WIFI technology</dc:title>
  <dc:creator>Prabakaran</dc:creator>
  <cp:lastModifiedBy>Prabakaran</cp:lastModifiedBy>
  <cp:revision>436</cp:revision>
  <dcterms:created xsi:type="dcterms:W3CDTF">2018-07-11T15:57:42Z</dcterms:created>
  <dcterms:modified xsi:type="dcterms:W3CDTF">2019-04-01T15:40:04Z</dcterms:modified>
</cp:coreProperties>
</file>