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19"/>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74"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78D6"/>
    <a:srgbClr val="C4ADF3"/>
    <a:srgbClr val="DCD6DC"/>
    <a:srgbClr val="E1C3F7"/>
    <a:srgbClr val="78DCB4"/>
    <a:srgbClr val="66FFFF"/>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6324" autoAdjust="0"/>
    <p:restoredTop sz="94607" autoAdjust="0"/>
  </p:normalViewPr>
  <p:slideViewPr>
    <p:cSldViewPr>
      <p:cViewPr>
        <p:scale>
          <a:sx n="80" d="100"/>
          <a:sy n="80" d="100"/>
        </p:scale>
        <p:origin x="-1638"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DFCB83-F84F-4DC4-BC95-98D6541F4396}" type="datetimeFigureOut">
              <a:rPr lang="en-US" smtClean="0"/>
              <a:pPr/>
              <a:t>7/24/2018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9F1CC-BDCD-4D74-AAC3-37B4B56AFB96}"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119F1CC-BDCD-4D74-AAC3-37B4B56AFB96}"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657DF21-065F-4355-AE56-755F654FE58F}" type="datetimeFigureOut">
              <a:rPr lang="en-US" smtClean="0"/>
              <a:pPr/>
              <a:t>7/24/2018</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9CD3B1F6-0682-4E8E-90AE-40ED65D86933}"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57DF21-065F-4355-AE56-755F654FE58F}" type="datetimeFigureOut">
              <a:rPr lang="en-US" smtClean="0"/>
              <a:pPr/>
              <a:t>7/24/2018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57DF21-065F-4355-AE56-755F654FE58F}" type="datetimeFigureOut">
              <a:rPr lang="en-US" smtClean="0"/>
              <a:pPr/>
              <a:t>7/24/2018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57DF21-065F-4355-AE56-755F654FE58F}" type="datetimeFigureOut">
              <a:rPr lang="en-US" smtClean="0"/>
              <a:pPr/>
              <a:t>7/24/2018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657DF21-065F-4355-AE56-755F654FE58F}" type="datetimeFigureOut">
              <a:rPr lang="en-US" smtClean="0"/>
              <a:pPr/>
              <a:t>7/24/2018</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9CD3B1F6-0682-4E8E-90AE-40ED65D86933}"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57DF21-065F-4355-AE56-755F654FE58F}" type="datetimeFigureOut">
              <a:rPr lang="en-US" smtClean="0"/>
              <a:pPr/>
              <a:t>7/24/2018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657DF21-065F-4355-AE56-755F654FE58F}" type="datetimeFigureOut">
              <a:rPr lang="en-US" smtClean="0"/>
              <a:pPr/>
              <a:t>7/24/2018</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657DF21-065F-4355-AE56-755F654FE58F}" type="datetimeFigureOut">
              <a:rPr lang="en-US" smtClean="0"/>
              <a:pPr/>
              <a:t>7/24/2018</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657DF21-065F-4355-AE56-755F654FE58F}" type="datetimeFigureOut">
              <a:rPr lang="en-US" smtClean="0"/>
              <a:pPr/>
              <a:t>7/24/2018</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9CD3B1F6-0682-4E8E-90AE-40ED65D86933}"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657DF21-065F-4355-AE56-755F654FE58F}" type="datetimeFigureOut">
              <a:rPr lang="en-US" smtClean="0"/>
              <a:pPr/>
              <a:t>7/24/2018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CD3B1F6-0682-4E8E-90AE-40ED65D86933}"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657DF21-065F-4355-AE56-755F654FE58F}" type="datetimeFigureOut">
              <a:rPr lang="en-US" smtClean="0"/>
              <a:pPr/>
              <a:t>7/24/2018</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9CD3B1F6-0682-4E8E-90AE-40ED65D86933}"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657DF21-065F-4355-AE56-755F654FE58F}" type="datetimeFigureOut">
              <a:rPr lang="en-US" smtClean="0"/>
              <a:pPr/>
              <a:t>7/24/2018</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CD3B1F6-0682-4E8E-90AE-40ED65D86933}"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90600" y="152400"/>
            <a:ext cx="8382000" cy="2677656"/>
          </a:xfrm>
          <a:prstGeom prst="rect">
            <a:avLst/>
          </a:prstGeom>
        </p:spPr>
        <p:txBody>
          <a:bodyPr wrap="square">
            <a:spAutoFit/>
          </a:bodyPr>
          <a:lstStyle/>
          <a:p>
            <a:pPr algn="ctr"/>
            <a:endParaRPr lang="en-US" sz="2800" b="1" dirty="0" smtClean="0">
              <a:solidFill>
                <a:srgbClr val="FF0000"/>
              </a:solidFill>
              <a:latin typeface="Algerian" pitchFamily="82" charset="0"/>
              <a:cs typeface="Times New Roman" pitchFamily="18" charset="0"/>
            </a:endParaRPr>
          </a:p>
          <a:p>
            <a:pPr algn="ctr"/>
            <a:endParaRPr lang="en-US" sz="2800" b="1" dirty="0" smtClean="0">
              <a:solidFill>
                <a:srgbClr val="FF0000"/>
              </a:solidFill>
              <a:latin typeface="Algerian" pitchFamily="82" charset="0"/>
              <a:cs typeface="Times New Roman" pitchFamily="18" charset="0"/>
            </a:endParaRPr>
          </a:p>
          <a:p>
            <a:pPr algn="ctr"/>
            <a:endParaRPr lang="en-US" sz="2800" b="1" dirty="0" smtClean="0">
              <a:solidFill>
                <a:srgbClr val="FF0000"/>
              </a:solidFill>
              <a:latin typeface="Algerian" pitchFamily="82" charset="0"/>
              <a:cs typeface="Times New Roman" pitchFamily="18" charset="0"/>
            </a:endParaRPr>
          </a:p>
          <a:p>
            <a:pPr algn="ctr"/>
            <a:endParaRPr lang="en-US" sz="2800" b="1" dirty="0" smtClean="0">
              <a:solidFill>
                <a:srgbClr val="FF0000"/>
              </a:solidFill>
              <a:latin typeface="Algerian" pitchFamily="82" charset="0"/>
              <a:cs typeface="Times New Roman" pitchFamily="18" charset="0"/>
            </a:endParaRPr>
          </a:p>
          <a:p>
            <a:pPr algn="ctr"/>
            <a:r>
              <a:rPr lang="en-US" sz="2800" b="1" dirty="0" smtClean="0">
                <a:solidFill>
                  <a:srgbClr val="FF0000"/>
                </a:solidFill>
                <a:latin typeface="Algerian" pitchFamily="82" charset="0"/>
                <a:cs typeface="Times New Roman" pitchFamily="18" charset="0"/>
              </a:rPr>
              <a:t>ADHIYAMAAN COLLEGE OF ENGINEERING      	         (AUTONOMOUS)</a:t>
            </a:r>
            <a:endParaRPr lang="en-US" sz="2800" b="1" dirty="0">
              <a:solidFill>
                <a:srgbClr val="FF0000"/>
              </a:solidFill>
              <a:latin typeface="Algerian" pitchFamily="82" charset="0"/>
            </a:endParaRPr>
          </a:p>
        </p:txBody>
      </p:sp>
      <p:sp>
        <p:nvSpPr>
          <p:cNvPr id="10" name="Rectangle 9"/>
          <p:cNvSpPr/>
          <p:nvPr/>
        </p:nvSpPr>
        <p:spPr>
          <a:xfrm>
            <a:off x="2590800" y="1219200"/>
            <a:ext cx="4953000" cy="3200876"/>
          </a:xfrm>
          <a:prstGeom prst="rect">
            <a:avLst/>
          </a:prstGeom>
        </p:spPr>
        <p:txBody>
          <a:bodyPr wrap="square">
            <a:spAutoFit/>
          </a:bodyPr>
          <a:lstStyle/>
          <a:p>
            <a:pPr algn="ctr"/>
            <a:r>
              <a:rPr lang="en-US" b="1" dirty="0" smtClean="0">
                <a:latin typeface="Times New Roman" pitchFamily="18" charset="0"/>
                <a:cs typeface="Times New Roman" pitchFamily="18" charset="0"/>
              </a:rPr>
              <a:t>     </a:t>
            </a:r>
          </a:p>
          <a:p>
            <a:pPr algn="ctr"/>
            <a:endParaRPr lang="en-US" sz="2400" b="1" dirty="0" smtClean="0">
              <a:latin typeface="Times New Roman" pitchFamily="18" charset="0"/>
              <a:cs typeface="Times New Roman" pitchFamily="18" charset="0"/>
            </a:endParaRPr>
          </a:p>
          <a:p>
            <a:pPr algn="ctr"/>
            <a:endParaRPr lang="en-US" sz="2400" b="1" dirty="0" smtClean="0">
              <a:latin typeface="Times New Roman" pitchFamily="18" charset="0"/>
              <a:cs typeface="Times New Roman" pitchFamily="18" charset="0"/>
            </a:endParaRPr>
          </a:p>
          <a:p>
            <a:pPr algn="ctr"/>
            <a:endParaRPr lang="en-US" sz="2400" b="1" dirty="0" smtClean="0">
              <a:latin typeface="Times New Roman" pitchFamily="18" charset="0"/>
              <a:cs typeface="Times New Roman" pitchFamily="18" charset="0"/>
            </a:endParaRPr>
          </a:p>
          <a:p>
            <a:pPr algn="ctr"/>
            <a:endParaRPr lang="en-US" sz="2400" b="1" dirty="0" smtClean="0">
              <a:latin typeface="Times New Roman" pitchFamily="18" charset="0"/>
              <a:cs typeface="Times New Roman" pitchFamily="18" charset="0"/>
            </a:endParaRPr>
          </a:p>
          <a:p>
            <a:pPr algn="ctr"/>
            <a:endParaRPr lang="en-US" sz="2400" b="1" dirty="0" smtClean="0">
              <a:latin typeface="Times New Roman" pitchFamily="18" charset="0"/>
              <a:cs typeface="Times New Roman" pitchFamily="18" charset="0"/>
            </a:endParaRPr>
          </a:p>
          <a:p>
            <a:pPr algn="ctr"/>
            <a:endParaRPr lang="en-US" sz="2400" b="1" dirty="0" smtClean="0">
              <a:latin typeface="Times New Roman" pitchFamily="18" charset="0"/>
              <a:cs typeface="Times New Roman" pitchFamily="18" charset="0"/>
            </a:endParaRPr>
          </a:p>
          <a:p>
            <a:pPr algn="ctr"/>
            <a:endParaRPr lang="en-US" sz="2000" b="1" dirty="0" smtClean="0">
              <a:solidFill>
                <a:srgbClr val="C00000"/>
              </a:solidFill>
              <a:latin typeface="Times New Roman" pitchFamily="18" charset="0"/>
              <a:cs typeface="Times New Roman" pitchFamily="18" charset="0"/>
            </a:endParaRPr>
          </a:p>
          <a:p>
            <a:pPr algn="ctr"/>
            <a:r>
              <a:rPr lang="en-US" sz="2000" b="1" dirty="0" smtClean="0">
                <a:solidFill>
                  <a:srgbClr val="C00000"/>
                </a:solidFill>
                <a:latin typeface="Times New Roman" pitchFamily="18" charset="0"/>
                <a:cs typeface="Times New Roman" pitchFamily="18" charset="0"/>
              </a:rPr>
              <a:t>DEPARTMENT OF ECE</a:t>
            </a:r>
            <a:endParaRPr lang="en-US" sz="2000" dirty="0">
              <a:solidFill>
                <a:srgbClr val="C00000"/>
              </a:solidFill>
            </a:endParaRPr>
          </a:p>
        </p:txBody>
      </p:sp>
      <p:sp>
        <p:nvSpPr>
          <p:cNvPr id="14" name="Subtitle 13"/>
          <p:cNvSpPr>
            <a:spLocks noGrp="1"/>
          </p:cNvSpPr>
          <p:nvPr>
            <p:ph type="subTitle" idx="1"/>
          </p:nvPr>
        </p:nvSpPr>
        <p:spPr>
          <a:xfrm>
            <a:off x="1447800" y="1752600"/>
            <a:ext cx="7543800" cy="990600"/>
          </a:xfrm>
        </p:spPr>
        <p:txBody>
          <a:bodyPr/>
          <a:lstStyle/>
          <a:p>
            <a:endParaRPr lang="en-US" dirty="0" smtClean="0"/>
          </a:p>
          <a:p>
            <a:endParaRPr lang="en-US" dirty="0" smtClean="0"/>
          </a:p>
          <a:p>
            <a:endParaRPr lang="en-US" dirty="0" smtClean="0"/>
          </a:p>
          <a:p>
            <a:endParaRPr lang="en-US" dirty="0"/>
          </a:p>
        </p:txBody>
      </p:sp>
      <p:sp>
        <p:nvSpPr>
          <p:cNvPr id="17" name="Rectangle 16"/>
          <p:cNvSpPr/>
          <p:nvPr/>
        </p:nvSpPr>
        <p:spPr>
          <a:xfrm>
            <a:off x="3810000" y="3886200"/>
            <a:ext cx="2590800" cy="369332"/>
          </a:xfrm>
          <a:prstGeom prst="rect">
            <a:avLst/>
          </a:prstGeom>
        </p:spPr>
        <p:txBody>
          <a:bodyPr wrap="square">
            <a:spAutoFit/>
          </a:bodyPr>
          <a:lstStyle/>
          <a:p>
            <a:pPr algn="ctr"/>
            <a:r>
              <a:rPr lang="en-US" dirty="0" smtClean="0"/>
              <a:t> </a:t>
            </a:r>
            <a:endParaRPr lang="en-US" sz="2400" b="1" dirty="0" smtClean="0">
              <a:latin typeface="Times New Roman" pitchFamily="18" charset="0"/>
              <a:cs typeface="Times New Roman" pitchFamily="18" charset="0"/>
            </a:endParaRPr>
          </a:p>
        </p:txBody>
      </p:sp>
      <p:sp>
        <p:nvSpPr>
          <p:cNvPr id="21" name="Rectangle 20"/>
          <p:cNvSpPr/>
          <p:nvPr/>
        </p:nvSpPr>
        <p:spPr>
          <a:xfrm>
            <a:off x="1066800" y="381000"/>
            <a:ext cx="8077200" cy="1384995"/>
          </a:xfrm>
          <a:prstGeom prst="rect">
            <a:avLst/>
          </a:prstGeom>
        </p:spPr>
        <p:txBody>
          <a:bodyPr wrap="square">
            <a:spAutoFit/>
          </a:bodyPr>
          <a:lstStyle/>
          <a:p>
            <a:pPr algn="ctr"/>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itchFamily="18" charset="0"/>
                <a:cs typeface="Times New Roman" pitchFamily="18" charset="0"/>
              </a:rPr>
              <a:t>AUTOMATIC HUMP CONTROLLER FOR EMERGENCY VEHICLES BY USING WIFI TECHNOLOGY </a:t>
            </a: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pic>
        <p:nvPicPr>
          <p:cNvPr id="22" name="Picture 2" descr="C:\Users\Prabakaran\Downloads\main-thumb-t-557908-200-kmmtqulhtjwtsuzqvnpwinixricbutqf.jpeg"/>
          <p:cNvPicPr>
            <a:picLocks noChangeAspect="1" noChangeArrowheads="1"/>
          </p:cNvPicPr>
          <p:nvPr/>
        </p:nvPicPr>
        <p:blipFill>
          <a:blip r:embed="rId3"/>
          <a:srcRect/>
          <a:stretch>
            <a:fillRect/>
          </a:stretch>
        </p:blipFill>
        <p:spPr bwMode="auto">
          <a:xfrm>
            <a:off x="3886200" y="2743200"/>
            <a:ext cx="2286000" cy="1219200"/>
          </a:xfrm>
          <a:prstGeom prst="rect">
            <a:avLst/>
          </a:prstGeom>
          <a:noFill/>
        </p:spPr>
      </p:pic>
      <p:sp>
        <p:nvSpPr>
          <p:cNvPr id="23" name="Rectangle 22"/>
          <p:cNvSpPr/>
          <p:nvPr/>
        </p:nvSpPr>
        <p:spPr>
          <a:xfrm>
            <a:off x="1143000" y="5257800"/>
            <a:ext cx="2971800" cy="144780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smtClean="0">
                <a:solidFill>
                  <a:schemeClr val="tx2"/>
                </a:solidFill>
              </a:rPr>
              <a:t>Internal Supervisor,</a:t>
            </a:r>
          </a:p>
          <a:p>
            <a:pPr algn="ctr"/>
            <a:r>
              <a:rPr lang="en-US" sz="2000" b="1" dirty="0" smtClean="0">
                <a:solidFill>
                  <a:schemeClr val="tx2"/>
                </a:solidFill>
              </a:rPr>
              <a:t>Mr. J .Subhash.</a:t>
            </a:r>
            <a:endParaRPr lang="en-US" sz="2000" b="1" dirty="0">
              <a:solidFill>
                <a:schemeClr val="tx2"/>
              </a:solidFill>
            </a:endParaRPr>
          </a:p>
        </p:txBody>
      </p:sp>
      <p:sp>
        <p:nvSpPr>
          <p:cNvPr id="24" name="Rectangle 23"/>
          <p:cNvSpPr/>
          <p:nvPr/>
        </p:nvSpPr>
        <p:spPr>
          <a:xfrm>
            <a:off x="6248400" y="5181601"/>
            <a:ext cx="2667000" cy="1615827"/>
          </a:xfrm>
          <a:prstGeom prst="rect">
            <a:avLst/>
          </a:prstGeom>
          <a:ln>
            <a:solidFill>
              <a:schemeClr val="accent1">
                <a:lumMod val="75000"/>
              </a:schemeClr>
            </a:solidFill>
          </a:ln>
        </p:spPr>
        <p:txBody>
          <a:bodyPr wrap="square">
            <a:spAutoFit/>
          </a:bodyPr>
          <a:lstStyle/>
          <a:p>
            <a:pPr marL="27432" lvl="0">
              <a:lnSpc>
                <a:spcPct val="150000"/>
              </a:lnSpc>
              <a:spcBef>
                <a:spcPts val="600"/>
              </a:spcBef>
              <a:buClr>
                <a:schemeClr val="accent1"/>
              </a:buClr>
              <a:buSzPct val="80000"/>
              <a:defRPr/>
            </a:pPr>
            <a:r>
              <a:rPr lang="en-US" sz="1400" b="1" dirty="0" smtClean="0">
                <a:latin typeface="Times New Roman" pitchFamily="18" charset="0"/>
                <a:cs typeface="Times New Roman" pitchFamily="18" charset="0"/>
              </a:rPr>
              <a:t>Presented by,</a:t>
            </a:r>
          </a:p>
          <a:p>
            <a:pPr marL="27432" lvl="0">
              <a:lnSpc>
                <a:spcPct val="150000"/>
              </a:lnSpc>
              <a:spcBef>
                <a:spcPts val="600"/>
              </a:spcBef>
              <a:buClr>
                <a:schemeClr val="accent1"/>
              </a:buClr>
              <a:buSzPct val="80000"/>
              <a:defRPr/>
            </a:pPr>
            <a:r>
              <a:rPr lang="en-US" sz="1400" b="1" dirty="0" smtClean="0">
                <a:latin typeface="Times New Roman" pitchFamily="18" charset="0"/>
                <a:cs typeface="Times New Roman" pitchFamily="18" charset="0"/>
              </a:rPr>
              <a:t>Naveen kumar C (ACUEC101)</a:t>
            </a:r>
          </a:p>
          <a:p>
            <a:pPr marL="27432" lvl="0">
              <a:lnSpc>
                <a:spcPct val="150000"/>
              </a:lnSpc>
              <a:spcBef>
                <a:spcPts val="600"/>
              </a:spcBef>
              <a:buClr>
                <a:schemeClr val="accent1"/>
              </a:buClr>
              <a:buSzPct val="80000"/>
              <a:defRPr/>
            </a:pPr>
            <a:r>
              <a:rPr lang="en-US" sz="1400" b="1" dirty="0" smtClean="0">
                <a:latin typeface="Times New Roman" pitchFamily="18" charset="0"/>
                <a:cs typeface="Times New Roman" pitchFamily="18" charset="0"/>
              </a:rPr>
              <a:t> Prabakaran S (AC15UEC116)</a:t>
            </a:r>
          </a:p>
          <a:p>
            <a:pPr marL="27432" lvl="0">
              <a:lnSpc>
                <a:spcPct val="150000"/>
              </a:lnSpc>
              <a:spcBef>
                <a:spcPts val="600"/>
              </a:spcBef>
              <a:buClr>
                <a:schemeClr val="accent1"/>
              </a:buClr>
              <a:buSzPct val="80000"/>
              <a:defRPr/>
            </a:pPr>
            <a:r>
              <a:rPr lang="en-US" sz="1400" b="1" dirty="0" smtClean="0">
                <a:latin typeface="Times New Roman" pitchFamily="18" charset="0"/>
                <a:cs typeface="Times New Roman" pitchFamily="18" charset="0"/>
              </a:rPr>
              <a:t>Prem kumar R (AC15UEC199)</a:t>
            </a:r>
          </a:p>
        </p:txBody>
      </p:sp>
      <p:sp>
        <p:nvSpPr>
          <p:cNvPr id="26" name="Rectangle 25"/>
          <p:cNvSpPr/>
          <p:nvPr/>
        </p:nvSpPr>
        <p:spPr>
          <a:xfrm>
            <a:off x="3581400" y="4495800"/>
            <a:ext cx="2819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BATCH </a:t>
            </a:r>
            <a:r>
              <a:rPr lang="en-US" dirty="0" smtClean="0"/>
              <a:t>NUMBER-34</a:t>
            </a:r>
            <a:endParaRPr lang="en-US" dirty="0"/>
          </a:p>
        </p:txBody>
      </p:sp>
    </p:spTree>
  </p:cSld>
  <p:clrMapOvr>
    <a:masterClrMapping/>
  </p:clrMapOvr>
  <p:transition>
    <p:diamon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itle 81"/>
          <p:cNvSpPr>
            <a:spLocks noGrp="1"/>
          </p:cNvSpPr>
          <p:nvPr>
            <p:ph type="title"/>
          </p:nvPr>
        </p:nvSpPr>
        <p:spPr/>
        <p:txBody>
          <a:bodyPr/>
          <a:lstStyle/>
          <a:p>
            <a:r>
              <a:rPr lang="en-US" dirty="0" smtClean="0"/>
              <a:t>Circuit Diagram</a:t>
            </a:r>
            <a:endParaRPr lang="en-US" dirty="0"/>
          </a:p>
        </p:txBody>
      </p:sp>
      <p:pic>
        <p:nvPicPr>
          <p:cNvPr id="92" name="Content Placeholder 91" descr="Capture.PNG"/>
          <p:cNvPicPr>
            <a:picLocks noGrp="1" noChangeAspect="1"/>
          </p:cNvPicPr>
          <p:nvPr>
            <p:ph idx="1"/>
          </p:nvPr>
        </p:nvPicPr>
        <p:blipFill>
          <a:blip r:embed="rId2"/>
          <a:stretch>
            <a:fillRect/>
          </a:stretch>
        </p:blipFill>
        <p:spPr>
          <a:xfrm>
            <a:off x="1219200" y="1447800"/>
            <a:ext cx="7696200" cy="492109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3657600" cy="944562"/>
          </a:xfrm>
        </p:spPr>
        <p:txBody>
          <a:bodyPr/>
          <a:lstStyle/>
          <a:p>
            <a:r>
              <a:rPr lang="en-US" dirty="0" smtClean="0"/>
              <a:t>Advantages</a:t>
            </a:r>
            <a:endParaRPr lang="en-US" dirty="0"/>
          </a:p>
        </p:txBody>
      </p:sp>
      <p:sp>
        <p:nvSpPr>
          <p:cNvPr id="3" name="Content Placeholder 2"/>
          <p:cNvSpPr>
            <a:spLocks noGrp="1"/>
          </p:cNvSpPr>
          <p:nvPr>
            <p:ph idx="1"/>
          </p:nvPr>
        </p:nvSpPr>
        <p:spPr>
          <a:xfrm>
            <a:off x="1066800" y="1524001"/>
            <a:ext cx="7467600" cy="3581400"/>
          </a:xfrm>
        </p:spPr>
        <p:txBody>
          <a:bodyPr>
            <a:normAutofit/>
          </a:bodyPr>
          <a:lstStyle/>
          <a:p>
            <a:pPr>
              <a:buFont typeface="Wingdings" pitchFamily="2" charset="2"/>
              <a:buChar char="Ø"/>
            </a:pPr>
            <a:r>
              <a:rPr lang="en-US" dirty="0" smtClean="0"/>
              <a:t> </a:t>
            </a:r>
            <a:r>
              <a:rPr lang="en-US" sz="2800" dirty="0" smtClean="0"/>
              <a:t>Automatically control the hump without any interface while crossing emergency vehicles.</a:t>
            </a:r>
          </a:p>
          <a:p>
            <a:pPr>
              <a:buFont typeface="Wingdings" pitchFamily="2" charset="2"/>
              <a:buChar char="Ø"/>
            </a:pPr>
            <a:r>
              <a:rPr lang="en-US" sz="2800" dirty="0" smtClean="0"/>
              <a:t>Emergency vehicles maintain same speed at any time.</a:t>
            </a:r>
          </a:p>
          <a:p>
            <a:pPr>
              <a:buFont typeface="Wingdings" pitchFamily="2" charset="2"/>
              <a:buChar char="Ø"/>
            </a:pPr>
            <a:r>
              <a:rPr lang="en-US" sz="2800" dirty="0" smtClean="0"/>
              <a:t>So this vehicles reach their exact location  at certain time.</a:t>
            </a:r>
          </a:p>
          <a:p>
            <a:endParaRPr lang="en-US" sz="2800"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04800"/>
            <a:ext cx="4038600" cy="990600"/>
          </a:xfrm>
        </p:spPr>
        <p:txBody>
          <a:bodyPr>
            <a:normAutofit/>
          </a:bodyPr>
          <a:lstStyle/>
          <a:p>
            <a:r>
              <a:rPr lang="en-US" sz="3600" dirty="0" smtClean="0"/>
              <a:t>Expected output</a:t>
            </a:r>
            <a:endParaRPr lang="en-US" sz="3600" dirty="0"/>
          </a:p>
        </p:txBody>
      </p:sp>
      <p:sp>
        <p:nvSpPr>
          <p:cNvPr id="3" name="Content Placeholder 2"/>
          <p:cNvSpPr>
            <a:spLocks noGrp="1"/>
          </p:cNvSpPr>
          <p:nvPr>
            <p:ph idx="1"/>
          </p:nvPr>
        </p:nvSpPr>
        <p:spPr>
          <a:xfrm>
            <a:off x="1143000" y="1447800"/>
            <a:ext cx="7790688" cy="4572000"/>
          </a:xfrm>
        </p:spPr>
        <p:txBody>
          <a:bodyPr>
            <a:normAutofit/>
          </a:bodyPr>
          <a:lstStyle/>
          <a:p>
            <a:pPr>
              <a:buFont typeface="Wingdings" pitchFamily="2" charset="2"/>
              <a:buChar char="Ø"/>
            </a:pPr>
            <a:r>
              <a:rPr lang="en-US" sz="2800" dirty="0" smtClean="0"/>
              <a:t>By using this microcontroller, WIFI module, relay and dc motor, we can easily control the hump in the road.</a:t>
            </a:r>
          </a:p>
          <a:p>
            <a:pPr>
              <a:buFont typeface="Wingdings" pitchFamily="2" charset="2"/>
              <a:buChar char="Ø"/>
            </a:pPr>
            <a:r>
              <a:rPr lang="en-US" sz="2800" dirty="0" smtClean="0"/>
              <a:t> Its cause the emergency vehicles to move same speed while crossing the hump.</a:t>
            </a:r>
          </a:p>
          <a:p>
            <a:pPr>
              <a:buFont typeface="Wingdings" pitchFamily="2" charset="2"/>
              <a:buChar char="Ø"/>
            </a:pPr>
            <a:r>
              <a:rPr lang="en-US" sz="2800" dirty="0" smtClean="0"/>
              <a:t>  It is efficient and effective.</a:t>
            </a:r>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Enhancement</a:t>
            </a:r>
            <a:endParaRPr lang="en-US" dirty="0"/>
          </a:p>
        </p:txBody>
      </p:sp>
      <p:sp>
        <p:nvSpPr>
          <p:cNvPr id="3" name="Content Placeholder 2"/>
          <p:cNvSpPr>
            <a:spLocks noGrp="1"/>
          </p:cNvSpPr>
          <p:nvPr>
            <p:ph idx="1"/>
          </p:nvPr>
        </p:nvSpPr>
        <p:spPr>
          <a:xfrm>
            <a:off x="1600200" y="1524000"/>
            <a:ext cx="6858000" cy="3505200"/>
          </a:xfrm>
        </p:spPr>
        <p:txBody>
          <a:bodyPr>
            <a:normAutofit fontScale="92500" lnSpcReduction="20000"/>
          </a:bodyPr>
          <a:lstStyle/>
          <a:p>
            <a:pPr algn="just">
              <a:buFont typeface="Wingdings" pitchFamily="2" charset="2"/>
              <a:buChar char="Ø"/>
            </a:pPr>
            <a:r>
              <a:rPr lang="en-US" sz="3000" dirty="0" smtClean="0"/>
              <a:t>Individual identity numbers for every emergency vehicles can be created by using IP address. After this id’s data is fetched to the server.</a:t>
            </a:r>
          </a:p>
          <a:p>
            <a:pPr algn="just">
              <a:buFont typeface="Wingdings" pitchFamily="2" charset="2"/>
              <a:buChar char="Ø"/>
            </a:pPr>
            <a:r>
              <a:rPr lang="en-US" sz="3000" dirty="0" smtClean="0"/>
              <a:t>This vehicles reaches certain zone in area then the data matches to the server. As a result server is connected to receiver side automatically &amp; easily control the hump in the road. </a:t>
            </a:r>
          </a:p>
          <a:p>
            <a:pPr>
              <a:buFont typeface="Wingdings" pitchFamily="2" charset="2"/>
              <a:buChar char="Ø"/>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3352800" cy="944562"/>
          </a:xfrm>
        </p:spPr>
        <p:txBody>
          <a:bodyPr>
            <a:normAutofit/>
          </a:bodyPr>
          <a:lstStyle/>
          <a:p>
            <a:r>
              <a:rPr lang="en-US" dirty="0" smtClean="0"/>
              <a:t>Gantt Chart</a:t>
            </a:r>
            <a:endParaRPr lang="en-US" dirty="0"/>
          </a:p>
        </p:txBody>
      </p:sp>
      <p:graphicFrame>
        <p:nvGraphicFramePr>
          <p:cNvPr id="13" name="Table 12"/>
          <p:cNvGraphicFramePr>
            <a:graphicFrameLocks noGrp="1"/>
          </p:cNvGraphicFramePr>
          <p:nvPr/>
        </p:nvGraphicFramePr>
        <p:xfrm>
          <a:off x="1295399" y="1066799"/>
          <a:ext cx="7391405" cy="5137298"/>
        </p:xfrm>
        <a:graphic>
          <a:graphicData uri="http://schemas.openxmlformats.org/drawingml/2006/table">
            <a:tbl>
              <a:tblPr firstRow="1" bandRow="1">
                <a:tableStyleId>{7DF18680-E054-41AD-8BC1-D1AEF772440D}</a:tableStyleId>
              </a:tblPr>
              <a:tblGrid>
                <a:gridCol w="1346275"/>
                <a:gridCol w="520214"/>
                <a:gridCol w="502265"/>
                <a:gridCol w="502265"/>
                <a:gridCol w="502266"/>
                <a:gridCol w="502265"/>
                <a:gridCol w="502265"/>
                <a:gridCol w="502265"/>
                <a:gridCol w="502265"/>
                <a:gridCol w="502265"/>
                <a:gridCol w="502265"/>
                <a:gridCol w="502265"/>
                <a:gridCol w="502265"/>
              </a:tblGrid>
              <a:tr h="318977">
                <a:tc rowSpan="2">
                  <a:txBody>
                    <a:bodyPr/>
                    <a:lstStyle/>
                    <a:p>
                      <a:endParaRPr lang="en-US" dirty="0" smtClean="0">
                        <a:solidFill>
                          <a:schemeClr val="bg1"/>
                        </a:solidFill>
                      </a:endParaRPr>
                    </a:p>
                    <a:p>
                      <a:r>
                        <a:rPr lang="en-US" dirty="0" smtClean="0">
                          <a:solidFill>
                            <a:schemeClr val="bg1"/>
                          </a:solidFill>
                        </a:rPr>
                        <a:t>   ACTIVITY</a:t>
                      </a:r>
                      <a:endParaRPr lang="en-US"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12">
                  <a:txBody>
                    <a:bodyPr/>
                    <a:lstStyle/>
                    <a:p>
                      <a:r>
                        <a:rPr lang="en-US" dirty="0" smtClean="0"/>
                        <a:t>                                TIME IN WEEKS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B w="12700" cap="flat" cmpd="sng" algn="ctr">
                      <a:solidFill>
                        <a:schemeClr val="tx1"/>
                      </a:solidFill>
                      <a:prstDash val="solid"/>
                      <a:round/>
                      <a:headEnd type="none" w="med" len="med"/>
                      <a:tailEnd type="none" w="med" len="med"/>
                    </a:lnB>
                  </a:tcPr>
                </a:tc>
                <a:tc hMerge="1">
                  <a:txBody>
                    <a:bodyPr/>
                    <a:lstStyle/>
                    <a:p>
                      <a:endParaRPr lang="en-US"/>
                    </a:p>
                  </a:txBody>
                  <a:tcPr>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717698">
                <a:tc vMerge="1">
                  <a:txBody>
                    <a:bodyPr/>
                    <a:lstStyle/>
                    <a:p>
                      <a:endParaRPr lang="en-US"/>
                    </a:p>
                  </a:txBody>
                  <a:tcPr/>
                </a:tc>
                <a:tc>
                  <a:txBody>
                    <a:bodyPr/>
                    <a:lstStyle/>
                    <a:p>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t>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dirty="0" smtClean="0"/>
                        <a:t>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6</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51884">
                <a:tc>
                  <a:txBody>
                    <a:bodyPr/>
                    <a:lstStyle/>
                    <a:p>
                      <a:r>
                        <a:rPr lang="en-US" sz="1400" dirty="0" smtClean="0">
                          <a:solidFill>
                            <a:schemeClr val="tx1">
                              <a:lumMod val="65000"/>
                              <a:lumOff val="35000"/>
                            </a:schemeClr>
                          </a:solidFill>
                        </a:rPr>
                        <a:t>Preliminary</a:t>
                      </a:r>
                      <a:r>
                        <a:rPr lang="en-US" sz="1400" baseline="0" dirty="0" smtClean="0">
                          <a:solidFill>
                            <a:schemeClr val="tx1">
                              <a:lumMod val="65000"/>
                              <a:lumOff val="35000"/>
                            </a:schemeClr>
                          </a:solidFill>
                        </a:rPr>
                        <a:t> investigation</a:t>
                      </a:r>
                    </a:p>
                  </a:txBody>
                  <a:tcP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endParaRPr lang="en-US" dirty="0">
                        <a:solidFill>
                          <a:schemeClr val="tx2">
                            <a:lumMod val="60000"/>
                            <a:lumOff val="4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C78D6"/>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c>
                  <a:txBody>
                    <a:bodyPr/>
                    <a:lstStyle/>
                    <a:p>
                      <a:endParaRPr lang="en-US" dirty="0"/>
                    </a:p>
                  </a:txBody>
                  <a:tcPr>
                    <a:lnT w="12700" cap="flat" cmpd="sng" algn="ctr">
                      <a:solidFill>
                        <a:schemeClr val="tx1"/>
                      </a:solidFill>
                      <a:prstDash val="solid"/>
                      <a:round/>
                      <a:headEnd type="none" w="med" len="med"/>
                      <a:tailEnd type="none" w="med" len="med"/>
                    </a:lnT>
                  </a:tcPr>
                </a:tc>
              </a:tr>
              <a:tr h="318977">
                <a:tc>
                  <a:txBody>
                    <a:bodyPr/>
                    <a:lstStyle/>
                    <a:p>
                      <a:r>
                        <a:rPr lang="en-US" sz="1400" b="0" dirty="0" smtClean="0">
                          <a:solidFill>
                            <a:schemeClr val="tx1">
                              <a:lumMod val="65000"/>
                              <a:lumOff val="35000"/>
                            </a:schemeClr>
                          </a:solidFill>
                        </a:rPr>
                        <a:t>Data</a:t>
                      </a:r>
                      <a:r>
                        <a:rPr lang="en-US" sz="1400" b="0" baseline="0" dirty="0" smtClean="0">
                          <a:solidFill>
                            <a:schemeClr val="tx1">
                              <a:lumMod val="65000"/>
                              <a:lumOff val="35000"/>
                            </a:schemeClr>
                          </a:solidFill>
                        </a:rPr>
                        <a:t> analysis</a:t>
                      </a:r>
                      <a:endParaRPr lang="en-US" sz="1400" b="0" dirty="0">
                        <a:solidFill>
                          <a:schemeClr val="tx1">
                            <a:lumMod val="65000"/>
                            <a:lumOff val="35000"/>
                          </a:schemeClr>
                        </a:solidFill>
                      </a:endParaRPr>
                    </a:p>
                  </a:txBody>
                  <a:tcPr/>
                </a:tc>
                <a:tc>
                  <a:txBody>
                    <a:bodyPr/>
                    <a:lstStyle/>
                    <a:p>
                      <a:endParaRPr 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tc gridSpan="3">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C78D6"/>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noFill/>
                      <a:prstDash val="solid"/>
                      <a:round/>
                      <a:headEnd type="none" w="med" len="med"/>
                      <a:tailEnd type="none" w="med" len="med"/>
                    </a:ln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51884">
                <a:tc>
                  <a:txBody>
                    <a:bodyPr/>
                    <a:lstStyle/>
                    <a:p>
                      <a:r>
                        <a:rPr lang="en-US" sz="1400" dirty="0" smtClean="0"/>
                        <a:t>Purchase of Equipments</a:t>
                      </a:r>
                      <a:endParaRPr lang="en-US" sz="1400" dirty="0"/>
                    </a:p>
                  </a:txBody>
                  <a:tcPr/>
                </a:tc>
                <a:tc>
                  <a:txBody>
                    <a:bodyPr/>
                    <a:lstStyle/>
                    <a:p>
                      <a:endParaRPr lang="en-US" dirty="0"/>
                    </a:p>
                  </a:txBody>
                  <a:tcPr/>
                </a:tc>
                <a:tc>
                  <a:txBody>
                    <a:bodyPr/>
                    <a:lstStyle/>
                    <a:p>
                      <a:endParaRPr lang="en-US" dirty="0"/>
                    </a:p>
                  </a:txBody>
                  <a:tcPr>
                    <a:lnT w="12700" cap="flat" cmpd="sng" algn="ctr">
                      <a:noFill/>
                      <a:prstDash val="solid"/>
                      <a:round/>
                      <a:headEnd type="none" w="med" len="med"/>
                      <a:tailEnd type="none" w="med" len="med"/>
                    </a:lnT>
                  </a:tcPr>
                </a:tc>
                <a:tc>
                  <a:txBody>
                    <a:bodyPr/>
                    <a:lstStyle/>
                    <a:p>
                      <a:endParaRPr lang="en-US" dirty="0"/>
                    </a:p>
                  </a:txBody>
                  <a:tcPr>
                    <a:lnT w="12700" cap="flat" cmpd="sng" algn="ctr">
                      <a:noFill/>
                      <a:prstDash val="solid"/>
                      <a:round/>
                      <a:headEnd type="none" w="med" len="med"/>
                      <a:tailEnd type="none" w="med" len="med"/>
                    </a:lnT>
                  </a:tcPr>
                </a:tc>
                <a:tc>
                  <a:txBody>
                    <a:bodyPr/>
                    <a:lstStyle/>
                    <a:p>
                      <a:endParaRPr lang="en-US" dirty="0"/>
                    </a:p>
                  </a:txBody>
                  <a:tcPr>
                    <a:lnT w="12700" cap="flat" cmpd="sng" algn="ctr">
                      <a:noFill/>
                      <a:prstDash val="solid"/>
                      <a:round/>
                      <a:headEnd type="none" w="med" len="med"/>
                      <a:tailEnd type="none" w="med" len="med"/>
                    </a:lnT>
                    <a:solidFill>
                      <a:srgbClr val="EC78D6"/>
                    </a:solidFill>
                  </a:tcPr>
                </a:tc>
                <a:tc>
                  <a:txBody>
                    <a:bodyPr/>
                    <a:lstStyle/>
                    <a:p>
                      <a:endParaRPr lang="en-US" dirty="0"/>
                    </a:p>
                  </a:txBody>
                  <a:tcPr>
                    <a:solidFill>
                      <a:schemeClr val="accent3">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51884">
                <a:tc>
                  <a:txBody>
                    <a:bodyPr/>
                    <a:lstStyle/>
                    <a:p>
                      <a:r>
                        <a:rPr lang="en-US" sz="1400" dirty="0" smtClean="0"/>
                        <a:t>Circuit     Analysis</a:t>
                      </a:r>
                      <a:endParaRPr lang="en-US" sz="1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gridSpan="2">
                  <a:txBody>
                    <a:bodyPr/>
                    <a:lstStyle/>
                    <a:p>
                      <a:endParaRPr lang="en-US" dirty="0"/>
                    </a:p>
                  </a:txBody>
                  <a:tcPr>
                    <a:solidFill>
                      <a:srgbClr val="FFC000"/>
                    </a:solidFill>
                  </a:tcPr>
                </a:tc>
                <a:tc hMerge="1">
                  <a:txBody>
                    <a:bodyPr/>
                    <a:lstStyle/>
                    <a:p>
                      <a:endParaRPr lang="en-US" dirty="0"/>
                    </a:p>
                  </a:txBody>
                  <a:tcPr>
                    <a:solidFill>
                      <a:srgbClr val="EC78D6"/>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451884">
                <a:tc>
                  <a:txBody>
                    <a:bodyPr/>
                    <a:lstStyle/>
                    <a:p>
                      <a:r>
                        <a:rPr lang="en-US" sz="1400" dirty="0" smtClean="0"/>
                        <a:t>Algorithm Development</a:t>
                      </a:r>
                      <a:endParaRPr lang="en-US" sz="1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FFC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18977">
                <a:tc>
                  <a:txBody>
                    <a:bodyPr/>
                    <a:lstStyle/>
                    <a:p>
                      <a:r>
                        <a:rPr lang="en-US" sz="1400" dirty="0" smtClean="0"/>
                        <a:t>Soldering</a:t>
                      </a:r>
                      <a:endParaRPr lang="en-US" sz="1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FFC000"/>
                    </a:solid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18977">
                <a:tc>
                  <a:txBody>
                    <a:bodyPr/>
                    <a:lstStyle/>
                    <a:p>
                      <a:r>
                        <a:rPr lang="en-US" sz="1400" dirty="0" smtClean="0"/>
                        <a:t>Testing</a:t>
                      </a:r>
                      <a:endParaRPr lang="en-US" sz="1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gridSpan="2">
                  <a:txBody>
                    <a:bodyPr/>
                    <a:lstStyle/>
                    <a:p>
                      <a:endParaRPr lang="en-US" dirty="0"/>
                    </a:p>
                  </a:txBody>
                  <a:tcPr>
                    <a:solidFill>
                      <a:srgbClr val="FFC000"/>
                    </a:solidFill>
                  </a:tcPr>
                </a:tc>
                <a:tc hMerge="1">
                  <a:txBody>
                    <a:bodyPr/>
                    <a:lstStyle/>
                    <a:p>
                      <a:endParaRPr lang="en-US" dirty="0"/>
                    </a:p>
                  </a:txBody>
                  <a:tcPr>
                    <a:solidFill>
                      <a:srgbClr val="FFC000"/>
                    </a:solidFill>
                  </a:tcPr>
                </a:tc>
                <a:tc>
                  <a:txBody>
                    <a:bodyPr/>
                    <a:lstStyle/>
                    <a:p>
                      <a:endParaRPr lang="en-US" dirty="0"/>
                    </a:p>
                  </a:txBody>
                  <a:tcPr/>
                </a:tc>
                <a:tc>
                  <a:txBody>
                    <a:bodyPr/>
                    <a:lstStyle/>
                    <a:p>
                      <a:endParaRPr lang="en-US" dirty="0"/>
                    </a:p>
                  </a:txBody>
                  <a:tcPr/>
                </a:tc>
              </a:tr>
              <a:tr h="451884">
                <a:tc>
                  <a:txBody>
                    <a:bodyPr/>
                    <a:lstStyle/>
                    <a:p>
                      <a:r>
                        <a:rPr lang="en-US" sz="1400" dirty="0" smtClean="0"/>
                        <a:t>Evaluation of Results</a:t>
                      </a:r>
                      <a:endParaRPr lang="en-US" sz="1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solidFill>
                      <a:srgbClr val="FFC000"/>
                    </a:solidFill>
                  </a:tcPr>
                </a:tc>
                <a:tc>
                  <a:txBody>
                    <a:bodyPr/>
                    <a:lstStyle/>
                    <a:p>
                      <a:endParaRPr lang="en-US" dirty="0"/>
                    </a:p>
                  </a:txBody>
                  <a:tcPr/>
                </a:tc>
                <a:tc>
                  <a:txBody>
                    <a:bodyPr/>
                    <a:lstStyle/>
                    <a:p>
                      <a:endParaRPr lang="en-US" dirty="0"/>
                    </a:p>
                  </a:txBody>
                  <a:tcPr/>
                </a:tc>
              </a:tr>
              <a:tr h="318977">
                <a:tc>
                  <a:txBody>
                    <a:bodyPr/>
                    <a:lstStyle/>
                    <a:p>
                      <a:r>
                        <a:rPr lang="en-US" sz="1400" dirty="0" smtClean="0"/>
                        <a:t>Final Reports</a:t>
                      </a:r>
                      <a:endParaRPr lang="en-US" sz="1400"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gridSpan="2">
                  <a:txBody>
                    <a:bodyPr/>
                    <a:lstStyle/>
                    <a:p>
                      <a:endParaRPr lang="en-US" dirty="0"/>
                    </a:p>
                  </a:txBody>
                  <a:tcPr>
                    <a:solidFill>
                      <a:srgbClr val="FFC000"/>
                    </a:solidFill>
                  </a:tcPr>
                </a:tc>
                <a:tc hMerge="1">
                  <a:txBody>
                    <a:bodyPr/>
                    <a:lstStyle/>
                    <a:p>
                      <a:endParaRPr lang="en-US" dirty="0"/>
                    </a:p>
                  </a:txBody>
                  <a:tcPr>
                    <a:solidFill>
                      <a:srgbClr val="FFC000"/>
                    </a:solidFill>
                  </a:tcPr>
                </a:tc>
              </a:tr>
            </a:tbl>
          </a:graphicData>
        </a:graphic>
      </p:graphicFrame>
      <p:sp>
        <p:nvSpPr>
          <p:cNvPr id="4" name="Rectangle 3"/>
          <p:cNvSpPr/>
          <p:nvPr/>
        </p:nvSpPr>
        <p:spPr>
          <a:xfrm>
            <a:off x="3048000" y="6324600"/>
            <a:ext cx="457200" cy="381000"/>
          </a:xfrm>
          <a:prstGeom prst="rect">
            <a:avLst/>
          </a:prstGeom>
          <a:solidFill>
            <a:srgbClr val="EC78D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Elbow Connector 15"/>
          <p:cNvCxnSpPr/>
          <p:nvPr/>
        </p:nvCxnSpPr>
        <p:spPr>
          <a:xfrm>
            <a:off x="3581400" y="6858000"/>
            <a:ext cx="1524000" cy="15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505200" y="6324600"/>
            <a:ext cx="15240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18" name="TextBox 17"/>
          <p:cNvSpPr txBox="1"/>
          <p:nvPr/>
        </p:nvSpPr>
        <p:spPr>
          <a:xfrm>
            <a:off x="3505200" y="6324600"/>
            <a:ext cx="1295400" cy="369332"/>
          </a:xfrm>
          <a:prstGeom prst="rect">
            <a:avLst/>
          </a:prstGeom>
          <a:noFill/>
        </p:spPr>
        <p:txBody>
          <a:bodyPr wrap="square" rtlCol="0">
            <a:spAutoFit/>
          </a:bodyPr>
          <a:lstStyle/>
          <a:p>
            <a:r>
              <a:rPr lang="en-US" dirty="0" smtClean="0"/>
              <a:t>completed</a:t>
            </a:r>
            <a:endParaRPr lang="en-US" dirty="0"/>
          </a:p>
        </p:txBody>
      </p:sp>
      <p:sp>
        <p:nvSpPr>
          <p:cNvPr id="19" name="Rectangle 18"/>
          <p:cNvSpPr/>
          <p:nvPr/>
        </p:nvSpPr>
        <p:spPr>
          <a:xfrm>
            <a:off x="5791200" y="6400800"/>
            <a:ext cx="4572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6248400" y="6400800"/>
            <a:ext cx="1447800" cy="304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t>
            </a:r>
            <a:endParaRPr lang="en-US" dirty="0"/>
          </a:p>
        </p:txBody>
      </p:sp>
      <p:sp>
        <p:nvSpPr>
          <p:cNvPr id="21" name="TextBox 20"/>
          <p:cNvSpPr txBox="1"/>
          <p:nvPr/>
        </p:nvSpPr>
        <p:spPr>
          <a:xfrm>
            <a:off x="6248400" y="6400800"/>
            <a:ext cx="1600200" cy="307777"/>
          </a:xfrm>
          <a:prstGeom prst="rect">
            <a:avLst/>
          </a:prstGeom>
          <a:noFill/>
        </p:spPr>
        <p:txBody>
          <a:bodyPr wrap="square" rtlCol="0">
            <a:spAutoFit/>
          </a:bodyPr>
          <a:lstStyle/>
          <a:p>
            <a:r>
              <a:rPr lang="en-US" sz="1400" dirty="0" smtClean="0"/>
              <a:t>To be completed</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3200400" cy="944562"/>
          </a:xfrm>
        </p:spPr>
        <p:txBody>
          <a:bodyPr/>
          <a:lstStyle/>
          <a:p>
            <a:r>
              <a:rPr lang="en-US" dirty="0" smtClean="0"/>
              <a:t>Reference</a:t>
            </a:r>
            <a:endParaRPr lang="en-US" dirty="0"/>
          </a:p>
        </p:txBody>
      </p:sp>
      <p:sp>
        <p:nvSpPr>
          <p:cNvPr id="3" name="Content Placeholder 2"/>
          <p:cNvSpPr>
            <a:spLocks noGrp="1"/>
          </p:cNvSpPr>
          <p:nvPr>
            <p:ph idx="1"/>
          </p:nvPr>
        </p:nvSpPr>
        <p:spPr>
          <a:xfrm>
            <a:off x="1066800" y="1371600"/>
            <a:ext cx="7924800" cy="4800600"/>
          </a:xfrm>
        </p:spPr>
        <p:txBody>
          <a:bodyPr>
            <a:normAutofit fontScale="85000" lnSpcReduction="10000"/>
          </a:bodyPr>
          <a:lstStyle/>
          <a:p>
            <a:pPr>
              <a:buFont typeface="Wingdings" pitchFamily="2" charset="2"/>
              <a:buChar char="Ø"/>
            </a:pPr>
            <a:r>
              <a:rPr lang="en-US" dirty="0" smtClean="0">
                <a:latin typeface="Times New Roman" pitchFamily="18" charset="0"/>
                <a:cs typeface="Times New Roman" pitchFamily="18" charset="0"/>
              </a:rPr>
              <a:t>[1] The International Journal of Engineering and Science (IJES) ||Volume|| 2 ||Issue|| 11 ||Pages|| 25-27 ||2013|| ISSN</a:t>
            </a:r>
            <a:r>
              <a:rPr lang="pt-BR" dirty="0" smtClean="0">
                <a:latin typeface="Times New Roman" pitchFamily="18" charset="0"/>
                <a:cs typeface="Times New Roman" pitchFamily="18" charset="0"/>
              </a:rPr>
              <a:t>(e): 2319 – 1813 ISSN (p): 2319 – 1805</a:t>
            </a:r>
          </a:p>
          <a:p>
            <a:pPr>
              <a:buFont typeface="Wingdings" pitchFamily="2" charset="2"/>
              <a:buChar char="Ø"/>
            </a:pPr>
            <a:r>
              <a:rPr lang="en-US" dirty="0" smtClean="0">
                <a:latin typeface="Times New Roman" pitchFamily="18" charset="0"/>
                <a:cs typeface="Times New Roman" pitchFamily="18" charset="0"/>
              </a:rPr>
              <a:t>[2] International Journal of Advances in Engineering &amp; Technology, May, 2014. Piyush Bhagdikar , Shubham Gupta, VIT University Chennai Campus, Vandalur - Kelambakkam Road, Chennai 600127, India.0</a:t>
            </a:r>
          </a:p>
          <a:p>
            <a:pPr>
              <a:buFont typeface="Wingdings" pitchFamily="2" charset="2"/>
              <a:buChar char="Ø"/>
            </a:pPr>
            <a:r>
              <a:rPr lang="en-US" dirty="0" smtClean="0">
                <a:latin typeface="Times New Roman" pitchFamily="18" charset="0"/>
                <a:cs typeface="Times New Roman" pitchFamily="18" charset="0"/>
              </a:rPr>
              <a:t>[3]. Mukherje Chakrabarti , 2005, Fundamentals of renewable energy systems, New Age international limited publishers, New Delhi</a:t>
            </a:r>
            <a:endParaRPr lang="pt-BR" dirty="0" smtClean="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133600"/>
            <a:ext cx="6629400" cy="2438400"/>
          </a:xfrm>
        </p:spPr>
        <p:txBody>
          <a:bodyPr>
            <a:normAutofit/>
          </a:bodyPr>
          <a:lstStyle/>
          <a:p>
            <a:pPr>
              <a:buNone/>
            </a:pPr>
            <a:r>
              <a:rPr lang="en-US" sz="7200" i="1" dirty="0" smtClean="0">
                <a:latin typeface="Times New Roman" pitchFamily="18" charset="0"/>
                <a:cs typeface="Times New Roman" pitchFamily="18" charset="0"/>
              </a:rPr>
              <a:t>Any Queries</a:t>
            </a:r>
            <a:r>
              <a:rPr lang="en-US" sz="7200" dirty="0" smtClean="0">
                <a:latin typeface="Times New Roman" pitchFamily="18" charset="0"/>
                <a:cs typeface="Times New Roman" pitchFamily="18" charset="0"/>
              </a:rPr>
              <a:t>???</a:t>
            </a:r>
            <a:endParaRPr lang="en-US" sz="72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981200"/>
            <a:ext cx="6400800" cy="2362200"/>
          </a:xfrm>
        </p:spPr>
        <p:txBody>
          <a:bodyPr>
            <a:normAutofit fontScale="55000" lnSpcReduction="20000"/>
          </a:bodyPr>
          <a:lstStyle/>
          <a:p>
            <a:pPr>
              <a:buNone/>
            </a:pPr>
            <a:endParaRPr lang="en-US" sz="9600" dirty="0" smtClean="0">
              <a:latin typeface="Arabic Typesetting" pitchFamily="66" charset="-78"/>
              <a:cs typeface="Arabic Typesetting" pitchFamily="66" charset="-78"/>
            </a:endParaRPr>
          </a:p>
          <a:p>
            <a:pPr>
              <a:buNone/>
            </a:pPr>
            <a:r>
              <a:rPr lang="en-US" sz="12000" dirty="0" smtClean="0">
                <a:latin typeface="Arabic Typesetting" pitchFamily="66" charset="-78"/>
                <a:cs typeface="Arabic Typesetting" pitchFamily="66" charset="-78"/>
              </a:rPr>
              <a:t>     </a:t>
            </a:r>
            <a:r>
              <a:rPr lang="en-US" sz="12000" dirty="0" smtClean="0">
                <a:latin typeface="Times New Roman" pitchFamily="18" charset="0"/>
                <a:cs typeface="Times New Roman" pitchFamily="18" charset="0"/>
              </a:rPr>
              <a:t>Thank you…!</a:t>
            </a:r>
            <a:endParaRPr lang="en-US" sz="1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4648200" cy="1143000"/>
          </a:xfrm>
        </p:spPr>
        <p:txBody>
          <a:bodyPr/>
          <a:lstStyle/>
          <a:p>
            <a:r>
              <a:rPr lang="en-US" dirty="0" smtClean="0"/>
              <a:t>  </a:t>
            </a:r>
            <a:r>
              <a:rPr lang="en-US" sz="4800" dirty="0" smtClean="0"/>
              <a:t> Contents</a:t>
            </a:r>
            <a:endParaRPr lang="en-US" sz="4800" dirty="0"/>
          </a:p>
        </p:txBody>
      </p:sp>
      <p:sp>
        <p:nvSpPr>
          <p:cNvPr id="3" name="Content Placeholder 2"/>
          <p:cNvSpPr>
            <a:spLocks noGrp="1"/>
          </p:cNvSpPr>
          <p:nvPr>
            <p:ph idx="1"/>
          </p:nvPr>
        </p:nvSpPr>
        <p:spPr>
          <a:xfrm>
            <a:off x="1066800" y="1600200"/>
            <a:ext cx="7696200" cy="4953000"/>
          </a:xfrm>
        </p:spPr>
        <p:txBody>
          <a:bodyPr>
            <a:normAutofit fontScale="85000" lnSpcReduction="20000"/>
          </a:bodyPr>
          <a:lstStyle/>
          <a:p>
            <a:pPr>
              <a:buFont typeface="Wingdings" pitchFamily="2" charset="2"/>
              <a:buChar char="Ø"/>
            </a:pPr>
            <a:r>
              <a:rPr lang="en-US" sz="3000" dirty="0" smtClean="0"/>
              <a:t>Objective</a:t>
            </a:r>
          </a:p>
          <a:p>
            <a:pPr>
              <a:buFont typeface="Wingdings" pitchFamily="2" charset="2"/>
              <a:buChar char="Ø"/>
            </a:pPr>
            <a:r>
              <a:rPr lang="en-US" sz="3000" dirty="0" smtClean="0"/>
              <a:t> Abstract</a:t>
            </a:r>
          </a:p>
          <a:p>
            <a:pPr>
              <a:buFont typeface="Wingdings" pitchFamily="2" charset="2"/>
              <a:buChar char="Ø"/>
            </a:pPr>
            <a:r>
              <a:rPr lang="en-US" sz="3000" dirty="0" smtClean="0"/>
              <a:t> Existing Method</a:t>
            </a:r>
          </a:p>
          <a:p>
            <a:pPr>
              <a:buFont typeface="Wingdings" pitchFamily="2" charset="2"/>
              <a:buChar char="Ø"/>
            </a:pPr>
            <a:r>
              <a:rPr lang="en-US" sz="3000" dirty="0" smtClean="0"/>
              <a:t> Existing Method disadvantages</a:t>
            </a:r>
          </a:p>
          <a:p>
            <a:pPr>
              <a:buFont typeface="Wingdings" pitchFamily="2" charset="2"/>
              <a:buChar char="Ø"/>
            </a:pPr>
            <a:r>
              <a:rPr lang="en-US" sz="3000" dirty="0" smtClean="0"/>
              <a:t> Proposed method</a:t>
            </a:r>
          </a:p>
          <a:p>
            <a:pPr>
              <a:buFont typeface="Wingdings" pitchFamily="2" charset="2"/>
              <a:buChar char="Ø"/>
            </a:pPr>
            <a:r>
              <a:rPr lang="en-US" sz="3000" dirty="0" smtClean="0"/>
              <a:t> Block diagram</a:t>
            </a:r>
          </a:p>
          <a:p>
            <a:pPr>
              <a:buFont typeface="Wingdings" pitchFamily="2" charset="2"/>
              <a:buChar char="Ø"/>
            </a:pPr>
            <a:r>
              <a:rPr lang="en-US" sz="3000" dirty="0" smtClean="0"/>
              <a:t> Advantages</a:t>
            </a:r>
          </a:p>
          <a:p>
            <a:pPr>
              <a:buFont typeface="Wingdings" pitchFamily="2" charset="2"/>
              <a:buChar char="Ø"/>
            </a:pPr>
            <a:r>
              <a:rPr lang="en-US" sz="3000" dirty="0" smtClean="0"/>
              <a:t> Circuit diagram</a:t>
            </a:r>
          </a:p>
          <a:p>
            <a:pPr>
              <a:buFont typeface="Wingdings" pitchFamily="2" charset="2"/>
              <a:buChar char="Ø"/>
            </a:pPr>
            <a:r>
              <a:rPr lang="en-US" sz="3000" dirty="0" smtClean="0"/>
              <a:t> Expected output</a:t>
            </a:r>
          </a:p>
          <a:p>
            <a:pPr>
              <a:buFont typeface="Wingdings" pitchFamily="2" charset="2"/>
              <a:buChar char="Ø"/>
            </a:pPr>
            <a:r>
              <a:rPr lang="en-US" sz="3000" dirty="0" smtClean="0"/>
              <a:t> Further Enhancement</a:t>
            </a:r>
          </a:p>
          <a:p>
            <a:pPr>
              <a:buFont typeface="Wingdings" pitchFamily="2" charset="2"/>
              <a:buChar char="Ø"/>
            </a:pPr>
            <a:r>
              <a:rPr lang="en-US" sz="3000" dirty="0" smtClean="0"/>
              <a:t> Gantt chart</a:t>
            </a:r>
          </a:p>
          <a:p>
            <a:pPr>
              <a:buFont typeface="Wingdings" pitchFamily="2" charset="2"/>
              <a:buChar char="Ø"/>
            </a:pPr>
            <a:r>
              <a:rPr lang="en-US" sz="3000" dirty="0" smtClean="0"/>
              <a:t> References</a:t>
            </a:r>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2590800" cy="1096962"/>
          </a:xfrm>
        </p:spPr>
        <p:txBody>
          <a:bodyPr>
            <a:normAutofit/>
          </a:bodyPr>
          <a:lstStyle/>
          <a:p>
            <a:r>
              <a:rPr lang="en-US" sz="4800" dirty="0" smtClean="0"/>
              <a:t>Objective</a:t>
            </a:r>
            <a:endParaRPr lang="en-US" sz="4800" dirty="0"/>
          </a:p>
        </p:txBody>
      </p:sp>
      <p:sp>
        <p:nvSpPr>
          <p:cNvPr id="3" name="Content Placeholder 2"/>
          <p:cNvSpPr>
            <a:spLocks noGrp="1"/>
          </p:cNvSpPr>
          <p:nvPr>
            <p:ph idx="1"/>
          </p:nvPr>
        </p:nvSpPr>
        <p:spPr/>
        <p:txBody>
          <a:bodyPr/>
          <a:lstStyle/>
          <a:p>
            <a:pPr>
              <a:buFont typeface="Wingdings" pitchFamily="2" charset="2"/>
              <a:buChar char="Ø"/>
            </a:pPr>
            <a:r>
              <a:rPr lang="en-US" sz="2800" dirty="0" smtClean="0"/>
              <a:t>The project is used to implement the automatic hump controller for emergency vehicles by using  WIFI technology. It allows the vehicles to maintains same speed &amp; results in saving humans life.</a:t>
            </a:r>
          </a:p>
          <a:p>
            <a:pPr>
              <a:buNone/>
            </a:pP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2819400" cy="944562"/>
          </a:xfrm>
        </p:spPr>
        <p:txBody>
          <a:bodyPr>
            <a:noAutofit/>
          </a:bodyPr>
          <a:lstStyle/>
          <a:p>
            <a:r>
              <a:rPr lang="en-US" sz="4800" dirty="0" smtClean="0"/>
              <a:t>Abstract</a:t>
            </a:r>
            <a:endParaRPr lang="en-US" sz="4800" dirty="0"/>
          </a:p>
        </p:txBody>
      </p:sp>
      <p:sp>
        <p:nvSpPr>
          <p:cNvPr id="3" name="Content Placeholder 2"/>
          <p:cNvSpPr>
            <a:spLocks noGrp="1"/>
          </p:cNvSpPr>
          <p:nvPr>
            <p:ph idx="1"/>
          </p:nvPr>
        </p:nvSpPr>
        <p:spPr>
          <a:xfrm>
            <a:off x="990600" y="1219200"/>
            <a:ext cx="7924800" cy="4953000"/>
          </a:xfrm>
        </p:spPr>
        <p:txBody>
          <a:bodyPr>
            <a:noAutofit/>
          </a:bodyPr>
          <a:lstStyle/>
          <a:p>
            <a:pPr algn="just">
              <a:buFont typeface="Wingdings" pitchFamily="2" charset="2"/>
              <a:buChar char="Ø"/>
            </a:pPr>
            <a:r>
              <a:rPr lang="en-US" sz="2400" dirty="0" smtClean="0">
                <a:latin typeface="Times New Roman" pitchFamily="18" charset="0"/>
                <a:cs typeface="Times New Roman" pitchFamily="18" charset="0"/>
              </a:rPr>
              <a:t>In this world, Emergency vehicles moving in the traffic area is very crucial task, and presence of hump slows down the movement of vehicles. This problem can be overcome by using WIFI Technology with point to point protocol. </a:t>
            </a:r>
          </a:p>
          <a:p>
            <a:pPr algn="just">
              <a:buFont typeface="Wingdings" pitchFamily="2" charset="2"/>
              <a:buChar char="Ø"/>
            </a:pPr>
            <a:r>
              <a:rPr lang="en-US" sz="2400" dirty="0" smtClean="0">
                <a:latin typeface="Times New Roman" pitchFamily="18" charset="0"/>
                <a:cs typeface="Times New Roman" pitchFamily="18" charset="0"/>
              </a:rPr>
              <a:t>The Transmitter of the WIFI module is to be fitted in the emergency vehicles (ambulance and fire services). In the other side the Receiver can be fixed to the hump along with a microcontroller. </a:t>
            </a:r>
          </a:p>
          <a:p>
            <a:pPr algn="just">
              <a:buFont typeface="Wingdings" pitchFamily="2" charset="2"/>
              <a:buChar char="Ø"/>
            </a:pPr>
            <a:r>
              <a:rPr lang="en-US" sz="2400" dirty="0" smtClean="0">
                <a:latin typeface="Times New Roman" pitchFamily="18" charset="0"/>
                <a:cs typeface="Times New Roman" pitchFamily="18" charset="0"/>
              </a:rPr>
              <a:t>When the transmitter comes into range of receiver, the hump is reduced to level of the road. Then the emergency vehicle maintains with same speed while crossing the hump. </a:t>
            </a:r>
          </a:p>
          <a:p>
            <a:pPr algn="just"/>
            <a:endParaRPr lang="en-US" sz="2400" dirty="0" smtClean="0">
              <a:latin typeface="Times New Roman" pitchFamily="18" charset="0"/>
              <a:cs typeface="Times New Roman" pitchFamily="18" charset="0"/>
            </a:endParaRPr>
          </a:p>
          <a:p>
            <a:pPr algn="just">
              <a:buFont typeface="Wingdings" pitchFamily="2" charset="2"/>
              <a:buChar char="Ø"/>
            </a:pPr>
            <a:r>
              <a:rPr lang="en-US" sz="2400" dirty="0" smtClean="0">
                <a:latin typeface="Times New Roman" pitchFamily="18" charset="0"/>
                <a:cs typeface="Times New Roman" pitchFamily="18" charset="0"/>
              </a:rPr>
              <a:t>This operation is controlled by the DC motor and allows the drivers to work efficiently and effectively.</a:t>
            </a:r>
          </a:p>
          <a:p>
            <a:pPr algn="just">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5562600" cy="1096962"/>
          </a:xfrm>
        </p:spPr>
        <p:txBody>
          <a:bodyPr>
            <a:noAutofit/>
          </a:bodyPr>
          <a:lstStyle/>
          <a:p>
            <a:r>
              <a:rPr lang="en-US" sz="4800" dirty="0" smtClean="0"/>
              <a:t>Exisiting method</a:t>
            </a:r>
            <a:endParaRPr lang="en-US" sz="4800" dirty="0"/>
          </a:p>
        </p:txBody>
      </p:sp>
      <p:sp>
        <p:nvSpPr>
          <p:cNvPr id="3" name="Content Placeholder 2"/>
          <p:cNvSpPr>
            <a:spLocks noGrp="1"/>
          </p:cNvSpPr>
          <p:nvPr>
            <p:ph idx="1"/>
          </p:nvPr>
        </p:nvSpPr>
        <p:spPr>
          <a:xfrm>
            <a:off x="1143000" y="1447800"/>
            <a:ext cx="7620000" cy="3124200"/>
          </a:xfrm>
        </p:spPr>
        <p:txBody>
          <a:bodyPr/>
          <a:lstStyle/>
          <a:p>
            <a:pPr>
              <a:buFont typeface="Wingdings" pitchFamily="2" charset="2"/>
              <a:buChar char="Ø"/>
            </a:pPr>
            <a:r>
              <a:rPr lang="en-US" sz="2800" dirty="0" smtClean="0"/>
              <a:t>In this system , IR sensor is used to detect motion of the vehicle. If vehicle speed is low, then hump  goes to the level of the road. otherwise the hump present in own position.</a:t>
            </a:r>
          </a:p>
          <a:p>
            <a:pPr>
              <a:buFont typeface="Wingdings" pitchFamily="2" charset="2"/>
              <a:buChar char="Ø"/>
            </a:pPr>
            <a:r>
              <a:rPr lang="en-US" sz="2800" dirty="0" smtClean="0"/>
              <a:t>It controls the speed of vehicles.</a:t>
            </a:r>
          </a:p>
          <a:p>
            <a:pPr>
              <a:buFont typeface="Wingdings" pitchFamily="2" charset="2"/>
              <a:buChar char="Ø"/>
            </a:pPr>
            <a:endParaRPr lang="en-US" sz="2800" dirty="0" smtClean="0"/>
          </a:p>
          <a:p>
            <a:pPr>
              <a:buFont typeface="Wingdings" pitchFamily="2" charset="2"/>
              <a:buChar char="Ø"/>
            </a:pPr>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6172200" cy="914400"/>
          </a:xfrm>
        </p:spPr>
        <p:txBody>
          <a:bodyPr>
            <a:normAutofit/>
          </a:bodyPr>
          <a:lstStyle/>
          <a:p>
            <a:r>
              <a:rPr lang="en-US" sz="3600" dirty="0" smtClean="0"/>
              <a:t>Existing method disadvantages</a:t>
            </a:r>
            <a:endParaRPr lang="en-US" sz="3600" dirty="0"/>
          </a:p>
        </p:txBody>
      </p:sp>
      <p:sp>
        <p:nvSpPr>
          <p:cNvPr id="3" name="Content Placeholder 2"/>
          <p:cNvSpPr>
            <a:spLocks noGrp="1"/>
          </p:cNvSpPr>
          <p:nvPr>
            <p:ph idx="1"/>
          </p:nvPr>
        </p:nvSpPr>
        <p:spPr>
          <a:xfrm>
            <a:off x="1143000" y="1447800"/>
            <a:ext cx="7790688" cy="4800600"/>
          </a:xfrm>
        </p:spPr>
        <p:txBody>
          <a:bodyPr>
            <a:normAutofit/>
          </a:bodyPr>
          <a:lstStyle/>
          <a:p>
            <a:pPr>
              <a:buFont typeface="Wingdings" pitchFamily="2" charset="2"/>
              <a:buChar char="Ø"/>
            </a:pPr>
            <a:r>
              <a:rPr lang="en-US" sz="2800" dirty="0" smtClean="0"/>
              <a:t>Vehicles has to maintain their low speed, then only hump goes to level of the road.</a:t>
            </a:r>
          </a:p>
          <a:p>
            <a:pPr>
              <a:buFont typeface="Wingdings" pitchFamily="2" charset="2"/>
              <a:buChar char="Ø"/>
            </a:pPr>
            <a:r>
              <a:rPr lang="en-US" sz="2800" dirty="0" smtClean="0"/>
              <a:t>At the place, the vehicles speed will be reduced  for safe driving. So the emergency vehicle passing the area is very crucial one.</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4191000" cy="1096962"/>
          </a:xfrm>
        </p:spPr>
        <p:txBody>
          <a:bodyPr>
            <a:normAutofit/>
          </a:bodyPr>
          <a:lstStyle/>
          <a:p>
            <a:r>
              <a:rPr lang="en-US" dirty="0" smtClean="0"/>
              <a:t>Proposed method</a:t>
            </a:r>
            <a:endParaRPr lang="en-US" dirty="0"/>
          </a:p>
        </p:txBody>
      </p:sp>
      <p:sp>
        <p:nvSpPr>
          <p:cNvPr id="3" name="Content Placeholder 2"/>
          <p:cNvSpPr>
            <a:spLocks noGrp="1"/>
          </p:cNvSpPr>
          <p:nvPr>
            <p:ph idx="1"/>
          </p:nvPr>
        </p:nvSpPr>
        <p:spPr>
          <a:xfrm>
            <a:off x="990600" y="1447800"/>
            <a:ext cx="8001000" cy="4495800"/>
          </a:xfrm>
        </p:spPr>
        <p:txBody>
          <a:bodyPr>
            <a:noAutofit/>
          </a:bodyPr>
          <a:lstStyle/>
          <a:p>
            <a:pPr algn="just">
              <a:buFont typeface="Wingdings" pitchFamily="2" charset="2"/>
              <a:buChar char="Ø"/>
            </a:pPr>
            <a:r>
              <a:rPr lang="en-US" sz="2800" dirty="0" smtClean="0"/>
              <a:t>This problem is overcome by using WIFI technology with point to point protocol.</a:t>
            </a:r>
          </a:p>
          <a:p>
            <a:pPr algn="just">
              <a:buFont typeface="Wingdings" pitchFamily="2" charset="2"/>
              <a:buChar char="Ø"/>
            </a:pPr>
            <a:r>
              <a:rPr lang="en-US" sz="2800" dirty="0" smtClean="0"/>
              <a:t>The transmitter of  WIFI module is fixed to the emergency vehicle with arduino NANO by using power supply .</a:t>
            </a:r>
          </a:p>
          <a:p>
            <a:pPr algn="just">
              <a:buFont typeface="Wingdings" pitchFamily="2" charset="2"/>
              <a:buChar char="Ø"/>
            </a:pPr>
            <a:r>
              <a:rPr lang="en-US" sz="2800" dirty="0" smtClean="0"/>
              <a:t>In hump, the receiver of WIFI module  is attached with the microcontroller(arduino NANO).</a:t>
            </a:r>
          </a:p>
          <a:p>
            <a:pPr algn="just">
              <a:buFont typeface="Wingdings" pitchFamily="2" charset="2"/>
              <a:buChar char="Ø"/>
            </a:pPr>
            <a:r>
              <a:rPr lang="en-US" sz="2800" dirty="0" smtClean="0"/>
              <a:t>The transmitter and receiver is gets into contact automatically transmitter passes signal to the receiver .</a:t>
            </a:r>
          </a:p>
          <a:p>
            <a:pPr>
              <a:buNone/>
            </a:pPr>
            <a:endParaRPr lang="en-US" sz="2800" dirty="0" smtClean="0"/>
          </a:p>
          <a:p>
            <a:pPr>
              <a:buFont typeface="Wingdings" pitchFamily="2" charset="2"/>
              <a:buChar char="Ø"/>
            </a:pPr>
            <a:endParaRPr lang="en-US" sz="2800" dirty="0" smtClean="0"/>
          </a:p>
          <a:p>
            <a:pPr>
              <a:buFont typeface="Wingdings" pitchFamily="2" charset="2"/>
              <a:buChar char="Ø"/>
            </a:pP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143000" y="762001"/>
            <a:ext cx="7848600" cy="4571999"/>
          </a:xfrm>
        </p:spPr>
        <p:txBody>
          <a:bodyPr>
            <a:normAutofit/>
          </a:bodyPr>
          <a:lstStyle/>
          <a:p>
            <a:pPr>
              <a:buFont typeface="Wingdings" pitchFamily="2" charset="2"/>
              <a:buChar char="Ø"/>
            </a:pPr>
            <a:r>
              <a:rPr lang="en-US" sz="2800" dirty="0" smtClean="0"/>
              <a:t>Then the receiver of WIFI module connected to micro controller by using relay module to control the DC electric motor.</a:t>
            </a:r>
          </a:p>
          <a:p>
            <a:pPr>
              <a:buFont typeface="Wingdings" pitchFamily="2" charset="2"/>
              <a:buChar char="Ø"/>
            </a:pPr>
            <a:r>
              <a:rPr lang="en-US" sz="2800" dirty="0" smtClean="0"/>
              <a:t>By using this motor to create the hump goes to road level . After certain time the mismatch of WIFI transmitter and receiver module the hump return its own position.</a:t>
            </a:r>
          </a:p>
          <a:p>
            <a:pPr>
              <a:buFont typeface="Wingdings" pitchFamily="2" charset="2"/>
              <a:buChar char="Ø"/>
            </a:pPr>
            <a:r>
              <a:rPr lang="en-US" sz="2800" dirty="0" smtClean="0"/>
              <a:t>By using this technology, the emergency vehicles goes in the road  safe without any disturbances.</a:t>
            </a:r>
          </a:p>
          <a:p>
            <a:pPr>
              <a:buFont typeface="Wingdings" pitchFamily="2" charset="2"/>
              <a:buChar char="Ø"/>
            </a:pP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3962400" cy="1020762"/>
          </a:xfrm>
        </p:spPr>
        <p:txBody>
          <a:bodyPr/>
          <a:lstStyle/>
          <a:p>
            <a:r>
              <a:rPr lang="en-US" dirty="0" smtClean="0"/>
              <a:t>Block diagram</a:t>
            </a:r>
            <a:endParaRPr lang="en-US" dirty="0"/>
          </a:p>
        </p:txBody>
      </p:sp>
      <p:sp>
        <p:nvSpPr>
          <p:cNvPr id="3" name="Content Placeholder 2"/>
          <p:cNvSpPr>
            <a:spLocks noGrp="1"/>
          </p:cNvSpPr>
          <p:nvPr>
            <p:ph idx="1"/>
          </p:nvPr>
        </p:nvSpPr>
        <p:spPr>
          <a:xfrm>
            <a:off x="1066800" y="1828800"/>
            <a:ext cx="6553200" cy="1905000"/>
          </a:xfrm>
        </p:spPr>
        <p:style>
          <a:lnRef idx="1">
            <a:schemeClr val="accent2"/>
          </a:lnRef>
          <a:fillRef idx="3">
            <a:schemeClr val="accent2"/>
          </a:fillRef>
          <a:effectRef idx="2">
            <a:schemeClr val="accent2"/>
          </a:effectRef>
          <a:fontRef idx="minor">
            <a:schemeClr val="lt1"/>
          </a:fontRef>
        </p:style>
        <p:txBody>
          <a:bodyPr/>
          <a:lstStyle/>
          <a:p>
            <a:pPr>
              <a:buNone/>
            </a:pPr>
            <a:r>
              <a:rPr lang="en-US" dirty="0" smtClean="0"/>
              <a:t>                  Transmitter  side</a:t>
            </a:r>
            <a:endParaRPr lang="en-US" dirty="0"/>
          </a:p>
        </p:txBody>
      </p:sp>
      <p:sp>
        <p:nvSpPr>
          <p:cNvPr id="15" name="Rectangle 14"/>
          <p:cNvSpPr/>
          <p:nvPr/>
        </p:nvSpPr>
        <p:spPr>
          <a:xfrm>
            <a:off x="1066800" y="2438400"/>
            <a:ext cx="64008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5562600" y="2590800"/>
            <a:ext cx="1752600" cy="762000"/>
          </a:xfrm>
          <a:prstGeom prst="rect">
            <a:avLst/>
          </a:prstGeom>
          <a:ln>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Wifi transmitter</a:t>
            </a:r>
          </a:p>
          <a:p>
            <a:pPr algn="ctr"/>
            <a:r>
              <a:rPr lang="en-US" dirty="0" smtClean="0"/>
              <a:t>ESP8266</a:t>
            </a:r>
            <a:endParaRPr lang="en-US" dirty="0"/>
          </a:p>
        </p:txBody>
      </p:sp>
      <p:sp>
        <p:nvSpPr>
          <p:cNvPr id="18" name="Rectangle 17"/>
          <p:cNvSpPr/>
          <p:nvPr/>
        </p:nvSpPr>
        <p:spPr>
          <a:xfrm>
            <a:off x="2819400" y="2590800"/>
            <a:ext cx="2133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Ardiuno NANO</a:t>
            </a:r>
            <a:endParaRPr lang="en-US" dirty="0"/>
          </a:p>
        </p:txBody>
      </p:sp>
      <p:sp>
        <p:nvSpPr>
          <p:cNvPr id="19" name="Right Arrow 18"/>
          <p:cNvSpPr/>
          <p:nvPr/>
        </p:nvSpPr>
        <p:spPr>
          <a:xfrm>
            <a:off x="5029200" y="2743200"/>
            <a:ext cx="533400" cy="457200"/>
          </a:xfrm>
          <a:prstGeom prst="rightArrow">
            <a:avLst/>
          </a:prstGeom>
          <a:solidFill>
            <a:srgbClr val="C4AD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40000"/>
                  <a:lumOff val="60000"/>
                </a:schemeClr>
              </a:solidFill>
            </a:endParaRPr>
          </a:p>
        </p:txBody>
      </p:sp>
      <p:sp>
        <p:nvSpPr>
          <p:cNvPr id="20" name="Rectangle 19"/>
          <p:cNvSpPr/>
          <p:nvPr/>
        </p:nvSpPr>
        <p:spPr>
          <a:xfrm>
            <a:off x="1143000" y="2590800"/>
            <a:ext cx="10668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External power supply</a:t>
            </a:r>
            <a:endParaRPr lang="en-US" dirty="0"/>
          </a:p>
        </p:txBody>
      </p:sp>
      <p:sp>
        <p:nvSpPr>
          <p:cNvPr id="21" name="Right Arrow 20"/>
          <p:cNvSpPr/>
          <p:nvPr/>
        </p:nvSpPr>
        <p:spPr>
          <a:xfrm>
            <a:off x="2286000" y="2819400"/>
            <a:ext cx="533400" cy="381000"/>
          </a:xfrm>
          <a:prstGeom prst="rightArrow">
            <a:avLst/>
          </a:prstGeom>
          <a:solidFill>
            <a:srgbClr val="C4ADF3"/>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1066800" y="4419600"/>
            <a:ext cx="7924800" cy="1981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Transmitter  sidef</a:t>
            </a:r>
            <a:endParaRPr lang="en-US" dirty="0"/>
          </a:p>
        </p:txBody>
      </p:sp>
      <p:sp>
        <p:nvSpPr>
          <p:cNvPr id="28" name="Rectangle 27"/>
          <p:cNvSpPr/>
          <p:nvPr/>
        </p:nvSpPr>
        <p:spPr>
          <a:xfrm>
            <a:off x="1143000" y="4876800"/>
            <a:ext cx="7772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7315200" y="5105400"/>
            <a:ext cx="13716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Wifi receiver ESP8266</a:t>
            </a:r>
            <a:endParaRPr lang="en-US" dirty="0"/>
          </a:p>
        </p:txBody>
      </p:sp>
      <p:sp>
        <p:nvSpPr>
          <p:cNvPr id="31" name="Rectangle 30"/>
          <p:cNvSpPr/>
          <p:nvPr/>
        </p:nvSpPr>
        <p:spPr>
          <a:xfrm>
            <a:off x="5791200" y="5029200"/>
            <a:ext cx="10668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Ardiuno NANO</a:t>
            </a:r>
            <a:endParaRPr lang="en-US" dirty="0"/>
          </a:p>
        </p:txBody>
      </p:sp>
      <p:sp>
        <p:nvSpPr>
          <p:cNvPr id="33" name="Bent Arrow 32"/>
          <p:cNvSpPr/>
          <p:nvPr/>
        </p:nvSpPr>
        <p:spPr>
          <a:xfrm rot="5400000">
            <a:off x="7352757" y="3010443"/>
            <a:ext cx="1696833" cy="857548"/>
          </a:xfrm>
          <a:prstGeom prst="bentArrow">
            <a:avLst>
              <a:gd name="adj1" fmla="val 25000"/>
              <a:gd name="adj2" fmla="val 2470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solidFill>
                <a:schemeClr val="tx1"/>
              </a:solidFill>
            </a:endParaRPr>
          </a:p>
        </p:txBody>
      </p:sp>
      <p:sp>
        <p:nvSpPr>
          <p:cNvPr id="34" name="Rectangle 33"/>
          <p:cNvSpPr/>
          <p:nvPr/>
        </p:nvSpPr>
        <p:spPr>
          <a:xfrm>
            <a:off x="4191000" y="5029200"/>
            <a:ext cx="10668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Relay module</a:t>
            </a:r>
            <a:endParaRPr lang="en-US" dirty="0"/>
          </a:p>
        </p:txBody>
      </p:sp>
      <p:sp>
        <p:nvSpPr>
          <p:cNvPr id="35" name="Left Arrow 34"/>
          <p:cNvSpPr/>
          <p:nvPr/>
        </p:nvSpPr>
        <p:spPr>
          <a:xfrm>
            <a:off x="6858000" y="5334000"/>
            <a:ext cx="381000" cy="228600"/>
          </a:xfrm>
          <a:prstGeom prst="leftArrow">
            <a:avLst/>
          </a:prstGeom>
          <a:solidFill>
            <a:srgbClr val="C4AD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Left Arrow 35"/>
          <p:cNvSpPr/>
          <p:nvPr/>
        </p:nvSpPr>
        <p:spPr>
          <a:xfrm flipV="1">
            <a:off x="5257800" y="5334000"/>
            <a:ext cx="457200" cy="228600"/>
          </a:xfrm>
          <a:prstGeom prst="leftArrow">
            <a:avLst>
              <a:gd name="adj1" fmla="val 42208"/>
              <a:gd name="adj2" fmla="val 50000"/>
            </a:avLst>
          </a:prstGeom>
          <a:solidFill>
            <a:srgbClr val="C4AD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p:cNvSpPr/>
          <p:nvPr/>
        </p:nvSpPr>
        <p:spPr>
          <a:xfrm>
            <a:off x="2667000" y="5105400"/>
            <a:ext cx="1143000" cy="838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Electric DC motor</a:t>
            </a:r>
            <a:endParaRPr lang="en-US" dirty="0"/>
          </a:p>
        </p:txBody>
      </p:sp>
      <p:sp>
        <p:nvSpPr>
          <p:cNvPr id="38" name="Left Arrow 37"/>
          <p:cNvSpPr/>
          <p:nvPr/>
        </p:nvSpPr>
        <p:spPr>
          <a:xfrm>
            <a:off x="3810000" y="5334000"/>
            <a:ext cx="304800" cy="228600"/>
          </a:xfrm>
          <a:prstGeom prst="leftArrow">
            <a:avLst/>
          </a:prstGeom>
          <a:solidFill>
            <a:srgbClr val="C4ADF3"/>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p:cNvSpPr/>
          <p:nvPr/>
        </p:nvSpPr>
        <p:spPr>
          <a:xfrm>
            <a:off x="1143000" y="4953000"/>
            <a:ext cx="11430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To control the Hump</a:t>
            </a:r>
            <a:endParaRPr lang="en-US" dirty="0"/>
          </a:p>
        </p:txBody>
      </p:sp>
      <p:sp>
        <p:nvSpPr>
          <p:cNvPr id="40" name="Left Arrow 39"/>
          <p:cNvSpPr/>
          <p:nvPr/>
        </p:nvSpPr>
        <p:spPr>
          <a:xfrm>
            <a:off x="2286000" y="5334000"/>
            <a:ext cx="381000" cy="228600"/>
          </a:xfrm>
          <a:prstGeom prst="leftArrow">
            <a:avLst/>
          </a:prstGeom>
          <a:solidFill>
            <a:srgbClr val="C4ADF3"/>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2133600" y="4343401"/>
            <a:ext cx="5029200" cy="584775"/>
          </a:xfrm>
          <a:prstGeom prst="rect">
            <a:avLst/>
          </a:prstGeom>
          <a:noFill/>
        </p:spPr>
        <p:txBody>
          <a:bodyPr wrap="square" rtlCol="0">
            <a:spAutoFit/>
          </a:bodyPr>
          <a:lstStyle/>
          <a:p>
            <a:r>
              <a:rPr lang="en-US" sz="3200" dirty="0" smtClean="0">
                <a:solidFill>
                  <a:schemeClr val="bg1"/>
                </a:solidFill>
              </a:rPr>
              <a:t>           Receiver side</a:t>
            </a:r>
            <a:endParaRPr lang="en-US" sz="3200" dirty="0">
              <a:solidFill>
                <a:schemeClr val="bg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873</TotalTime>
  <Words>807</Words>
  <Application>Microsoft Office PowerPoint</Application>
  <PresentationFormat>On-screen Show (4:3)</PresentationFormat>
  <Paragraphs>134</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Solstice</vt:lpstr>
      <vt:lpstr>Slide 1</vt:lpstr>
      <vt:lpstr>   Contents</vt:lpstr>
      <vt:lpstr>Objective</vt:lpstr>
      <vt:lpstr>Abstract</vt:lpstr>
      <vt:lpstr>Exisiting method</vt:lpstr>
      <vt:lpstr>Existing method disadvantages</vt:lpstr>
      <vt:lpstr>Proposed method</vt:lpstr>
      <vt:lpstr>Slide 8</vt:lpstr>
      <vt:lpstr>Block diagram</vt:lpstr>
      <vt:lpstr>Circuit Diagram</vt:lpstr>
      <vt:lpstr>Advantages</vt:lpstr>
      <vt:lpstr>Expected output</vt:lpstr>
      <vt:lpstr>Further Enhancement</vt:lpstr>
      <vt:lpstr>Gantt Chart</vt:lpstr>
      <vt:lpstr>Reference</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Hump controller for emergency vehicles by using WIFI technology</dc:title>
  <dc:creator>Prabakaran</dc:creator>
  <cp:lastModifiedBy>Prabakaran</cp:lastModifiedBy>
  <cp:revision>179</cp:revision>
  <dcterms:created xsi:type="dcterms:W3CDTF">2018-07-11T15:57:42Z</dcterms:created>
  <dcterms:modified xsi:type="dcterms:W3CDTF">2018-07-24T15:01:14Z</dcterms:modified>
</cp:coreProperties>
</file>