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9D57EBB-4E82-4900-9F23-0B23C185AEE1}" type="datetimeFigureOut">
              <a:rPr lang="en-IN" smtClean="0"/>
              <a:t>29-08-2024</a:t>
            </a:fld>
            <a:endParaRPr lang="en-IN"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dirty="0"/>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E6538D4-19CE-4707-B1F9-BF288DD29665}" type="slidenum">
              <a:rPr lang="en-IN" smtClean="0"/>
              <a:t>‹#›</a:t>
            </a:fld>
            <a:endParaRPr lang="en-IN" dirty="0"/>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E6538D4-19CE-4707-B1F9-BF288DD29665}"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E6538D4-19CE-4707-B1F9-BF288DD29665}"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E6538D4-19CE-4707-B1F9-BF288DD29665}"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E6538D4-19CE-4707-B1F9-BF288DD29665}"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E6538D4-19CE-4707-B1F9-BF288DD29665}" type="slidenum">
              <a:rPr lang="en-IN" smtClean="0"/>
              <a:t>‹#›</a:t>
            </a:fld>
            <a:endParaRPr lang="en-IN" dirty="0"/>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E6538D4-19CE-4707-B1F9-BF288DD29665}"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E6538D4-19CE-4707-B1F9-BF288DD29665}"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E6538D4-19CE-4707-B1F9-BF288DD29665}"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7" name="Slide Number Placeholder 6"/>
          <p:cNvSpPr>
            <a:spLocks noGrp="1"/>
          </p:cNvSpPr>
          <p:nvPr>
            <p:ph type="sldNum" sz="quarter" idx="12"/>
          </p:nvPr>
        </p:nvSpPr>
        <p:spPr/>
        <p:txBody>
          <a:bodyPr/>
          <a:lstStyle/>
          <a:p>
            <a:fld id="{0E6538D4-19CE-4707-B1F9-BF288DD29665}" type="slidenum">
              <a:rPr lang="en-IN" smtClean="0"/>
              <a:t>‹#›</a:t>
            </a:fld>
            <a:endParaRPr lang="en-IN" dirty="0"/>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D57EBB-4E82-4900-9F23-0B23C185AEE1}" type="datetimeFigureOut">
              <a:rPr lang="en-IN" smtClean="0"/>
              <a:t>29-08-2024</a:t>
            </a:fld>
            <a:endParaRPr lang="en-IN" dirty="0"/>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dirty="0"/>
          </a:p>
        </p:txBody>
      </p:sp>
      <p:sp>
        <p:nvSpPr>
          <p:cNvPr id="7" name="Slide Number Placeholder 6"/>
          <p:cNvSpPr>
            <a:spLocks noGrp="1"/>
          </p:cNvSpPr>
          <p:nvPr>
            <p:ph type="sldNum" sz="quarter" idx="12"/>
          </p:nvPr>
        </p:nvSpPr>
        <p:spPr/>
        <p:txBody>
          <a:bodyPr/>
          <a:lstStyle/>
          <a:p>
            <a:fld id="{0E6538D4-19CE-4707-B1F9-BF288DD29665}"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C9D57EBB-4E82-4900-9F23-0B23C185AEE1}" type="datetimeFigureOut">
              <a:rPr lang="en-IN" smtClean="0"/>
              <a:t>29-08-2024</a:t>
            </a:fld>
            <a:endParaRPr lang="en-IN" dirty="0"/>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E6538D4-19CE-4707-B1F9-BF288DD29665}"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0" y="2590800"/>
            <a:ext cx="3313355" cy="1702160"/>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a:t>
            </a:r>
            <a:r>
              <a:rPr lang="en-US" b="1" dirty="0" smtClean="0">
                <a:solidFill>
                  <a:srgbClr val="0F0F0F"/>
                </a:solidFill>
                <a:latin typeface="Times New Roman" panose="02020603050405020304" pitchFamily="18" charset="0"/>
                <a:cs typeface="Times New Roman" panose="02020603050405020304" pitchFamily="18" charset="0"/>
              </a:rPr>
              <a:t>Excel Techniques</a:t>
            </a:r>
            <a:endParaRPr lang="en-IN" dirty="0"/>
          </a:p>
        </p:txBody>
      </p:sp>
      <p:sp>
        <p:nvSpPr>
          <p:cNvPr id="3" name="Subtitle 2"/>
          <p:cNvSpPr>
            <a:spLocks noGrp="1"/>
          </p:cNvSpPr>
          <p:nvPr>
            <p:ph type="subTitle" idx="1"/>
          </p:nvPr>
        </p:nvSpPr>
        <p:spPr>
          <a:xfrm>
            <a:off x="152400" y="4038600"/>
            <a:ext cx="5257800" cy="2362200"/>
          </a:xfrm>
        </p:spPr>
        <p:txBody>
          <a:bodyPr>
            <a:normAutofit/>
          </a:bodyPr>
          <a:lstStyle/>
          <a:p>
            <a:r>
              <a:rPr lang="en-US" b="1" dirty="0" smtClean="0">
                <a:solidFill>
                  <a:srgbClr val="7030A0"/>
                </a:solidFill>
              </a:rPr>
              <a:t>Name : </a:t>
            </a:r>
            <a:r>
              <a:rPr lang="en-US" b="1" dirty="0" smtClean="0">
                <a:solidFill>
                  <a:srgbClr val="7030A0"/>
                </a:solidFill>
              </a:rPr>
              <a:t>Prabakaran</a:t>
            </a:r>
            <a:r>
              <a:rPr lang="en-US" b="1" dirty="0" smtClean="0">
                <a:solidFill>
                  <a:srgbClr val="7030A0"/>
                </a:solidFill>
              </a:rPr>
              <a:t> A</a:t>
            </a:r>
          </a:p>
          <a:p>
            <a:r>
              <a:rPr lang="en-US" b="1" dirty="0" smtClean="0">
                <a:solidFill>
                  <a:srgbClr val="7030A0"/>
                </a:solidFill>
              </a:rPr>
              <a:t>Register No</a:t>
            </a:r>
            <a:r>
              <a:rPr lang="en-US" b="1" dirty="0">
                <a:solidFill>
                  <a:srgbClr val="7030A0"/>
                </a:solidFill>
              </a:rPr>
              <a:t>: 312214091</a:t>
            </a:r>
            <a:endParaRPr lang="en-US" b="1" dirty="0" smtClean="0">
              <a:solidFill>
                <a:srgbClr val="7030A0"/>
              </a:solidFill>
            </a:endParaRPr>
          </a:p>
          <a:p>
            <a:r>
              <a:rPr lang="en-US" b="1" dirty="0">
                <a:solidFill>
                  <a:srgbClr val="7030A0"/>
                </a:solidFill>
              </a:rPr>
              <a:t>Department : B.com Commerce</a:t>
            </a:r>
            <a:endParaRPr lang="en-US" b="1" dirty="0" smtClean="0">
              <a:solidFill>
                <a:srgbClr val="7030A0"/>
              </a:solidFill>
            </a:endParaRPr>
          </a:p>
          <a:p>
            <a:r>
              <a:rPr lang="en-US" b="1" dirty="0" smtClean="0">
                <a:solidFill>
                  <a:srgbClr val="7030A0"/>
                </a:solidFill>
              </a:rPr>
              <a:t>College </a:t>
            </a:r>
            <a:r>
              <a:rPr lang="en-US" b="1" dirty="0">
                <a:solidFill>
                  <a:srgbClr val="7030A0"/>
                </a:solidFill>
              </a:rPr>
              <a:t>: ST Thomas college of </a:t>
            </a:r>
            <a:r>
              <a:rPr lang="en-US" b="1" dirty="0" smtClean="0">
                <a:solidFill>
                  <a:srgbClr val="7030A0"/>
                </a:solidFill>
              </a:rPr>
              <a:t>arts</a:t>
            </a:r>
          </a:p>
          <a:p>
            <a:r>
              <a:rPr lang="en-US" b="1" dirty="0">
                <a:solidFill>
                  <a:srgbClr val="7030A0"/>
                </a:solidFill>
              </a:rPr>
              <a:t> </a:t>
            </a:r>
            <a:r>
              <a:rPr lang="en-US" b="1" dirty="0" smtClean="0">
                <a:solidFill>
                  <a:srgbClr val="7030A0"/>
                </a:solidFill>
              </a:rPr>
              <a:t>                </a:t>
            </a:r>
            <a:r>
              <a:rPr lang="en-US" b="1" dirty="0">
                <a:solidFill>
                  <a:srgbClr val="7030A0"/>
                </a:solidFill>
              </a:rPr>
              <a:t>and science</a:t>
            </a:r>
            <a:endParaRPr lang="en-US" b="1" dirty="0" smtClean="0">
              <a:solidFill>
                <a:srgbClr val="7030A0"/>
              </a:solidFill>
            </a:endParaRPr>
          </a:p>
          <a:p>
            <a:endParaRPr lang="en-IN" b="1" dirty="0">
              <a:solidFill>
                <a:srgbClr val="7030A0"/>
              </a:solidFill>
            </a:endParaRPr>
          </a:p>
        </p:txBody>
      </p:sp>
    </p:spTree>
    <p:extLst>
      <p:ext uri="{BB962C8B-B14F-4D97-AF65-F5344CB8AC3E}">
        <p14:creationId xmlns:p14="http://schemas.microsoft.com/office/powerpoint/2010/main" val="1794957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024744" cy="1143000"/>
          </a:xfrm>
        </p:spPr>
        <p:txBody>
          <a:bodyPr/>
          <a:lstStyle/>
          <a:p>
            <a:r>
              <a:rPr lang="en-IN" dirty="0"/>
              <a:t>Key Data Attributes:</a:t>
            </a:r>
          </a:p>
        </p:txBody>
      </p:sp>
      <p:sp>
        <p:nvSpPr>
          <p:cNvPr id="3" name="Content Placeholder 2"/>
          <p:cNvSpPr>
            <a:spLocks noGrp="1"/>
          </p:cNvSpPr>
          <p:nvPr>
            <p:ph idx="1"/>
          </p:nvPr>
        </p:nvSpPr>
        <p:spPr>
          <a:xfrm>
            <a:off x="1066800" y="1905000"/>
            <a:ext cx="7315200" cy="4419600"/>
          </a:xfrm>
        </p:spPr>
        <p:txBody>
          <a:bodyPr>
            <a:normAutofit/>
          </a:bodyPr>
          <a:lstStyle/>
          <a:p>
            <a:r>
              <a:rPr lang="en-US" b="1" dirty="0"/>
              <a:t>Employee ID:</a:t>
            </a:r>
            <a:r>
              <a:rPr lang="en-US" dirty="0"/>
              <a:t> A unique identifier assigned to each employee</a:t>
            </a:r>
            <a:r>
              <a:rPr lang="en-US" dirty="0" smtClean="0"/>
              <a:t>.</a:t>
            </a:r>
          </a:p>
          <a:p>
            <a:r>
              <a:rPr lang="en-US" b="1" dirty="0"/>
              <a:t>Name:</a:t>
            </a:r>
            <a:r>
              <a:rPr lang="en-US" dirty="0"/>
              <a:t> The full name of the employee</a:t>
            </a:r>
            <a:r>
              <a:rPr lang="en-US" dirty="0" smtClean="0"/>
              <a:t>.</a:t>
            </a:r>
          </a:p>
          <a:p>
            <a:r>
              <a:rPr lang="en-US" b="1" dirty="0"/>
              <a:t>Department:</a:t>
            </a:r>
            <a:r>
              <a:rPr lang="en-US" dirty="0"/>
              <a:t> The department in which the employee works</a:t>
            </a:r>
            <a:r>
              <a:rPr lang="en-US" dirty="0" smtClean="0"/>
              <a:t>.</a:t>
            </a:r>
          </a:p>
          <a:p>
            <a:r>
              <a:rPr lang="en-US" b="1" dirty="0"/>
              <a:t>Performance Ratings:</a:t>
            </a:r>
            <a:r>
              <a:rPr lang="en-US" dirty="0"/>
              <a:t> Scores or ratings from performance evaluations, typically on a scale (e.g., 1-5</a:t>
            </a:r>
            <a:r>
              <a:rPr lang="en-US" dirty="0" smtClean="0"/>
              <a:t>).</a:t>
            </a:r>
          </a:p>
          <a:p>
            <a:r>
              <a:rPr lang="en-US" b="1" dirty="0"/>
              <a:t>Demographic Information:</a:t>
            </a:r>
            <a:r>
              <a:rPr lang="en-US" dirty="0"/>
              <a:t> Age, gender, and other relevant demographic details.</a:t>
            </a:r>
          </a:p>
          <a:p>
            <a:pPr marL="68580" indent="0">
              <a:buNone/>
            </a:pPr>
            <a:endParaRPr lang="en-IN" dirty="0"/>
          </a:p>
        </p:txBody>
      </p:sp>
    </p:spTree>
    <p:extLst>
      <p:ext uri="{BB962C8B-B14F-4D97-AF65-F5344CB8AC3E}">
        <p14:creationId xmlns:p14="http://schemas.microsoft.com/office/powerpoint/2010/main" val="304284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5" dirty="0"/>
              <a:t>THE</a:t>
            </a:r>
            <a:r>
              <a:rPr lang="en-US" spc="20" dirty="0"/>
              <a:t> "</a:t>
            </a:r>
            <a:r>
              <a:rPr lang="en-US" spc="10" dirty="0"/>
              <a:t>WOW"</a:t>
            </a:r>
            <a:r>
              <a:rPr lang="en-US" spc="85" dirty="0"/>
              <a:t> </a:t>
            </a:r>
            <a:r>
              <a:rPr lang="en-US" spc="10" dirty="0"/>
              <a:t>IN</a:t>
            </a:r>
            <a:r>
              <a:rPr lang="en-US" spc="-5" dirty="0"/>
              <a:t> </a:t>
            </a:r>
            <a:r>
              <a:rPr lang="en-US" spc="15" dirty="0"/>
              <a:t>OUR</a:t>
            </a:r>
            <a:r>
              <a:rPr lang="en-US" spc="-10" dirty="0"/>
              <a:t> </a:t>
            </a:r>
            <a:r>
              <a:rPr lang="en-US" spc="20" dirty="0"/>
              <a:t>SOLUTION</a:t>
            </a:r>
            <a:endParaRPr lang="en-IN" dirty="0"/>
          </a:p>
        </p:txBody>
      </p:sp>
      <p:sp>
        <p:nvSpPr>
          <p:cNvPr id="3" name="Content Placeholder 2"/>
          <p:cNvSpPr>
            <a:spLocks noGrp="1"/>
          </p:cNvSpPr>
          <p:nvPr>
            <p:ph idx="1"/>
          </p:nvPr>
        </p:nvSpPr>
        <p:spPr/>
        <p:txBody>
          <a:bodyPr>
            <a:normAutofit lnSpcReduction="10000"/>
          </a:bodyPr>
          <a:lstStyle/>
          <a:p>
            <a:r>
              <a:rPr lang="en-US" dirty="0"/>
              <a:t>Our solution leverages the full power of Excel’s advanced features, transforming raw employee data into actionable insights with cutting-edge techniques. From complex pivot tables and dynamic charts to advanced formulas and data models, we harness Excel’s capabilities to provide a level of analysis and visualization that is both sophisticated and accessible</a:t>
            </a:r>
            <a:r>
              <a:rPr lang="en-US" dirty="0" smtClean="0"/>
              <a:t>.</a:t>
            </a:r>
          </a:p>
        </p:txBody>
      </p:sp>
    </p:spTree>
    <p:extLst>
      <p:ext uri="{BB962C8B-B14F-4D97-AF65-F5344CB8AC3E}">
        <p14:creationId xmlns:p14="http://schemas.microsoft.com/office/powerpoint/2010/main" val="130888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838200"/>
            <a:ext cx="6777317" cy="5146829"/>
          </a:xfrm>
        </p:spPr>
        <p:txBody>
          <a:bodyPr>
            <a:normAutofit lnSpcReduction="10000"/>
          </a:bodyPr>
          <a:lstStyle/>
          <a:p>
            <a:r>
              <a:rPr lang="en-US" dirty="0"/>
              <a:t>One of the standout features of our solution is the creation of interactive dashboards. These dashboards allow users to drill down into specific data points, filter information dynamically, and view real-time updates. This interactivity ensures that stakeholders can easily explore the data and gain insights tailored to their specific needs without relying on static reports</a:t>
            </a:r>
            <a:r>
              <a:rPr lang="en-US" dirty="0" smtClean="0"/>
              <a:t>.</a:t>
            </a:r>
          </a:p>
          <a:p>
            <a:r>
              <a:rPr lang="en-US" dirty="0"/>
              <a:t>We automate repetitive tasks and streamline data processing through Excel’s automation tools, such as macros and VBA scripts. </a:t>
            </a:r>
            <a:endParaRPr lang="en-IN" dirty="0"/>
          </a:p>
          <a:p>
            <a:endParaRPr lang="en-IN" dirty="0"/>
          </a:p>
        </p:txBody>
      </p:sp>
    </p:spTree>
    <p:extLst>
      <p:ext uri="{BB962C8B-B14F-4D97-AF65-F5344CB8AC3E}">
        <p14:creationId xmlns:p14="http://schemas.microsoft.com/office/powerpoint/2010/main" val="248137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024744" cy="1143000"/>
          </a:xfrm>
        </p:spPr>
        <p:txBody>
          <a:bodyPr/>
          <a:lstStyle/>
          <a:p>
            <a:r>
              <a:rPr lang="en-IN" b="1" spc="15" dirty="0">
                <a:latin typeface="Trebuchet MS"/>
                <a:cs typeface="Trebuchet MS"/>
              </a:rPr>
              <a:t>M</a:t>
            </a:r>
            <a:r>
              <a:rPr lang="en-IN" b="1" dirty="0">
                <a:latin typeface="Trebuchet MS"/>
                <a:cs typeface="Trebuchet MS"/>
              </a:rPr>
              <a:t>O</a:t>
            </a:r>
            <a:r>
              <a:rPr lang="en-IN" b="1" spc="-15" dirty="0">
                <a:latin typeface="Trebuchet MS"/>
                <a:cs typeface="Trebuchet MS"/>
              </a:rPr>
              <a:t>D</a:t>
            </a:r>
            <a:r>
              <a:rPr lang="en-IN" b="1" spc="-35" dirty="0">
                <a:latin typeface="Trebuchet MS"/>
                <a:cs typeface="Trebuchet MS"/>
              </a:rPr>
              <a:t>E</a:t>
            </a:r>
            <a:r>
              <a:rPr lang="en-IN" b="1" spc="-30" dirty="0">
                <a:latin typeface="Trebuchet MS"/>
                <a:cs typeface="Trebuchet MS"/>
              </a:rPr>
              <a:t>LL</a:t>
            </a:r>
            <a:r>
              <a:rPr lang="en-IN" b="1" spc="-5" dirty="0">
                <a:latin typeface="Trebuchet MS"/>
                <a:cs typeface="Trebuchet MS"/>
              </a:rPr>
              <a:t>I</a:t>
            </a:r>
            <a:r>
              <a:rPr lang="en-IN" b="1" spc="30" dirty="0">
                <a:latin typeface="Trebuchet MS"/>
                <a:cs typeface="Trebuchet MS"/>
              </a:rPr>
              <a:t>N</a:t>
            </a:r>
            <a:r>
              <a:rPr lang="en-IN" b="1" spc="5" dirty="0">
                <a:latin typeface="Trebuchet MS"/>
                <a:cs typeface="Trebuchet MS"/>
              </a:rPr>
              <a:t>G</a:t>
            </a:r>
            <a:endParaRPr lang="en-IN" dirty="0"/>
          </a:p>
        </p:txBody>
      </p:sp>
      <p:sp>
        <p:nvSpPr>
          <p:cNvPr id="3" name="Content Placeholder 2"/>
          <p:cNvSpPr>
            <a:spLocks noGrp="1"/>
          </p:cNvSpPr>
          <p:nvPr>
            <p:ph idx="1"/>
          </p:nvPr>
        </p:nvSpPr>
        <p:spPr>
          <a:xfrm>
            <a:off x="1043492" y="1905000"/>
            <a:ext cx="7262308" cy="4191000"/>
          </a:xfrm>
        </p:spPr>
        <p:txBody>
          <a:bodyPr>
            <a:normAutofit fontScale="85000" lnSpcReduction="10000"/>
          </a:bodyPr>
          <a:lstStyle/>
          <a:p>
            <a:r>
              <a:rPr lang="en-US" dirty="0"/>
              <a:t>Our </a:t>
            </a:r>
            <a:r>
              <a:rPr lang="en-US" dirty="0"/>
              <a:t>modelling</a:t>
            </a:r>
            <a:r>
              <a:rPr lang="en-US" dirty="0"/>
              <a:t> approach focuses on utilizing advanced Excel techniques to analyze employee data effectively. We aim to uncover insights, identify trends, and provide actionable recommendations through structured data processing and analysis</a:t>
            </a:r>
            <a:r>
              <a:rPr lang="en-US" dirty="0" smtClean="0"/>
              <a:t>.</a:t>
            </a:r>
          </a:p>
          <a:p>
            <a:r>
              <a:rPr lang="en-US" b="1" dirty="0"/>
              <a:t>Data Cleaning:</a:t>
            </a:r>
            <a:r>
              <a:rPr lang="en-US" dirty="0"/>
              <a:t> Begin by cleaning and preprocessing the data to ensure accuracy. This includes handling missing values, correcting inconsistencies, and standardizing formats</a:t>
            </a:r>
            <a:r>
              <a:rPr lang="en-US" dirty="0" smtClean="0"/>
              <a:t>.</a:t>
            </a:r>
          </a:p>
          <a:p>
            <a:r>
              <a:rPr lang="en-US" b="1" dirty="0" smtClean="0"/>
              <a:t>Data </a:t>
            </a:r>
            <a:r>
              <a:rPr lang="en-US" b="1" dirty="0"/>
              <a:t>Integration:</a:t>
            </a:r>
            <a:r>
              <a:rPr lang="en-US" dirty="0"/>
              <a:t> Consolidate data from multiple sources (e.g., HR records, performance </a:t>
            </a:r>
            <a:r>
              <a:rPr lang="en-US" dirty="0" smtClean="0"/>
              <a:t>evaluations) </a:t>
            </a:r>
            <a:r>
              <a:rPr lang="en-US" dirty="0"/>
              <a:t>into a single Excel workbook, ensuring that all relevant attributes are included and aligned.</a:t>
            </a:r>
            <a:endParaRPr lang="en-IN" dirty="0"/>
          </a:p>
        </p:txBody>
      </p:sp>
    </p:spTree>
    <p:extLst>
      <p:ext uri="{BB962C8B-B14F-4D97-AF65-F5344CB8AC3E}">
        <p14:creationId xmlns:p14="http://schemas.microsoft.com/office/powerpoint/2010/main" val="3538926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024744" cy="114300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05000"/>
            <a:ext cx="6858000" cy="4131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125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024744" cy="114300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1" y="1828800"/>
            <a:ext cx="7014698" cy="4234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8554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230034" cy="1637264"/>
          </a:xfrm>
        </p:spPr>
        <p:txBody>
          <a:bodyPr/>
          <a:lstStyle/>
          <a:p>
            <a:r>
              <a:rPr lang="en-US" sz="4400" dirty="0" smtClean="0">
                <a:latin typeface="Times New Roman" panose="02020603050405020304" pitchFamily="18" charset="0"/>
                <a:cs typeface="Times New Roman" panose="02020603050405020304" pitchFamily="18" charset="0"/>
              </a:rPr>
              <a:t>Conclusion</a:t>
            </a:r>
            <a:endParaRPr lang="en-IN" sz="4400" dirty="0"/>
          </a:p>
        </p:txBody>
      </p:sp>
      <p:sp>
        <p:nvSpPr>
          <p:cNvPr id="3" name="Content Placeholder 2"/>
          <p:cNvSpPr>
            <a:spLocks noGrp="1"/>
          </p:cNvSpPr>
          <p:nvPr>
            <p:ph idx="1"/>
          </p:nvPr>
        </p:nvSpPr>
        <p:spPr>
          <a:xfrm>
            <a:off x="1043492" y="2286000"/>
            <a:ext cx="7109908" cy="3546629"/>
          </a:xfrm>
        </p:spPr>
        <p:txBody>
          <a:bodyPr>
            <a:normAutofit lnSpcReduction="10000"/>
          </a:bodyPr>
          <a:lstStyle/>
          <a:p>
            <a:pPr marL="68580" indent="0">
              <a:buNone/>
            </a:pPr>
            <a:r>
              <a:rPr lang="en-US" dirty="0"/>
              <a:t>The application of Excel techniques has proven to be a powerful and cost-effective approach for analyzing employee data. By transforming raw data into actionable insights, this analysis supports more strategic decision-making and contributes to the overall success of the organization. We look forward to seeing how these insights will be applied to drive improvements and achieve organizational goals.</a:t>
            </a:r>
          </a:p>
          <a:p>
            <a:endParaRPr lang="en-IN" dirty="0"/>
          </a:p>
        </p:txBody>
      </p:sp>
    </p:spTree>
    <p:extLst>
      <p:ext uri="{BB962C8B-B14F-4D97-AF65-F5344CB8AC3E}">
        <p14:creationId xmlns:p14="http://schemas.microsoft.com/office/powerpoint/2010/main" val="251645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7024744" cy="1143000"/>
          </a:xfrm>
        </p:spPr>
        <p:txBody>
          <a:bodyPr/>
          <a:lstStyle/>
          <a:p>
            <a:r>
              <a:rPr lang="en-IN" spc="5" dirty="0"/>
              <a:t>PROJECT</a:t>
            </a:r>
            <a:r>
              <a:rPr lang="en-IN" spc="-85" dirty="0"/>
              <a:t> </a:t>
            </a:r>
            <a:r>
              <a:rPr lang="en-IN" spc="25" dirty="0"/>
              <a:t>TITLE</a:t>
            </a:r>
            <a:endParaRPr lang="en-IN" dirty="0"/>
          </a:p>
        </p:txBody>
      </p:sp>
      <p:sp>
        <p:nvSpPr>
          <p:cNvPr id="3" name="Content Placeholder 2"/>
          <p:cNvSpPr>
            <a:spLocks noGrp="1"/>
          </p:cNvSpPr>
          <p:nvPr>
            <p:ph idx="1"/>
          </p:nvPr>
        </p:nvSpPr>
        <p:spPr>
          <a:xfrm>
            <a:off x="1447800" y="2362200"/>
            <a:ext cx="6777317" cy="3508977"/>
          </a:xfrm>
        </p:spPr>
        <p:txBody>
          <a:bodyPr>
            <a:normAutofit/>
          </a:bodyPr>
          <a:lstStyle/>
          <a:p>
            <a:pPr marL="68580" indent="0">
              <a:buNone/>
            </a:pPr>
            <a:r>
              <a:rPr lang="en-US" sz="4400" b="1" dirty="0">
                <a:solidFill>
                  <a:srgbClr val="0F0F0F"/>
                </a:solidFill>
                <a:latin typeface="Times New Roman" panose="02020603050405020304" pitchFamily="18" charset="0"/>
                <a:cs typeface="Times New Roman" panose="02020603050405020304" pitchFamily="18" charset="0"/>
              </a:rPr>
              <a:t>Employee Performance Analysis using </a:t>
            </a:r>
            <a:r>
              <a:rPr lang="en-US" sz="4400" b="1" dirty="0" smtClean="0">
                <a:solidFill>
                  <a:srgbClr val="0F0F0F"/>
                </a:solidFill>
                <a:latin typeface="Times New Roman" panose="02020603050405020304" pitchFamily="18" charset="0"/>
                <a:cs typeface="Times New Roman" panose="02020603050405020304" pitchFamily="18" charset="0"/>
              </a:rPr>
              <a:t>Excel Techniques</a:t>
            </a:r>
            <a:endParaRPr lang="en-IN" sz="44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98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024744" cy="1143000"/>
          </a:xfrm>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p:cNvSpPr>
            <a:spLocks noGrp="1"/>
          </p:cNvSpPr>
          <p:nvPr>
            <p:ph idx="1"/>
          </p:nvPr>
        </p:nvSpPr>
        <p:spPr>
          <a:xfrm>
            <a:off x="2362200" y="1752600"/>
            <a:ext cx="7643308" cy="4232429"/>
          </a:xfrm>
        </p:spPr>
        <p:txBody>
          <a:bodyPr>
            <a:noAutofit/>
          </a:bodyPr>
          <a:lstStyle/>
          <a:p>
            <a:pPr>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Problem </a:t>
            </a:r>
            <a:r>
              <a:rPr lang="en-US" sz="2800" dirty="0">
                <a:solidFill>
                  <a:srgbClr val="0D0D0D"/>
                </a:solidFill>
                <a:latin typeface="Times New Roman" panose="02020603050405020304" pitchFamily="18" charset="0"/>
                <a:cs typeface="Times New Roman" panose="02020603050405020304" pitchFamily="18" charset="0"/>
              </a:rPr>
              <a:t>Statement</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a:t>
            </a:r>
            <a:r>
              <a:rPr lang="en-US" sz="2800" dirty="0">
                <a:solidFill>
                  <a:srgbClr val="0D0D0D"/>
                </a:solidFill>
                <a:latin typeface="Times New Roman" panose="02020603050405020304" pitchFamily="18" charset="0"/>
                <a:cs typeface="Times New Roman" panose="02020603050405020304" pitchFamily="18" charset="0"/>
              </a:rPr>
              <a:t> Approach</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346185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024744" cy="1143000"/>
          </a:xfrm>
        </p:spPr>
        <p:txBody>
          <a:bodyPr/>
          <a:lstStyle/>
          <a:p>
            <a:r>
              <a:rPr lang="en-IN" spc="-20" dirty="0"/>
              <a:t>P</a:t>
            </a:r>
            <a:r>
              <a:rPr lang="en-IN" spc="15" dirty="0"/>
              <a:t>ROB</a:t>
            </a:r>
            <a:r>
              <a:rPr lang="en-IN" spc="55" dirty="0"/>
              <a:t>L</a:t>
            </a:r>
            <a:r>
              <a:rPr lang="en-IN" spc="-20" dirty="0"/>
              <a:t>E</a:t>
            </a:r>
            <a:r>
              <a:rPr lang="en-IN" spc="20" dirty="0"/>
              <a:t>M</a:t>
            </a:r>
            <a:r>
              <a:rPr lang="en-IN" dirty="0"/>
              <a:t>	</a:t>
            </a:r>
            <a:r>
              <a:rPr lang="en-IN" spc="10" dirty="0"/>
              <a:t>S</a:t>
            </a:r>
            <a:r>
              <a:rPr lang="en-IN" spc="-370" dirty="0"/>
              <a:t>T</a:t>
            </a:r>
            <a:r>
              <a:rPr lang="en-IN" spc="-375" dirty="0"/>
              <a:t>A</a:t>
            </a:r>
            <a:r>
              <a:rPr lang="en-IN" spc="15" dirty="0"/>
              <a:t>T</a:t>
            </a:r>
            <a:r>
              <a:rPr lang="en-IN" spc="-10" dirty="0"/>
              <a:t>E</a:t>
            </a:r>
            <a:r>
              <a:rPr lang="en-IN" spc="-20" dirty="0"/>
              <a:t>ME</a:t>
            </a:r>
            <a:r>
              <a:rPr lang="en-IN" spc="10" dirty="0"/>
              <a:t>NT</a:t>
            </a:r>
            <a:endParaRPr lang="en-IN" dirty="0"/>
          </a:p>
        </p:txBody>
      </p:sp>
      <p:sp>
        <p:nvSpPr>
          <p:cNvPr id="3" name="Content Placeholder 2"/>
          <p:cNvSpPr>
            <a:spLocks noGrp="1"/>
          </p:cNvSpPr>
          <p:nvPr>
            <p:ph idx="1"/>
          </p:nvPr>
        </p:nvSpPr>
        <p:spPr>
          <a:xfrm>
            <a:off x="1066800" y="1828800"/>
            <a:ext cx="6777317" cy="4343400"/>
          </a:xfrm>
        </p:spPr>
        <p:txBody>
          <a:bodyPr>
            <a:noAutofit/>
          </a:bodyPr>
          <a:lstStyle/>
          <a:p>
            <a:r>
              <a:rPr lang="en-IN" sz="1600" b="1" dirty="0" smtClean="0"/>
              <a:t>Background : </a:t>
            </a:r>
            <a:r>
              <a:rPr lang="en-US" sz="1600" dirty="0"/>
              <a:t>In many organizations, employee data such as performance metrics, attendance records, and demographic information are collected but not systematically analyzed. This data is often stored in spreadsheets but may not be effectively utilized to provide insights or drive decisions</a:t>
            </a:r>
            <a:r>
              <a:rPr lang="en-US" sz="1600" dirty="0" smtClean="0"/>
              <a:t>.</a:t>
            </a:r>
          </a:p>
          <a:p>
            <a:r>
              <a:rPr lang="en-US" sz="1600" b="1" dirty="0"/>
              <a:t>Problem:</a:t>
            </a:r>
            <a:r>
              <a:rPr lang="en-US" sz="1600" dirty="0"/>
              <a:t> Despite the availability of employee data, the organization lacks a comprehensive analysis to identify trends, make data-driven decisions, and improve operational efficiency. Currently, manual analysis of this data is time-consuming, prone to errors, and fails to leverage advanced Excel techniques to uncover meaningful insights</a:t>
            </a:r>
            <a:r>
              <a:rPr lang="en-US" sz="1600" dirty="0" smtClean="0"/>
              <a:t>.</a:t>
            </a:r>
          </a:p>
          <a:p>
            <a:r>
              <a:rPr lang="en-US" sz="1600" b="1" dirty="0"/>
              <a:t>Objectives:</a:t>
            </a:r>
            <a:r>
              <a:rPr lang="en-US" sz="1600" dirty="0"/>
              <a:t> The goal of this project is to implement advanced Excel techniques to analyze employee data </a:t>
            </a:r>
            <a:r>
              <a:rPr lang="en-US" sz="1600" dirty="0" smtClean="0"/>
              <a:t>effectively</a:t>
            </a:r>
          </a:p>
          <a:p>
            <a:r>
              <a:rPr lang="en-US" sz="1600" b="1" dirty="0"/>
              <a:t>Scope:</a:t>
            </a:r>
            <a:r>
              <a:rPr lang="en-US" sz="1600" dirty="0"/>
              <a:t> This analysis will focus on existing employee data in Excel spreadsheets, employing techniques such as pivot tables</a:t>
            </a:r>
            <a:r>
              <a:rPr lang="en-US" sz="1600" dirty="0" smtClean="0"/>
              <a:t>, </a:t>
            </a:r>
            <a:r>
              <a:rPr lang="en-US" sz="1600" dirty="0"/>
              <a:t>conditional </a:t>
            </a:r>
            <a:r>
              <a:rPr lang="en-US" sz="1600" dirty="0" smtClean="0"/>
              <a:t>formatting and </a:t>
            </a:r>
            <a:r>
              <a:rPr lang="en-US" sz="1600" dirty="0"/>
              <a:t>advanced charting.</a:t>
            </a:r>
            <a:endParaRPr lang="en-IN" sz="1600" dirty="0"/>
          </a:p>
        </p:txBody>
      </p:sp>
    </p:spTree>
    <p:extLst>
      <p:ext uri="{BB962C8B-B14F-4D97-AF65-F5344CB8AC3E}">
        <p14:creationId xmlns:p14="http://schemas.microsoft.com/office/powerpoint/2010/main" val="256520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5410200" cy="762000"/>
          </a:xfrm>
        </p:spPr>
        <p:txBody>
          <a:bodyPr>
            <a:normAutofit/>
          </a:bodyPr>
          <a:lstStyle/>
          <a:p>
            <a:r>
              <a:rPr lang="en-IN" spc="5" dirty="0" smtClean="0"/>
              <a:t>PROJECT </a:t>
            </a:r>
            <a:r>
              <a:rPr lang="en-IN" spc="-20" dirty="0" smtClean="0"/>
              <a:t>OVERVIEW</a:t>
            </a:r>
            <a:endParaRPr lang="en-IN" dirty="0"/>
          </a:p>
        </p:txBody>
      </p:sp>
      <p:sp>
        <p:nvSpPr>
          <p:cNvPr id="3" name="Content Placeholder 2"/>
          <p:cNvSpPr>
            <a:spLocks noGrp="1"/>
          </p:cNvSpPr>
          <p:nvPr>
            <p:ph idx="1"/>
          </p:nvPr>
        </p:nvSpPr>
        <p:spPr>
          <a:xfrm>
            <a:off x="762000" y="1676400"/>
            <a:ext cx="7696200" cy="5410200"/>
          </a:xfrm>
        </p:spPr>
        <p:txBody>
          <a:bodyPr>
            <a:noAutofit/>
          </a:bodyPr>
          <a:lstStyle/>
          <a:p>
            <a:r>
              <a:rPr lang="en-US" sz="1800" b="1" dirty="0"/>
              <a:t>Project Title:</a:t>
            </a:r>
            <a:r>
              <a:rPr lang="en-US" sz="1800" dirty="0"/>
              <a:t> Employee Data Analysis using Excel </a:t>
            </a:r>
            <a:r>
              <a:rPr lang="en-US" sz="1800" dirty="0" smtClean="0"/>
              <a:t>Techniques</a:t>
            </a:r>
          </a:p>
          <a:p>
            <a:r>
              <a:rPr lang="en-US" sz="1800" b="1" dirty="0"/>
              <a:t>Project Purpose:</a:t>
            </a:r>
            <a:r>
              <a:rPr lang="en-US" sz="1800" dirty="0"/>
              <a:t> The purpose of this project is to enhance the analysis of employee data through the application of advanced Excel techniques. By improving the methods used to process and analyze this data, the project aims to provide actionable insights that support more informed decision-making and operational efficiency within the organization</a:t>
            </a:r>
            <a:r>
              <a:rPr lang="en-US" sz="1800" dirty="0" smtClean="0"/>
              <a:t>.</a:t>
            </a:r>
          </a:p>
          <a:p>
            <a:r>
              <a:rPr lang="en-IN" sz="1800" b="1" dirty="0"/>
              <a:t>Objectives</a:t>
            </a:r>
            <a:r>
              <a:rPr lang="en-IN" sz="1800" b="1" dirty="0" smtClean="0"/>
              <a:t>:</a:t>
            </a:r>
          </a:p>
          <a:p>
            <a:pPr lvl="1">
              <a:buFont typeface="Wingdings" pitchFamily="2" charset="2"/>
              <a:buChar char="Ø"/>
            </a:pPr>
            <a:r>
              <a:rPr lang="en-US" sz="1800" b="1" dirty="0"/>
              <a:t> Automate Data Processing:</a:t>
            </a:r>
            <a:r>
              <a:rPr lang="en-US" sz="1800" dirty="0"/>
              <a:t> Implement Excel functions and formulas to automate data entry and processing, minimizing manual errors and improving efficiency</a:t>
            </a:r>
            <a:r>
              <a:rPr lang="en-US" sz="1800" dirty="0" smtClean="0"/>
              <a:t>.</a:t>
            </a:r>
          </a:p>
          <a:p>
            <a:pPr lvl="1">
              <a:buFont typeface="Wingdings" pitchFamily="2" charset="2"/>
              <a:buChar char="Ø"/>
            </a:pPr>
            <a:r>
              <a:rPr lang="en-US" sz="1800" b="1" dirty="0" smtClean="0"/>
              <a:t>Analyze </a:t>
            </a:r>
            <a:r>
              <a:rPr lang="en-US" sz="1800" b="1" dirty="0"/>
              <a:t>Key Metrics:</a:t>
            </a:r>
            <a:r>
              <a:rPr lang="en-US" sz="1800" dirty="0"/>
              <a:t> Utilize pivot tables, data filters, and statistical functions to analyze performance metrics, attendance patterns, and other relevant employee data</a:t>
            </a:r>
            <a:r>
              <a:rPr lang="en-US" sz="1800" dirty="0" smtClean="0"/>
              <a:t>.</a:t>
            </a:r>
          </a:p>
        </p:txBody>
      </p:sp>
    </p:spTree>
    <p:extLst>
      <p:ext uri="{BB962C8B-B14F-4D97-AF65-F5344CB8AC3E}">
        <p14:creationId xmlns:p14="http://schemas.microsoft.com/office/powerpoint/2010/main" val="192510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7620000" cy="5936673"/>
          </a:xfrm>
        </p:spPr>
        <p:txBody>
          <a:bodyPr>
            <a:noAutofit/>
          </a:bodyPr>
          <a:lstStyle/>
          <a:p>
            <a:pPr lvl="1">
              <a:buFont typeface="Wingdings" pitchFamily="2" charset="2"/>
              <a:buChar char="Ø"/>
            </a:pPr>
            <a:r>
              <a:rPr lang="en-US" sz="1800" b="1" dirty="0"/>
              <a:t>Visualize Data:</a:t>
            </a:r>
            <a:r>
              <a:rPr lang="en-US" sz="1800" dirty="0"/>
              <a:t> Create dynamic charts, graphs, and dashboards to visualize data trends and make complex information easier to interpret</a:t>
            </a:r>
            <a:endParaRPr lang="en-US" sz="1800" b="1" dirty="0" smtClean="0"/>
          </a:p>
          <a:p>
            <a:pPr lvl="1">
              <a:buFont typeface="Wingdings" pitchFamily="2" charset="2"/>
              <a:buChar char="Ø"/>
            </a:pPr>
            <a:r>
              <a:rPr lang="en-US" sz="1800" b="1" dirty="0" smtClean="0"/>
              <a:t>Generate </a:t>
            </a:r>
            <a:r>
              <a:rPr lang="en-US" sz="1800" b="1" dirty="0"/>
              <a:t>Insights:</a:t>
            </a:r>
            <a:r>
              <a:rPr lang="en-US" sz="1800" dirty="0"/>
              <a:t> Derive actionable insights from the data to support human resources decisions, such as identifying top performers, understanding attendance issues, and planning for professional development</a:t>
            </a:r>
            <a:endParaRPr lang="en-US" sz="1800" b="1" dirty="0" smtClean="0"/>
          </a:p>
          <a:p>
            <a:r>
              <a:rPr lang="en-US" sz="1800" b="1" dirty="0" smtClean="0"/>
              <a:t>Benefits</a:t>
            </a:r>
            <a:r>
              <a:rPr lang="en-US" sz="1800" b="1" dirty="0"/>
              <a:t>:</a:t>
            </a:r>
            <a:endParaRPr lang="en-US" sz="1800" dirty="0"/>
          </a:p>
          <a:p>
            <a:pPr lvl="1">
              <a:buFont typeface="Wingdings" pitchFamily="2" charset="2"/>
              <a:buChar char="Ø"/>
            </a:pPr>
            <a:r>
              <a:rPr lang="en-US" sz="1800" b="1" dirty="0"/>
              <a:t>Improved Efficiency:</a:t>
            </a:r>
            <a:r>
              <a:rPr lang="en-US" sz="1800" dirty="0"/>
              <a:t> Streamlined data processing and reduced manual effort.</a:t>
            </a:r>
          </a:p>
          <a:p>
            <a:pPr lvl="1">
              <a:buFont typeface="Wingdings" pitchFamily="2" charset="2"/>
              <a:buChar char="Ø"/>
            </a:pPr>
            <a:r>
              <a:rPr lang="en-US" sz="1800" b="1" dirty="0"/>
              <a:t>Enhanced Insights:</a:t>
            </a:r>
            <a:r>
              <a:rPr lang="en-US" sz="1800" dirty="0"/>
              <a:t> Better understanding of employee performance and trends.</a:t>
            </a:r>
          </a:p>
          <a:p>
            <a:pPr lvl="1">
              <a:buFont typeface="Wingdings" pitchFamily="2" charset="2"/>
              <a:buChar char="Ø"/>
            </a:pPr>
            <a:r>
              <a:rPr lang="en-US" sz="1800" b="1" dirty="0"/>
              <a:t>Data-Driven Decisions:</a:t>
            </a:r>
            <a:r>
              <a:rPr lang="en-US" sz="1800" dirty="0"/>
              <a:t> More informed HR decisions based on robust data analysis.</a:t>
            </a:r>
          </a:p>
          <a:p>
            <a:pPr lvl="1">
              <a:buFont typeface="Wingdings" pitchFamily="2" charset="2"/>
              <a:buChar char="Ø"/>
            </a:pPr>
            <a:r>
              <a:rPr lang="en-US" sz="1800" b="1" dirty="0"/>
              <a:t>Visualization Tools:</a:t>
            </a:r>
            <a:r>
              <a:rPr lang="en-US" sz="1800" dirty="0"/>
              <a:t> Easy-to-use dashboards and reports that facilitate better communication of insights.</a:t>
            </a:r>
          </a:p>
          <a:p>
            <a:endParaRPr lang="en-IN" sz="1800" dirty="0"/>
          </a:p>
        </p:txBody>
      </p:sp>
    </p:spTree>
    <p:extLst>
      <p:ext uri="{BB962C8B-B14F-4D97-AF65-F5344CB8AC3E}">
        <p14:creationId xmlns:p14="http://schemas.microsoft.com/office/powerpoint/2010/main" val="138885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5966910" cy="722864"/>
          </a:xfrm>
        </p:spPr>
        <p:txBody>
          <a:bodyPr>
            <a:normAutofit fontScale="90000"/>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IN" dirty="0"/>
          </a:p>
        </p:txBody>
      </p:sp>
      <p:sp>
        <p:nvSpPr>
          <p:cNvPr id="3" name="Content Placeholder 2"/>
          <p:cNvSpPr>
            <a:spLocks noGrp="1"/>
          </p:cNvSpPr>
          <p:nvPr>
            <p:ph idx="1"/>
          </p:nvPr>
        </p:nvSpPr>
        <p:spPr/>
        <p:txBody>
          <a:bodyPr/>
          <a:lstStyle/>
          <a:p>
            <a:r>
              <a:rPr lang="en-IN" dirty="0"/>
              <a:t>Management </a:t>
            </a:r>
            <a:r>
              <a:rPr lang="en-IN" dirty="0" smtClean="0"/>
              <a:t>Team</a:t>
            </a:r>
          </a:p>
          <a:p>
            <a:r>
              <a:rPr lang="en-IN" dirty="0"/>
              <a:t>Human Resources (HR) </a:t>
            </a:r>
            <a:r>
              <a:rPr lang="en-IN" dirty="0" smtClean="0"/>
              <a:t>Department</a:t>
            </a:r>
          </a:p>
          <a:p>
            <a:r>
              <a:rPr lang="en-IN" dirty="0"/>
              <a:t>Finance </a:t>
            </a:r>
            <a:r>
              <a:rPr lang="en-IN" dirty="0" smtClean="0"/>
              <a:t>Department</a:t>
            </a:r>
          </a:p>
          <a:p>
            <a:r>
              <a:rPr lang="en-IN" dirty="0"/>
              <a:t>Team Leaders and </a:t>
            </a:r>
            <a:r>
              <a:rPr lang="en-IN" dirty="0" smtClean="0"/>
              <a:t>Supervisors</a:t>
            </a:r>
          </a:p>
          <a:p>
            <a:r>
              <a:rPr lang="en-IN" dirty="0"/>
              <a:t>Employee Relations </a:t>
            </a:r>
            <a:r>
              <a:rPr lang="en-IN" dirty="0" smtClean="0"/>
              <a:t>Specialists</a:t>
            </a:r>
          </a:p>
          <a:p>
            <a:r>
              <a:rPr lang="en-IN" dirty="0"/>
              <a:t>Data </a:t>
            </a:r>
            <a:r>
              <a:rPr lang="en-IN" dirty="0" smtClean="0"/>
              <a:t>Analysts</a:t>
            </a:r>
          </a:p>
          <a:p>
            <a:r>
              <a:rPr lang="en-IN" dirty="0"/>
              <a:t>External Consultants</a:t>
            </a:r>
          </a:p>
        </p:txBody>
      </p:sp>
    </p:spTree>
    <p:extLst>
      <p:ext uri="{BB962C8B-B14F-4D97-AF65-F5344CB8AC3E}">
        <p14:creationId xmlns:p14="http://schemas.microsoft.com/office/powerpoint/2010/main" val="364894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0" dirty="0"/>
              <a:t>O</a:t>
            </a:r>
            <a:r>
              <a:rPr lang="en-US" spc="25" dirty="0"/>
              <a:t>U</a:t>
            </a:r>
            <a:r>
              <a:rPr lang="en-US" dirty="0"/>
              <a:t>R</a:t>
            </a:r>
            <a:r>
              <a:rPr lang="en-US" spc="5" dirty="0"/>
              <a:t> </a:t>
            </a:r>
            <a:r>
              <a:rPr lang="en-US" spc="25" dirty="0"/>
              <a:t>S</a:t>
            </a:r>
            <a:r>
              <a:rPr lang="en-US" spc="10" dirty="0"/>
              <a:t>O</a:t>
            </a:r>
            <a:r>
              <a:rPr lang="en-US" spc="25" dirty="0"/>
              <a:t>LU</a:t>
            </a:r>
            <a:r>
              <a:rPr lang="en-US" spc="-35" dirty="0"/>
              <a:t>T</a:t>
            </a:r>
            <a:r>
              <a:rPr lang="en-US" spc="-30" dirty="0"/>
              <a:t>I</a:t>
            </a:r>
            <a:r>
              <a:rPr lang="en-US" spc="10" dirty="0"/>
              <a:t>O</a:t>
            </a:r>
            <a:r>
              <a:rPr lang="en-US" dirty="0"/>
              <a:t>N</a:t>
            </a:r>
            <a:r>
              <a:rPr lang="en-US" spc="-345" dirty="0"/>
              <a:t> </a:t>
            </a:r>
            <a:r>
              <a:rPr lang="en-US" spc="-35" dirty="0"/>
              <a:t>A</a:t>
            </a:r>
            <a:r>
              <a:rPr lang="en-US" spc="-5" dirty="0"/>
              <a:t>N</a:t>
            </a:r>
            <a:r>
              <a:rPr lang="en-US" dirty="0"/>
              <a:t>D</a:t>
            </a:r>
            <a:r>
              <a:rPr lang="en-US" spc="35" dirty="0"/>
              <a:t> </a:t>
            </a:r>
            <a:r>
              <a:rPr lang="en-US" spc="-30" dirty="0"/>
              <a:t>I</a:t>
            </a:r>
            <a:r>
              <a:rPr lang="en-US" spc="-35" dirty="0"/>
              <a:t>T</a:t>
            </a:r>
            <a:r>
              <a:rPr lang="en-US" dirty="0"/>
              <a:t>S</a:t>
            </a:r>
            <a:r>
              <a:rPr lang="en-US" spc="60" dirty="0"/>
              <a:t> </a:t>
            </a:r>
            <a:r>
              <a:rPr lang="en-US" spc="-295" dirty="0"/>
              <a:t>V</a:t>
            </a:r>
            <a:r>
              <a:rPr lang="en-US" spc="-35" dirty="0"/>
              <a:t>A</a:t>
            </a:r>
            <a:r>
              <a:rPr lang="en-US" spc="25" dirty="0"/>
              <a:t>LU</a:t>
            </a:r>
            <a:r>
              <a:rPr lang="en-US" dirty="0"/>
              <a:t>E</a:t>
            </a:r>
            <a:r>
              <a:rPr lang="en-US" spc="-65" dirty="0"/>
              <a:t> </a:t>
            </a:r>
            <a:r>
              <a:rPr lang="en-US" spc="-15" dirty="0"/>
              <a:t>P</a:t>
            </a:r>
            <a:r>
              <a:rPr lang="en-US" spc="-30" dirty="0"/>
              <a:t>R</a:t>
            </a:r>
            <a:r>
              <a:rPr lang="en-US" spc="10" dirty="0"/>
              <a:t>O</a:t>
            </a:r>
            <a:r>
              <a:rPr lang="en-US" spc="-15" dirty="0"/>
              <a:t>P</a:t>
            </a:r>
            <a:r>
              <a:rPr lang="en-US" spc="10" dirty="0"/>
              <a:t>O</a:t>
            </a:r>
            <a:r>
              <a:rPr lang="en-US" spc="25" dirty="0"/>
              <a:t>S</a:t>
            </a:r>
            <a:r>
              <a:rPr lang="en-US" spc="-30" dirty="0"/>
              <a:t>I</a:t>
            </a:r>
            <a:r>
              <a:rPr lang="en-US" spc="-35" dirty="0"/>
              <a:t>T</a:t>
            </a:r>
            <a:r>
              <a:rPr lang="en-US" spc="-30" dirty="0"/>
              <a:t>I</a:t>
            </a:r>
            <a:r>
              <a:rPr lang="en-US" spc="10" dirty="0"/>
              <a:t>O</a:t>
            </a:r>
            <a:r>
              <a:rPr lang="en-US" dirty="0"/>
              <a:t>N</a:t>
            </a:r>
            <a:endParaRPr lang="en-IN" dirty="0"/>
          </a:p>
        </p:txBody>
      </p:sp>
      <p:sp>
        <p:nvSpPr>
          <p:cNvPr id="3" name="Content Placeholder 2"/>
          <p:cNvSpPr>
            <a:spLocks noGrp="1"/>
          </p:cNvSpPr>
          <p:nvPr>
            <p:ph idx="1"/>
          </p:nvPr>
        </p:nvSpPr>
        <p:spPr/>
        <p:txBody>
          <a:bodyPr/>
          <a:lstStyle/>
          <a:p>
            <a:r>
              <a:rPr lang="en-US" dirty="0"/>
              <a:t>Our solution involves leveraging advanced Excel techniques to conduct a comprehensive analysis of employee data. This includes using tools such as pivot tables, </a:t>
            </a:r>
            <a:r>
              <a:rPr lang="en-US" dirty="0" smtClean="0"/>
              <a:t>conditional </a:t>
            </a:r>
            <a:r>
              <a:rPr lang="en-US" dirty="0"/>
              <a:t>formatting, and dynamic dashboards to process, analyze, and visualize employee performance metrics, attendance records, and other key data points.</a:t>
            </a:r>
            <a:endParaRPr lang="en-IN" dirty="0"/>
          </a:p>
        </p:txBody>
      </p:sp>
    </p:spTree>
    <p:extLst>
      <p:ext uri="{BB962C8B-B14F-4D97-AF65-F5344CB8AC3E}">
        <p14:creationId xmlns:p14="http://schemas.microsoft.com/office/powerpoint/2010/main" val="2509987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024744" cy="1143000"/>
          </a:xfrm>
        </p:spPr>
        <p:txBody>
          <a:bodyPr/>
          <a:lstStyle/>
          <a:p>
            <a:r>
              <a:rPr lang="en-IN" dirty="0"/>
              <a:t>Dataset Description</a:t>
            </a:r>
          </a:p>
        </p:txBody>
      </p:sp>
      <p:sp>
        <p:nvSpPr>
          <p:cNvPr id="3" name="Content Placeholder 2"/>
          <p:cNvSpPr>
            <a:spLocks noGrp="1"/>
          </p:cNvSpPr>
          <p:nvPr>
            <p:ph idx="1"/>
          </p:nvPr>
        </p:nvSpPr>
        <p:spPr>
          <a:xfrm>
            <a:off x="990600" y="1828800"/>
            <a:ext cx="7315200" cy="4343400"/>
          </a:xfrm>
        </p:spPr>
        <p:txBody>
          <a:bodyPr>
            <a:normAutofit/>
          </a:bodyPr>
          <a:lstStyle/>
          <a:p>
            <a:r>
              <a:rPr lang="en-US" dirty="0"/>
              <a:t>The dataset for this analysis comprises various employee-related information collected from internal records and stored in Excel spreadsheets. This data includes metrics related to employee performance, </a:t>
            </a:r>
            <a:r>
              <a:rPr lang="en-US" dirty="0" smtClean="0"/>
              <a:t>attendance and </a:t>
            </a:r>
            <a:r>
              <a:rPr lang="en-US" dirty="0"/>
              <a:t>other relevant attributes.</a:t>
            </a:r>
          </a:p>
          <a:p>
            <a:r>
              <a:rPr lang="en-IN" dirty="0"/>
              <a:t>Data Sources</a:t>
            </a:r>
            <a:r>
              <a:rPr lang="en-IN" dirty="0" smtClean="0"/>
              <a:t>:</a:t>
            </a:r>
          </a:p>
          <a:p>
            <a:pPr lvl="1">
              <a:buFont typeface="Wingdings" pitchFamily="2" charset="2"/>
              <a:buChar char="Ø"/>
            </a:pPr>
            <a:r>
              <a:rPr lang="en-US" b="1" dirty="0"/>
              <a:t>Performance Evaluation Records:</a:t>
            </a:r>
            <a:r>
              <a:rPr lang="en-US" dirty="0"/>
              <a:t> Contains performance ratings, feedback scores, and achievement records.</a:t>
            </a:r>
            <a:endParaRPr lang="en-IN" dirty="0"/>
          </a:p>
        </p:txBody>
      </p:sp>
    </p:spTree>
    <p:extLst>
      <p:ext uri="{BB962C8B-B14F-4D97-AF65-F5344CB8AC3E}">
        <p14:creationId xmlns:p14="http://schemas.microsoft.com/office/powerpoint/2010/main" val="1261779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92</TotalTime>
  <Words>931</Words>
  <Application>Microsoft Office PowerPoint</Application>
  <PresentationFormat>On-screen Show (4:3)</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Austin</vt:lpstr>
      <vt:lpstr>Employee Data Analysis using Excel Techniques</vt:lpstr>
      <vt:lpstr>PROJECT TITLE</vt:lpstr>
      <vt:lpstr>AGENDA</vt:lpstr>
      <vt:lpstr>PROBLEM STATEMENT</vt:lpstr>
      <vt:lpstr>PROJECT OVERVIEW</vt:lpstr>
      <vt:lpstr>PowerPoint Presentation</vt:lpstr>
      <vt:lpstr>WHO ARE THE END USERS?</vt:lpstr>
      <vt:lpstr>OUR SOLUTION AND ITS VALUE PROPOSITION</vt:lpstr>
      <vt:lpstr>Dataset Description</vt:lpstr>
      <vt:lpstr>Key Data Attributes:</vt:lpstr>
      <vt:lpstr>THE "WOW" IN OUR SOLUTION</vt:lpstr>
      <vt:lpstr>PowerPoint Presentation</vt:lpstr>
      <vt:lpstr>MODELLING</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Techniques</dc:title>
  <dc:creator>Admin</dc:creator>
  <cp:lastModifiedBy>Admin</cp:lastModifiedBy>
  <cp:revision>6</cp:revision>
  <dcterms:created xsi:type="dcterms:W3CDTF">2024-08-29T05:30:07Z</dcterms:created>
  <dcterms:modified xsi:type="dcterms:W3CDTF">2024-08-29T07:02:46Z</dcterms:modified>
</cp:coreProperties>
</file>