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Nunito" panose="020B0604020202020204"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9e02d64f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9e02d64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15f4c8a71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15f4c8a71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9e02d64f0_9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9e02d64f0_9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e02d64f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e02d64f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9e02d64f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9e02d64f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9e02d64f0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9e02d64f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9e02d64f0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9e02d64f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15f4c8a71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15f4c8a71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a15f4c8a71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a15f4c8a71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15f4c8a71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15f4c8a71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9e02d64f0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9e02d64f0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9e02d64f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9e02d64f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15f4c8a71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15f4c8a71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9e02d64f0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9e02d64f0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9e02d64f0_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9e02d64f0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15f4c8a71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15f4c8a71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9e02d64f0_9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9e02d64f0_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15f4c8a71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15f4c8a71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SzPts val="13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rtl="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269803082_Encryption_Algorithm_Using_Graph_Theory."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Cryptography</a:t>
            </a:r>
            <a:endParaRPr/>
          </a:p>
        </p:txBody>
      </p:sp>
      <p:sp>
        <p:nvSpPr>
          <p:cNvPr id="138" name="Google Shape;138;p14"/>
          <p:cNvSpPr txBox="1">
            <a:spLocks noGrp="1"/>
          </p:cNvSpPr>
          <p:nvPr>
            <p:ph type="body" idx="1"/>
          </p:nvPr>
        </p:nvSpPr>
        <p:spPr>
          <a:xfrm>
            <a:off x="668475" y="1446600"/>
            <a:ext cx="7505700" cy="29619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1800"/>
              </a:spcBef>
              <a:spcAft>
                <a:spcPts val="0"/>
              </a:spcAft>
              <a:buClr>
                <a:srgbClr val="000000"/>
              </a:buClr>
              <a:buSzPts val="1400"/>
              <a:buFont typeface="Arial"/>
              <a:buChar char="●"/>
            </a:pPr>
            <a:r>
              <a:rPr lang="en" sz="1400">
                <a:solidFill>
                  <a:srgbClr val="000000"/>
                </a:solidFill>
                <a:latin typeface="Arial"/>
                <a:ea typeface="Arial"/>
                <a:cs typeface="Arial"/>
                <a:sym typeface="Arial"/>
              </a:rPr>
              <a:t>Cryptography refers to secure information and communication techniques derived from mathematical concepts and a set of rule-based calculations called algorithms, to transform messages in ways that are hard to decipher. </a:t>
            </a:r>
            <a:endParaRPr sz="1400">
              <a:solidFill>
                <a:srgbClr val="000000"/>
              </a:solidFill>
              <a:latin typeface="Arial"/>
              <a:ea typeface="Arial"/>
              <a:cs typeface="Arial"/>
              <a:sym typeface="Arial"/>
            </a:endParaRPr>
          </a:p>
          <a:p>
            <a:pPr marL="457200" lvl="0" indent="-317500" algn="just"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These deterministic algorithms are used for cryptographic key generation, digital signing, verification to protect data privacy, web browsing on the internet, and confidential communications such as credit card transactions and email.</a:t>
            </a:r>
            <a:endParaRPr sz="1400">
              <a:solidFill>
                <a:srgbClr val="000000"/>
              </a:solidFill>
              <a:latin typeface="Arial"/>
              <a:ea typeface="Arial"/>
              <a:cs typeface="Arial"/>
              <a:sym typeface="Arial"/>
            </a:endParaRPr>
          </a:p>
          <a:p>
            <a:pPr marL="457200" lvl="0" indent="-336550" algn="just" rtl="0">
              <a:lnSpc>
                <a:spcPct val="115000"/>
              </a:lnSpc>
              <a:spcBef>
                <a:spcPts val="0"/>
              </a:spcBef>
              <a:spcAft>
                <a:spcPts val="0"/>
              </a:spcAft>
              <a:buClr>
                <a:srgbClr val="000000"/>
              </a:buClr>
              <a:buSzPts val="1700"/>
              <a:buFont typeface="Arial"/>
              <a:buChar char="●"/>
            </a:pPr>
            <a:r>
              <a:rPr lang="en" sz="1400">
                <a:solidFill>
                  <a:srgbClr val="000000"/>
                </a:solidFill>
                <a:latin typeface="Arial"/>
                <a:ea typeface="Arial"/>
                <a:cs typeface="Arial"/>
                <a:sym typeface="Arial"/>
              </a:rPr>
              <a:t>In this paper, Graph Theory is being used to create a secure Encryption - Decryption algorithm. For encrypting the data, we will use graphs to store the data of the input message. The concepts of Graph theory used in our algorithm are shown in the next slide.</a:t>
            </a:r>
            <a:endParaRPr sz="17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819150" y="464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Decoding Process</a:t>
            </a:r>
            <a:endParaRPr b="1"/>
          </a:p>
        </p:txBody>
      </p:sp>
      <p:sp>
        <p:nvSpPr>
          <p:cNvPr id="206" name="Google Shape;206;p23"/>
          <p:cNvSpPr txBox="1">
            <a:spLocks noGrp="1"/>
          </p:cNvSpPr>
          <p:nvPr>
            <p:ph type="body" idx="1"/>
          </p:nvPr>
        </p:nvSpPr>
        <p:spPr>
          <a:xfrm>
            <a:off x="819150" y="1007800"/>
            <a:ext cx="7505700" cy="28212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400" b="1">
                <a:solidFill>
                  <a:srgbClr val="000000"/>
                </a:solidFill>
                <a:latin typeface="Arial"/>
                <a:ea typeface="Arial"/>
                <a:cs typeface="Arial"/>
                <a:sym typeface="Arial"/>
              </a:rPr>
              <a:t>Step 1:</a:t>
            </a: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Receive the data, compute inverse of Key</a:t>
            </a:r>
            <a:endParaRPr sz="1700" b="1">
              <a:solidFill>
                <a:srgbClr val="000000"/>
              </a:solidFill>
              <a:latin typeface="Arial"/>
              <a:ea typeface="Arial"/>
              <a:cs typeface="Arial"/>
              <a:sym typeface="Arial"/>
            </a:endParaRPr>
          </a:p>
          <a:p>
            <a:pPr marL="0" lvl="0" indent="0" algn="l" rtl="0">
              <a:lnSpc>
                <a:spcPct val="100000"/>
              </a:lnSpc>
              <a:spcBef>
                <a:spcPts val="1000"/>
              </a:spcBef>
              <a:spcAft>
                <a:spcPts val="0"/>
              </a:spcAft>
              <a:buNone/>
            </a:pPr>
            <a:r>
              <a:rPr lang="en" sz="1400" b="1">
                <a:solidFill>
                  <a:srgbClr val="000000"/>
                </a:solidFill>
                <a:latin typeface="Arial"/>
                <a:ea typeface="Arial"/>
                <a:cs typeface="Arial"/>
                <a:sym typeface="Arial"/>
              </a:rPr>
              <a:t>Step 2:</a:t>
            </a: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Compute M</a:t>
            </a:r>
            <a:r>
              <a:rPr lang="en" sz="1400" b="1" baseline="-25000">
                <a:solidFill>
                  <a:srgbClr val="000000"/>
                </a:solidFill>
                <a:latin typeface="Arial"/>
                <a:ea typeface="Arial"/>
                <a:cs typeface="Arial"/>
                <a:sym typeface="Arial"/>
              </a:rPr>
              <a:t>3</a:t>
            </a:r>
            <a:r>
              <a:rPr lang="en" sz="1400" b="1">
                <a:solidFill>
                  <a:srgbClr val="000000"/>
                </a:solidFill>
                <a:latin typeface="Arial"/>
                <a:ea typeface="Arial"/>
                <a:cs typeface="Arial"/>
                <a:sym typeface="Arial"/>
              </a:rPr>
              <a:t> using Key</a:t>
            </a:r>
            <a:r>
              <a:rPr lang="en" sz="1400" b="1" baseline="30000">
                <a:solidFill>
                  <a:srgbClr val="000000"/>
                </a:solidFill>
                <a:latin typeface="Arial"/>
                <a:ea typeface="Arial"/>
                <a:cs typeface="Arial"/>
                <a:sym typeface="Arial"/>
              </a:rPr>
              <a:t>-1 </a:t>
            </a:r>
            <a:r>
              <a:rPr lang="en" sz="1400" b="1">
                <a:solidFill>
                  <a:srgbClr val="000000"/>
                </a:solidFill>
                <a:latin typeface="Arial"/>
                <a:ea typeface="Arial"/>
                <a:cs typeface="Arial"/>
                <a:sym typeface="Arial"/>
              </a:rPr>
              <a:t>and Cipher</a:t>
            </a:r>
            <a:endParaRPr sz="1400" b="1">
              <a:solidFill>
                <a:srgbClr val="000000"/>
              </a:solidFill>
              <a:latin typeface="Arial"/>
              <a:ea typeface="Arial"/>
              <a:cs typeface="Arial"/>
              <a:sym typeface="Arial"/>
            </a:endParaRPr>
          </a:p>
          <a:p>
            <a:pPr marL="0" lvl="0" indent="0" algn="ctr" rtl="0">
              <a:lnSpc>
                <a:spcPct val="100000"/>
              </a:lnSpc>
              <a:spcBef>
                <a:spcPts val="1000"/>
              </a:spcBef>
              <a:spcAft>
                <a:spcPts val="0"/>
              </a:spcAft>
              <a:buNone/>
            </a:pPr>
            <a:r>
              <a:rPr lang="en" sz="1400">
                <a:solidFill>
                  <a:srgbClr val="000000"/>
                </a:solidFill>
                <a:latin typeface="Arial"/>
                <a:ea typeface="Arial"/>
                <a:cs typeface="Arial"/>
                <a:sym typeface="Arial"/>
              </a:rPr>
              <a:t>M</a:t>
            </a:r>
            <a:r>
              <a:rPr lang="en" sz="1400" baseline="-25000">
                <a:solidFill>
                  <a:srgbClr val="000000"/>
                </a:solidFill>
                <a:latin typeface="Arial"/>
                <a:ea typeface="Arial"/>
                <a:cs typeface="Arial"/>
                <a:sym typeface="Arial"/>
              </a:rPr>
              <a:t>3</a:t>
            </a:r>
            <a:r>
              <a:rPr lang="en" sz="1400">
                <a:solidFill>
                  <a:srgbClr val="000000"/>
                </a:solidFill>
                <a:latin typeface="Arial"/>
                <a:ea typeface="Arial"/>
                <a:cs typeface="Arial"/>
                <a:sym typeface="Arial"/>
              </a:rPr>
              <a:t> = Key</a:t>
            </a:r>
            <a:r>
              <a:rPr lang="en" sz="1400" baseline="30000">
                <a:solidFill>
                  <a:srgbClr val="000000"/>
                </a:solidFill>
                <a:latin typeface="Arial"/>
                <a:ea typeface="Arial"/>
                <a:cs typeface="Arial"/>
                <a:sym typeface="Arial"/>
              </a:rPr>
              <a:t>-1</a:t>
            </a:r>
            <a:r>
              <a:rPr lang="en" sz="1400">
                <a:solidFill>
                  <a:srgbClr val="000000"/>
                </a:solidFill>
                <a:latin typeface="Arial"/>
                <a:ea typeface="Arial"/>
                <a:cs typeface="Arial"/>
                <a:sym typeface="Arial"/>
              </a:rPr>
              <a:t> * Cipher</a:t>
            </a:r>
            <a:endParaRPr sz="1400" b="1">
              <a:solidFill>
                <a:srgbClr val="000000"/>
              </a:solidFill>
              <a:latin typeface="Arial"/>
              <a:ea typeface="Arial"/>
              <a:cs typeface="Arial"/>
              <a:sym typeface="Arial"/>
            </a:endParaRPr>
          </a:p>
          <a:p>
            <a:pPr marL="0" lvl="0" indent="0" algn="l" rtl="0">
              <a:lnSpc>
                <a:spcPct val="100000"/>
              </a:lnSpc>
              <a:spcBef>
                <a:spcPts val="1000"/>
              </a:spcBef>
              <a:spcAft>
                <a:spcPts val="0"/>
              </a:spcAft>
              <a:buNone/>
            </a:pPr>
            <a:r>
              <a:rPr lang="en" sz="1400" b="1">
                <a:solidFill>
                  <a:srgbClr val="000000"/>
                </a:solidFill>
                <a:latin typeface="Arial"/>
                <a:ea typeface="Arial"/>
                <a:cs typeface="Arial"/>
                <a:sym typeface="Arial"/>
              </a:rPr>
              <a:t>Step 3:</a:t>
            </a: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Compute M2 using M1</a:t>
            </a:r>
            <a:r>
              <a:rPr lang="en" sz="1400" b="1" baseline="30000">
                <a:solidFill>
                  <a:srgbClr val="000000"/>
                </a:solidFill>
                <a:latin typeface="Arial"/>
                <a:ea typeface="Arial"/>
                <a:cs typeface="Arial"/>
                <a:sym typeface="Arial"/>
              </a:rPr>
              <a:t>-1</a:t>
            </a:r>
            <a:r>
              <a:rPr lang="en" sz="1400" b="1">
                <a:solidFill>
                  <a:srgbClr val="000000"/>
                </a:solidFill>
                <a:latin typeface="Arial"/>
                <a:ea typeface="Arial"/>
                <a:cs typeface="Arial"/>
                <a:sym typeface="Arial"/>
              </a:rPr>
              <a:t> and M3</a:t>
            </a:r>
            <a:endParaRPr sz="1400" b="1">
              <a:solidFill>
                <a:srgbClr val="000000"/>
              </a:solidFill>
              <a:latin typeface="Arial"/>
              <a:ea typeface="Arial"/>
              <a:cs typeface="Arial"/>
              <a:sym typeface="Arial"/>
            </a:endParaRPr>
          </a:p>
          <a:p>
            <a:pPr marL="0" lvl="0" indent="0" algn="ctr" rtl="0">
              <a:lnSpc>
                <a:spcPct val="100000"/>
              </a:lnSpc>
              <a:spcBef>
                <a:spcPts val="1000"/>
              </a:spcBef>
              <a:spcAft>
                <a:spcPts val="0"/>
              </a:spcAft>
              <a:buNone/>
            </a:pPr>
            <a:r>
              <a:rPr lang="en" sz="1400">
                <a:solidFill>
                  <a:srgbClr val="000000"/>
                </a:solidFill>
                <a:latin typeface="Arial"/>
                <a:ea typeface="Arial"/>
                <a:cs typeface="Arial"/>
                <a:sym typeface="Arial"/>
              </a:rPr>
              <a:t>M</a:t>
            </a:r>
            <a:r>
              <a:rPr lang="en" sz="1400" baseline="-25000">
                <a:solidFill>
                  <a:srgbClr val="000000"/>
                </a:solidFill>
                <a:latin typeface="Arial"/>
                <a:ea typeface="Arial"/>
                <a:cs typeface="Arial"/>
                <a:sym typeface="Arial"/>
              </a:rPr>
              <a:t>2</a:t>
            </a:r>
            <a:r>
              <a:rPr lang="en" sz="1400">
                <a:solidFill>
                  <a:srgbClr val="000000"/>
                </a:solidFill>
                <a:latin typeface="Arial"/>
                <a:ea typeface="Arial"/>
                <a:cs typeface="Arial"/>
                <a:sym typeface="Arial"/>
              </a:rPr>
              <a:t> = M1</a:t>
            </a:r>
            <a:r>
              <a:rPr lang="en" sz="1400" baseline="30000">
                <a:solidFill>
                  <a:srgbClr val="000000"/>
                </a:solidFill>
                <a:latin typeface="Arial"/>
                <a:ea typeface="Arial"/>
                <a:cs typeface="Arial"/>
                <a:sym typeface="Arial"/>
              </a:rPr>
              <a:t>-1 </a:t>
            </a:r>
            <a:r>
              <a:rPr lang="en" sz="1400">
                <a:solidFill>
                  <a:srgbClr val="000000"/>
                </a:solidFill>
                <a:latin typeface="Arial"/>
                <a:ea typeface="Arial"/>
                <a:cs typeface="Arial"/>
                <a:sym typeface="Arial"/>
              </a:rPr>
              <a:t>* M</a:t>
            </a:r>
            <a:r>
              <a:rPr lang="en" sz="1400" baseline="-25000">
                <a:solidFill>
                  <a:srgbClr val="000000"/>
                </a:solidFill>
                <a:latin typeface="Arial"/>
                <a:ea typeface="Arial"/>
                <a:cs typeface="Arial"/>
                <a:sym typeface="Arial"/>
              </a:rPr>
              <a:t>3</a:t>
            </a:r>
            <a:endParaRPr sz="1400" b="1">
              <a:solidFill>
                <a:srgbClr val="000000"/>
              </a:solidFill>
              <a:latin typeface="Arial"/>
              <a:ea typeface="Arial"/>
              <a:cs typeface="Arial"/>
              <a:sym typeface="Arial"/>
            </a:endParaRPr>
          </a:p>
          <a:p>
            <a:pPr marL="0" lvl="0" indent="0" algn="l" rtl="0">
              <a:lnSpc>
                <a:spcPct val="100000"/>
              </a:lnSpc>
              <a:spcBef>
                <a:spcPts val="1000"/>
              </a:spcBef>
              <a:spcAft>
                <a:spcPts val="0"/>
              </a:spcAft>
              <a:buNone/>
            </a:pPr>
            <a:r>
              <a:rPr lang="en" sz="1400" b="1">
                <a:solidFill>
                  <a:srgbClr val="000000"/>
                </a:solidFill>
                <a:latin typeface="Arial"/>
                <a:ea typeface="Arial"/>
                <a:cs typeface="Arial"/>
                <a:sym typeface="Arial"/>
              </a:rPr>
              <a:t>Step 4:</a:t>
            </a: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Get the MST and decode data</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700" b="1">
              <a:solidFill>
                <a:srgbClr val="000000"/>
              </a:solidFill>
              <a:latin typeface="Arial"/>
              <a:ea typeface="Arial"/>
              <a:cs typeface="Arial"/>
              <a:sym typeface="Arial"/>
            </a:endParaRPr>
          </a:p>
          <a:p>
            <a:pPr marL="0" lvl="0" indent="0" algn="l" rtl="0">
              <a:spcBef>
                <a:spcPts val="1600"/>
              </a:spcBef>
              <a:spcAft>
                <a:spcPts val="1600"/>
              </a:spcAft>
              <a:buNone/>
            </a:pPr>
            <a:endParaRPr sz="1100">
              <a:solidFill>
                <a:srgbClr val="000000"/>
              </a:solidFill>
              <a:latin typeface="Arial"/>
              <a:ea typeface="Arial"/>
              <a:cs typeface="Arial"/>
              <a:sym typeface="Arial"/>
            </a:endParaRPr>
          </a:p>
        </p:txBody>
      </p:sp>
      <p:pic>
        <p:nvPicPr>
          <p:cNvPr id="207" name="Google Shape;207;p23"/>
          <p:cNvPicPr preferRelativeResize="0"/>
          <p:nvPr/>
        </p:nvPicPr>
        <p:blipFill>
          <a:blip r:embed="rId3">
            <a:alphaModFix/>
          </a:blip>
          <a:stretch>
            <a:fillRect/>
          </a:stretch>
        </p:blipFill>
        <p:spPr>
          <a:xfrm>
            <a:off x="819150" y="3214325"/>
            <a:ext cx="3540775" cy="1409700"/>
          </a:xfrm>
          <a:prstGeom prst="rect">
            <a:avLst/>
          </a:prstGeom>
          <a:noFill/>
          <a:ln>
            <a:noFill/>
          </a:ln>
        </p:spPr>
      </p:pic>
      <p:pic>
        <p:nvPicPr>
          <p:cNvPr id="208" name="Google Shape;208;p23"/>
          <p:cNvPicPr preferRelativeResize="0"/>
          <p:nvPr/>
        </p:nvPicPr>
        <p:blipFill>
          <a:blip r:embed="rId4">
            <a:alphaModFix/>
          </a:blip>
          <a:stretch>
            <a:fillRect/>
          </a:stretch>
        </p:blipFill>
        <p:spPr>
          <a:xfrm>
            <a:off x="4956100" y="3214325"/>
            <a:ext cx="3472400" cy="1409700"/>
          </a:xfrm>
          <a:prstGeom prst="rect">
            <a:avLst/>
          </a:prstGeom>
          <a:noFill/>
          <a:ln>
            <a:noFill/>
          </a:ln>
        </p:spPr>
      </p:pic>
      <p:sp>
        <p:nvSpPr>
          <p:cNvPr id="209" name="Google Shape;209;p23"/>
          <p:cNvSpPr txBox="1"/>
          <p:nvPr/>
        </p:nvSpPr>
        <p:spPr>
          <a:xfrm>
            <a:off x="2004413" y="4624025"/>
            <a:ext cx="14667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Matrix M1</a:t>
            </a:r>
            <a:r>
              <a:rPr lang="en" b="1" baseline="30000"/>
              <a:t>-1</a:t>
            </a:r>
            <a:r>
              <a:rPr lang="en" b="1">
                <a:latin typeface="Calibri"/>
                <a:ea typeface="Calibri"/>
                <a:cs typeface="Calibri"/>
                <a:sym typeface="Calibri"/>
              </a:rPr>
              <a:t> </a:t>
            </a:r>
            <a:endParaRPr b="1">
              <a:latin typeface="Calibri"/>
              <a:ea typeface="Calibri"/>
              <a:cs typeface="Calibri"/>
              <a:sym typeface="Calibri"/>
            </a:endParaRPr>
          </a:p>
        </p:txBody>
      </p:sp>
      <p:sp>
        <p:nvSpPr>
          <p:cNvPr id="210" name="Google Shape;210;p23"/>
          <p:cNvSpPr txBox="1"/>
          <p:nvPr/>
        </p:nvSpPr>
        <p:spPr>
          <a:xfrm>
            <a:off x="6263750" y="4624025"/>
            <a:ext cx="14667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Matrix M2</a:t>
            </a:r>
            <a:endParaRPr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a:spLocks noGrp="1"/>
          </p:cNvSpPr>
          <p:nvPr>
            <p:ph type="title"/>
          </p:nvPr>
        </p:nvSpPr>
        <p:spPr>
          <a:xfrm>
            <a:off x="819150" y="3884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Decryption</a:t>
            </a:r>
            <a:endParaRPr/>
          </a:p>
        </p:txBody>
      </p:sp>
      <p:pic>
        <p:nvPicPr>
          <p:cNvPr id="216" name="Google Shape;216;p24"/>
          <p:cNvPicPr preferRelativeResize="0"/>
          <p:nvPr/>
        </p:nvPicPr>
        <p:blipFill>
          <a:blip r:embed="rId3">
            <a:alphaModFix/>
          </a:blip>
          <a:stretch>
            <a:fillRect/>
          </a:stretch>
        </p:blipFill>
        <p:spPr>
          <a:xfrm>
            <a:off x="2894925" y="886750"/>
            <a:ext cx="2918785" cy="3571899"/>
          </a:xfrm>
          <a:prstGeom prst="rect">
            <a:avLst/>
          </a:prstGeom>
          <a:noFill/>
          <a:ln>
            <a:noFill/>
          </a:ln>
        </p:spPr>
      </p:pic>
      <p:sp>
        <p:nvSpPr>
          <p:cNvPr id="217" name="Google Shape;217;p24"/>
          <p:cNvSpPr txBox="1"/>
          <p:nvPr/>
        </p:nvSpPr>
        <p:spPr>
          <a:xfrm>
            <a:off x="5974650" y="2014425"/>
            <a:ext cx="2163600" cy="6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Message Decoded:</a:t>
            </a:r>
            <a:endParaRPr sz="1800">
              <a:latin typeface="Calibri"/>
              <a:ea typeface="Calibri"/>
              <a:cs typeface="Calibri"/>
              <a:sym typeface="Calibri"/>
            </a:endParaRPr>
          </a:p>
          <a:p>
            <a:pPr marL="0" lvl="0" indent="0" algn="ctr" rtl="0">
              <a:spcBef>
                <a:spcPts val="0"/>
              </a:spcBef>
              <a:spcAft>
                <a:spcPts val="0"/>
              </a:spcAft>
              <a:buNone/>
            </a:pPr>
            <a:r>
              <a:rPr lang="en" sz="1800" b="1">
                <a:latin typeface="Calibri"/>
                <a:ea typeface="Calibri"/>
                <a:cs typeface="Calibri"/>
                <a:sym typeface="Calibri"/>
              </a:rPr>
              <a:t>WAEL</a:t>
            </a:r>
            <a:endParaRPr sz="1800"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25"/>
          <p:cNvPicPr preferRelativeResize="0"/>
          <p:nvPr/>
        </p:nvPicPr>
        <p:blipFill>
          <a:blip r:embed="rId3">
            <a:alphaModFix/>
          </a:blip>
          <a:stretch>
            <a:fillRect/>
          </a:stretch>
        </p:blipFill>
        <p:spPr>
          <a:xfrm>
            <a:off x="243075" y="2362588"/>
            <a:ext cx="8557401" cy="2118475"/>
          </a:xfrm>
          <a:prstGeom prst="rect">
            <a:avLst/>
          </a:prstGeom>
          <a:noFill/>
          <a:ln>
            <a:noFill/>
          </a:ln>
        </p:spPr>
      </p:pic>
      <p:sp>
        <p:nvSpPr>
          <p:cNvPr id="223" name="Google Shape;223;p25"/>
          <p:cNvSpPr txBox="1"/>
          <p:nvPr/>
        </p:nvSpPr>
        <p:spPr>
          <a:xfrm>
            <a:off x="1316025" y="4380000"/>
            <a:ext cx="9243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1</a:t>
            </a:r>
            <a:endParaRPr>
              <a:latin typeface="Calibri"/>
              <a:ea typeface="Calibri"/>
              <a:cs typeface="Calibri"/>
              <a:sym typeface="Calibri"/>
            </a:endParaRPr>
          </a:p>
        </p:txBody>
      </p:sp>
      <p:sp>
        <p:nvSpPr>
          <p:cNvPr id="224" name="Google Shape;224;p25"/>
          <p:cNvSpPr txBox="1"/>
          <p:nvPr/>
        </p:nvSpPr>
        <p:spPr>
          <a:xfrm>
            <a:off x="4220300" y="4380000"/>
            <a:ext cx="10851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2</a:t>
            </a:r>
            <a:endParaRPr>
              <a:latin typeface="Calibri"/>
              <a:ea typeface="Calibri"/>
              <a:cs typeface="Calibri"/>
              <a:sym typeface="Calibri"/>
            </a:endParaRPr>
          </a:p>
        </p:txBody>
      </p:sp>
      <p:sp>
        <p:nvSpPr>
          <p:cNvPr id="225" name="Google Shape;225;p25"/>
          <p:cNvSpPr txBox="1"/>
          <p:nvPr/>
        </p:nvSpPr>
        <p:spPr>
          <a:xfrm>
            <a:off x="7182800" y="4380000"/>
            <a:ext cx="9744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3</a:t>
            </a:r>
            <a:endParaRPr>
              <a:latin typeface="Calibri"/>
              <a:ea typeface="Calibri"/>
              <a:cs typeface="Calibri"/>
              <a:sym typeface="Calibri"/>
            </a:endParaRPr>
          </a:p>
        </p:txBody>
      </p:sp>
      <p:sp>
        <p:nvSpPr>
          <p:cNvPr id="226" name="Google Shape;226;p25"/>
          <p:cNvSpPr txBox="1"/>
          <p:nvPr/>
        </p:nvSpPr>
        <p:spPr>
          <a:xfrm>
            <a:off x="522375" y="371675"/>
            <a:ext cx="4878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1"/>
                </a:solidFill>
                <a:latin typeface="Nunito"/>
                <a:ea typeface="Nunito"/>
                <a:cs typeface="Nunito"/>
                <a:sym typeface="Nunito"/>
              </a:rPr>
              <a:t>Encryption of “HELLO”</a:t>
            </a:r>
            <a:endParaRPr sz="3000" b="1">
              <a:solidFill>
                <a:schemeClr val="lt1"/>
              </a:solidFill>
              <a:latin typeface="Calibri"/>
              <a:ea typeface="Calibri"/>
              <a:cs typeface="Calibri"/>
              <a:sym typeface="Calibri"/>
            </a:endParaRPr>
          </a:p>
        </p:txBody>
      </p:sp>
      <p:sp>
        <p:nvSpPr>
          <p:cNvPr id="227" name="Google Shape;227;p25"/>
          <p:cNvSpPr txBox="1">
            <a:spLocks noGrp="1"/>
          </p:cNvSpPr>
          <p:nvPr>
            <p:ph type="body" idx="1"/>
          </p:nvPr>
        </p:nvSpPr>
        <p:spPr>
          <a:xfrm>
            <a:off x="447425" y="936575"/>
            <a:ext cx="7959600" cy="13362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Arial"/>
              <a:buChar char="●"/>
            </a:pPr>
            <a:r>
              <a:rPr lang="en" sz="1400">
                <a:latin typeface="Arial"/>
                <a:ea typeface="Arial"/>
                <a:cs typeface="Arial"/>
                <a:sym typeface="Arial"/>
              </a:rPr>
              <a:t>In the previous example the MST formed was a straight chain. But this is not the case always.</a:t>
            </a:r>
            <a:endParaRPr sz="1400">
              <a:latin typeface="Arial"/>
              <a:ea typeface="Arial"/>
              <a:cs typeface="Arial"/>
              <a:sym typeface="Arial"/>
            </a:endParaRPr>
          </a:p>
          <a:p>
            <a:pPr marL="457200" lvl="0" indent="-317500" algn="just" rtl="0">
              <a:spcBef>
                <a:spcPts val="0"/>
              </a:spcBef>
              <a:spcAft>
                <a:spcPts val="0"/>
              </a:spcAft>
              <a:buSzPts val="1400"/>
              <a:buChar char="●"/>
            </a:pPr>
            <a:r>
              <a:rPr lang="en" sz="1400">
                <a:latin typeface="Arial"/>
                <a:ea typeface="Arial"/>
                <a:cs typeface="Arial"/>
                <a:sym typeface="Arial"/>
              </a:rPr>
              <a:t>Many times, the MST formed may be branched at the vertex of the first character of the message.</a:t>
            </a:r>
            <a:r>
              <a:rPr lang="en" sz="1400">
                <a:solidFill>
                  <a:srgbClr val="000000"/>
                </a:solidFill>
                <a:latin typeface="Arial"/>
                <a:ea typeface="Arial"/>
                <a:cs typeface="Arial"/>
                <a:sym typeface="Arial"/>
              </a:rPr>
              <a:t>This can be visualised by using the algorithm for the word “HELLO”.</a:t>
            </a:r>
            <a:endParaRPr sz="1400">
              <a:solidFill>
                <a:srgbClr val="000000"/>
              </a:solidFill>
              <a:latin typeface="Arial"/>
              <a:ea typeface="Arial"/>
              <a:cs typeface="Arial"/>
              <a:sym typeface="Arial"/>
            </a:endParaRPr>
          </a:p>
          <a:p>
            <a:pPr marL="457200" lvl="0" indent="-317500" algn="just"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steps followed in this case are shown below.</a:t>
            </a:r>
            <a:endParaRPr sz="1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26"/>
          <p:cNvPicPr preferRelativeResize="0"/>
          <p:nvPr/>
        </p:nvPicPr>
        <p:blipFill>
          <a:blip r:embed="rId3">
            <a:alphaModFix/>
          </a:blip>
          <a:stretch>
            <a:fillRect/>
          </a:stretch>
        </p:blipFill>
        <p:spPr>
          <a:xfrm>
            <a:off x="488350" y="818175"/>
            <a:ext cx="8167301" cy="3286125"/>
          </a:xfrm>
          <a:prstGeom prst="rect">
            <a:avLst/>
          </a:prstGeom>
          <a:noFill/>
          <a:ln>
            <a:noFill/>
          </a:ln>
        </p:spPr>
      </p:pic>
      <p:sp>
        <p:nvSpPr>
          <p:cNvPr id="233" name="Google Shape;233;p26"/>
          <p:cNvSpPr txBox="1"/>
          <p:nvPr/>
        </p:nvSpPr>
        <p:spPr>
          <a:xfrm>
            <a:off x="1386350" y="3963675"/>
            <a:ext cx="10146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4</a:t>
            </a:r>
            <a:endParaRPr>
              <a:latin typeface="Calibri"/>
              <a:ea typeface="Calibri"/>
              <a:cs typeface="Calibri"/>
              <a:sym typeface="Calibri"/>
            </a:endParaRPr>
          </a:p>
        </p:txBody>
      </p:sp>
      <p:sp>
        <p:nvSpPr>
          <p:cNvPr id="234" name="Google Shape;234;p26"/>
          <p:cNvSpPr txBox="1"/>
          <p:nvPr/>
        </p:nvSpPr>
        <p:spPr>
          <a:xfrm>
            <a:off x="4309675" y="3993825"/>
            <a:ext cx="964500" cy="2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5</a:t>
            </a:r>
            <a:endParaRPr>
              <a:latin typeface="Calibri"/>
              <a:ea typeface="Calibri"/>
              <a:cs typeface="Calibri"/>
              <a:sym typeface="Calibri"/>
            </a:endParaRPr>
          </a:p>
        </p:txBody>
      </p:sp>
      <p:sp>
        <p:nvSpPr>
          <p:cNvPr id="235" name="Google Shape;235;p26"/>
          <p:cNvSpPr txBox="1"/>
          <p:nvPr/>
        </p:nvSpPr>
        <p:spPr>
          <a:xfrm>
            <a:off x="7253125" y="3963675"/>
            <a:ext cx="10749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6</a:t>
            </a:r>
            <a:endParaRPr>
              <a:latin typeface="Calibri"/>
              <a:ea typeface="Calibri"/>
              <a:cs typeface="Calibri"/>
              <a:sym typeface="Calibri"/>
            </a:endParaRPr>
          </a:p>
        </p:txBody>
      </p:sp>
      <p:sp>
        <p:nvSpPr>
          <p:cNvPr id="236" name="Google Shape;236;p26"/>
          <p:cNvSpPr txBox="1"/>
          <p:nvPr/>
        </p:nvSpPr>
        <p:spPr>
          <a:xfrm>
            <a:off x="512350" y="401850"/>
            <a:ext cx="4878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1"/>
                </a:solidFill>
                <a:latin typeface="Nunito"/>
                <a:ea typeface="Nunito"/>
                <a:cs typeface="Nunito"/>
                <a:sym typeface="Nunito"/>
              </a:rPr>
              <a:t>Encryption of “HELLO”</a:t>
            </a:r>
            <a:endParaRPr sz="3000" b="1">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514350" y="3884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Decryption</a:t>
            </a:r>
            <a:endParaRPr/>
          </a:p>
        </p:txBody>
      </p:sp>
      <p:pic>
        <p:nvPicPr>
          <p:cNvPr id="242" name="Google Shape;242;p27"/>
          <p:cNvPicPr preferRelativeResize="0"/>
          <p:nvPr/>
        </p:nvPicPr>
        <p:blipFill>
          <a:blip r:embed="rId3">
            <a:alphaModFix/>
          </a:blip>
          <a:stretch>
            <a:fillRect/>
          </a:stretch>
        </p:blipFill>
        <p:spPr>
          <a:xfrm>
            <a:off x="2561950" y="778725"/>
            <a:ext cx="3168975" cy="3734650"/>
          </a:xfrm>
          <a:prstGeom prst="rect">
            <a:avLst/>
          </a:prstGeom>
          <a:noFill/>
          <a:ln>
            <a:noFill/>
          </a:ln>
        </p:spPr>
      </p:pic>
      <p:sp>
        <p:nvSpPr>
          <p:cNvPr id="243" name="Google Shape;243;p27"/>
          <p:cNvSpPr txBox="1"/>
          <p:nvPr/>
        </p:nvSpPr>
        <p:spPr>
          <a:xfrm>
            <a:off x="5730925" y="1557225"/>
            <a:ext cx="2917800" cy="259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Message Decoded in trip 1:</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String 1 =</a:t>
            </a:r>
            <a:r>
              <a:rPr lang="en" sz="1800" b="1">
                <a:latin typeface="Calibri"/>
                <a:ea typeface="Calibri"/>
                <a:cs typeface="Calibri"/>
                <a:sym typeface="Calibri"/>
              </a:rPr>
              <a:t> “HE”</a:t>
            </a:r>
            <a:endParaRPr sz="1800" b="1">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Message Decoded in trip 2:</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String 2 =</a:t>
            </a:r>
            <a:r>
              <a:rPr lang="en" sz="1800" b="1">
                <a:latin typeface="Calibri"/>
                <a:ea typeface="Calibri"/>
                <a:cs typeface="Calibri"/>
                <a:sym typeface="Calibri"/>
              </a:rPr>
              <a:t> “OLL</a:t>
            </a: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r>
              <a:rPr lang="en" sz="1800" b="1">
                <a:latin typeface="Calibri"/>
                <a:ea typeface="Calibri"/>
                <a:cs typeface="Calibri"/>
                <a:sym typeface="Calibri"/>
              </a:rPr>
              <a:t>Final Decode message:</a:t>
            </a:r>
            <a:endParaRPr sz="1800" b="1">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String 1 + reverse(String 2)</a:t>
            </a:r>
            <a:endParaRPr sz="1800">
              <a:latin typeface="Calibri"/>
              <a:ea typeface="Calibri"/>
              <a:cs typeface="Calibri"/>
              <a:sym typeface="Calibri"/>
            </a:endParaRPr>
          </a:p>
          <a:p>
            <a:pPr marL="0" lvl="0" indent="0" algn="ctr" rtl="0">
              <a:spcBef>
                <a:spcPts val="0"/>
              </a:spcBef>
              <a:spcAft>
                <a:spcPts val="0"/>
              </a:spcAft>
              <a:buNone/>
            </a:pPr>
            <a:r>
              <a:rPr lang="en" sz="1800" b="1">
                <a:latin typeface="Calibri"/>
                <a:ea typeface="Calibri"/>
                <a:cs typeface="Calibri"/>
                <a:sym typeface="Calibri"/>
              </a:rPr>
              <a:t>HELLO</a:t>
            </a: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Improvements</a:t>
            </a:r>
            <a:endParaRPr b="1"/>
          </a:p>
        </p:txBody>
      </p:sp>
      <p:sp>
        <p:nvSpPr>
          <p:cNvPr id="249" name="Google Shape;249;p28"/>
          <p:cNvSpPr txBox="1">
            <a:spLocks noGrp="1"/>
          </p:cNvSpPr>
          <p:nvPr>
            <p:ph type="body" idx="1"/>
          </p:nvPr>
        </p:nvSpPr>
        <p:spPr>
          <a:xfrm>
            <a:off x="819150" y="1446600"/>
            <a:ext cx="7505700" cy="2992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t>For better performance of the algorithm we made some changes in the algorithm of the base paper</a:t>
            </a:r>
            <a:endParaRPr sz="1400"/>
          </a:p>
          <a:p>
            <a:pPr marL="457200" lvl="0" indent="-317500" algn="just" rtl="0">
              <a:spcBef>
                <a:spcPts val="1600"/>
              </a:spcBef>
              <a:spcAft>
                <a:spcPts val="0"/>
              </a:spcAft>
              <a:buSzPts val="1400"/>
              <a:buChar char="●"/>
            </a:pPr>
            <a:r>
              <a:rPr lang="en" sz="1400"/>
              <a:t>The base paper considered only encryption of uppercase characters A-Z. We extended it to encryption of all characters by adjusting the encoding scheme by using ASCII values rather than assigning the order of the A-Z characters as 1-26.</a:t>
            </a:r>
            <a:endParaRPr sz="1400"/>
          </a:p>
          <a:p>
            <a:pPr marL="457200" lvl="0" indent="-317500" algn="just" rtl="0">
              <a:spcBef>
                <a:spcPts val="0"/>
              </a:spcBef>
              <a:spcAft>
                <a:spcPts val="0"/>
              </a:spcAft>
              <a:buSzPts val="1400"/>
              <a:buChar char="●"/>
            </a:pPr>
            <a:r>
              <a:rPr lang="en" sz="1400"/>
              <a:t>The diagonal weights were assigned sequentially from 256 to avoid the clash of the other ASCII characters.</a:t>
            </a:r>
            <a:endParaRPr sz="1400"/>
          </a:p>
          <a:p>
            <a:pPr marL="457200" lvl="0" indent="-317500" algn="just" rtl="0">
              <a:spcBef>
                <a:spcPts val="0"/>
              </a:spcBef>
              <a:spcAft>
                <a:spcPts val="0"/>
              </a:spcAft>
              <a:buSzPts val="1400"/>
              <a:buChar char="●"/>
            </a:pPr>
            <a:r>
              <a:rPr lang="en" sz="1400"/>
              <a:t>In some cases, it is possible that the determinant of the matrix M1 can become zero. In these cases, the inverse of M1 cannot be computed. In our algorithm, we throw an error in such circumstances.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title"/>
          </p:nvPr>
        </p:nvSpPr>
        <p:spPr>
          <a:xfrm>
            <a:off x="537850" y="4437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Result and Conclusion</a:t>
            </a:r>
            <a:endParaRPr b="1"/>
          </a:p>
        </p:txBody>
      </p:sp>
      <p:sp>
        <p:nvSpPr>
          <p:cNvPr id="255" name="Google Shape;255;p29"/>
          <p:cNvSpPr txBox="1">
            <a:spLocks noGrp="1"/>
          </p:cNvSpPr>
          <p:nvPr>
            <p:ph type="body" idx="1"/>
          </p:nvPr>
        </p:nvSpPr>
        <p:spPr>
          <a:xfrm>
            <a:off x="768925" y="935875"/>
            <a:ext cx="7505700" cy="2448000"/>
          </a:xfrm>
          <a:prstGeom prst="rect">
            <a:avLst/>
          </a:prstGeom>
        </p:spPr>
        <p:txBody>
          <a:bodyPr spcFirstLastPara="1" wrap="square" lIns="91425" tIns="91425" rIns="91425" bIns="91425" anchor="t" anchorCtr="0">
            <a:noAutofit/>
          </a:bodyPr>
          <a:lstStyle/>
          <a:p>
            <a:pPr marL="0" lvl="0" indent="0" algn="l" rtl="0">
              <a:spcBef>
                <a:spcPts val="2400"/>
              </a:spcBef>
              <a:spcAft>
                <a:spcPts val="600"/>
              </a:spcAft>
              <a:buNone/>
            </a:pPr>
            <a:r>
              <a:rPr lang="en" sz="1400">
                <a:solidFill>
                  <a:srgbClr val="000000"/>
                </a:solidFill>
                <a:latin typeface="Arial"/>
                <a:ea typeface="Arial"/>
                <a:cs typeface="Arial"/>
                <a:sym typeface="Arial"/>
              </a:rPr>
              <a:t>This proposed algorithm was implemented by us using C++ programming language. Our implementation takes the message as input. First the program encodes the input message using the encoding algorithm. Then this encoded message is passed on to the decoding module of our program. The decoding module decodes the message and finally displays the decoded message</a:t>
            </a:r>
            <a:endParaRPr sz="1600"/>
          </a:p>
        </p:txBody>
      </p:sp>
      <p:pic>
        <p:nvPicPr>
          <p:cNvPr id="256" name="Google Shape;256;p29"/>
          <p:cNvPicPr preferRelativeResize="0"/>
          <p:nvPr/>
        </p:nvPicPr>
        <p:blipFill>
          <a:blip r:embed="rId3">
            <a:alphaModFix/>
          </a:blip>
          <a:stretch>
            <a:fillRect/>
          </a:stretch>
        </p:blipFill>
        <p:spPr>
          <a:xfrm>
            <a:off x="1571525" y="2782725"/>
            <a:ext cx="6000949" cy="202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62" name="Google Shape;262;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400" i="1">
                <a:solidFill>
                  <a:srgbClr val="000000"/>
                </a:solidFill>
                <a:latin typeface="Arial"/>
                <a:ea typeface="Arial"/>
                <a:cs typeface="Arial"/>
                <a:sym typeface="Arial"/>
              </a:rPr>
              <a:t>      1. Encryption Algorithm Using Graph Theory</a:t>
            </a:r>
            <a:r>
              <a:rPr lang="en" sz="1400">
                <a:solidFill>
                  <a:srgbClr val="000000"/>
                </a:solidFill>
                <a:latin typeface="Arial"/>
                <a:ea typeface="Arial"/>
                <a:cs typeface="Arial"/>
                <a:sym typeface="Arial"/>
              </a:rPr>
              <a:t>. 2014. N.p.: Wael Etaiwi.</a:t>
            </a:r>
            <a:endParaRPr sz="1400">
              <a:solidFill>
                <a:srgbClr val="000000"/>
              </a:solidFill>
              <a:latin typeface="Arial"/>
              <a:ea typeface="Arial"/>
              <a:cs typeface="Arial"/>
              <a:sym typeface="Arial"/>
            </a:endParaRPr>
          </a:p>
          <a:p>
            <a:pPr marL="457200" lvl="0" indent="0" algn="l" rtl="0">
              <a:lnSpc>
                <a:spcPct val="200000"/>
              </a:lnSpc>
              <a:spcBef>
                <a:spcPts val="0"/>
              </a:spcBef>
              <a:spcAft>
                <a:spcPts val="0"/>
              </a:spcAft>
              <a:buNone/>
            </a:pPr>
            <a:r>
              <a:rPr lang="en" sz="1400" u="sng">
                <a:solidFill>
                  <a:schemeClr val="hlink"/>
                </a:solidFill>
                <a:latin typeface="Arial"/>
                <a:ea typeface="Arial"/>
                <a:cs typeface="Arial"/>
                <a:sym typeface="Arial"/>
                <a:hlinkClick r:id="rId3"/>
              </a:rPr>
              <a:t>https://www.researchgate.net/publication/269803082_Encryption_Algorithm_Using_Graph_Theory.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819150" y="1702775"/>
            <a:ext cx="7505700" cy="165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a:t>
            </a:r>
            <a:endParaRPr b="1"/>
          </a:p>
          <a:p>
            <a:pPr marL="0" lvl="0" indent="0" algn="ctr" rtl="0">
              <a:spcBef>
                <a:spcPts val="0"/>
              </a:spcBef>
              <a:spcAft>
                <a:spcPts val="0"/>
              </a:spcAft>
              <a:buNone/>
            </a:pPr>
            <a:r>
              <a:rPr lang="en" b="1"/>
              <a:t>Thank You!!</a:t>
            </a:r>
            <a:endParaRPr b="1"/>
          </a:p>
          <a:p>
            <a:pPr marL="0" lvl="0" indent="0" algn="ctr" rtl="0">
              <a:spcBef>
                <a:spcPts val="0"/>
              </a:spcBef>
              <a:spcAft>
                <a:spcPts val="0"/>
              </a:spcAft>
              <a:buNone/>
            </a:pPr>
            <a:r>
              <a:rPr lang="en" b="1"/>
              <a:t>----*----*----</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1500"/>
                                        <p:tgtEl>
                                          <p:spTgt spid="267"/>
                                        </p:tgtEl>
                                        <p:attrNameLst>
                                          <p:attrName>ppt_w</p:attrName>
                                        </p:attrNameLst>
                                      </p:cBhvr>
                                      <p:tavLst>
                                        <p:tav tm="0">
                                          <p:val>
                                            <p:strVal val="0"/>
                                          </p:val>
                                        </p:tav>
                                        <p:tav tm="100000">
                                          <p:val>
                                            <p:strVal val="#ppt_w"/>
                                          </p:val>
                                        </p:tav>
                                      </p:tavLst>
                                    </p:anim>
                                    <p:anim calcmode="lin" valueType="num">
                                      <p:cBhvr additive="base">
                                        <p:cTn id="8" dur="1500"/>
                                        <p:tgtEl>
                                          <p:spTgt spid="26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819150" y="6346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Graph Theory</a:t>
            </a:r>
            <a:endParaRPr b="1"/>
          </a:p>
        </p:txBody>
      </p:sp>
      <p:sp>
        <p:nvSpPr>
          <p:cNvPr id="144" name="Google Shape;144;p15"/>
          <p:cNvSpPr txBox="1">
            <a:spLocks noGrp="1"/>
          </p:cNvSpPr>
          <p:nvPr>
            <p:ph type="body" idx="1"/>
          </p:nvPr>
        </p:nvSpPr>
        <p:spPr>
          <a:xfrm>
            <a:off x="578100" y="1145200"/>
            <a:ext cx="7505700" cy="3586500"/>
          </a:xfrm>
          <a:prstGeom prst="rect">
            <a:avLst/>
          </a:prstGeom>
        </p:spPr>
        <p:txBody>
          <a:bodyPr spcFirstLastPara="1" wrap="square" lIns="91425" tIns="91425" rIns="91425" bIns="91425" anchor="t" anchorCtr="0">
            <a:noAutofit/>
          </a:bodyPr>
          <a:lstStyle/>
          <a:p>
            <a:pPr marL="457200" lvl="0" indent="-336550" algn="just" rtl="0">
              <a:lnSpc>
                <a:spcPct val="115000"/>
              </a:lnSpc>
              <a:spcBef>
                <a:spcPts val="1800"/>
              </a:spcBef>
              <a:spcAft>
                <a:spcPts val="0"/>
              </a:spcAft>
              <a:buClr>
                <a:srgbClr val="000000"/>
              </a:buClr>
              <a:buSzPts val="1700"/>
              <a:buChar char="●"/>
            </a:pPr>
            <a:r>
              <a:rPr lang="en" sz="1400" b="1">
                <a:solidFill>
                  <a:srgbClr val="000000"/>
                </a:solidFill>
                <a:latin typeface="Arial"/>
                <a:ea typeface="Arial"/>
                <a:cs typeface="Arial"/>
                <a:sym typeface="Arial"/>
              </a:rPr>
              <a:t>Undirected Graph</a:t>
            </a:r>
            <a:r>
              <a:rPr lang="en" sz="1400">
                <a:solidFill>
                  <a:srgbClr val="000000"/>
                </a:solidFill>
                <a:latin typeface="Arial"/>
                <a:ea typeface="Arial"/>
                <a:cs typeface="Arial"/>
                <a:sym typeface="Arial"/>
              </a:rPr>
              <a:t> : An undirected Graph is denoted by G(V, E) where V is  the set of vertices and  E is  a  set  of edges that  connect vertices with  each  other. Information can be stored in each of the vertices.</a:t>
            </a:r>
            <a:endParaRPr sz="1400">
              <a:solidFill>
                <a:srgbClr val="000000"/>
              </a:solidFill>
              <a:latin typeface="Arial"/>
              <a:ea typeface="Arial"/>
              <a:cs typeface="Arial"/>
              <a:sym typeface="Arial"/>
            </a:endParaRPr>
          </a:p>
          <a:p>
            <a:pPr marL="457200" lvl="0" indent="-336550" algn="just" rtl="0">
              <a:lnSpc>
                <a:spcPct val="115000"/>
              </a:lnSpc>
              <a:spcBef>
                <a:spcPts val="0"/>
              </a:spcBef>
              <a:spcAft>
                <a:spcPts val="0"/>
              </a:spcAft>
              <a:buClr>
                <a:srgbClr val="000000"/>
              </a:buClr>
              <a:buSzPts val="1700"/>
              <a:buFont typeface="Arial"/>
              <a:buChar char="●"/>
            </a:pPr>
            <a:r>
              <a:rPr lang="en" sz="1400" b="1">
                <a:solidFill>
                  <a:srgbClr val="000000"/>
                </a:solidFill>
                <a:latin typeface="Arial"/>
                <a:ea typeface="Arial"/>
                <a:cs typeface="Arial"/>
                <a:sym typeface="Arial"/>
              </a:rPr>
              <a:t>Spanning tree</a:t>
            </a:r>
            <a:r>
              <a:rPr lang="en" sz="1400">
                <a:solidFill>
                  <a:srgbClr val="000000"/>
                </a:solidFill>
                <a:latin typeface="Arial"/>
                <a:ea typeface="Arial"/>
                <a:cs typeface="Arial"/>
                <a:sym typeface="Arial"/>
              </a:rPr>
              <a:t> : In Graph Theory, a spanning tree T of an undirected graph G is a subgraph that is a tree which includes all of the vertices of G, with a minimum possible number of edges. </a:t>
            </a:r>
            <a:endParaRPr sz="1400">
              <a:solidFill>
                <a:srgbClr val="000000"/>
              </a:solidFill>
              <a:latin typeface="Arial"/>
              <a:ea typeface="Arial"/>
              <a:cs typeface="Arial"/>
              <a:sym typeface="Arial"/>
            </a:endParaRPr>
          </a:p>
          <a:p>
            <a:pPr marL="457200" lvl="0" indent="-336550" algn="just" rtl="0">
              <a:lnSpc>
                <a:spcPct val="115000"/>
              </a:lnSpc>
              <a:spcBef>
                <a:spcPts val="0"/>
              </a:spcBef>
              <a:spcAft>
                <a:spcPts val="0"/>
              </a:spcAft>
              <a:buClr>
                <a:srgbClr val="000000"/>
              </a:buClr>
              <a:buSzPts val="1700"/>
              <a:buFont typeface="Arial"/>
              <a:buChar char="●"/>
            </a:pPr>
            <a:r>
              <a:rPr lang="en" sz="1400">
                <a:solidFill>
                  <a:srgbClr val="000000"/>
                </a:solidFill>
                <a:latin typeface="Arial"/>
                <a:ea typeface="Arial"/>
                <a:cs typeface="Arial"/>
                <a:sym typeface="Arial"/>
              </a:rPr>
              <a:t>A </a:t>
            </a:r>
            <a:r>
              <a:rPr lang="en" sz="1400" b="1">
                <a:solidFill>
                  <a:srgbClr val="000000"/>
                </a:solidFill>
                <a:latin typeface="Arial"/>
                <a:ea typeface="Arial"/>
                <a:cs typeface="Arial"/>
                <a:sym typeface="Arial"/>
              </a:rPr>
              <a:t>minimum spanning</a:t>
            </a:r>
            <a:r>
              <a:rPr lang="en" sz="1400">
                <a:solidFill>
                  <a:srgbClr val="000000"/>
                </a:solidFill>
                <a:latin typeface="Arial"/>
                <a:ea typeface="Arial"/>
                <a:cs typeface="Arial"/>
                <a:sym typeface="Arial"/>
              </a:rPr>
              <a:t> tree is a spanning tree whose sum of edge weights is as small as possible.</a:t>
            </a:r>
            <a:endParaRPr sz="1400">
              <a:solidFill>
                <a:srgbClr val="000000"/>
              </a:solidFill>
              <a:latin typeface="Arial"/>
              <a:ea typeface="Arial"/>
              <a:cs typeface="Arial"/>
              <a:sym typeface="Arial"/>
            </a:endParaRPr>
          </a:p>
          <a:p>
            <a:pPr marL="457200" lvl="0" indent="-317500" algn="just" rtl="0">
              <a:lnSpc>
                <a:spcPct val="115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Weighted undirected graphs have been used to store, encode and decode the data.</a:t>
            </a:r>
            <a:endParaRPr sz="1400">
              <a:solidFill>
                <a:srgbClr val="000000"/>
              </a:solidFill>
              <a:latin typeface="Arial"/>
              <a:ea typeface="Arial"/>
              <a:cs typeface="Arial"/>
              <a:sym typeface="Arial"/>
            </a:endParaRPr>
          </a:p>
          <a:p>
            <a:pPr marL="457200" lvl="0" indent="-336550" algn="just" rtl="0">
              <a:lnSpc>
                <a:spcPct val="115000"/>
              </a:lnSpc>
              <a:spcBef>
                <a:spcPts val="0"/>
              </a:spcBef>
              <a:spcAft>
                <a:spcPts val="0"/>
              </a:spcAft>
              <a:buClr>
                <a:srgbClr val="000000"/>
              </a:buClr>
              <a:buSzPts val="1700"/>
              <a:buFont typeface="Arial"/>
              <a:buChar char="●"/>
            </a:pPr>
            <a:r>
              <a:rPr lang="en" sz="1400" b="1">
                <a:solidFill>
                  <a:srgbClr val="000000"/>
                </a:solidFill>
                <a:latin typeface="Arial"/>
                <a:ea typeface="Arial"/>
                <a:cs typeface="Arial"/>
                <a:sym typeface="Arial"/>
              </a:rPr>
              <a:t>Adjacency Matrix </a:t>
            </a:r>
            <a:r>
              <a:rPr lang="en" sz="1400">
                <a:solidFill>
                  <a:srgbClr val="000000"/>
                </a:solidFill>
                <a:latin typeface="Arial"/>
                <a:ea typeface="Arial"/>
                <a:cs typeface="Arial"/>
                <a:sym typeface="Arial"/>
              </a:rPr>
              <a:t>: It</a:t>
            </a:r>
            <a:r>
              <a:rPr lang="en" sz="1400">
                <a:solidFill>
                  <a:srgbClr val="000000"/>
                </a:solidFill>
                <a:highlight>
                  <a:srgbClr val="FFFFFF"/>
                </a:highlight>
                <a:latin typeface="Arial"/>
                <a:ea typeface="Arial"/>
                <a:cs typeface="Arial"/>
                <a:sym typeface="Arial"/>
              </a:rPr>
              <a:t> is a square matrix used to represent a finite graph . The elements of the matrix indicate whether pairs of vertices are adjacent or not in the graph.</a:t>
            </a:r>
            <a:endParaRPr sz="1400">
              <a:solidFill>
                <a:srgbClr val="000000"/>
              </a:solidFill>
              <a:latin typeface="Arial"/>
              <a:ea typeface="Arial"/>
              <a:cs typeface="Arial"/>
              <a:sym typeface="Arial"/>
            </a:endParaRPr>
          </a:p>
          <a:p>
            <a:pPr marL="0" lvl="0" indent="0" algn="just" rtl="0">
              <a:lnSpc>
                <a:spcPct val="100000"/>
              </a:lnSpc>
              <a:spcBef>
                <a:spcPts val="1800"/>
              </a:spcBef>
              <a:spcAft>
                <a:spcPts val="1800"/>
              </a:spcAft>
              <a:buNone/>
            </a:pP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body" idx="1"/>
          </p:nvPr>
        </p:nvSpPr>
        <p:spPr>
          <a:xfrm>
            <a:off x="819150" y="843850"/>
            <a:ext cx="7505700" cy="3594900"/>
          </a:xfrm>
          <a:prstGeom prst="rect">
            <a:avLst/>
          </a:prstGeom>
        </p:spPr>
        <p:txBody>
          <a:bodyPr spcFirstLastPara="1" wrap="square" lIns="91425" tIns="91425" rIns="91425" bIns="91425" anchor="t" anchorCtr="0">
            <a:noAutofit/>
          </a:bodyPr>
          <a:lstStyle/>
          <a:p>
            <a:pPr marL="457200" lvl="0" indent="-336550" algn="just" rtl="0">
              <a:spcBef>
                <a:spcPts val="1800"/>
              </a:spcBef>
              <a:spcAft>
                <a:spcPts val="0"/>
              </a:spcAft>
              <a:buClr>
                <a:srgbClr val="000000"/>
              </a:buClr>
              <a:buSzPts val="1700"/>
              <a:buFont typeface="Arial"/>
              <a:buChar char="●"/>
            </a:pPr>
            <a:r>
              <a:rPr lang="en" sz="1400">
                <a:solidFill>
                  <a:srgbClr val="000000"/>
                </a:solidFill>
                <a:latin typeface="Arial"/>
                <a:ea typeface="Arial"/>
                <a:cs typeface="Arial"/>
                <a:sym typeface="Arial"/>
              </a:rPr>
              <a:t>The value of the matrix element in the adjacency matrix is the number of edges between those two vertices.</a:t>
            </a:r>
            <a:endParaRPr sz="1400">
              <a:solidFill>
                <a:srgbClr val="000000"/>
              </a:solidFill>
              <a:latin typeface="Arial"/>
              <a:ea typeface="Arial"/>
              <a:cs typeface="Arial"/>
              <a:sym typeface="Arial"/>
            </a:endParaRPr>
          </a:p>
          <a:p>
            <a:pPr marL="457200" lvl="0" indent="-336550" algn="just" rtl="0">
              <a:spcBef>
                <a:spcPts val="0"/>
              </a:spcBef>
              <a:spcAft>
                <a:spcPts val="0"/>
              </a:spcAft>
              <a:buClr>
                <a:srgbClr val="000000"/>
              </a:buClr>
              <a:buSzPts val="1700"/>
              <a:buFont typeface="Arial"/>
              <a:buChar char="●"/>
            </a:pPr>
            <a:r>
              <a:rPr lang="en" sz="1400" b="1">
                <a:solidFill>
                  <a:srgbClr val="000000"/>
                </a:solidFill>
                <a:latin typeface="Arial"/>
                <a:ea typeface="Arial"/>
                <a:cs typeface="Arial"/>
                <a:sym typeface="Arial"/>
              </a:rPr>
              <a:t>Prim’s Algorithm</a:t>
            </a:r>
            <a:r>
              <a:rPr lang="en" sz="1400">
                <a:solidFill>
                  <a:srgbClr val="000000"/>
                </a:solidFill>
                <a:latin typeface="Arial"/>
                <a:ea typeface="Arial"/>
                <a:cs typeface="Arial"/>
                <a:sym typeface="Arial"/>
              </a:rPr>
              <a:t> : MST can be computed using this algorithm. It can be implemented using heaps as well as adjacency matrices. In this project, we have used the matrix implementation of Prim’s Algorithm.</a:t>
            </a:r>
            <a:endParaRPr sz="14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Char char="●"/>
            </a:pPr>
            <a:r>
              <a:rPr lang="en" sz="1400">
                <a:solidFill>
                  <a:srgbClr val="000000"/>
                </a:solidFill>
                <a:highlight>
                  <a:srgbClr val="FFFFFF"/>
                </a:highlight>
                <a:latin typeface="Arial"/>
                <a:ea typeface="Arial"/>
                <a:cs typeface="Arial"/>
                <a:sym typeface="Arial"/>
              </a:rPr>
              <a:t>The idea behind Prim’s algorithm is simple, as discussed, a spanning tree means all vertices must be connected. So the two disjoint subsets  of vertices(one contains the vertices already included in MST and other contains rest of the vertices) must be connected to make a Spanning</a:t>
            </a:r>
            <a:r>
              <a:rPr lang="en" sz="1400" i="1">
                <a:solidFill>
                  <a:srgbClr val="000000"/>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Tree. And they must be connected with the minimum weight edge to make it a Minimum</a:t>
            </a:r>
            <a:r>
              <a:rPr lang="en" sz="1400" i="1">
                <a:solidFill>
                  <a:srgbClr val="000000"/>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Spanning Tree.</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17"/>
          <p:cNvPicPr preferRelativeResize="0"/>
          <p:nvPr/>
        </p:nvPicPr>
        <p:blipFill rotWithShape="1">
          <a:blip r:embed="rId3">
            <a:alphaModFix/>
          </a:blip>
          <a:srcRect l="179" r="189"/>
          <a:stretch/>
        </p:blipFill>
        <p:spPr>
          <a:xfrm>
            <a:off x="1843837" y="235475"/>
            <a:ext cx="5355875" cy="467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628275" y="2227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Scheme to assign weights to edges</a:t>
            </a:r>
            <a:endParaRPr b="1"/>
          </a:p>
        </p:txBody>
      </p:sp>
      <p:sp>
        <p:nvSpPr>
          <p:cNvPr id="160" name="Google Shape;160;p18"/>
          <p:cNvSpPr txBox="1">
            <a:spLocks noGrp="1"/>
          </p:cNvSpPr>
          <p:nvPr>
            <p:ph type="body" idx="1"/>
          </p:nvPr>
        </p:nvSpPr>
        <p:spPr>
          <a:xfrm>
            <a:off x="557950" y="829600"/>
            <a:ext cx="7505700" cy="3781500"/>
          </a:xfrm>
          <a:prstGeom prst="rect">
            <a:avLst/>
          </a:prstGeom>
        </p:spPr>
        <p:txBody>
          <a:bodyPr spcFirstLastPara="1" wrap="square" lIns="91425" tIns="91425" rIns="91425" bIns="91425" anchor="t" anchorCtr="0">
            <a:noAutofit/>
          </a:bodyPr>
          <a:lstStyle/>
          <a:p>
            <a:pPr marL="457200" lvl="0" indent="-311150" algn="just" rtl="0">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Start with the character that has been used to point to the 1st character of the input string (‘A’ in our case). Calculate the difference between the ASCII values of the 1st character of the input string and this pointer character and assign this weight to the edge between these two vertices by adding one.</a:t>
            </a:r>
            <a:endParaRPr>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If the edge is a side of the polygon(cycle) or between the special character and the starting character, then for computing the edge weights, ASCII values of the characters are considered and the edge weight of any such edge is computed by calculating the difference between the ASCII values of the characters and then adding one to it. Calculate this difference for each edge in a cyclic manner. </a:t>
            </a:r>
            <a:endParaRPr>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reason for adding one in the above method is to avoid the edge weight of two same characters from becoming zero. And if the edge weight becomes zero, then while computing the MST the program will consider that no edge lies between these vertices which is a wrong assumption.</a:t>
            </a:r>
            <a:endParaRPr>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If the edge is a diagonal of the polygon, then edge weights are sequentially assigned starting from 256 and increasing the weight by 1 each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464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Encoding Process</a:t>
            </a:r>
            <a:endParaRPr/>
          </a:p>
        </p:txBody>
      </p:sp>
      <p:sp>
        <p:nvSpPr>
          <p:cNvPr id="166" name="Google Shape;166;p19"/>
          <p:cNvSpPr txBox="1">
            <a:spLocks noGrp="1"/>
          </p:cNvSpPr>
          <p:nvPr>
            <p:ph type="body" idx="1"/>
          </p:nvPr>
        </p:nvSpPr>
        <p:spPr>
          <a:xfrm>
            <a:off x="819150" y="1160200"/>
            <a:ext cx="7505700" cy="282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solidFill>
                  <a:srgbClr val="000000"/>
                </a:solidFill>
                <a:latin typeface="Arial"/>
                <a:ea typeface="Arial"/>
                <a:cs typeface="Arial"/>
                <a:sym typeface="Arial"/>
              </a:rPr>
              <a:t>S</a:t>
            </a:r>
            <a:r>
              <a:rPr lang="en" sz="1400" b="1">
                <a:latin typeface="Arial"/>
                <a:ea typeface="Arial"/>
                <a:cs typeface="Arial"/>
                <a:sym typeface="Arial"/>
              </a:rPr>
              <a:t>tep </a:t>
            </a:r>
            <a:r>
              <a:rPr lang="en" sz="1400" b="1"/>
              <a:t>1</a:t>
            </a:r>
            <a:r>
              <a:rPr lang="en" sz="1600"/>
              <a:t>: </a:t>
            </a:r>
            <a:r>
              <a:rPr lang="en" sz="1400" b="1">
                <a:solidFill>
                  <a:srgbClr val="000000"/>
                </a:solidFill>
                <a:latin typeface="Arial"/>
                <a:ea typeface="Arial"/>
                <a:cs typeface="Arial"/>
                <a:sym typeface="Arial"/>
              </a:rPr>
              <a:t>Converting characters of the message to vertices of graph</a:t>
            </a:r>
            <a:endParaRPr sz="1400" b="1">
              <a:solidFill>
                <a:srgbClr val="000000"/>
              </a:solidFill>
              <a:latin typeface="Arial"/>
              <a:ea typeface="Arial"/>
              <a:cs typeface="Arial"/>
              <a:sym typeface="Arial"/>
            </a:endParaRPr>
          </a:p>
          <a:p>
            <a:pPr marL="0" lvl="0" indent="0" algn="l" rtl="0">
              <a:lnSpc>
                <a:spcPct val="100000"/>
              </a:lnSpc>
              <a:spcBef>
                <a:spcPts val="1600"/>
              </a:spcBef>
              <a:spcAft>
                <a:spcPts val="0"/>
              </a:spcAft>
              <a:buNone/>
            </a:pPr>
            <a:r>
              <a:rPr lang="en" sz="1400" b="1">
                <a:solidFill>
                  <a:srgbClr val="000000"/>
                </a:solidFill>
                <a:latin typeface="Arial"/>
                <a:ea typeface="Arial"/>
                <a:cs typeface="Arial"/>
                <a:sym typeface="Arial"/>
              </a:rPr>
              <a:t>Step 2: Adding edges to form a complete cycle of the input</a:t>
            </a:r>
            <a:endParaRPr sz="1400" b="1">
              <a:solidFill>
                <a:srgbClr val="000000"/>
              </a:solidFill>
              <a:latin typeface="Arial"/>
              <a:ea typeface="Arial"/>
              <a:cs typeface="Arial"/>
              <a:sym typeface="Arial"/>
            </a:endParaRPr>
          </a:p>
          <a:p>
            <a:pPr marL="0" lvl="0" indent="0" algn="l" rtl="0">
              <a:spcBef>
                <a:spcPts val="1600"/>
              </a:spcBef>
              <a:spcAft>
                <a:spcPts val="0"/>
              </a:spcAft>
              <a:buNone/>
            </a:pPr>
            <a:r>
              <a:rPr lang="en" sz="1400" b="1">
                <a:solidFill>
                  <a:srgbClr val="000000"/>
                </a:solidFill>
                <a:latin typeface="Arial"/>
                <a:ea typeface="Arial"/>
                <a:cs typeface="Arial"/>
                <a:sym typeface="Arial"/>
              </a:rPr>
              <a:t>Step 3: Add weights to each of the edges of the cycle</a:t>
            </a:r>
            <a:endParaRPr sz="1400" b="1">
              <a:solidFill>
                <a:srgbClr val="000000"/>
              </a:solidFill>
              <a:latin typeface="Arial"/>
              <a:ea typeface="Arial"/>
              <a:cs typeface="Arial"/>
              <a:sym typeface="Arial"/>
            </a:endParaRPr>
          </a:p>
          <a:p>
            <a:pPr marL="0" lvl="0" indent="0" algn="l" rtl="0">
              <a:spcBef>
                <a:spcPts val="1600"/>
              </a:spcBef>
              <a:spcAft>
                <a:spcPts val="1600"/>
              </a:spcAft>
              <a:buNone/>
            </a:pPr>
            <a:endParaRPr sz="1100">
              <a:solidFill>
                <a:srgbClr val="000000"/>
              </a:solidFill>
              <a:latin typeface="Arial"/>
              <a:ea typeface="Arial"/>
              <a:cs typeface="Arial"/>
              <a:sym typeface="Arial"/>
            </a:endParaRPr>
          </a:p>
        </p:txBody>
      </p:sp>
      <p:pic>
        <p:nvPicPr>
          <p:cNvPr id="167" name="Google Shape;167;p19"/>
          <p:cNvPicPr preferRelativeResize="0"/>
          <p:nvPr/>
        </p:nvPicPr>
        <p:blipFill>
          <a:blip r:embed="rId3">
            <a:alphaModFix/>
          </a:blip>
          <a:stretch>
            <a:fillRect/>
          </a:stretch>
        </p:blipFill>
        <p:spPr>
          <a:xfrm>
            <a:off x="1343925" y="2484900"/>
            <a:ext cx="6456150" cy="2014325"/>
          </a:xfrm>
          <a:prstGeom prst="rect">
            <a:avLst/>
          </a:prstGeom>
          <a:noFill/>
          <a:ln>
            <a:noFill/>
          </a:ln>
        </p:spPr>
      </p:pic>
      <p:sp>
        <p:nvSpPr>
          <p:cNvPr id="168" name="Google Shape;168;p19"/>
          <p:cNvSpPr txBox="1"/>
          <p:nvPr/>
        </p:nvSpPr>
        <p:spPr>
          <a:xfrm>
            <a:off x="1636025" y="4456275"/>
            <a:ext cx="1516800" cy="2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Step1</a:t>
            </a:r>
            <a:endParaRPr>
              <a:latin typeface="Calibri"/>
              <a:ea typeface="Calibri"/>
              <a:cs typeface="Calibri"/>
              <a:sym typeface="Calibri"/>
            </a:endParaRPr>
          </a:p>
        </p:txBody>
      </p:sp>
      <p:sp>
        <p:nvSpPr>
          <p:cNvPr id="169" name="Google Shape;169;p19"/>
          <p:cNvSpPr txBox="1"/>
          <p:nvPr/>
        </p:nvSpPr>
        <p:spPr>
          <a:xfrm>
            <a:off x="3849238" y="4524275"/>
            <a:ext cx="1326000" cy="2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Step2</a:t>
            </a:r>
            <a:endParaRPr>
              <a:latin typeface="Calibri"/>
              <a:ea typeface="Calibri"/>
              <a:cs typeface="Calibri"/>
              <a:sym typeface="Calibri"/>
            </a:endParaRPr>
          </a:p>
        </p:txBody>
      </p:sp>
      <p:sp>
        <p:nvSpPr>
          <p:cNvPr id="170" name="Google Shape;170;p19"/>
          <p:cNvSpPr txBox="1"/>
          <p:nvPr/>
        </p:nvSpPr>
        <p:spPr>
          <a:xfrm>
            <a:off x="6559950" y="4499225"/>
            <a:ext cx="11553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Step3</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body" idx="1"/>
          </p:nvPr>
        </p:nvSpPr>
        <p:spPr>
          <a:xfrm>
            <a:off x="819150" y="425875"/>
            <a:ext cx="7505700" cy="152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Step 4: Add weights to the diagonals to create a complete graph</a:t>
            </a:r>
            <a:endParaRPr sz="1400" b="1">
              <a:solidFill>
                <a:srgbClr val="000000"/>
              </a:solidFill>
              <a:latin typeface="Arial"/>
              <a:ea typeface="Arial"/>
              <a:cs typeface="Arial"/>
              <a:sym typeface="Arial"/>
            </a:endParaRPr>
          </a:p>
          <a:p>
            <a:pPr marL="0" lvl="0" indent="0" algn="l" rtl="0">
              <a:spcBef>
                <a:spcPts val="1600"/>
              </a:spcBef>
              <a:spcAft>
                <a:spcPts val="0"/>
              </a:spcAft>
              <a:buNone/>
            </a:pPr>
            <a:r>
              <a:rPr lang="en" sz="1400" b="1">
                <a:solidFill>
                  <a:srgbClr val="000000"/>
                </a:solidFill>
                <a:latin typeface="Arial"/>
                <a:ea typeface="Arial"/>
                <a:cs typeface="Arial"/>
                <a:sym typeface="Arial"/>
              </a:rPr>
              <a:t>Step 5:Add a special character to indicate the starting character</a:t>
            </a:r>
            <a:endParaRPr sz="1400" b="1">
              <a:solidFill>
                <a:srgbClr val="000000"/>
              </a:solidFill>
              <a:latin typeface="Arial"/>
              <a:ea typeface="Arial"/>
              <a:cs typeface="Arial"/>
              <a:sym typeface="Arial"/>
            </a:endParaRPr>
          </a:p>
          <a:p>
            <a:pPr marL="0" lvl="0" indent="0" algn="l" rtl="0">
              <a:spcBef>
                <a:spcPts val="1600"/>
              </a:spcBef>
              <a:spcAft>
                <a:spcPts val="0"/>
              </a:spcAft>
              <a:buNone/>
            </a:pPr>
            <a:r>
              <a:rPr lang="en" sz="1400" b="1">
                <a:solidFill>
                  <a:srgbClr val="000000"/>
                </a:solidFill>
                <a:latin typeface="Arial"/>
                <a:ea typeface="Arial"/>
                <a:cs typeface="Arial"/>
                <a:sym typeface="Arial"/>
              </a:rPr>
              <a:t>Step 6: Compute MST and its adjacency matrix M2</a:t>
            </a:r>
            <a:endParaRPr sz="1400" b="1">
              <a:solidFill>
                <a:srgbClr val="000000"/>
              </a:solidFill>
              <a:latin typeface="Arial"/>
              <a:ea typeface="Arial"/>
              <a:cs typeface="Arial"/>
              <a:sym typeface="Arial"/>
            </a:endParaRPr>
          </a:p>
          <a:p>
            <a:pPr marL="0" lvl="0" indent="0" algn="ctr" rtl="0">
              <a:spcBef>
                <a:spcPts val="1600"/>
              </a:spcBef>
              <a:spcAft>
                <a:spcPts val="0"/>
              </a:spcAft>
              <a:buNone/>
            </a:pPr>
            <a:endParaRPr sz="1200" b="1">
              <a:solidFill>
                <a:srgbClr val="000000"/>
              </a:solidFill>
              <a:latin typeface="Arial"/>
              <a:ea typeface="Arial"/>
              <a:cs typeface="Arial"/>
              <a:sym typeface="Arial"/>
            </a:endParaRPr>
          </a:p>
        </p:txBody>
      </p:sp>
      <p:pic>
        <p:nvPicPr>
          <p:cNvPr id="176" name="Google Shape;176;p20"/>
          <p:cNvPicPr preferRelativeResize="0"/>
          <p:nvPr/>
        </p:nvPicPr>
        <p:blipFill rotWithShape="1">
          <a:blip r:embed="rId3">
            <a:alphaModFix/>
          </a:blip>
          <a:srcRect t="12018"/>
          <a:stretch/>
        </p:blipFill>
        <p:spPr>
          <a:xfrm>
            <a:off x="1109164" y="1696075"/>
            <a:ext cx="6925662" cy="2847925"/>
          </a:xfrm>
          <a:prstGeom prst="rect">
            <a:avLst/>
          </a:prstGeom>
          <a:noFill/>
          <a:ln>
            <a:noFill/>
          </a:ln>
        </p:spPr>
      </p:pic>
      <p:sp>
        <p:nvSpPr>
          <p:cNvPr id="177" name="Google Shape;177;p20"/>
          <p:cNvSpPr txBox="1"/>
          <p:nvPr/>
        </p:nvSpPr>
        <p:spPr>
          <a:xfrm>
            <a:off x="2107800" y="4466650"/>
            <a:ext cx="8169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4</a:t>
            </a:r>
            <a:endParaRPr>
              <a:latin typeface="Calibri"/>
              <a:ea typeface="Calibri"/>
              <a:cs typeface="Calibri"/>
              <a:sym typeface="Calibri"/>
            </a:endParaRPr>
          </a:p>
        </p:txBody>
      </p:sp>
      <p:sp>
        <p:nvSpPr>
          <p:cNvPr id="178" name="Google Shape;178;p20"/>
          <p:cNvSpPr txBox="1"/>
          <p:nvPr/>
        </p:nvSpPr>
        <p:spPr>
          <a:xfrm>
            <a:off x="4315950" y="4454325"/>
            <a:ext cx="8169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5</a:t>
            </a:r>
            <a:endParaRPr>
              <a:latin typeface="Calibri"/>
              <a:ea typeface="Calibri"/>
              <a:cs typeface="Calibri"/>
              <a:sym typeface="Calibri"/>
            </a:endParaRPr>
          </a:p>
        </p:txBody>
      </p:sp>
      <p:sp>
        <p:nvSpPr>
          <p:cNvPr id="179" name="Google Shape;179;p20"/>
          <p:cNvSpPr txBox="1"/>
          <p:nvPr/>
        </p:nvSpPr>
        <p:spPr>
          <a:xfrm>
            <a:off x="6670825" y="4454325"/>
            <a:ext cx="8169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Step 6</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body" idx="1"/>
          </p:nvPr>
        </p:nvSpPr>
        <p:spPr>
          <a:xfrm>
            <a:off x="819150" y="425875"/>
            <a:ext cx="7505700" cy="17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Step 7: Computing Matrix M3</a:t>
            </a:r>
            <a:endParaRPr sz="1400" b="1">
              <a:solidFill>
                <a:srgbClr val="000000"/>
              </a:solidFill>
              <a:latin typeface="Arial"/>
              <a:ea typeface="Arial"/>
              <a:cs typeface="Arial"/>
              <a:sym typeface="Arial"/>
            </a:endParaRPr>
          </a:p>
          <a:p>
            <a:pPr marL="0" lvl="0" indent="0" algn="ctr" rtl="0">
              <a:spcBef>
                <a:spcPts val="1600"/>
              </a:spcBef>
              <a:spcAft>
                <a:spcPts val="0"/>
              </a:spcAft>
              <a:buNone/>
            </a:pPr>
            <a:r>
              <a:rPr lang="en" sz="1500">
                <a:solidFill>
                  <a:srgbClr val="000000"/>
                </a:solidFill>
                <a:latin typeface="Arial"/>
                <a:ea typeface="Arial"/>
                <a:cs typeface="Arial"/>
                <a:sym typeface="Arial"/>
              </a:rPr>
              <a:t>M</a:t>
            </a:r>
            <a:r>
              <a:rPr lang="en" sz="1500" baseline="-25000">
                <a:solidFill>
                  <a:srgbClr val="000000"/>
                </a:solidFill>
                <a:latin typeface="Arial"/>
                <a:ea typeface="Arial"/>
                <a:cs typeface="Arial"/>
                <a:sym typeface="Arial"/>
              </a:rPr>
              <a:t>3</a:t>
            </a:r>
            <a:r>
              <a:rPr lang="en" sz="1500">
                <a:solidFill>
                  <a:srgbClr val="000000"/>
                </a:solidFill>
                <a:latin typeface="Arial"/>
                <a:ea typeface="Arial"/>
                <a:cs typeface="Arial"/>
                <a:sym typeface="Arial"/>
              </a:rPr>
              <a:t> = M</a:t>
            </a:r>
            <a:r>
              <a:rPr lang="en" sz="1500" baseline="-25000">
                <a:solidFill>
                  <a:srgbClr val="000000"/>
                </a:solidFill>
                <a:latin typeface="Arial"/>
                <a:ea typeface="Arial"/>
                <a:cs typeface="Arial"/>
                <a:sym typeface="Arial"/>
              </a:rPr>
              <a:t>1</a:t>
            </a:r>
            <a:r>
              <a:rPr lang="en" sz="1500">
                <a:solidFill>
                  <a:srgbClr val="000000"/>
                </a:solidFill>
                <a:latin typeface="Arial"/>
                <a:ea typeface="Arial"/>
                <a:cs typeface="Arial"/>
                <a:sym typeface="Arial"/>
              </a:rPr>
              <a:t> * M</a:t>
            </a:r>
            <a:r>
              <a:rPr lang="en" sz="1500" baseline="-25000">
                <a:solidFill>
                  <a:srgbClr val="000000"/>
                </a:solidFill>
                <a:latin typeface="Arial"/>
                <a:ea typeface="Arial"/>
                <a:cs typeface="Arial"/>
                <a:sym typeface="Arial"/>
              </a:rPr>
              <a:t>2</a:t>
            </a:r>
            <a:endParaRPr sz="1500" b="1">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Step 8: Computing Cipher Matrix</a:t>
            </a:r>
            <a:endParaRPr sz="1400" b="1">
              <a:solidFill>
                <a:srgbClr val="000000"/>
              </a:solidFill>
              <a:latin typeface="Arial"/>
              <a:ea typeface="Arial"/>
              <a:cs typeface="Arial"/>
              <a:sym typeface="Arial"/>
            </a:endParaRPr>
          </a:p>
          <a:p>
            <a:pPr marL="0" lvl="0" indent="0" algn="ctr" rtl="0">
              <a:spcBef>
                <a:spcPts val="1600"/>
              </a:spcBef>
              <a:spcAft>
                <a:spcPts val="0"/>
              </a:spcAft>
              <a:buNone/>
            </a:pPr>
            <a:r>
              <a:rPr lang="en" sz="1500">
                <a:solidFill>
                  <a:srgbClr val="000000"/>
                </a:solidFill>
                <a:latin typeface="Arial"/>
                <a:ea typeface="Arial"/>
                <a:cs typeface="Arial"/>
                <a:sym typeface="Arial"/>
              </a:rPr>
              <a:t>Cipher = Key * M</a:t>
            </a:r>
            <a:r>
              <a:rPr lang="en" sz="1500" baseline="-25000">
                <a:solidFill>
                  <a:srgbClr val="000000"/>
                </a:solidFill>
                <a:latin typeface="Arial"/>
                <a:ea typeface="Arial"/>
                <a:cs typeface="Arial"/>
                <a:sym typeface="Arial"/>
              </a:rPr>
              <a:t>3</a:t>
            </a:r>
            <a:endParaRPr sz="1500">
              <a:solidFill>
                <a:srgbClr val="000000"/>
              </a:solidFill>
              <a:latin typeface="Arial"/>
              <a:ea typeface="Arial"/>
              <a:cs typeface="Arial"/>
              <a:sym typeface="Arial"/>
            </a:endParaRPr>
          </a:p>
          <a:p>
            <a:pPr marL="0" lvl="0" indent="0" algn="ctr" rtl="0">
              <a:spcBef>
                <a:spcPts val="0"/>
              </a:spcBef>
              <a:spcAft>
                <a:spcPts val="0"/>
              </a:spcAft>
              <a:buNone/>
            </a:pPr>
            <a:r>
              <a:rPr lang="en" sz="1500">
                <a:solidFill>
                  <a:srgbClr val="000000"/>
                </a:solidFill>
                <a:latin typeface="Arial"/>
                <a:ea typeface="Arial"/>
                <a:cs typeface="Arial"/>
                <a:sym typeface="Arial"/>
              </a:rPr>
              <a:t>Send ( Cipher + M</a:t>
            </a:r>
            <a:r>
              <a:rPr lang="en" sz="1500" baseline="-25000">
                <a:solidFill>
                  <a:srgbClr val="000000"/>
                </a:solidFill>
                <a:latin typeface="Arial"/>
                <a:ea typeface="Arial"/>
                <a:cs typeface="Arial"/>
                <a:sym typeface="Arial"/>
              </a:rPr>
              <a:t>1</a:t>
            </a:r>
            <a:r>
              <a:rPr lang="en" sz="1500">
                <a:solidFill>
                  <a:srgbClr val="000000"/>
                </a:solidFill>
                <a:latin typeface="Arial"/>
                <a:ea typeface="Arial"/>
                <a:cs typeface="Arial"/>
                <a:sym typeface="Arial"/>
              </a:rPr>
              <a:t>) to Receiver</a:t>
            </a:r>
            <a:endParaRPr sz="1500" b="1">
              <a:solidFill>
                <a:srgbClr val="000000"/>
              </a:solidFill>
              <a:latin typeface="Arial"/>
              <a:ea typeface="Arial"/>
              <a:cs typeface="Arial"/>
              <a:sym typeface="Arial"/>
            </a:endParaRPr>
          </a:p>
        </p:txBody>
      </p:sp>
      <p:pic>
        <p:nvPicPr>
          <p:cNvPr id="185" name="Google Shape;185;p21"/>
          <p:cNvPicPr preferRelativeResize="0"/>
          <p:nvPr/>
        </p:nvPicPr>
        <p:blipFill>
          <a:blip r:embed="rId3">
            <a:alphaModFix/>
          </a:blip>
          <a:stretch>
            <a:fillRect/>
          </a:stretch>
        </p:blipFill>
        <p:spPr>
          <a:xfrm>
            <a:off x="1004600" y="2665750"/>
            <a:ext cx="3133800" cy="1371600"/>
          </a:xfrm>
          <a:prstGeom prst="rect">
            <a:avLst/>
          </a:prstGeom>
          <a:noFill/>
          <a:ln>
            <a:noFill/>
          </a:ln>
        </p:spPr>
      </p:pic>
      <p:pic>
        <p:nvPicPr>
          <p:cNvPr id="186" name="Google Shape;186;p21"/>
          <p:cNvPicPr preferRelativeResize="0"/>
          <p:nvPr/>
        </p:nvPicPr>
        <p:blipFill>
          <a:blip r:embed="rId4">
            <a:alphaModFix/>
          </a:blip>
          <a:stretch>
            <a:fillRect/>
          </a:stretch>
        </p:blipFill>
        <p:spPr>
          <a:xfrm>
            <a:off x="4926375" y="2665750"/>
            <a:ext cx="3133800" cy="1371600"/>
          </a:xfrm>
          <a:prstGeom prst="rect">
            <a:avLst/>
          </a:prstGeom>
          <a:noFill/>
          <a:ln>
            <a:noFill/>
          </a:ln>
        </p:spPr>
      </p:pic>
      <p:sp>
        <p:nvSpPr>
          <p:cNvPr id="187" name="Google Shape;187;p21"/>
          <p:cNvSpPr txBox="1"/>
          <p:nvPr/>
        </p:nvSpPr>
        <p:spPr>
          <a:xfrm>
            <a:off x="2003275" y="4138900"/>
            <a:ext cx="16776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Matrix M1</a:t>
            </a:r>
            <a:endParaRPr b="1">
              <a:latin typeface="Calibri"/>
              <a:ea typeface="Calibri"/>
              <a:cs typeface="Calibri"/>
              <a:sym typeface="Calibri"/>
            </a:endParaRPr>
          </a:p>
        </p:txBody>
      </p:sp>
      <p:sp>
        <p:nvSpPr>
          <p:cNvPr id="188" name="Google Shape;188;p21"/>
          <p:cNvSpPr txBox="1"/>
          <p:nvPr/>
        </p:nvSpPr>
        <p:spPr>
          <a:xfrm>
            <a:off x="5989025" y="4138900"/>
            <a:ext cx="18786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Matrix M2</a:t>
            </a:r>
            <a:endParaRPr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2"/>
          <p:cNvPicPr preferRelativeResize="0"/>
          <p:nvPr/>
        </p:nvPicPr>
        <p:blipFill>
          <a:blip r:embed="rId3">
            <a:alphaModFix/>
          </a:blip>
          <a:stretch>
            <a:fillRect/>
          </a:stretch>
        </p:blipFill>
        <p:spPr>
          <a:xfrm>
            <a:off x="823775" y="644925"/>
            <a:ext cx="3324050" cy="1371600"/>
          </a:xfrm>
          <a:prstGeom prst="rect">
            <a:avLst/>
          </a:prstGeom>
          <a:noFill/>
          <a:ln>
            <a:noFill/>
          </a:ln>
        </p:spPr>
      </p:pic>
      <p:pic>
        <p:nvPicPr>
          <p:cNvPr id="194" name="Google Shape;194;p22"/>
          <p:cNvPicPr preferRelativeResize="0"/>
          <p:nvPr/>
        </p:nvPicPr>
        <p:blipFill>
          <a:blip r:embed="rId4">
            <a:alphaModFix/>
          </a:blip>
          <a:stretch>
            <a:fillRect/>
          </a:stretch>
        </p:blipFill>
        <p:spPr>
          <a:xfrm>
            <a:off x="4876800" y="644925"/>
            <a:ext cx="3380925" cy="1371600"/>
          </a:xfrm>
          <a:prstGeom prst="rect">
            <a:avLst/>
          </a:prstGeom>
          <a:noFill/>
          <a:ln>
            <a:noFill/>
          </a:ln>
        </p:spPr>
      </p:pic>
      <p:pic>
        <p:nvPicPr>
          <p:cNvPr id="195" name="Google Shape;195;p22"/>
          <p:cNvPicPr preferRelativeResize="0"/>
          <p:nvPr/>
        </p:nvPicPr>
        <p:blipFill>
          <a:blip r:embed="rId5">
            <a:alphaModFix/>
          </a:blip>
          <a:stretch>
            <a:fillRect/>
          </a:stretch>
        </p:blipFill>
        <p:spPr>
          <a:xfrm>
            <a:off x="823775" y="2804475"/>
            <a:ext cx="3324050" cy="1409700"/>
          </a:xfrm>
          <a:prstGeom prst="rect">
            <a:avLst/>
          </a:prstGeom>
          <a:noFill/>
          <a:ln>
            <a:noFill/>
          </a:ln>
        </p:spPr>
      </p:pic>
      <p:pic>
        <p:nvPicPr>
          <p:cNvPr id="196" name="Google Shape;196;p22"/>
          <p:cNvPicPr preferRelativeResize="0"/>
          <p:nvPr/>
        </p:nvPicPr>
        <p:blipFill>
          <a:blip r:embed="rId6">
            <a:alphaModFix/>
          </a:blip>
          <a:stretch>
            <a:fillRect/>
          </a:stretch>
        </p:blipFill>
        <p:spPr>
          <a:xfrm>
            <a:off x="4876800" y="2804475"/>
            <a:ext cx="3380925" cy="1409700"/>
          </a:xfrm>
          <a:prstGeom prst="rect">
            <a:avLst/>
          </a:prstGeom>
          <a:noFill/>
          <a:ln>
            <a:noFill/>
          </a:ln>
        </p:spPr>
      </p:pic>
      <p:sp>
        <p:nvSpPr>
          <p:cNvPr id="197" name="Google Shape;197;p22"/>
          <p:cNvSpPr txBox="1"/>
          <p:nvPr/>
        </p:nvSpPr>
        <p:spPr>
          <a:xfrm>
            <a:off x="1941150" y="2016525"/>
            <a:ext cx="14667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Matrix M3</a:t>
            </a:r>
            <a:endParaRPr b="1">
              <a:latin typeface="Calibri"/>
              <a:ea typeface="Calibri"/>
              <a:cs typeface="Calibri"/>
              <a:sym typeface="Calibri"/>
            </a:endParaRPr>
          </a:p>
        </p:txBody>
      </p:sp>
      <p:sp>
        <p:nvSpPr>
          <p:cNvPr id="198" name="Google Shape;198;p22"/>
          <p:cNvSpPr txBox="1"/>
          <p:nvPr/>
        </p:nvSpPr>
        <p:spPr>
          <a:xfrm>
            <a:off x="5938013" y="2016525"/>
            <a:ext cx="12585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Cipher Matrix</a:t>
            </a:r>
            <a:endParaRPr b="1">
              <a:latin typeface="Calibri"/>
              <a:ea typeface="Calibri"/>
              <a:cs typeface="Calibri"/>
              <a:sym typeface="Calibri"/>
            </a:endParaRPr>
          </a:p>
        </p:txBody>
      </p:sp>
      <p:sp>
        <p:nvSpPr>
          <p:cNvPr id="199" name="Google Shape;199;p22"/>
          <p:cNvSpPr txBox="1"/>
          <p:nvPr/>
        </p:nvSpPr>
        <p:spPr>
          <a:xfrm>
            <a:off x="1941150" y="4259475"/>
            <a:ext cx="14667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Shared Key</a:t>
            </a:r>
            <a:endParaRPr b="1">
              <a:latin typeface="Calibri"/>
              <a:ea typeface="Calibri"/>
              <a:cs typeface="Calibri"/>
              <a:sym typeface="Calibri"/>
            </a:endParaRPr>
          </a:p>
        </p:txBody>
      </p:sp>
      <p:sp>
        <p:nvSpPr>
          <p:cNvPr id="200" name="Google Shape;200;p22"/>
          <p:cNvSpPr txBox="1"/>
          <p:nvPr/>
        </p:nvSpPr>
        <p:spPr>
          <a:xfrm>
            <a:off x="6099625" y="4214175"/>
            <a:ext cx="15069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Key-Inverse</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1163</Words>
  <Application>Microsoft Office PowerPoint</Application>
  <PresentationFormat>On-screen Show (16:9)</PresentationFormat>
  <Paragraphs>87</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Nunito</vt:lpstr>
      <vt:lpstr>Arial</vt:lpstr>
      <vt:lpstr>Calibri</vt:lpstr>
      <vt:lpstr>Shift</vt:lpstr>
      <vt:lpstr>Cryptography</vt:lpstr>
      <vt:lpstr>Graph Theory</vt:lpstr>
      <vt:lpstr>PowerPoint Presentation</vt:lpstr>
      <vt:lpstr>PowerPoint Presentation</vt:lpstr>
      <vt:lpstr>Scheme to assign weights to edges</vt:lpstr>
      <vt:lpstr>Encoding Process</vt:lpstr>
      <vt:lpstr>PowerPoint Presentation</vt:lpstr>
      <vt:lpstr>PowerPoint Presentation</vt:lpstr>
      <vt:lpstr>PowerPoint Presentation</vt:lpstr>
      <vt:lpstr>Decoding Process</vt:lpstr>
      <vt:lpstr>Decryption</vt:lpstr>
      <vt:lpstr>PowerPoint Presentation</vt:lpstr>
      <vt:lpstr>PowerPoint Presentation</vt:lpstr>
      <vt:lpstr>Decryption</vt:lpstr>
      <vt:lpstr>Improvements</vt:lpstr>
      <vt:lpstr>Result and Conclusion</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Graph Theory in Cryptography  NITK, Surathkal 2020-2021</dc:title>
  <dc:creator>Prabalg</dc:creator>
  <cp:lastModifiedBy>Prabal Gupta</cp:lastModifiedBy>
  <cp:revision>2</cp:revision>
  <dcterms:modified xsi:type="dcterms:W3CDTF">2022-08-07T17:23:23Z</dcterms:modified>
</cp:coreProperties>
</file>