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7B5102B4-6FBD-4DF4-B4F0-2550C060CC5C}" type="datetimeFigureOut">
              <a:rPr lang="en-IN" smtClean="0"/>
              <a:t>13-07-2024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C4E079E0-F253-4401-8B4A-52EFF59845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0934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102B4-6FBD-4DF4-B4F0-2550C060CC5C}" type="datetimeFigureOut">
              <a:rPr lang="en-IN" smtClean="0"/>
              <a:t>13-07-2024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079E0-F253-4401-8B4A-52EFF59845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2622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102B4-6FBD-4DF4-B4F0-2550C060CC5C}" type="datetimeFigureOut">
              <a:rPr lang="en-IN" smtClean="0"/>
              <a:t>13-07-2024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079E0-F253-4401-8B4A-52EFF59845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27500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102B4-6FBD-4DF4-B4F0-2550C060CC5C}" type="datetimeFigureOut">
              <a:rPr lang="en-IN" smtClean="0"/>
              <a:t>13-07-2024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079E0-F253-4401-8B4A-52EFF59845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67600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102B4-6FBD-4DF4-B4F0-2550C060CC5C}" type="datetimeFigureOut">
              <a:rPr lang="en-IN" smtClean="0"/>
              <a:t>13-07-2024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079E0-F253-4401-8B4A-52EFF59845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19527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102B4-6FBD-4DF4-B4F0-2550C060CC5C}" type="datetimeFigureOut">
              <a:rPr lang="en-IN" smtClean="0"/>
              <a:t>13-07-2024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079E0-F253-4401-8B4A-52EFF59845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14933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102B4-6FBD-4DF4-B4F0-2550C060CC5C}" type="datetimeFigureOut">
              <a:rPr lang="en-IN" smtClean="0"/>
              <a:t>13-07-2024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079E0-F253-4401-8B4A-52EFF59845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9607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7B5102B4-6FBD-4DF4-B4F0-2550C060CC5C}" type="datetimeFigureOut">
              <a:rPr lang="en-IN" smtClean="0"/>
              <a:t>13-07-2024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079E0-F253-4401-8B4A-52EFF59845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17949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7B5102B4-6FBD-4DF4-B4F0-2550C060CC5C}" type="datetimeFigureOut">
              <a:rPr lang="en-IN" smtClean="0"/>
              <a:t>13-07-2024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079E0-F253-4401-8B4A-52EFF59845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6314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102B4-6FBD-4DF4-B4F0-2550C060CC5C}" type="datetimeFigureOut">
              <a:rPr lang="en-IN" smtClean="0"/>
              <a:t>13-07-2024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079E0-F253-4401-8B4A-52EFF59845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9560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102B4-6FBD-4DF4-B4F0-2550C060CC5C}" type="datetimeFigureOut">
              <a:rPr lang="en-IN" smtClean="0"/>
              <a:t>13-07-2024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079E0-F253-4401-8B4A-52EFF59845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3935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102B4-6FBD-4DF4-B4F0-2550C060CC5C}" type="datetimeFigureOut">
              <a:rPr lang="en-IN" smtClean="0"/>
              <a:t>13-07-2024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079E0-F253-4401-8B4A-52EFF59845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6187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102B4-6FBD-4DF4-B4F0-2550C060CC5C}" type="datetimeFigureOut">
              <a:rPr lang="en-IN" smtClean="0"/>
              <a:t>13-07-2024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079E0-F253-4401-8B4A-52EFF59845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5069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102B4-6FBD-4DF4-B4F0-2550C060CC5C}" type="datetimeFigureOut">
              <a:rPr lang="en-IN" smtClean="0"/>
              <a:t>13-07-2024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079E0-F253-4401-8B4A-52EFF59845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1581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102B4-6FBD-4DF4-B4F0-2550C060CC5C}" type="datetimeFigureOut">
              <a:rPr lang="en-IN" smtClean="0"/>
              <a:t>13-07-2024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079E0-F253-4401-8B4A-52EFF59845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4057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102B4-6FBD-4DF4-B4F0-2550C060CC5C}" type="datetimeFigureOut">
              <a:rPr lang="en-IN" smtClean="0"/>
              <a:t>13-07-2024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079E0-F253-4401-8B4A-52EFF59845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4618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102B4-6FBD-4DF4-B4F0-2550C060CC5C}" type="datetimeFigureOut">
              <a:rPr lang="en-IN" smtClean="0"/>
              <a:t>13-07-2024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079E0-F253-4401-8B4A-52EFF59845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1920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B5102B4-6FBD-4DF4-B4F0-2550C060CC5C}" type="datetimeFigureOut">
              <a:rPr lang="en-IN" smtClean="0"/>
              <a:t>13-07-2024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C4E079E0-F253-4401-8B4A-52EFF59845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8040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Learn/Common_questions/Tools_and_setup/What_are_browser_developer_tool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D7F9B-52B1-4771-3301-7CAA3C4095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JavaScript in the Browser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5364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091BA-92A3-B236-E7C9-173C29364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DOM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FD88A3-10DE-FD21-FDE9-601C504B79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0674" y="2583180"/>
            <a:ext cx="7908758" cy="34646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1959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091BA-92A3-B236-E7C9-173C29364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180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With the object model, JavaScript gets all the power it needs to create dynamic HTML:</a:t>
            </a:r>
            <a:b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B66DA-3768-442C-2539-560EC20B0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1000"/>
              </a:spcAft>
              <a:buFont typeface="Arial" panose="020B0604020202020204" pitchFamily="34" charset="0"/>
              <a:buChar char="*"/>
            </a:pP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JavaScript can change all the HTML elements in the page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1000"/>
              </a:spcAft>
              <a:buFont typeface="Arial" panose="020B0604020202020204" pitchFamily="34" charset="0"/>
              <a:buChar char="*"/>
            </a:pP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JavaScript can change all the HTML attributes in the page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1000"/>
              </a:spcAft>
              <a:buFont typeface="Arial" panose="020B0604020202020204" pitchFamily="34" charset="0"/>
              <a:buChar char="*"/>
            </a:pP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JavaScript can change all the CSS styles in the page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1000"/>
              </a:spcAft>
              <a:buFont typeface="Arial" panose="020B0604020202020204" pitchFamily="34" charset="0"/>
              <a:buChar char="*"/>
            </a:pP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JavaScript can remove existing HTML elements and attributes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1000"/>
              </a:spcAft>
              <a:buFont typeface="Arial" panose="020B0604020202020204" pitchFamily="34" charset="0"/>
              <a:buChar char="*"/>
            </a:pP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JavaScript can add new HTML elements and attributes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1000"/>
              </a:spcAft>
              <a:buFont typeface="Arial" panose="020B0604020202020204" pitchFamily="34" charset="0"/>
              <a:buChar char="*"/>
            </a:pP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JavaScript can react to all existing HTML events in the page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1000"/>
              </a:spcAft>
              <a:buFont typeface="Arial" panose="020B0604020202020204" pitchFamily="34" charset="0"/>
              <a:buChar char="*"/>
            </a:pP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JavaScript can create new HTML events in the page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8905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091BA-92A3-B236-E7C9-173C29364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000" b="1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Select Elements in the Document</a:t>
            </a:r>
            <a:b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B66DA-3768-442C-2539-560EC20B0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algn="just">
              <a:lnSpc>
                <a:spcPct val="107000"/>
              </a:lnSpc>
              <a:spcAft>
                <a:spcPts val="1000"/>
              </a:spcAft>
              <a:buFont typeface="Calibri" panose="020F0502020204030204" pitchFamily="34" charset="0"/>
              <a:buAutoNum type="arabicPeriod"/>
            </a:pPr>
            <a:r>
              <a:rPr lang="en-IN" sz="1800" b="1" dirty="0" err="1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getElementsByTagName</a:t>
            </a:r>
            <a:r>
              <a:rPr lang="en-IN" sz="1800" b="1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()-</a:t>
            </a: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  select elements by a tag name. 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1000"/>
              </a:spcAft>
              <a:buFont typeface="Calibri" panose="020F0502020204030204" pitchFamily="34" charset="0"/>
              <a:buAutoNum type="arabicPeriod"/>
            </a:pPr>
            <a:r>
              <a:rPr lang="en-IN" sz="1800" b="1" dirty="0" err="1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getElementById</a:t>
            </a:r>
            <a:r>
              <a:rPr lang="en-IN" sz="1800" b="1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() -</a:t>
            </a: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 select an element by id.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1000"/>
              </a:spcAft>
              <a:buFont typeface="Calibri" panose="020F0502020204030204" pitchFamily="34" charset="0"/>
              <a:buAutoNum type="arabicPeriod"/>
            </a:pPr>
            <a:r>
              <a:rPr lang="en-IN" sz="1800" b="1" dirty="0" err="1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getElementsByClassName</a:t>
            </a:r>
            <a:r>
              <a:rPr lang="en-IN" sz="1800" b="1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()</a:t>
            </a: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 - select elements by one or more class names.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1000"/>
              </a:spcAft>
              <a:buFont typeface="Calibri" panose="020F0502020204030204" pitchFamily="34" charset="0"/>
              <a:buAutoNum type="arabicPeriod"/>
            </a:pPr>
            <a:r>
              <a:rPr lang="en-IN" sz="1800" b="1" dirty="0" err="1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querySelector</a:t>
            </a:r>
            <a:r>
              <a:rPr lang="en-IN" sz="1800" b="1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()</a:t>
            </a: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 - select only one element by one or more class names.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1000"/>
              </a:spcAft>
              <a:buFont typeface="Calibri" panose="020F0502020204030204" pitchFamily="34" charset="0"/>
              <a:buAutoNum type="arabicPeriod"/>
            </a:pPr>
            <a:r>
              <a:rPr lang="en-IN" sz="1800" b="1" dirty="0" err="1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querySelectorAll</a:t>
            </a:r>
            <a:r>
              <a:rPr lang="en-IN" sz="1800" b="1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()</a:t>
            </a: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 - select all elements by one or more class names.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877454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B66DA-3768-442C-2539-560EC20B053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2603500"/>
            <a:ext cx="8824913" cy="3416300"/>
          </a:xfrm>
        </p:spPr>
        <p:txBody>
          <a:bodyPr/>
          <a:lstStyle/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sz="5400" dirty="0"/>
              <a:t>Thank You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3297476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0F49C-EE8B-EC33-63D3-4EAFD57B6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JavaScript in the Browser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D0D50-20F8-26F5-448E-761E98450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Javascript</a:t>
            </a:r>
            <a:r>
              <a:rPr lang="en-GB" dirty="0"/>
              <a:t> was initially created to make web pages alive.</a:t>
            </a:r>
          </a:p>
          <a:p>
            <a:r>
              <a:rPr lang="en-GB" dirty="0" err="1"/>
              <a:t>Js</a:t>
            </a:r>
            <a:r>
              <a:rPr lang="en-GB" dirty="0"/>
              <a:t> can be used to makes the web page more interactive.</a:t>
            </a:r>
          </a:p>
          <a:p>
            <a:r>
              <a:rPr lang="en-GB" dirty="0"/>
              <a:t>The browser has an embedded engine called the </a:t>
            </a:r>
            <a:r>
              <a:rPr lang="en-GB" dirty="0" err="1"/>
              <a:t>Javascript</a:t>
            </a:r>
            <a:r>
              <a:rPr lang="en-GB" dirty="0"/>
              <a:t> engine or the </a:t>
            </a:r>
            <a:r>
              <a:rPr lang="en-GB" dirty="0" err="1"/>
              <a:t>Javascript</a:t>
            </a:r>
            <a:r>
              <a:rPr lang="en-GB" dirty="0"/>
              <a:t> runtime.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6393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091BA-92A3-B236-E7C9-173C29364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Developer Tool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B66DA-3768-442C-2539-560EC20B0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Every modern web browser includes a powerful suite of developer tools. </a:t>
            </a:r>
          </a:p>
          <a:p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These tools do a range of things, from inspecting currently-loaded HTML, CSS and JavaScript to showing which assets the page has requested and how long they took to load.</a:t>
            </a:r>
            <a:endParaRPr lang="en-GB" dirty="0">
              <a:solidFill>
                <a:schemeClr val="tx1"/>
              </a:solidFill>
              <a:latin typeface="+mj-lt"/>
            </a:endParaRPr>
          </a:p>
          <a:p>
            <a:r>
              <a:rPr lang="en-GB" dirty="0">
                <a:latin typeface="+mj-lt"/>
                <a:hlinkClick r:id="rId2"/>
              </a:rPr>
              <a:t>What are browser developer tools? - Learn web development | MDN (mozilla.org)</a:t>
            </a:r>
            <a:endParaRPr lang="en-GB" dirty="0">
              <a:latin typeface="+mj-lt"/>
            </a:endParaRPr>
          </a:p>
          <a:p>
            <a:r>
              <a:rPr lang="en-GB" dirty="0">
                <a:solidFill>
                  <a:schemeClr val="tx1"/>
                </a:solidFill>
                <a:latin typeface="+mj-lt"/>
              </a:rPr>
              <a:t>We can also write </a:t>
            </a:r>
            <a:r>
              <a:rPr lang="en-GB" dirty="0" err="1">
                <a:solidFill>
                  <a:schemeClr val="tx1"/>
                </a:solidFill>
                <a:latin typeface="+mj-lt"/>
              </a:rPr>
              <a:t>js</a:t>
            </a:r>
            <a:r>
              <a:rPr lang="en-GB" dirty="0">
                <a:solidFill>
                  <a:schemeClr val="tx1"/>
                </a:solidFill>
                <a:latin typeface="+mj-lt"/>
              </a:rPr>
              <a:t> commands in the console.</a:t>
            </a:r>
            <a:endParaRPr lang="en-IN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34040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091BA-92A3-B236-E7C9-173C29364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Script tag - &lt;script&gt; &lt;script/&gt;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B66DA-3768-442C-2539-560EC20B0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script tag is used to insert </a:t>
            </a:r>
            <a:r>
              <a:rPr lang="en-GB" dirty="0" err="1"/>
              <a:t>Js</a:t>
            </a:r>
            <a:r>
              <a:rPr lang="en-GB" dirty="0"/>
              <a:t> into html page.</a:t>
            </a:r>
          </a:p>
          <a:p>
            <a:r>
              <a:rPr lang="en-GB" dirty="0"/>
              <a:t>It can be used to insert external or internal scripts.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/>
              <a:t>Eg</a:t>
            </a:r>
            <a:r>
              <a:rPr lang="en-GB" dirty="0"/>
              <a:t> : &lt;script&gt;                                                   or      &lt;script </a:t>
            </a:r>
            <a:r>
              <a:rPr lang="en-GB" dirty="0" err="1"/>
              <a:t>src</a:t>
            </a:r>
            <a:r>
              <a:rPr lang="en-GB" dirty="0"/>
              <a:t>=“./script.js”&gt; &lt;script&gt; </a:t>
            </a:r>
          </a:p>
          <a:p>
            <a:pPr marL="0" indent="0">
              <a:buNone/>
            </a:pPr>
            <a:r>
              <a:rPr lang="en-GB" dirty="0"/>
              <a:t>	alert(“Hello”)</a:t>
            </a:r>
          </a:p>
          <a:p>
            <a:pPr marL="0" indent="0">
              <a:buNone/>
            </a:pPr>
            <a:r>
              <a:rPr lang="en-GB" dirty="0"/>
              <a:t>	&lt;script&gt;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5984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091BA-92A3-B236-E7C9-173C29364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Console Object Method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B66DA-3768-442C-2539-560EC20B0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console object has several methods , log being one of them. Some of them are as follows:</a:t>
            </a:r>
          </a:p>
          <a:p>
            <a:r>
              <a:rPr lang="en-GB" b="1" dirty="0"/>
              <a:t>assert () – Used to assert a condition</a:t>
            </a:r>
            <a:endParaRPr lang="en-IN" b="1" dirty="0"/>
          </a:p>
          <a:p>
            <a:r>
              <a:rPr lang="en-IN" b="1" dirty="0"/>
              <a:t>clear() – Cleans the console</a:t>
            </a:r>
          </a:p>
          <a:p>
            <a:r>
              <a:rPr lang="en-IN" b="1" dirty="0"/>
              <a:t>log() – Outputs a message to the console</a:t>
            </a:r>
          </a:p>
          <a:p>
            <a:r>
              <a:rPr lang="en-IN" b="1" dirty="0"/>
              <a:t>table() – Displays a tabular data</a:t>
            </a:r>
          </a:p>
          <a:p>
            <a:r>
              <a:rPr lang="en-IN" b="1" dirty="0"/>
              <a:t>warn ()-used for errors</a:t>
            </a:r>
          </a:p>
          <a:p>
            <a:r>
              <a:rPr lang="en-IN" b="1" dirty="0"/>
              <a:t>info() – Used to special information</a:t>
            </a:r>
          </a:p>
          <a:p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472026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091BA-92A3-B236-E7C9-173C29364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Interaction : alert, prompt and confirm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B66DA-3768-442C-2539-560EC20B0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alert() –</a:t>
            </a:r>
            <a:r>
              <a:rPr lang="en-GB" dirty="0"/>
              <a:t>Used to invoke a mini window with a message</a:t>
            </a:r>
          </a:p>
          <a:p>
            <a:pPr marL="0" indent="0">
              <a:buNone/>
            </a:pPr>
            <a:r>
              <a:rPr lang="en-GB" b="1" dirty="0"/>
              <a:t> 	</a:t>
            </a:r>
            <a:r>
              <a:rPr lang="en-GB" dirty="0"/>
              <a:t>	alert(“Welcome to Luminar Technolab”)</a:t>
            </a:r>
          </a:p>
          <a:p>
            <a:r>
              <a:rPr lang="en-GB" b="1" dirty="0"/>
              <a:t>prompt() </a:t>
            </a:r>
            <a:r>
              <a:rPr lang="en-GB" dirty="0"/>
              <a:t>– Used to take user input as string</a:t>
            </a:r>
          </a:p>
          <a:p>
            <a:pPr marL="0" indent="0">
              <a:buNone/>
            </a:pPr>
            <a:r>
              <a:rPr lang="en-GB" dirty="0"/>
              <a:t>		input=prompt(“</a:t>
            </a:r>
            <a:r>
              <a:rPr lang="en-GB" dirty="0" err="1"/>
              <a:t>hi”,”no</a:t>
            </a:r>
            <a:r>
              <a:rPr lang="en-GB" dirty="0"/>
              <a:t>”)</a:t>
            </a:r>
          </a:p>
          <a:p>
            <a:r>
              <a:rPr lang="en-GB" b="1" dirty="0"/>
              <a:t>confirm() </a:t>
            </a:r>
            <a:r>
              <a:rPr lang="en-GB" dirty="0"/>
              <a:t>– Shows a message and wait for the user to press or cancel. Returns true for ok and false for cancel.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7085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091BA-92A3-B236-E7C9-173C29364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Window Object BOM &amp; DOM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293A708-8388-A93E-C972-7F3D5B4E68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8465" y="2408903"/>
            <a:ext cx="7580670" cy="4090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085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091BA-92A3-B236-E7C9-173C29364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</a:rPr>
              <a:t>Window Object</a:t>
            </a:r>
            <a:br>
              <a:rPr lang="en-IN" b="1" i="0" dirty="0">
                <a:effectLst/>
                <a:latin typeface="Plus Jakarta Sans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B66DA-3768-442C-2539-560EC20B0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111111"/>
                </a:solidFill>
                <a:effectLst/>
                <a:latin typeface="+mj-lt"/>
              </a:rPr>
              <a:t>All objects, functions, and variables are a part of the window object.</a:t>
            </a:r>
          </a:p>
          <a:p>
            <a:r>
              <a:rPr lang="en-GB" b="0" i="0" dirty="0">
                <a:solidFill>
                  <a:srgbClr val="111111"/>
                </a:solidFill>
                <a:effectLst/>
                <a:latin typeface="+mj-lt"/>
              </a:rPr>
              <a:t>Both BOM and DOM are window objects.</a:t>
            </a:r>
          </a:p>
          <a:p>
            <a:pPr marL="0" indent="0">
              <a:buNone/>
            </a:pPr>
            <a:r>
              <a:rPr lang="en-IN" b="1" i="0" dirty="0">
                <a:effectLst/>
                <a:latin typeface="+mj-lt"/>
              </a:rPr>
              <a:t>BOM</a:t>
            </a:r>
            <a:endParaRPr lang="en-GB" b="0" i="0" dirty="0">
              <a:solidFill>
                <a:srgbClr val="111111"/>
              </a:solidFill>
              <a:effectLst/>
              <a:latin typeface="+mj-lt"/>
            </a:endParaRPr>
          </a:p>
          <a:p>
            <a:r>
              <a:rPr lang="en-IN" b="0" i="0" dirty="0">
                <a:solidFill>
                  <a:srgbClr val="111111"/>
                </a:solidFill>
                <a:effectLst/>
                <a:latin typeface="+mj-lt"/>
              </a:rPr>
              <a:t>BOM stands for Browser Object Model.</a:t>
            </a:r>
          </a:p>
          <a:p>
            <a:r>
              <a:rPr lang="en-GB" b="0" i="0" dirty="0">
                <a:solidFill>
                  <a:srgbClr val="111111"/>
                </a:solidFill>
                <a:effectLst/>
                <a:latin typeface="+mj-lt"/>
              </a:rPr>
              <a:t>The BOM is the window object that represents a window in the browser. </a:t>
            </a:r>
            <a:endParaRPr lang="en-IN" dirty="0">
              <a:solidFill>
                <a:srgbClr val="111111"/>
              </a:solidFill>
              <a:latin typeface="+mj-lt"/>
            </a:endParaRPr>
          </a:p>
          <a:p>
            <a:r>
              <a:rPr lang="en-GB" b="0" i="0" dirty="0">
                <a:solidFill>
                  <a:srgbClr val="111111"/>
                </a:solidFill>
                <a:effectLst/>
                <a:latin typeface="+mj-lt"/>
              </a:rPr>
              <a:t>We can manipulate the browser window with the</a:t>
            </a:r>
            <a:r>
              <a:rPr lang="en-IN" b="0" i="0" dirty="0">
                <a:solidFill>
                  <a:srgbClr val="111111"/>
                </a:solidFill>
                <a:effectLst/>
                <a:latin typeface="+mj-lt"/>
              </a:rPr>
              <a:t> window object and add various events using BOM properties</a:t>
            </a:r>
          </a:p>
          <a:p>
            <a:r>
              <a:rPr lang="en-GB" b="0" i="0" dirty="0">
                <a:solidFill>
                  <a:srgbClr val="111111"/>
                </a:solidFill>
                <a:effectLst/>
                <a:latin typeface="+mj-lt"/>
              </a:rPr>
              <a:t> The DOM is a subset of BOM object </a:t>
            </a:r>
          </a:p>
          <a:p>
            <a:pPr marL="0" indent="0">
              <a:buNone/>
            </a:pPr>
            <a:endParaRPr lang="en-GB" b="0" i="0" dirty="0">
              <a:solidFill>
                <a:srgbClr val="111111"/>
              </a:solidFill>
              <a:effectLst/>
              <a:latin typeface="Inter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0204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091BA-92A3-B236-E7C9-173C29364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</a:rPr>
              <a:t>Window Object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B66DA-3768-442C-2539-560EC20B0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b="1" i="0" dirty="0">
                <a:effectLst/>
                <a:latin typeface="+mj-lt"/>
              </a:rPr>
              <a:t>DOM</a:t>
            </a:r>
          </a:p>
          <a:p>
            <a:r>
              <a:rPr lang="en-GB" b="0" i="0" dirty="0">
                <a:solidFill>
                  <a:srgbClr val="111111"/>
                </a:solidFill>
                <a:effectLst/>
                <a:latin typeface="+mj-lt"/>
              </a:rPr>
              <a:t>It stands for Document Object Model. </a:t>
            </a:r>
          </a:p>
          <a:p>
            <a:r>
              <a:rPr lang="en-GB" b="0" i="0" dirty="0">
                <a:solidFill>
                  <a:srgbClr val="111111"/>
                </a:solidFill>
                <a:effectLst/>
                <a:latin typeface="+mj-lt"/>
              </a:rPr>
              <a:t>Document Object Model in JavaScript is used to access the elements inside the document. </a:t>
            </a:r>
          </a:p>
          <a:p>
            <a:r>
              <a:rPr lang="en-GB" b="0" i="0" dirty="0">
                <a:solidFill>
                  <a:srgbClr val="111111"/>
                </a:solidFill>
                <a:effectLst/>
                <a:latin typeface="+mj-lt"/>
              </a:rPr>
              <a:t>It maps the entire Document into a hierarchy of parent and child in tree structure along with its properties and methods.</a:t>
            </a:r>
          </a:p>
          <a:p>
            <a:r>
              <a:rPr lang="en-GB" dirty="0">
                <a:solidFill>
                  <a:srgbClr val="111111"/>
                </a:solidFill>
                <a:latin typeface="+mj-lt"/>
              </a:rPr>
              <a:t>The document object </a:t>
            </a:r>
            <a:r>
              <a:rPr lang="en-GB" b="0" i="0" dirty="0">
                <a:solidFill>
                  <a:srgbClr val="111111"/>
                </a:solidFill>
                <a:effectLst/>
                <a:latin typeface="+mj-lt"/>
              </a:rPr>
              <a:t>represents the whole HTML document.</a:t>
            </a:r>
          </a:p>
          <a:p>
            <a:r>
              <a:rPr lang="en-GB" b="0" i="0" dirty="0">
                <a:solidFill>
                  <a:srgbClr val="111111"/>
                </a:solidFill>
                <a:effectLst/>
                <a:latin typeface="+mj-lt"/>
              </a:rPr>
              <a:t> When an HTML document is loaded in the browser, it becomes a document object, and you can use</a:t>
            </a:r>
            <a:r>
              <a:rPr lang="en-GB" dirty="0">
                <a:solidFill>
                  <a:srgbClr val="111111"/>
                </a:solidFill>
                <a:latin typeface="+mj-lt"/>
              </a:rPr>
              <a:t> document object to manipulate the web page.</a:t>
            </a:r>
          </a:p>
          <a:p>
            <a:r>
              <a:rPr lang="en-GB" b="0" i="0" dirty="0">
                <a:solidFill>
                  <a:srgbClr val="111111"/>
                </a:solidFill>
                <a:effectLst/>
                <a:latin typeface="+mj-lt"/>
              </a:rPr>
              <a:t>We can change an element's text, element's </a:t>
            </a:r>
            <a:r>
              <a:rPr lang="en-GB" b="0" i="0" dirty="0" err="1">
                <a:solidFill>
                  <a:srgbClr val="111111"/>
                </a:solidFill>
                <a:effectLst/>
                <a:latin typeface="+mj-lt"/>
              </a:rPr>
              <a:t>color</a:t>
            </a:r>
            <a:r>
              <a:rPr lang="en-GB" b="0" i="0" dirty="0">
                <a:solidFill>
                  <a:srgbClr val="111111"/>
                </a:solidFill>
                <a:effectLst/>
                <a:latin typeface="+mj-lt"/>
              </a:rPr>
              <a:t>, hide and show elements, add an event listener to the HTML elements etc.</a:t>
            </a:r>
            <a:endParaRPr lang="en-GB" dirty="0">
              <a:solidFill>
                <a:srgbClr val="111111"/>
              </a:solidFill>
              <a:latin typeface="+mj-lt"/>
            </a:endParaRPr>
          </a:p>
          <a:p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359230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Grunge Tex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212</TotalTime>
  <Words>655</Words>
  <Application>Microsoft Office PowerPoint</Application>
  <PresentationFormat>Widescreen</PresentationFormat>
  <Paragraphs>67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Inter</vt:lpstr>
      <vt:lpstr>Plus Jakarta Sans</vt:lpstr>
      <vt:lpstr>Times New Roman</vt:lpstr>
      <vt:lpstr>Wingdings 3</vt:lpstr>
      <vt:lpstr>Ion Boardroom</vt:lpstr>
      <vt:lpstr>JavaScript in the Browser</vt:lpstr>
      <vt:lpstr>JavaScript in the Browser</vt:lpstr>
      <vt:lpstr>Developer Tool</vt:lpstr>
      <vt:lpstr>The Script tag - &lt;script&gt; &lt;script/&gt;</vt:lpstr>
      <vt:lpstr>Console Object Method</vt:lpstr>
      <vt:lpstr>Interaction : alert, prompt and confirm</vt:lpstr>
      <vt:lpstr>Window Object BOM &amp; DOM</vt:lpstr>
      <vt:lpstr>Window Object </vt:lpstr>
      <vt:lpstr>Window Object</vt:lpstr>
      <vt:lpstr>DOM</vt:lpstr>
      <vt:lpstr>With the object model, JavaScript gets all the power it needs to create dynamic HTML: </vt:lpstr>
      <vt:lpstr>Select Elements in the Document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in the Browser</dc:title>
  <dc:creator>Luminar Technolab</dc:creator>
  <cp:lastModifiedBy>luminar022@outlook.com</cp:lastModifiedBy>
  <cp:revision>2</cp:revision>
  <dcterms:created xsi:type="dcterms:W3CDTF">2023-02-10T17:11:03Z</dcterms:created>
  <dcterms:modified xsi:type="dcterms:W3CDTF">2024-07-13T05:49:31Z</dcterms:modified>
</cp:coreProperties>
</file>