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1" r:id="rId8"/>
    <p:sldId id="262" r:id="rId9"/>
    <p:sldId id="265" r:id="rId10"/>
    <p:sldId id="266" r:id="rId11"/>
    <p:sldId id="264" r:id="rId12"/>
    <p:sldId id="267" r:id="rId13"/>
    <p:sldId id="268" r:id="rId14"/>
    <p:sldId id="271" r:id="rId15"/>
    <p:sldId id="270" r:id="rId16"/>
    <p:sldId id="269" r:id="rId17"/>
    <p:sldId id="273" r:id="rId18"/>
    <p:sldId id="274"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BDF56-4E2B-51E3-A2C5-54EB266CA2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3B590F-6FDC-3113-C52E-E792C897DA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93EF14-E6ED-7700-4A1D-EC533BF60B21}"/>
              </a:ext>
            </a:extLst>
          </p:cNvPr>
          <p:cNvSpPr>
            <a:spLocks noGrp="1"/>
          </p:cNvSpPr>
          <p:nvPr>
            <p:ph type="dt" sz="half" idx="10"/>
          </p:nvPr>
        </p:nvSpPr>
        <p:spPr/>
        <p:txBody>
          <a:bodyPr/>
          <a:lstStyle/>
          <a:p>
            <a:fld id="{E89E3FB4-8E70-43F1-94EE-19DB997B7AAA}" type="datetimeFigureOut">
              <a:rPr lang="en-IN" smtClean="0"/>
              <a:t>24-07-2024</a:t>
            </a:fld>
            <a:endParaRPr lang="en-IN"/>
          </a:p>
        </p:txBody>
      </p:sp>
      <p:sp>
        <p:nvSpPr>
          <p:cNvPr id="5" name="Footer Placeholder 4">
            <a:extLst>
              <a:ext uri="{FF2B5EF4-FFF2-40B4-BE49-F238E27FC236}">
                <a16:creationId xmlns:a16="http://schemas.microsoft.com/office/drawing/2014/main" id="{7CF71571-A608-FC69-5DED-663F75A77C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54E449-EA13-7D20-D19F-DEA7757840E3}"/>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545129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9ABF-C800-336D-B1E8-3111737460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9AF27F-65C3-0BC9-4322-F13CEC3E3B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97BE2E-4BFA-725F-2E19-7D70ACE8D340}"/>
              </a:ext>
            </a:extLst>
          </p:cNvPr>
          <p:cNvSpPr>
            <a:spLocks noGrp="1"/>
          </p:cNvSpPr>
          <p:nvPr>
            <p:ph type="dt" sz="half" idx="10"/>
          </p:nvPr>
        </p:nvSpPr>
        <p:spPr/>
        <p:txBody>
          <a:bodyPr/>
          <a:lstStyle/>
          <a:p>
            <a:fld id="{E89E3FB4-8E70-43F1-94EE-19DB997B7AAA}" type="datetimeFigureOut">
              <a:rPr lang="en-IN" smtClean="0"/>
              <a:t>24-07-2024</a:t>
            </a:fld>
            <a:endParaRPr lang="en-IN"/>
          </a:p>
        </p:txBody>
      </p:sp>
      <p:sp>
        <p:nvSpPr>
          <p:cNvPr id="5" name="Footer Placeholder 4">
            <a:extLst>
              <a:ext uri="{FF2B5EF4-FFF2-40B4-BE49-F238E27FC236}">
                <a16:creationId xmlns:a16="http://schemas.microsoft.com/office/drawing/2014/main" id="{510A5B8D-3C43-8106-EFB9-252A8C8225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2D396C-B720-8FE5-C3D7-77E38B777CD8}"/>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3984627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4C1E78-C08E-1634-ABF1-FBD1D51BCC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60DC2B-09BF-D247-ECE9-EC58F7472D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A863E8-5417-5BF2-F6D5-718CD46509C0}"/>
              </a:ext>
            </a:extLst>
          </p:cNvPr>
          <p:cNvSpPr>
            <a:spLocks noGrp="1"/>
          </p:cNvSpPr>
          <p:nvPr>
            <p:ph type="dt" sz="half" idx="10"/>
          </p:nvPr>
        </p:nvSpPr>
        <p:spPr/>
        <p:txBody>
          <a:bodyPr/>
          <a:lstStyle/>
          <a:p>
            <a:fld id="{E89E3FB4-8E70-43F1-94EE-19DB997B7AAA}" type="datetimeFigureOut">
              <a:rPr lang="en-IN" smtClean="0"/>
              <a:t>24-07-2024</a:t>
            </a:fld>
            <a:endParaRPr lang="en-IN"/>
          </a:p>
        </p:txBody>
      </p:sp>
      <p:sp>
        <p:nvSpPr>
          <p:cNvPr id="5" name="Footer Placeholder 4">
            <a:extLst>
              <a:ext uri="{FF2B5EF4-FFF2-40B4-BE49-F238E27FC236}">
                <a16:creationId xmlns:a16="http://schemas.microsoft.com/office/drawing/2014/main" id="{BFD8189C-401D-A2D8-AAF2-1DB5B9C2F4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A9F9DC-2E51-2890-FB79-DD4F6A2EEC31}"/>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378513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6D13-5A23-4515-578C-7BFC4FE76F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C01E63-3AD3-D092-56FC-8B8AFF7B5A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9D931D-364C-9500-F891-614C7C9B495D}"/>
              </a:ext>
            </a:extLst>
          </p:cNvPr>
          <p:cNvSpPr>
            <a:spLocks noGrp="1"/>
          </p:cNvSpPr>
          <p:nvPr>
            <p:ph type="dt" sz="half" idx="10"/>
          </p:nvPr>
        </p:nvSpPr>
        <p:spPr/>
        <p:txBody>
          <a:bodyPr/>
          <a:lstStyle/>
          <a:p>
            <a:fld id="{E89E3FB4-8E70-43F1-94EE-19DB997B7AAA}" type="datetimeFigureOut">
              <a:rPr lang="en-IN" smtClean="0"/>
              <a:t>24-07-2024</a:t>
            </a:fld>
            <a:endParaRPr lang="en-IN"/>
          </a:p>
        </p:txBody>
      </p:sp>
      <p:sp>
        <p:nvSpPr>
          <p:cNvPr id="5" name="Footer Placeholder 4">
            <a:extLst>
              <a:ext uri="{FF2B5EF4-FFF2-40B4-BE49-F238E27FC236}">
                <a16:creationId xmlns:a16="http://schemas.microsoft.com/office/drawing/2014/main" id="{7691C6D8-4E44-B841-D368-419051F066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D0299A-5F88-9757-DCA4-D779DFFF8308}"/>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3094434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489FF-2DE7-6C6F-A801-9BB5286BBC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94F2C17-DD25-6AF4-92C9-1A60361FB3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B2D49E-930A-1BA5-A463-C3AC98F46F38}"/>
              </a:ext>
            </a:extLst>
          </p:cNvPr>
          <p:cNvSpPr>
            <a:spLocks noGrp="1"/>
          </p:cNvSpPr>
          <p:nvPr>
            <p:ph type="dt" sz="half" idx="10"/>
          </p:nvPr>
        </p:nvSpPr>
        <p:spPr/>
        <p:txBody>
          <a:bodyPr/>
          <a:lstStyle/>
          <a:p>
            <a:fld id="{E89E3FB4-8E70-43F1-94EE-19DB997B7AAA}" type="datetimeFigureOut">
              <a:rPr lang="en-IN" smtClean="0"/>
              <a:t>24-07-2024</a:t>
            </a:fld>
            <a:endParaRPr lang="en-IN"/>
          </a:p>
        </p:txBody>
      </p:sp>
      <p:sp>
        <p:nvSpPr>
          <p:cNvPr id="5" name="Footer Placeholder 4">
            <a:extLst>
              <a:ext uri="{FF2B5EF4-FFF2-40B4-BE49-F238E27FC236}">
                <a16:creationId xmlns:a16="http://schemas.microsoft.com/office/drawing/2014/main" id="{7DCC124A-988C-B216-51DF-C6037049A6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21F132-2CDD-D866-696D-7B31126840DD}"/>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3760912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BC51E-E7D6-B0B7-1FB1-CC64CA7780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BCB3DA-B9F2-4C0B-332C-A4929AD329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7051A2-9C90-33CD-29DF-01EC63E10C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8595CE-9C86-9C27-FA58-87D27F2F05DD}"/>
              </a:ext>
            </a:extLst>
          </p:cNvPr>
          <p:cNvSpPr>
            <a:spLocks noGrp="1"/>
          </p:cNvSpPr>
          <p:nvPr>
            <p:ph type="dt" sz="half" idx="10"/>
          </p:nvPr>
        </p:nvSpPr>
        <p:spPr/>
        <p:txBody>
          <a:bodyPr/>
          <a:lstStyle/>
          <a:p>
            <a:fld id="{E89E3FB4-8E70-43F1-94EE-19DB997B7AAA}" type="datetimeFigureOut">
              <a:rPr lang="en-IN" smtClean="0"/>
              <a:t>24-07-2024</a:t>
            </a:fld>
            <a:endParaRPr lang="en-IN"/>
          </a:p>
        </p:txBody>
      </p:sp>
      <p:sp>
        <p:nvSpPr>
          <p:cNvPr id="6" name="Footer Placeholder 5">
            <a:extLst>
              <a:ext uri="{FF2B5EF4-FFF2-40B4-BE49-F238E27FC236}">
                <a16:creationId xmlns:a16="http://schemas.microsoft.com/office/drawing/2014/main" id="{4E79F34E-1EC9-950D-1643-E8DC85C30C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5822B4-4600-EC51-D82A-3F06576A37FA}"/>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3646348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38CCD-ABDF-319F-75F6-474A96295A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F9EE63-4326-D1C2-EEC4-6355D01418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FCC0A8-7E95-A64D-7D52-0977095761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3F376C-0004-BD70-8D9B-06717F10D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0DE765-630E-5464-11DD-FAB60D4DF2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500AD95-238C-A868-F926-353782DE6E1F}"/>
              </a:ext>
            </a:extLst>
          </p:cNvPr>
          <p:cNvSpPr>
            <a:spLocks noGrp="1"/>
          </p:cNvSpPr>
          <p:nvPr>
            <p:ph type="dt" sz="half" idx="10"/>
          </p:nvPr>
        </p:nvSpPr>
        <p:spPr/>
        <p:txBody>
          <a:bodyPr/>
          <a:lstStyle/>
          <a:p>
            <a:fld id="{E89E3FB4-8E70-43F1-94EE-19DB997B7AAA}" type="datetimeFigureOut">
              <a:rPr lang="en-IN" smtClean="0"/>
              <a:t>24-07-2024</a:t>
            </a:fld>
            <a:endParaRPr lang="en-IN"/>
          </a:p>
        </p:txBody>
      </p:sp>
      <p:sp>
        <p:nvSpPr>
          <p:cNvPr id="8" name="Footer Placeholder 7">
            <a:extLst>
              <a:ext uri="{FF2B5EF4-FFF2-40B4-BE49-F238E27FC236}">
                <a16:creationId xmlns:a16="http://schemas.microsoft.com/office/drawing/2014/main" id="{DDE18D7E-184B-011D-822B-B8B36D42F2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0EB665D-47C0-90A3-DED9-74638CD8C71C}"/>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372457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05A2-419B-91CB-8692-93DB368BC9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2F988C-0B46-F603-C802-3F9C34C5A561}"/>
              </a:ext>
            </a:extLst>
          </p:cNvPr>
          <p:cNvSpPr>
            <a:spLocks noGrp="1"/>
          </p:cNvSpPr>
          <p:nvPr>
            <p:ph type="dt" sz="half" idx="10"/>
          </p:nvPr>
        </p:nvSpPr>
        <p:spPr/>
        <p:txBody>
          <a:bodyPr/>
          <a:lstStyle/>
          <a:p>
            <a:fld id="{E89E3FB4-8E70-43F1-94EE-19DB997B7AAA}" type="datetimeFigureOut">
              <a:rPr lang="en-IN" smtClean="0"/>
              <a:t>24-07-2024</a:t>
            </a:fld>
            <a:endParaRPr lang="en-IN"/>
          </a:p>
        </p:txBody>
      </p:sp>
      <p:sp>
        <p:nvSpPr>
          <p:cNvPr id="4" name="Footer Placeholder 3">
            <a:extLst>
              <a:ext uri="{FF2B5EF4-FFF2-40B4-BE49-F238E27FC236}">
                <a16:creationId xmlns:a16="http://schemas.microsoft.com/office/drawing/2014/main" id="{FF006F71-F697-3AE7-300C-C2BB602313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5B1C0D3-75A9-C785-BD72-15A7F1CD9450}"/>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254967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2472ED-BA79-5662-2773-9A52B3F27D43}"/>
              </a:ext>
            </a:extLst>
          </p:cNvPr>
          <p:cNvSpPr>
            <a:spLocks noGrp="1"/>
          </p:cNvSpPr>
          <p:nvPr>
            <p:ph type="dt" sz="half" idx="10"/>
          </p:nvPr>
        </p:nvSpPr>
        <p:spPr/>
        <p:txBody>
          <a:bodyPr/>
          <a:lstStyle/>
          <a:p>
            <a:fld id="{E89E3FB4-8E70-43F1-94EE-19DB997B7AAA}" type="datetimeFigureOut">
              <a:rPr lang="en-IN" smtClean="0"/>
              <a:t>24-07-2024</a:t>
            </a:fld>
            <a:endParaRPr lang="en-IN"/>
          </a:p>
        </p:txBody>
      </p:sp>
      <p:sp>
        <p:nvSpPr>
          <p:cNvPr id="3" name="Footer Placeholder 2">
            <a:extLst>
              <a:ext uri="{FF2B5EF4-FFF2-40B4-BE49-F238E27FC236}">
                <a16:creationId xmlns:a16="http://schemas.microsoft.com/office/drawing/2014/main" id="{C685A3BA-65FD-A6AB-4AFB-B953402D36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46E59D9-F70C-0A9C-1D7C-BBEB07732FE9}"/>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2462706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F34A5-793E-588A-8808-BE4423CF00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E0B437-3527-1576-1E14-B971901C89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E9923D-433E-5CF9-F5CE-9A4F503C1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C0C91-5C85-138D-5D9B-6D1CE572F4E5}"/>
              </a:ext>
            </a:extLst>
          </p:cNvPr>
          <p:cNvSpPr>
            <a:spLocks noGrp="1"/>
          </p:cNvSpPr>
          <p:nvPr>
            <p:ph type="dt" sz="half" idx="10"/>
          </p:nvPr>
        </p:nvSpPr>
        <p:spPr/>
        <p:txBody>
          <a:bodyPr/>
          <a:lstStyle/>
          <a:p>
            <a:fld id="{E89E3FB4-8E70-43F1-94EE-19DB997B7AAA}" type="datetimeFigureOut">
              <a:rPr lang="en-IN" smtClean="0"/>
              <a:t>24-07-2024</a:t>
            </a:fld>
            <a:endParaRPr lang="en-IN"/>
          </a:p>
        </p:txBody>
      </p:sp>
      <p:sp>
        <p:nvSpPr>
          <p:cNvPr id="6" name="Footer Placeholder 5">
            <a:extLst>
              <a:ext uri="{FF2B5EF4-FFF2-40B4-BE49-F238E27FC236}">
                <a16:creationId xmlns:a16="http://schemas.microsoft.com/office/drawing/2014/main" id="{B9987226-ACCC-6B51-2559-C7292AAE45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414D7E-954F-0917-2030-90BD886F86AF}"/>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3812556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A4DF-7386-3633-B9BB-326087958C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A7D92F-7D30-EB79-D97B-FD7D54DF43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1BE442-9F0C-CB27-1A43-79FA3B5828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C6B312-9F7A-1553-7530-124325CDDDFB}"/>
              </a:ext>
            </a:extLst>
          </p:cNvPr>
          <p:cNvSpPr>
            <a:spLocks noGrp="1"/>
          </p:cNvSpPr>
          <p:nvPr>
            <p:ph type="dt" sz="half" idx="10"/>
          </p:nvPr>
        </p:nvSpPr>
        <p:spPr/>
        <p:txBody>
          <a:bodyPr/>
          <a:lstStyle/>
          <a:p>
            <a:fld id="{E89E3FB4-8E70-43F1-94EE-19DB997B7AAA}" type="datetimeFigureOut">
              <a:rPr lang="en-IN" smtClean="0"/>
              <a:t>24-07-2024</a:t>
            </a:fld>
            <a:endParaRPr lang="en-IN"/>
          </a:p>
        </p:txBody>
      </p:sp>
      <p:sp>
        <p:nvSpPr>
          <p:cNvPr id="6" name="Footer Placeholder 5">
            <a:extLst>
              <a:ext uri="{FF2B5EF4-FFF2-40B4-BE49-F238E27FC236}">
                <a16:creationId xmlns:a16="http://schemas.microsoft.com/office/drawing/2014/main" id="{6D823D7E-5087-042A-2D64-7D90F02E83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DAA8D1-008F-BFE2-95BD-0928E9B9AE90}"/>
              </a:ext>
            </a:extLst>
          </p:cNvPr>
          <p:cNvSpPr>
            <a:spLocks noGrp="1"/>
          </p:cNvSpPr>
          <p:nvPr>
            <p:ph type="sldNum" sz="quarter" idx="12"/>
          </p:nvPr>
        </p:nvSpPr>
        <p:spPr/>
        <p:txBody>
          <a:bodyPr/>
          <a:lstStyle/>
          <a:p>
            <a:fld id="{1CAC67D7-6B41-4A71-8272-093EBB6F53A4}" type="slidenum">
              <a:rPr lang="en-IN" smtClean="0"/>
              <a:t>‹#›</a:t>
            </a:fld>
            <a:endParaRPr lang="en-IN"/>
          </a:p>
        </p:txBody>
      </p:sp>
    </p:spTree>
    <p:extLst>
      <p:ext uri="{BB962C8B-B14F-4D97-AF65-F5344CB8AC3E}">
        <p14:creationId xmlns:p14="http://schemas.microsoft.com/office/powerpoint/2010/main" val="595731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FBD747-A6DA-BC17-754F-9FA147B173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AB03D3-ACC6-3B8A-0352-D3E66EF572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ABDDFA-8871-AE19-28EC-FC958895F5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9E3FB4-8E70-43F1-94EE-19DB997B7AAA}" type="datetimeFigureOut">
              <a:rPr lang="en-IN" smtClean="0"/>
              <a:t>24-07-2024</a:t>
            </a:fld>
            <a:endParaRPr lang="en-IN"/>
          </a:p>
        </p:txBody>
      </p:sp>
      <p:sp>
        <p:nvSpPr>
          <p:cNvPr id="5" name="Footer Placeholder 4">
            <a:extLst>
              <a:ext uri="{FF2B5EF4-FFF2-40B4-BE49-F238E27FC236}">
                <a16:creationId xmlns:a16="http://schemas.microsoft.com/office/drawing/2014/main" id="{32CB1295-FC20-E8CE-E975-5E8CD688C5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78E5ACE-C772-0379-F668-617B3E670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AC67D7-6B41-4A71-8272-093EBB6F53A4}" type="slidenum">
              <a:rPr lang="en-IN" smtClean="0"/>
              <a:t>‹#›</a:t>
            </a:fld>
            <a:endParaRPr lang="en-IN"/>
          </a:p>
        </p:txBody>
      </p:sp>
    </p:spTree>
    <p:extLst>
      <p:ext uri="{BB962C8B-B14F-4D97-AF65-F5344CB8AC3E}">
        <p14:creationId xmlns:p14="http://schemas.microsoft.com/office/powerpoint/2010/main" val="3152703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orldtimeapi.org/api/timezone/Asia/Kolkata" TargetMode="External"/><Relationship Id="rId2" Type="http://schemas.openxmlformats.org/officeDocument/2006/relationships/hyperlink" Target="https://worldtimeapi.org/api/timezon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3F4E0-25FF-113F-D355-AFB276163288}"/>
              </a:ext>
            </a:extLst>
          </p:cNvPr>
          <p:cNvSpPr>
            <a:spLocks noGrp="1"/>
          </p:cNvSpPr>
          <p:nvPr>
            <p:ph type="ctrTitle"/>
          </p:nvPr>
        </p:nvSpPr>
        <p:spPr/>
        <p:txBody>
          <a:bodyPr/>
          <a:lstStyle/>
          <a:p>
            <a:r>
              <a:rPr lang="en-IN" dirty="0"/>
              <a:t>Exception Handling in JavaScript</a:t>
            </a:r>
          </a:p>
        </p:txBody>
      </p:sp>
    </p:spTree>
    <p:extLst>
      <p:ext uri="{BB962C8B-B14F-4D97-AF65-F5344CB8AC3E}">
        <p14:creationId xmlns:p14="http://schemas.microsoft.com/office/powerpoint/2010/main" val="1698494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3ED43-FA75-E26D-A798-DA94199F42CE}"/>
              </a:ext>
            </a:extLst>
          </p:cNvPr>
          <p:cNvSpPr>
            <a:spLocks noGrp="1"/>
          </p:cNvSpPr>
          <p:nvPr>
            <p:ph type="title"/>
          </p:nvPr>
        </p:nvSpPr>
        <p:spPr/>
        <p:txBody>
          <a:bodyPr/>
          <a:lstStyle/>
          <a:p>
            <a:r>
              <a:rPr lang="en-US" sz="44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Syntax:</a:t>
            </a:r>
            <a:br>
              <a:rPr lang="en-IN" sz="44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61B44D0-A64C-68AD-3853-7A1573AD7E73}"/>
              </a:ext>
            </a:extLst>
          </p:cNvPr>
          <p:cNvSpPr>
            <a:spLocks noGrp="1"/>
          </p:cNvSpPr>
          <p:nvPr>
            <p:ph idx="1"/>
          </p:nvPr>
        </p:nvSpPr>
        <p:spPr/>
        <p:txBody>
          <a:bodyPr/>
          <a:lstStyle/>
          <a:p>
            <a:pPr marL="0" indent="0">
              <a:lnSpc>
                <a:spcPct val="115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try {</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expression; //code to be written.</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catch(error){</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expression; // code for handling the error.</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lnSpc>
                <a:spcPct val="115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 </a:t>
            </a:r>
            <a:endParaRPr lang="en-IN" sz="1800" b="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17113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F41F-C144-AF17-70D3-87B37DCB5298}"/>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3BB01004-7F15-67AE-F6FD-6CF70BEB895E}"/>
              </a:ext>
            </a:extLst>
          </p:cNvPr>
          <p:cNvPicPr>
            <a:picLocks noGrp="1" noChangeAspect="1"/>
          </p:cNvPicPr>
          <p:nvPr>
            <p:ph idx="1"/>
          </p:nvPr>
        </p:nvPicPr>
        <p:blipFill>
          <a:blip r:embed="rId2"/>
          <a:stretch>
            <a:fillRect/>
          </a:stretch>
        </p:blipFill>
        <p:spPr>
          <a:xfrm>
            <a:off x="838200" y="1690688"/>
            <a:ext cx="4816257" cy="3574090"/>
          </a:xfrm>
        </p:spPr>
      </p:pic>
      <p:pic>
        <p:nvPicPr>
          <p:cNvPr id="7" name="Picture 6">
            <a:extLst>
              <a:ext uri="{FF2B5EF4-FFF2-40B4-BE49-F238E27FC236}">
                <a16:creationId xmlns:a16="http://schemas.microsoft.com/office/drawing/2014/main" id="{FA5F6A16-EFB3-BA21-6BCD-522733340F2A}"/>
              </a:ext>
            </a:extLst>
          </p:cNvPr>
          <p:cNvPicPr>
            <a:picLocks noChangeAspect="1"/>
          </p:cNvPicPr>
          <p:nvPr/>
        </p:nvPicPr>
        <p:blipFill>
          <a:blip r:embed="rId3"/>
          <a:stretch>
            <a:fillRect/>
          </a:stretch>
        </p:blipFill>
        <p:spPr>
          <a:xfrm>
            <a:off x="838200" y="5525051"/>
            <a:ext cx="4618120" cy="967824"/>
          </a:xfrm>
          <a:prstGeom prst="rect">
            <a:avLst/>
          </a:prstGeom>
        </p:spPr>
      </p:pic>
    </p:spTree>
    <p:extLst>
      <p:ext uri="{BB962C8B-B14F-4D97-AF65-F5344CB8AC3E}">
        <p14:creationId xmlns:p14="http://schemas.microsoft.com/office/powerpoint/2010/main" val="940548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3314-4C5C-B976-1B67-0029A9643F32}"/>
              </a:ext>
            </a:extLst>
          </p:cNvPr>
          <p:cNvSpPr>
            <a:spLocks noGrp="1"/>
          </p:cNvSpPr>
          <p:nvPr>
            <p:ph type="title"/>
          </p:nvPr>
        </p:nvSpPr>
        <p:spPr/>
        <p:txBody>
          <a:bodyPr/>
          <a:lstStyle/>
          <a:p>
            <a:r>
              <a:rPr lang="en-IN" dirty="0"/>
              <a:t>try…catch…finally statements</a:t>
            </a:r>
          </a:p>
        </p:txBody>
      </p:sp>
      <p:sp>
        <p:nvSpPr>
          <p:cNvPr id="3" name="Content Placeholder 2">
            <a:extLst>
              <a:ext uri="{FF2B5EF4-FFF2-40B4-BE49-F238E27FC236}">
                <a16:creationId xmlns:a16="http://schemas.microsoft.com/office/drawing/2014/main" id="{57B019FB-A55D-BCE1-FF7B-CFBCC3EC88A8}"/>
              </a:ext>
            </a:extLst>
          </p:cNvPr>
          <p:cNvSpPr>
            <a:spLocks noGrp="1"/>
          </p:cNvSpPr>
          <p:nvPr>
            <p:ph idx="1"/>
          </p:nvPr>
        </p:nvSpPr>
        <p:spPr/>
        <p:txBody>
          <a:bodyPr/>
          <a:lstStyle/>
          <a:p>
            <a:r>
              <a:rPr lang="en-GB" dirty="0"/>
              <a:t>Finally is an optional block of statements which is executed after the execution of try and catch statements. </a:t>
            </a:r>
          </a:p>
          <a:p>
            <a:r>
              <a:rPr lang="en-GB" dirty="0"/>
              <a:t>Finally block does not hold for the exception to be thrown. </a:t>
            </a:r>
          </a:p>
          <a:p>
            <a:r>
              <a:rPr lang="en-GB" dirty="0"/>
              <a:t>Any exception is thrown or not, finally block code, if present, will definitely execute. </a:t>
            </a:r>
          </a:p>
          <a:p>
            <a:r>
              <a:rPr lang="en-GB" dirty="0"/>
              <a:t>It does not care for the output too.</a:t>
            </a:r>
            <a:endParaRPr lang="en-IN" dirty="0"/>
          </a:p>
        </p:txBody>
      </p:sp>
    </p:spTree>
    <p:extLst>
      <p:ext uri="{BB962C8B-B14F-4D97-AF65-F5344CB8AC3E}">
        <p14:creationId xmlns:p14="http://schemas.microsoft.com/office/powerpoint/2010/main" val="4146116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E3AE2-9581-5E6D-C899-85D883BAE1EC}"/>
              </a:ext>
            </a:extLst>
          </p:cNvPr>
          <p:cNvSpPr>
            <a:spLocks noGrp="1"/>
          </p:cNvSpPr>
          <p:nvPr>
            <p:ph type="title"/>
          </p:nvPr>
        </p:nvSpPr>
        <p:spPr/>
        <p:txBody>
          <a:bodyPr/>
          <a:lstStyle/>
          <a:p>
            <a:r>
              <a:rPr lang="en-US" sz="44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Syntax:</a:t>
            </a:r>
            <a:endParaRPr lang="en-IN" dirty="0"/>
          </a:p>
        </p:txBody>
      </p:sp>
      <p:pic>
        <p:nvPicPr>
          <p:cNvPr id="5" name="Content Placeholder 4">
            <a:extLst>
              <a:ext uri="{FF2B5EF4-FFF2-40B4-BE49-F238E27FC236}">
                <a16:creationId xmlns:a16="http://schemas.microsoft.com/office/drawing/2014/main" id="{9C21909E-8F3E-943D-7777-94F9B4F2AC64}"/>
              </a:ext>
            </a:extLst>
          </p:cNvPr>
          <p:cNvPicPr>
            <a:picLocks noGrp="1" noChangeAspect="1"/>
          </p:cNvPicPr>
          <p:nvPr>
            <p:ph idx="1"/>
          </p:nvPr>
        </p:nvPicPr>
        <p:blipFill>
          <a:blip r:embed="rId2"/>
          <a:stretch>
            <a:fillRect/>
          </a:stretch>
        </p:blipFill>
        <p:spPr>
          <a:xfrm>
            <a:off x="993748" y="2059599"/>
            <a:ext cx="7309744" cy="3343674"/>
          </a:xfrm>
        </p:spPr>
      </p:pic>
    </p:spTree>
    <p:extLst>
      <p:ext uri="{BB962C8B-B14F-4D97-AF65-F5344CB8AC3E}">
        <p14:creationId xmlns:p14="http://schemas.microsoft.com/office/powerpoint/2010/main" val="391080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08E6-DDB8-ECF5-D706-CA824B8CE664}"/>
              </a:ext>
            </a:extLst>
          </p:cNvPr>
          <p:cNvSpPr>
            <a:spLocks noGrp="1"/>
          </p:cNvSpPr>
          <p:nvPr>
            <p:ph type="title"/>
          </p:nvPr>
        </p:nvSpPr>
        <p:spPr/>
        <p:txBody>
          <a:bodyPr/>
          <a:lstStyle/>
          <a:p>
            <a:r>
              <a:rPr lang="en-IN" dirty="0"/>
              <a:t>Example:</a:t>
            </a:r>
          </a:p>
        </p:txBody>
      </p:sp>
      <p:pic>
        <p:nvPicPr>
          <p:cNvPr id="5" name="Content Placeholder 4">
            <a:extLst>
              <a:ext uri="{FF2B5EF4-FFF2-40B4-BE49-F238E27FC236}">
                <a16:creationId xmlns:a16="http://schemas.microsoft.com/office/drawing/2014/main" id="{5C7D3B1C-F20C-A0E5-2037-A887E6440DF2}"/>
              </a:ext>
            </a:extLst>
          </p:cNvPr>
          <p:cNvPicPr>
            <a:picLocks noGrp="1" noChangeAspect="1"/>
          </p:cNvPicPr>
          <p:nvPr>
            <p:ph idx="1"/>
          </p:nvPr>
        </p:nvPicPr>
        <p:blipFill>
          <a:blip r:embed="rId2"/>
          <a:stretch>
            <a:fillRect/>
          </a:stretch>
        </p:blipFill>
        <p:spPr>
          <a:xfrm>
            <a:off x="838200" y="1853693"/>
            <a:ext cx="7419109" cy="4251543"/>
          </a:xfrm>
        </p:spPr>
      </p:pic>
    </p:spTree>
    <p:extLst>
      <p:ext uri="{BB962C8B-B14F-4D97-AF65-F5344CB8AC3E}">
        <p14:creationId xmlns:p14="http://schemas.microsoft.com/office/powerpoint/2010/main" val="3171182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486B-31F7-3D12-81DB-D93DDA3FA308}"/>
              </a:ext>
            </a:extLst>
          </p:cNvPr>
          <p:cNvSpPr>
            <a:spLocks noGrp="1"/>
          </p:cNvSpPr>
          <p:nvPr>
            <p:ph type="title"/>
          </p:nvPr>
        </p:nvSpPr>
        <p:spPr/>
        <p:txBody>
          <a:bodyPr/>
          <a:lstStyle/>
          <a:p>
            <a:r>
              <a:rPr lang="en-GB" dirty="0"/>
              <a:t>Throw Statement</a:t>
            </a:r>
            <a:br>
              <a:rPr lang="en-GB" dirty="0"/>
            </a:br>
            <a:endParaRPr lang="en-IN" dirty="0"/>
          </a:p>
        </p:txBody>
      </p:sp>
      <p:sp>
        <p:nvSpPr>
          <p:cNvPr id="3" name="Content Placeholder 2">
            <a:extLst>
              <a:ext uri="{FF2B5EF4-FFF2-40B4-BE49-F238E27FC236}">
                <a16:creationId xmlns:a16="http://schemas.microsoft.com/office/drawing/2014/main" id="{AE3CB3E9-BA9B-23A2-0F2C-D5EF1FBB39F4}"/>
              </a:ext>
            </a:extLst>
          </p:cNvPr>
          <p:cNvSpPr>
            <a:spLocks noGrp="1"/>
          </p:cNvSpPr>
          <p:nvPr>
            <p:ph idx="1"/>
          </p:nvPr>
        </p:nvSpPr>
        <p:spPr/>
        <p:txBody>
          <a:bodyPr/>
          <a:lstStyle/>
          <a:p>
            <a:r>
              <a:rPr lang="en-GB" dirty="0"/>
              <a:t>Throw statements are used for throwing user-defined errors. </a:t>
            </a:r>
          </a:p>
          <a:p>
            <a:r>
              <a:rPr lang="en-GB" dirty="0"/>
              <a:t>User can define and throw their own custom errors. </a:t>
            </a:r>
          </a:p>
          <a:p>
            <a:r>
              <a:rPr lang="en-GB" dirty="0"/>
              <a:t>When throw statement is executed, the statements present after it will not execute. </a:t>
            </a:r>
          </a:p>
          <a:p>
            <a:r>
              <a:rPr lang="en-GB" dirty="0"/>
              <a:t>The control will directly pass to the catch block.</a:t>
            </a:r>
            <a:endParaRPr lang="en-IN" dirty="0"/>
          </a:p>
        </p:txBody>
      </p:sp>
    </p:spTree>
    <p:extLst>
      <p:ext uri="{BB962C8B-B14F-4D97-AF65-F5344CB8AC3E}">
        <p14:creationId xmlns:p14="http://schemas.microsoft.com/office/powerpoint/2010/main" val="598594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60C6D-662A-4E72-F3A6-D0E8D52C69ED}"/>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C5A50BD2-5BAE-1B37-1693-63E03FC38950}"/>
              </a:ext>
            </a:extLst>
          </p:cNvPr>
          <p:cNvSpPr>
            <a:spLocks noGrp="1"/>
          </p:cNvSpPr>
          <p:nvPr>
            <p:ph idx="1"/>
          </p:nvPr>
        </p:nvSpPr>
        <p:spPr/>
        <p:txBody>
          <a:bodyPr>
            <a:normAutofit/>
          </a:bodyPr>
          <a:lstStyle/>
          <a:p>
            <a:r>
              <a:rPr lang="en-GB" sz="1800" dirty="0"/>
              <a:t>Create a simple structure with a heading and a paragraph element to display the date and time. Create an </a:t>
            </a:r>
            <a:r>
              <a:rPr lang="en-GB" sz="1800" b="1" dirty="0"/>
              <a:t>asynchronous function </a:t>
            </a:r>
            <a:r>
              <a:rPr lang="en-GB" sz="1800" dirty="0" err="1"/>
              <a:t>fetchDateTime</a:t>
            </a:r>
            <a:r>
              <a:rPr lang="en-GB" sz="1800" dirty="0"/>
              <a:t> that uses the fetch API to get the current date and time from the</a:t>
            </a:r>
            <a:r>
              <a:rPr lang="en-GB" sz="1800" b="1" dirty="0"/>
              <a:t> </a:t>
            </a:r>
            <a:r>
              <a:rPr lang="en-GB" sz="1800" b="1" dirty="0" err="1"/>
              <a:t>WorldTimeAPI</a:t>
            </a:r>
            <a:r>
              <a:rPr lang="en-GB" sz="1800" dirty="0"/>
              <a:t>. The fetched data is then displayed on the webpage and try to implement </a:t>
            </a:r>
            <a:r>
              <a:rPr lang="en-GB" sz="1800" b="1" dirty="0"/>
              <a:t>try catch block</a:t>
            </a:r>
            <a:r>
              <a:rPr lang="en-GB" sz="1800" dirty="0"/>
              <a:t> .</a:t>
            </a:r>
          </a:p>
          <a:p>
            <a:r>
              <a:rPr lang="en-GB" b="1" dirty="0"/>
              <a:t>API : </a:t>
            </a:r>
            <a:r>
              <a:rPr lang="en-IN" dirty="0">
                <a:hlinkClick r:id="rId2"/>
              </a:rPr>
              <a:t>worldtimeapi.org/</a:t>
            </a:r>
            <a:r>
              <a:rPr lang="en-IN" dirty="0" err="1">
                <a:hlinkClick r:id="rId2"/>
              </a:rPr>
              <a:t>api</a:t>
            </a:r>
            <a:r>
              <a:rPr lang="en-IN" dirty="0">
                <a:hlinkClick r:id="rId2"/>
              </a:rPr>
              <a:t>/</a:t>
            </a:r>
            <a:r>
              <a:rPr lang="en-IN" dirty="0" err="1">
                <a:hlinkClick r:id="rId2"/>
              </a:rPr>
              <a:t>timezone</a:t>
            </a:r>
            <a:endParaRPr lang="en-IN" dirty="0"/>
          </a:p>
          <a:p>
            <a:r>
              <a:rPr lang="en-IN" dirty="0">
                <a:hlinkClick r:id="rId3"/>
              </a:rPr>
              <a:t>          worldtimeapi.org/</a:t>
            </a:r>
            <a:r>
              <a:rPr lang="en-IN" dirty="0" err="1">
                <a:hlinkClick r:id="rId3"/>
              </a:rPr>
              <a:t>api</a:t>
            </a:r>
            <a:r>
              <a:rPr lang="en-IN" dirty="0">
                <a:hlinkClick r:id="rId3"/>
              </a:rPr>
              <a:t>/</a:t>
            </a:r>
            <a:r>
              <a:rPr lang="en-IN" dirty="0" err="1">
                <a:hlinkClick r:id="rId3"/>
              </a:rPr>
              <a:t>timezone</a:t>
            </a:r>
            <a:r>
              <a:rPr lang="en-IN" dirty="0">
                <a:hlinkClick r:id="rId3"/>
              </a:rPr>
              <a:t>/Asia/Kolkata</a:t>
            </a:r>
            <a:endParaRPr lang="en-IN" dirty="0"/>
          </a:p>
          <a:p>
            <a:pPr marL="0" indent="0">
              <a:buNone/>
            </a:pPr>
            <a:endParaRPr lang="en-IN" dirty="0"/>
          </a:p>
          <a:p>
            <a:pPr marL="0" indent="0">
              <a:buNone/>
            </a:pPr>
            <a:r>
              <a:rPr lang="en-IN" sz="1800" b="1" dirty="0">
                <a:solidFill>
                  <a:srgbClr val="FF0000"/>
                </a:solidFill>
                <a:latin typeface="Arial Narrow" panose="020B0606020202030204" pitchFamily="34" charset="0"/>
              </a:rPr>
              <a:t> 👉 Note: Carefully check this </a:t>
            </a:r>
            <a:r>
              <a:rPr lang="en-IN" sz="1800" b="1" dirty="0" err="1">
                <a:solidFill>
                  <a:srgbClr val="FF0000"/>
                </a:solidFill>
                <a:latin typeface="Arial Narrow" panose="020B0606020202030204" pitchFamily="34" charset="0"/>
              </a:rPr>
              <a:t>api</a:t>
            </a:r>
            <a:r>
              <a:rPr lang="en-IN" sz="1800" b="1" dirty="0">
                <a:solidFill>
                  <a:srgbClr val="FF0000"/>
                </a:solidFill>
                <a:latin typeface="Arial Narrow" panose="020B0606020202030204" pitchFamily="34" charset="0"/>
              </a:rPr>
              <a:t> and implement the logic also refer the screenshots given to the next slide.</a:t>
            </a:r>
            <a:endParaRPr lang="en-GB" sz="1800" b="1" dirty="0">
              <a:solidFill>
                <a:srgbClr val="FF0000"/>
              </a:solidFill>
              <a:latin typeface="Arial Narrow" panose="020B0606020202030204" pitchFamily="34" charset="0"/>
            </a:endParaRPr>
          </a:p>
          <a:p>
            <a:endParaRPr lang="en-IN" sz="1800" dirty="0"/>
          </a:p>
        </p:txBody>
      </p:sp>
    </p:spTree>
    <p:extLst>
      <p:ext uri="{BB962C8B-B14F-4D97-AF65-F5344CB8AC3E}">
        <p14:creationId xmlns:p14="http://schemas.microsoft.com/office/powerpoint/2010/main" val="2613510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8276-4F9C-3CE9-6C8A-E95C760A8C0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07080C5-1687-B121-4F0C-CEE3EA92B50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420B411-A8A6-64B6-CC88-C84C42FBF08F}"/>
              </a:ext>
            </a:extLst>
          </p:cNvPr>
          <p:cNvPicPr>
            <a:picLocks noChangeAspect="1"/>
          </p:cNvPicPr>
          <p:nvPr/>
        </p:nvPicPr>
        <p:blipFill>
          <a:blip r:embed="rId2"/>
          <a:stretch>
            <a:fillRect/>
          </a:stretch>
        </p:blipFill>
        <p:spPr>
          <a:xfrm>
            <a:off x="838200" y="365126"/>
            <a:ext cx="10291618" cy="5974422"/>
          </a:xfrm>
          <a:prstGeom prst="rect">
            <a:avLst/>
          </a:prstGeom>
        </p:spPr>
      </p:pic>
    </p:spTree>
    <p:extLst>
      <p:ext uri="{BB962C8B-B14F-4D97-AF65-F5344CB8AC3E}">
        <p14:creationId xmlns:p14="http://schemas.microsoft.com/office/powerpoint/2010/main" val="412525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88189-32E0-5A81-379F-3865061246EE}"/>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9AF84DE2-97AA-8B22-ED97-392D2A4C96A4}"/>
              </a:ext>
            </a:extLst>
          </p:cNvPr>
          <p:cNvPicPr>
            <a:picLocks noGrp="1" noChangeAspect="1"/>
          </p:cNvPicPr>
          <p:nvPr>
            <p:ph idx="1"/>
          </p:nvPr>
        </p:nvPicPr>
        <p:blipFill>
          <a:blip r:embed="rId2"/>
          <a:stretch>
            <a:fillRect/>
          </a:stretch>
        </p:blipFill>
        <p:spPr>
          <a:xfrm>
            <a:off x="838200" y="277091"/>
            <a:ext cx="10328564" cy="5899872"/>
          </a:xfrm>
          <a:prstGeom prst="rect">
            <a:avLst/>
          </a:prstGeom>
        </p:spPr>
      </p:pic>
    </p:spTree>
    <p:extLst>
      <p:ext uri="{BB962C8B-B14F-4D97-AF65-F5344CB8AC3E}">
        <p14:creationId xmlns:p14="http://schemas.microsoft.com/office/powerpoint/2010/main" val="1293144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BBF4C-88D1-7BC2-4153-F2BBF0FB2E0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2060F45-CC25-FFE9-CCD4-5579B2353441}"/>
              </a:ext>
            </a:extLst>
          </p:cNvPr>
          <p:cNvPicPr>
            <a:picLocks noGrp="1" noChangeAspect="1"/>
          </p:cNvPicPr>
          <p:nvPr>
            <p:ph idx="1"/>
          </p:nvPr>
        </p:nvPicPr>
        <p:blipFill>
          <a:blip r:embed="rId2"/>
          <a:stretch>
            <a:fillRect/>
          </a:stretch>
        </p:blipFill>
        <p:spPr>
          <a:xfrm>
            <a:off x="773545" y="554904"/>
            <a:ext cx="10515600" cy="5748192"/>
          </a:xfrm>
        </p:spPr>
      </p:pic>
    </p:spTree>
    <p:extLst>
      <p:ext uri="{BB962C8B-B14F-4D97-AF65-F5344CB8AC3E}">
        <p14:creationId xmlns:p14="http://schemas.microsoft.com/office/powerpoint/2010/main" val="896886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1461E-3854-6458-3498-CD6545F6B137}"/>
              </a:ext>
            </a:extLst>
          </p:cNvPr>
          <p:cNvSpPr>
            <a:spLocks noGrp="1"/>
          </p:cNvSpPr>
          <p:nvPr>
            <p:ph type="title"/>
          </p:nvPr>
        </p:nvSpPr>
        <p:spPr/>
        <p:txBody>
          <a:bodyPr/>
          <a:lstStyle/>
          <a:p>
            <a:r>
              <a:rPr lang="en-IN" dirty="0"/>
              <a:t>Exception Handling in JavaScript</a:t>
            </a:r>
          </a:p>
        </p:txBody>
      </p:sp>
      <p:sp>
        <p:nvSpPr>
          <p:cNvPr id="3" name="Content Placeholder 2">
            <a:extLst>
              <a:ext uri="{FF2B5EF4-FFF2-40B4-BE49-F238E27FC236}">
                <a16:creationId xmlns:a16="http://schemas.microsoft.com/office/drawing/2014/main" id="{15F58A09-6102-A7B0-3876-4BEB8CBA3F88}"/>
              </a:ext>
            </a:extLst>
          </p:cNvPr>
          <p:cNvSpPr>
            <a:spLocks noGrp="1"/>
          </p:cNvSpPr>
          <p:nvPr>
            <p:ph idx="1"/>
          </p:nvPr>
        </p:nvSpPr>
        <p:spPr/>
        <p:txBody>
          <a:bodyPr/>
          <a:lstStyle/>
          <a:p>
            <a:r>
              <a:rPr lang="en-US"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 exception signifies the presence of an abnormal condition which requires special operable techniques. </a:t>
            </a:r>
          </a:p>
          <a:p>
            <a:r>
              <a:rPr lang="en-US"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programming terms, an exception is the anomalous code that breaks the normal flow of the code. </a:t>
            </a:r>
          </a:p>
          <a:p>
            <a:r>
              <a:rPr lang="en-US"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Such exceptions require specialized programming constructs for its execution</a:t>
            </a:r>
            <a:r>
              <a:rPr lang="en-US" sz="1800" kern="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2852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D9E9-D7AE-8B58-5BC5-DD662DC32028}"/>
              </a:ext>
            </a:extLst>
          </p:cNvPr>
          <p:cNvSpPr>
            <a:spLocks noGrp="1"/>
          </p:cNvSpPr>
          <p:nvPr>
            <p:ph type="title"/>
          </p:nvPr>
        </p:nvSpPr>
        <p:spPr/>
        <p:txBody>
          <a:bodyPr/>
          <a:lstStyle/>
          <a:p>
            <a:r>
              <a:rPr lang="en-IN" dirty="0"/>
              <a:t>What is Exception Handling</a:t>
            </a:r>
          </a:p>
        </p:txBody>
      </p:sp>
      <p:sp>
        <p:nvSpPr>
          <p:cNvPr id="3" name="Content Placeholder 2">
            <a:extLst>
              <a:ext uri="{FF2B5EF4-FFF2-40B4-BE49-F238E27FC236}">
                <a16:creationId xmlns:a16="http://schemas.microsoft.com/office/drawing/2014/main" id="{31FA20FE-72F5-9778-754F-B8CC56675568}"/>
              </a:ext>
            </a:extLst>
          </p:cNvPr>
          <p:cNvSpPr>
            <a:spLocks noGrp="1"/>
          </p:cNvSpPr>
          <p:nvPr>
            <p:ph idx="1"/>
          </p:nvPr>
        </p:nvSpPr>
        <p:spPr/>
        <p:txBody>
          <a:bodyPr/>
          <a:lstStyle/>
          <a:p>
            <a:r>
              <a:rPr lang="en-GB" dirty="0"/>
              <a:t>In programming, exception handling is a process or method used for handling the abnormal statements in the code and executing them.</a:t>
            </a:r>
          </a:p>
          <a:p>
            <a:r>
              <a:rPr lang="en-GB" dirty="0"/>
              <a:t> It also enables to handle the flow control of the code/program. </a:t>
            </a:r>
          </a:p>
          <a:p>
            <a:r>
              <a:rPr lang="en-GB" dirty="0"/>
              <a:t>For handling the code, various handlers are used that process the exception and execute the code. </a:t>
            </a:r>
          </a:p>
          <a:p>
            <a:r>
              <a:rPr lang="en-GB" dirty="0"/>
              <a:t>For example, the Division of a non-zero value with zero will result into infinity always, and it is an exception. Thus, with the help of exception handling, it can be executed and handled.</a:t>
            </a:r>
            <a:endParaRPr lang="en-IN" dirty="0"/>
          </a:p>
        </p:txBody>
      </p:sp>
    </p:spTree>
    <p:extLst>
      <p:ext uri="{BB962C8B-B14F-4D97-AF65-F5344CB8AC3E}">
        <p14:creationId xmlns:p14="http://schemas.microsoft.com/office/powerpoint/2010/main" val="417179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23256-5772-2EA6-C193-F5222E307798}"/>
              </a:ext>
            </a:extLst>
          </p:cNvPr>
          <p:cNvSpPr>
            <a:spLocks noGrp="1"/>
          </p:cNvSpPr>
          <p:nvPr>
            <p:ph type="title"/>
          </p:nvPr>
        </p:nvSpPr>
        <p:spPr/>
        <p:txBody>
          <a:bodyPr/>
          <a:lstStyle/>
          <a:p>
            <a:r>
              <a:rPr lang="en-IN" dirty="0"/>
              <a:t>ERRORS</a:t>
            </a:r>
          </a:p>
        </p:txBody>
      </p:sp>
      <p:sp>
        <p:nvSpPr>
          <p:cNvPr id="3" name="Content Placeholder 2">
            <a:extLst>
              <a:ext uri="{FF2B5EF4-FFF2-40B4-BE49-F238E27FC236}">
                <a16:creationId xmlns:a16="http://schemas.microsoft.com/office/drawing/2014/main" id="{CBD69A5F-14A8-F238-F4A2-D4008F285E2A}"/>
              </a:ext>
            </a:extLst>
          </p:cNvPr>
          <p:cNvSpPr>
            <a:spLocks noGrp="1"/>
          </p:cNvSpPr>
          <p:nvPr>
            <p:ph idx="1"/>
          </p:nvPr>
        </p:nvSpPr>
        <p:spPr/>
        <p:txBody>
          <a:bodyPr>
            <a:normAutofit fontScale="92500" lnSpcReduction="10000"/>
          </a:bodyPr>
          <a:lstStyle/>
          <a:p>
            <a:pPr marL="0" lvl="0" indent="0" algn="just">
              <a:lnSpc>
                <a:spcPct val="100000"/>
              </a:lnSpc>
              <a:spcBef>
                <a:spcPts val="190"/>
              </a:spcBef>
              <a:buNone/>
            </a:pPr>
            <a:r>
              <a:rPr lang="en-US" sz="2400" b="1" kern="1800" dirty="0">
                <a:solidFill>
                  <a:srgbClr val="000000"/>
                </a:solidFill>
                <a:effectLst/>
                <a:ea typeface="Times New Roman" panose="02020603050405020304" pitchFamily="18" charset="0"/>
                <a:cs typeface="Times New Roman" panose="02020603050405020304" pitchFamily="18" charset="0"/>
              </a:rPr>
              <a:t>Syntax Errors</a:t>
            </a:r>
            <a:endParaRPr lang="en-IN" sz="2400" dirty="0">
              <a:effectLst/>
              <a:ea typeface="Times New Roman" panose="02020603050405020304" pitchFamily="18" charset="0"/>
              <a:cs typeface="Times New Roman" panose="02020603050405020304" pitchFamily="18" charset="0"/>
            </a:endParaRPr>
          </a:p>
          <a:p>
            <a:pPr marL="457200" algn="just">
              <a:lnSpc>
                <a:spcPct val="100000"/>
              </a:lnSpc>
              <a:spcBef>
                <a:spcPts val="190"/>
              </a:spcBef>
            </a:pPr>
            <a:r>
              <a:rPr lang="en-US" sz="2400" kern="1800" dirty="0">
                <a:solidFill>
                  <a:srgbClr val="000000"/>
                </a:solidFill>
                <a:effectLst/>
                <a:ea typeface="Times New Roman" panose="02020603050405020304" pitchFamily="18" charset="0"/>
                <a:cs typeface="Times New Roman" panose="02020603050405020304" pitchFamily="18" charset="0"/>
              </a:rPr>
              <a:t>When a user makes a mistake in the pre-defined syntax of a programming language, a syntax error may appear.</a:t>
            </a:r>
            <a:endParaRPr lang="en-IN" sz="2400" dirty="0">
              <a:effectLst/>
              <a:ea typeface="Times New Roman" panose="02020603050405020304" pitchFamily="18" charset="0"/>
              <a:cs typeface="Times New Roman" panose="02020603050405020304" pitchFamily="18" charset="0"/>
            </a:endParaRPr>
          </a:p>
          <a:p>
            <a:pPr indent="0" algn="just">
              <a:lnSpc>
                <a:spcPct val="100000"/>
              </a:lnSpc>
              <a:spcBef>
                <a:spcPts val="190"/>
              </a:spcBef>
              <a:buNone/>
            </a:pPr>
            <a:endParaRPr lang="en-IN" sz="2400" dirty="0">
              <a:effectLst/>
              <a:ea typeface="Times New Roman" panose="02020603050405020304" pitchFamily="18" charset="0"/>
              <a:cs typeface="Times New Roman" panose="02020603050405020304" pitchFamily="18" charset="0"/>
            </a:endParaRPr>
          </a:p>
          <a:p>
            <a:pPr marL="0" lvl="0" indent="0" algn="just">
              <a:lnSpc>
                <a:spcPct val="100000"/>
              </a:lnSpc>
              <a:spcBef>
                <a:spcPts val="190"/>
              </a:spcBef>
              <a:buNone/>
            </a:pPr>
            <a:r>
              <a:rPr lang="en-US" sz="2400" b="1" kern="1800" dirty="0">
                <a:solidFill>
                  <a:srgbClr val="000000"/>
                </a:solidFill>
                <a:effectLst/>
                <a:ea typeface="Times New Roman" panose="02020603050405020304" pitchFamily="18" charset="0"/>
                <a:cs typeface="Times New Roman" panose="02020603050405020304" pitchFamily="18" charset="0"/>
              </a:rPr>
              <a:t>Runtime Errors </a:t>
            </a:r>
            <a:endParaRPr lang="en-IN" sz="2400" dirty="0">
              <a:effectLst/>
              <a:ea typeface="Times New Roman" panose="02020603050405020304" pitchFamily="18" charset="0"/>
              <a:cs typeface="Times New Roman" panose="02020603050405020304" pitchFamily="18" charset="0"/>
            </a:endParaRPr>
          </a:p>
          <a:p>
            <a:pPr marL="457200" algn="just">
              <a:lnSpc>
                <a:spcPct val="100000"/>
              </a:lnSpc>
              <a:spcBef>
                <a:spcPts val="190"/>
              </a:spcBef>
              <a:spcAft>
                <a:spcPts val="1000"/>
              </a:spcAft>
            </a:pPr>
            <a:r>
              <a:rPr lang="en-US" sz="2400" kern="1800" dirty="0">
                <a:solidFill>
                  <a:srgbClr val="000000"/>
                </a:solidFill>
                <a:effectLst/>
                <a:ea typeface="Times New Roman" panose="02020603050405020304" pitchFamily="18" charset="0"/>
                <a:cs typeface="Times New Roman" panose="02020603050405020304" pitchFamily="18" charset="0"/>
              </a:rPr>
              <a:t>When an error occurs during the execution of the program, such an error is known as Runtime error. The codes which create runtime errors are known as Exceptions. Thus, exception handlers are used for handling runtime errors.</a:t>
            </a:r>
            <a:endParaRPr lang="en-IN" sz="2400" dirty="0">
              <a:effectLst/>
              <a:ea typeface="Times New Roman" panose="02020603050405020304" pitchFamily="18" charset="0"/>
              <a:cs typeface="Times New Roman" panose="02020603050405020304" pitchFamily="18" charset="0"/>
            </a:endParaRPr>
          </a:p>
          <a:p>
            <a:pPr marL="0" indent="0" algn="just">
              <a:lnSpc>
                <a:spcPct val="100000"/>
              </a:lnSpc>
              <a:spcBef>
                <a:spcPts val="190"/>
              </a:spcBef>
              <a:spcAft>
                <a:spcPts val="1000"/>
              </a:spcAft>
              <a:buNone/>
            </a:pPr>
            <a:r>
              <a:rPr lang="en-US" sz="2400" b="1" kern="1800" dirty="0">
                <a:solidFill>
                  <a:srgbClr val="000000"/>
                </a:solidFill>
                <a:effectLst/>
                <a:ea typeface="Times New Roman" panose="02020603050405020304" pitchFamily="18" charset="0"/>
                <a:cs typeface="Times New Roman" panose="02020603050405020304" pitchFamily="18" charset="0"/>
              </a:rPr>
              <a:t>Logical Errors</a:t>
            </a:r>
            <a:endParaRPr lang="en-IN" sz="2400" dirty="0">
              <a:effectLst/>
              <a:ea typeface="Times New Roman" panose="02020603050405020304" pitchFamily="18" charset="0"/>
              <a:cs typeface="Times New Roman" panose="02020603050405020304" pitchFamily="18" charset="0"/>
            </a:endParaRPr>
          </a:p>
          <a:p>
            <a:pPr marL="457200" algn="just">
              <a:lnSpc>
                <a:spcPct val="100000"/>
              </a:lnSpc>
              <a:spcBef>
                <a:spcPts val="190"/>
              </a:spcBef>
              <a:spcAft>
                <a:spcPts val="1000"/>
              </a:spcAft>
            </a:pPr>
            <a:r>
              <a:rPr lang="en-US" sz="2400" kern="1800" dirty="0">
                <a:solidFill>
                  <a:srgbClr val="000000"/>
                </a:solidFill>
                <a:effectLst/>
                <a:ea typeface="Times New Roman" panose="02020603050405020304" pitchFamily="18" charset="0"/>
                <a:cs typeface="Times New Roman" panose="02020603050405020304" pitchFamily="18" charset="0"/>
              </a:rPr>
              <a:t>An error which occurs when there is any logical mistake in the program that may not produce the desired output, and may terminate abnormally. Such an error is known as Logical error.</a:t>
            </a:r>
            <a:endParaRPr lang="en-IN" sz="2400" dirty="0">
              <a:effectLst/>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01198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1429-60D0-AF5F-10FD-2189670C5362}"/>
              </a:ext>
            </a:extLst>
          </p:cNvPr>
          <p:cNvSpPr>
            <a:spLocks noGrp="1"/>
          </p:cNvSpPr>
          <p:nvPr>
            <p:ph type="title"/>
          </p:nvPr>
        </p:nvSpPr>
        <p:spPr/>
        <p:txBody>
          <a:bodyPr/>
          <a:lstStyle/>
          <a:p>
            <a:r>
              <a:rPr lang="en-US"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Error Object</a:t>
            </a:r>
            <a:br>
              <a:rPr lang="en-IN" sz="18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1B8B7BF-5BF6-69DF-F331-4012749ADABC}"/>
              </a:ext>
            </a:extLst>
          </p:cNvPr>
          <p:cNvSpPr>
            <a:spLocks noGrp="1"/>
          </p:cNvSpPr>
          <p:nvPr>
            <p:ph idx="1"/>
          </p:nvPr>
        </p:nvSpPr>
        <p:spPr/>
        <p:txBody>
          <a:bodyPr>
            <a:normAutofit/>
          </a:bodyPr>
          <a:lstStyle/>
          <a:p>
            <a:r>
              <a:rPr lang="en-GB" sz="2400" dirty="0"/>
              <a:t>When a runtime error occurs, it creates and throws an Error object.</a:t>
            </a:r>
          </a:p>
          <a:p>
            <a:r>
              <a:rPr lang="en-GB" sz="2400" dirty="0"/>
              <a:t>Such an object can be used as a base for the user-defined exceptions too.</a:t>
            </a:r>
          </a:p>
          <a:p>
            <a:pPr marL="0" indent="0">
              <a:buNone/>
            </a:pPr>
            <a:r>
              <a:rPr lang="en-GB" sz="2400" dirty="0"/>
              <a:t> An error object has two properties:</a:t>
            </a:r>
          </a:p>
          <a:p>
            <a:pPr marL="0" indent="0">
              <a:buNone/>
            </a:pPr>
            <a:r>
              <a:rPr lang="en-GB" sz="2400" dirty="0"/>
              <a:t>	1 </a:t>
            </a:r>
            <a:r>
              <a:rPr lang="en-GB" sz="2400" b="1" dirty="0"/>
              <a:t>name</a:t>
            </a:r>
            <a:r>
              <a:rPr lang="en-GB" sz="2400" dirty="0"/>
              <a:t>: This is an object property that sets or returns an error name.</a:t>
            </a:r>
          </a:p>
          <a:p>
            <a:pPr marL="0" indent="0">
              <a:buNone/>
            </a:pPr>
            <a:r>
              <a:rPr lang="en-GB" sz="2400" dirty="0"/>
              <a:t>	2 </a:t>
            </a:r>
            <a:r>
              <a:rPr lang="en-GB" sz="2400" b="1" dirty="0"/>
              <a:t>message</a:t>
            </a:r>
            <a:r>
              <a:rPr lang="en-GB" sz="2400" dirty="0"/>
              <a:t>: This property returns an error message in the string form.</a:t>
            </a:r>
          </a:p>
          <a:p>
            <a:pPr marL="0" indent="0">
              <a:buNone/>
            </a:pPr>
            <a:endParaRPr lang="en-GB" sz="2400" dirty="0"/>
          </a:p>
          <a:p>
            <a:r>
              <a:rPr lang="en-GB" sz="2400" dirty="0"/>
              <a:t>Although Error is a generic constructor, there are following standard built-in error types or error constructors beside it:</a:t>
            </a:r>
          </a:p>
          <a:p>
            <a:endParaRPr lang="en-GB" dirty="0"/>
          </a:p>
          <a:p>
            <a:endParaRPr lang="en-IN" dirty="0"/>
          </a:p>
        </p:txBody>
      </p:sp>
    </p:spTree>
    <p:extLst>
      <p:ext uri="{BB962C8B-B14F-4D97-AF65-F5344CB8AC3E}">
        <p14:creationId xmlns:p14="http://schemas.microsoft.com/office/powerpoint/2010/main" val="1202247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CB815-371F-55C1-1935-CE12F2BB78AF}"/>
              </a:ext>
            </a:extLst>
          </p:cNvPr>
          <p:cNvSpPr>
            <a:spLocks noGrp="1"/>
          </p:cNvSpPr>
          <p:nvPr>
            <p:ph type="title"/>
          </p:nvPr>
        </p:nvSpPr>
        <p:spPr>
          <a:xfrm>
            <a:off x="1006764" y="365125"/>
            <a:ext cx="10347036" cy="641639"/>
          </a:xfrm>
        </p:spPr>
        <p:txBody>
          <a:bodyPr>
            <a:normAutofit fontScale="90000"/>
          </a:bodyPr>
          <a:lstStyle/>
          <a:p>
            <a:r>
              <a:rPr lang="en-US"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Error Objects</a:t>
            </a:r>
            <a:endParaRPr lang="en-IN" dirty="0"/>
          </a:p>
        </p:txBody>
      </p:sp>
      <p:sp>
        <p:nvSpPr>
          <p:cNvPr id="3" name="Content Placeholder 2">
            <a:extLst>
              <a:ext uri="{FF2B5EF4-FFF2-40B4-BE49-F238E27FC236}">
                <a16:creationId xmlns:a16="http://schemas.microsoft.com/office/drawing/2014/main" id="{36CFC87F-7FB3-8C47-69E4-0DF0730864B3}"/>
              </a:ext>
            </a:extLst>
          </p:cNvPr>
          <p:cNvSpPr>
            <a:spLocks noGrp="1"/>
          </p:cNvSpPr>
          <p:nvPr>
            <p:ph idx="1"/>
          </p:nvPr>
        </p:nvSpPr>
        <p:spPr>
          <a:xfrm>
            <a:off x="838200" y="1209964"/>
            <a:ext cx="10515600" cy="5172363"/>
          </a:xfrm>
        </p:spPr>
        <p:txBody>
          <a:bodyPr>
            <a:normAutofit fontScale="92500" lnSpcReduction="20000"/>
          </a:bodyPr>
          <a:lstStyle/>
          <a:p>
            <a:pPr>
              <a:lnSpc>
                <a:spcPct val="115000"/>
              </a:lnSpc>
              <a:spcAft>
                <a:spcPts val="1000"/>
              </a:spcAft>
            </a:pPr>
            <a:r>
              <a:rPr lang="en-US" sz="2200" b="1" dirty="0" err="1">
                <a:effectLst/>
                <a:latin typeface="Times New Roman" panose="02020603050405020304" pitchFamily="18" charset="0"/>
                <a:ea typeface="Times New Roman" panose="02020603050405020304" pitchFamily="18" charset="0"/>
                <a:cs typeface="Times New Roman" panose="02020603050405020304" pitchFamily="18" charset="0"/>
              </a:rPr>
              <a:t>EvalError</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It creates an instance for the error that occurred in the eval(), which is a global function used for evaluating the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js</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string code.</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2200" b="1" dirty="0" err="1">
                <a:effectLst/>
                <a:latin typeface="Times New Roman" panose="02020603050405020304" pitchFamily="18" charset="0"/>
                <a:ea typeface="Times New Roman" panose="02020603050405020304" pitchFamily="18" charset="0"/>
                <a:cs typeface="Times New Roman" panose="02020603050405020304" pitchFamily="18" charset="0"/>
              </a:rPr>
              <a:t>InternalError</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It creates an instance when the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js</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engine throws an internal error.</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2200" b="1" dirty="0" err="1">
                <a:effectLst/>
                <a:latin typeface="Times New Roman" panose="02020603050405020304" pitchFamily="18" charset="0"/>
                <a:ea typeface="Times New Roman" panose="02020603050405020304" pitchFamily="18" charset="0"/>
                <a:cs typeface="Times New Roman" panose="02020603050405020304" pitchFamily="18" charset="0"/>
              </a:rPr>
              <a:t>RangeError</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It creates an instance for the error that occurs when a numeric variable or parameter is out of its valid range.</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2200" b="1" dirty="0" err="1">
                <a:effectLst/>
                <a:latin typeface="Times New Roman" panose="02020603050405020304" pitchFamily="18" charset="0"/>
                <a:ea typeface="Times New Roman" panose="02020603050405020304" pitchFamily="18" charset="0"/>
                <a:cs typeface="Times New Roman" panose="02020603050405020304" pitchFamily="18" charset="0"/>
              </a:rPr>
              <a:t>ReferenceError</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It creates an instance for the error that occurs when an invalid reference is de-referenced.</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2200" b="1" dirty="0" err="1">
                <a:effectLst/>
                <a:latin typeface="Times New Roman" panose="02020603050405020304" pitchFamily="18" charset="0"/>
                <a:ea typeface="Times New Roman" panose="02020603050405020304" pitchFamily="18" charset="0"/>
                <a:cs typeface="Times New Roman" panose="02020603050405020304" pitchFamily="18" charset="0"/>
              </a:rPr>
              <a:t>SyntaxError</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An instance is created for the syntax error that may occur while parsing the eval().</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2200" b="1" dirty="0" err="1">
                <a:effectLst/>
                <a:latin typeface="Times New Roman" panose="02020603050405020304" pitchFamily="18" charset="0"/>
                <a:ea typeface="Times New Roman" panose="02020603050405020304" pitchFamily="18" charset="0"/>
                <a:cs typeface="Times New Roman" panose="02020603050405020304" pitchFamily="18" charset="0"/>
              </a:rPr>
              <a:t>TypeError</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When a variable is not a valid type, an instance is created for such an error.</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2200" b="1" dirty="0" err="1">
                <a:effectLst/>
                <a:latin typeface="Times New Roman" panose="02020603050405020304" pitchFamily="18" charset="0"/>
                <a:ea typeface="Times New Roman" panose="02020603050405020304" pitchFamily="18" charset="0"/>
                <a:cs typeface="Times New Roman" panose="02020603050405020304" pitchFamily="18" charset="0"/>
              </a:rPr>
              <a:t>URIError</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An instance is created for the error that occurs when invalid parameters are passed in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encodeURI</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US" sz="2200" dirty="0" err="1">
                <a:effectLst/>
                <a:latin typeface="Times New Roman" panose="02020603050405020304" pitchFamily="18" charset="0"/>
                <a:ea typeface="Times New Roman" panose="02020603050405020304" pitchFamily="18" charset="0"/>
                <a:cs typeface="Times New Roman" panose="02020603050405020304" pitchFamily="18" charset="0"/>
              </a:rPr>
              <a:t>decodeURI</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41285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3B3A-F8BE-C20A-1612-C519C4FA891F}"/>
              </a:ext>
            </a:extLst>
          </p:cNvPr>
          <p:cNvSpPr>
            <a:spLocks noGrp="1"/>
          </p:cNvSpPr>
          <p:nvPr>
            <p:ph type="title"/>
          </p:nvPr>
        </p:nvSpPr>
        <p:spPr/>
        <p:txBody>
          <a:bodyPr/>
          <a:lstStyle/>
          <a:p>
            <a:r>
              <a:rPr lang="en-IN" dirty="0"/>
              <a:t>Exception Handling Statements</a:t>
            </a:r>
          </a:p>
        </p:txBody>
      </p:sp>
      <p:sp>
        <p:nvSpPr>
          <p:cNvPr id="3" name="Content Placeholder 2">
            <a:extLst>
              <a:ext uri="{FF2B5EF4-FFF2-40B4-BE49-F238E27FC236}">
                <a16:creationId xmlns:a16="http://schemas.microsoft.com/office/drawing/2014/main" id="{5648381B-063E-34AB-A538-5817A659E3A6}"/>
              </a:ext>
            </a:extLst>
          </p:cNvPr>
          <p:cNvSpPr>
            <a:spLocks noGrp="1"/>
          </p:cNvSpPr>
          <p:nvPr>
            <p:ph idx="1"/>
          </p:nvPr>
        </p:nvSpPr>
        <p:spPr/>
        <p:txBody>
          <a:bodyPr/>
          <a:lstStyle/>
          <a:p>
            <a:pPr>
              <a:lnSpc>
                <a:spcPts val="1220"/>
              </a:lnSpc>
              <a:spcAft>
                <a:spcPts val="435"/>
              </a:spcAft>
            </a:pPr>
            <a:r>
              <a:rPr lang="en-US" sz="1800" dirty="0">
                <a:solidFill>
                  <a:srgbClr val="000000"/>
                </a:solidFill>
                <a:effectLst/>
                <a:latin typeface="Times New Roman" panose="02020603050405020304" pitchFamily="18" charset="0"/>
                <a:ea typeface="Times New Roman" panose="02020603050405020304" pitchFamily="18" charset="0"/>
              </a:rPr>
              <a:t>There are following statements that handle if any exception occurs:</a:t>
            </a:r>
            <a:endParaRPr lang="en-IN" sz="1800" dirty="0">
              <a:effectLst/>
              <a:latin typeface="Times New Roman" panose="02020603050405020304" pitchFamily="18" charset="0"/>
              <a:ea typeface="Times New Roman" panose="02020603050405020304" pitchFamily="18" charset="0"/>
            </a:endParaRPr>
          </a:p>
          <a:p>
            <a:pPr>
              <a:lnSpc>
                <a:spcPts val="1220"/>
              </a:lnSpc>
              <a:spcAft>
                <a:spcPts val="435"/>
              </a:spcAft>
            </a:pPr>
            <a:r>
              <a:rPr lang="en-US" sz="1800" b="1" dirty="0">
                <a:solidFill>
                  <a:srgbClr val="000000"/>
                </a:solidFill>
                <a:effectLst/>
                <a:latin typeface="Times New Roman" panose="02020603050405020304" pitchFamily="18" charset="0"/>
                <a:ea typeface="Times New Roman" panose="02020603050405020304" pitchFamily="18" charset="0"/>
              </a:rPr>
              <a:t>try…catch statements</a:t>
            </a:r>
            <a:endParaRPr lang="en-IN" sz="1800" dirty="0">
              <a:effectLst/>
              <a:latin typeface="Times New Roman" panose="02020603050405020304" pitchFamily="18" charset="0"/>
              <a:ea typeface="Times New Roman" panose="02020603050405020304" pitchFamily="18" charset="0"/>
            </a:endParaRPr>
          </a:p>
          <a:p>
            <a:pPr>
              <a:lnSpc>
                <a:spcPts val="1220"/>
              </a:lnSpc>
              <a:spcAft>
                <a:spcPts val="435"/>
              </a:spcAft>
            </a:pPr>
            <a:r>
              <a:rPr lang="en-US" sz="1800" b="1" dirty="0">
                <a:solidFill>
                  <a:srgbClr val="000000"/>
                </a:solidFill>
                <a:effectLst/>
                <a:latin typeface="Times New Roman" panose="02020603050405020304" pitchFamily="18" charset="0"/>
                <a:ea typeface="Times New Roman" panose="02020603050405020304" pitchFamily="18" charset="0"/>
              </a:rPr>
              <a:t>try…catch…finally statements.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37173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9848-4D6A-C31D-57B4-A1AF72CD96D9}"/>
              </a:ext>
            </a:extLst>
          </p:cNvPr>
          <p:cNvSpPr>
            <a:spLocks noGrp="1"/>
          </p:cNvSpPr>
          <p:nvPr>
            <p:ph type="title"/>
          </p:nvPr>
        </p:nvSpPr>
        <p:spPr/>
        <p:txBody>
          <a:bodyPr/>
          <a:lstStyle/>
          <a:p>
            <a:r>
              <a:rPr lang="en-IN" dirty="0"/>
              <a:t>JavaScript try…catch</a:t>
            </a:r>
          </a:p>
        </p:txBody>
      </p:sp>
      <p:sp>
        <p:nvSpPr>
          <p:cNvPr id="3" name="Content Placeholder 2">
            <a:extLst>
              <a:ext uri="{FF2B5EF4-FFF2-40B4-BE49-F238E27FC236}">
                <a16:creationId xmlns:a16="http://schemas.microsoft.com/office/drawing/2014/main" id="{08CD0779-7FBA-5F41-B70A-8BA20326F1C8}"/>
              </a:ext>
            </a:extLst>
          </p:cNvPr>
          <p:cNvSpPr>
            <a:spLocks noGrp="1"/>
          </p:cNvSpPr>
          <p:nvPr>
            <p:ph idx="1"/>
          </p:nvPr>
        </p:nvSpPr>
        <p:spPr/>
        <p:txBody>
          <a:bodyPr/>
          <a:lstStyle/>
          <a:p>
            <a:r>
              <a:rPr lang="en-GB" dirty="0"/>
              <a:t>A try…catch is a commonly used statement in various programming languages.  </a:t>
            </a:r>
          </a:p>
          <a:p>
            <a:r>
              <a:rPr lang="en-GB" dirty="0"/>
              <a:t>It is used to handle the error-prone part of the code. </a:t>
            </a:r>
          </a:p>
          <a:p>
            <a:r>
              <a:rPr lang="en-GB" dirty="0"/>
              <a:t>It initially tests the code for all possible errors it may contain, then it implements actions to tackle those errors (if occur). </a:t>
            </a:r>
          </a:p>
          <a:p>
            <a:r>
              <a:rPr lang="en-GB" dirty="0"/>
              <a:t>A good programming approach is to keep the complex code within the try…catch statements.</a:t>
            </a:r>
          </a:p>
          <a:p>
            <a:endParaRPr lang="en-IN" dirty="0"/>
          </a:p>
        </p:txBody>
      </p:sp>
    </p:spTree>
    <p:extLst>
      <p:ext uri="{BB962C8B-B14F-4D97-AF65-F5344CB8AC3E}">
        <p14:creationId xmlns:p14="http://schemas.microsoft.com/office/powerpoint/2010/main" val="1575316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3EA43-8A6F-9898-4651-C6B84CB3D547}"/>
              </a:ext>
            </a:extLst>
          </p:cNvPr>
          <p:cNvSpPr>
            <a:spLocks noGrp="1"/>
          </p:cNvSpPr>
          <p:nvPr>
            <p:ph type="title"/>
          </p:nvPr>
        </p:nvSpPr>
        <p:spPr/>
        <p:txBody>
          <a:bodyPr/>
          <a:lstStyle/>
          <a:p>
            <a:r>
              <a:rPr lang="en-IN" dirty="0"/>
              <a:t>JavaScript try…catch</a:t>
            </a:r>
          </a:p>
        </p:txBody>
      </p:sp>
      <p:sp>
        <p:nvSpPr>
          <p:cNvPr id="3" name="Content Placeholder 2">
            <a:extLst>
              <a:ext uri="{FF2B5EF4-FFF2-40B4-BE49-F238E27FC236}">
                <a16:creationId xmlns:a16="http://schemas.microsoft.com/office/drawing/2014/main" id="{A54C6036-9528-288E-3D75-8CD04FB02742}"/>
              </a:ext>
            </a:extLst>
          </p:cNvPr>
          <p:cNvSpPr>
            <a:spLocks noGrp="1"/>
          </p:cNvSpPr>
          <p:nvPr>
            <p:ph idx="1"/>
          </p:nvPr>
        </p:nvSpPr>
        <p:spPr>
          <a:xfrm>
            <a:off x="838200" y="1607126"/>
            <a:ext cx="10515600" cy="4793673"/>
          </a:xfrm>
        </p:spPr>
        <p:txBody>
          <a:bodyPr>
            <a:normAutofit fontScale="92500" lnSpcReduction="10000"/>
          </a:bodyPr>
          <a:lstStyle/>
          <a:p>
            <a:pPr marL="0" indent="0">
              <a:buNone/>
            </a:pPr>
            <a:r>
              <a:rPr lang="en-GB" b="1" dirty="0"/>
              <a:t>try{} statement</a:t>
            </a:r>
            <a:r>
              <a:rPr lang="en-GB" dirty="0"/>
              <a:t>: </a:t>
            </a:r>
          </a:p>
          <a:p>
            <a:r>
              <a:rPr lang="en-GB" dirty="0"/>
              <a:t>The code which needs possible error testing is kept within the try block. </a:t>
            </a:r>
          </a:p>
          <a:p>
            <a:r>
              <a:rPr lang="en-GB" dirty="0"/>
              <a:t>In case any error occur, it passes to the catch{} block for taking suitable actions and handle the error. </a:t>
            </a:r>
          </a:p>
          <a:p>
            <a:r>
              <a:rPr lang="en-GB" dirty="0"/>
              <a:t>Otherwise, it executes the code written within.</a:t>
            </a:r>
          </a:p>
          <a:p>
            <a:pPr marL="0" indent="0">
              <a:buNone/>
            </a:pPr>
            <a:r>
              <a:rPr lang="en-GB" b="1" dirty="0"/>
              <a:t>catch{} statement</a:t>
            </a:r>
            <a:r>
              <a:rPr lang="en-GB" dirty="0"/>
              <a:t>: </a:t>
            </a:r>
          </a:p>
          <a:p>
            <a:r>
              <a:rPr lang="en-GB" dirty="0"/>
              <a:t>This block handles the error of the code by executing the set of statements written within the block. </a:t>
            </a:r>
          </a:p>
          <a:p>
            <a:r>
              <a:rPr lang="en-GB" dirty="0"/>
              <a:t>This block contains either the user-defined exception handler or the built-in handler. </a:t>
            </a:r>
          </a:p>
          <a:p>
            <a:r>
              <a:rPr lang="en-GB" dirty="0"/>
              <a:t>This block executes only when any error-prone code needs to be handled in the try block. Otherwise, the catch block is skipped.</a:t>
            </a:r>
          </a:p>
          <a:p>
            <a:endParaRPr lang="en-IN" dirty="0"/>
          </a:p>
        </p:txBody>
      </p:sp>
    </p:spTree>
    <p:extLst>
      <p:ext uri="{BB962C8B-B14F-4D97-AF65-F5344CB8AC3E}">
        <p14:creationId xmlns:p14="http://schemas.microsoft.com/office/powerpoint/2010/main" val="467178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955</Words>
  <Application>Microsoft Office PowerPoint</Application>
  <PresentationFormat>Widescreen</PresentationFormat>
  <Paragraphs>78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Narrow</vt:lpstr>
      <vt:lpstr>Calibri</vt:lpstr>
      <vt:lpstr>Cambria</vt:lpstr>
      <vt:lpstr>Times New Roman</vt:lpstr>
      <vt:lpstr>Office Theme</vt:lpstr>
      <vt:lpstr>Exception Handling in JavaScript</vt:lpstr>
      <vt:lpstr>Exception Handling in JavaScript</vt:lpstr>
      <vt:lpstr>What is Exception Handling</vt:lpstr>
      <vt:lpstr>ERRORS</vt:lpstr>
      <vt:lpstr>Error Object </vt:lpstr>
      <vt:lpstr>Error Objects</vt:lpstr>
      <vt:lpstr>Exception Handling Statements</vt:lpstr>
      <vt:lpstr>JavaScript try…catch</vt:lpstr>
      <vt:lpstr>JavaScript try…catch</vt:lpstr>
      <vt:lpstr>Syntax: </vt:lpstr>
      <vt:lpstr>Example:</vt:lpstr>
      <vt:lpstr>try…catch…finally statements</vt:lpstr>
      <vt:lpstr>Syntax:</vt:lpstr>
      <vt:lpstr>Example:</vt:lpstr>
      <vt:lpstr>Throw Statement </vt:lpstr>
      <vt:lpstr>TASK</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 in JavaScript</dc:title>
  <dc:creator>Luminar Technolab</dc:creator>
  <cp:lastModifiedBy>luminar022@outlook.com</cp:lastModifiedBy>
  <cp:revision>5</cp:revision>
  <dcterms:created xsi:type="dcterms:W3CDTF">2023-09-13T02:26:04Z</dcterms:created>
  <dcterms:modified xsi:type="dcterms:W3CDTF">2024-07-24T09:39:51Z</dcterms:modified>
</cp:coreProperties>
</file>