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62" r:id="rId6"/>
    <p:sldId id="263" r:id="rId7"/>
    <p:sldId id="264" r:id="rId8"/>
    <p:sldId id="265" r:id="rId9"/>
    <p:sldId id="266" r:id="rId10"/>
    <p:sldId id="267" r:id="rId11"/>
    <p:sldId id="268" r:id="rId12"/>
    <p:sldId id="273" r:id="rId13"/>
    <p:sldId id="275" r:id="rId14"/>
    <p:sldId id="276"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23293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23952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55180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39386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28289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54B964-4D6B-4857-B5ED-4BB6E1E70E7C}"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1962994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54B964-4D6B-4857-B5ED-4BB6E1E70E7C}" type="datetimeFigureOut">
              <a:rPr lang="en-IN" smtClean="0"/>
              <a:t>18-03-2025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650353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823892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190306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22145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4B964-4D6B-4857-B5ED-4BB6E1E70E7C}"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70569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54B964-4D6B-4857-B5ED-4BB6E1E70E7C}"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17669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54B964-4D6B-4857-B5ED-4BB6E1E70E7C}"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35148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4B964-4D6B-4857-B5ED-4BB6E1E70E7C}"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316861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4B964-4D6B-4857-B5ED-4BB6E1E70E7C}"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32298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01510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4B964-4D6B-4857-B5ED-4BB6E1E70E7C}"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C44B0F-3FD1-4038-BD07-E770C30F174D}" type="slidenum">
              <a:rPr lang="en-IN" smtClean="0"/>
              <a:t>‹#›</a:t>
            </a:fld>
            <a:endParaRPr lang="en-IN"/>
          </a:p>
        </p:txBody>
      </p:sp>
    </p:spTree>
    <p:extLst>
      <p:ext uri="{BB962C8B-B14F-4D97-AF65-F5344CB8AC3E}">
        <p14:creationId xmlns:p14="http://schemas.microsoft.com/office/powerpoint/2010/main" val="25038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54B964-4D6B-4857-B5ED-4BB6E1E70E7C}" type="datetimeFigureOut">
              <a:rPr lang="en-IN" smtClean="0"/>
              <a:t>18-03-2025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C44B0F-3FD1-4038-BD07-E770C30F174D}" type="slidenum">
              <a:rPr lang="en-IN" smtClean="0"/>
              <a:t>‹#›</a:t>
            </a:fld>
            <a:endParaRPr lang="en-IN"/>
          </a:p>
        </p:txBody>
      </p:sp>
    </p:spTree>
    <p:extLst>
      <p:ext uri="{BB962C8B-B14F-4D97-AF65-F5344CB8AC3E}">
        <p14:creationId xmlns:p14="http://schemas.microsoft.com/office/powerpoint/2010/main" val="1249878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apquest.com/"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developers.google.com/youtube/" TargetMode="External"/><Relationship Id="rId5" Type="http://schemas.openxmlformats.org/officeDocument/2006/relationships/hyperlink" Target="https://developers.facebook.com/docs/" TargetMode="External"/><Relationship Id="rId4" Type="http://schemas.openxmlformats.org/officeDocument/2006/relationships/hyperlink" Target="https://developers.google.com/ma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901D-37B6-0939-653A-849BA094E291}"/>
              </a:ext>
            </a:extLst>
          </p:cNvPr>
          <p:cNvSpPr>
            <a:spLocks noGrp="1"/>
          </p:cNvSpPr>
          <p:nvPr>
            <p:ph type="ctrTitle"/>
          </p:nvPr>
        </p:nvSpPr>
        <p:spPr/>
        <p:txBody>
          <a:bodyPr/>
          <a:lstStyle/>
          <a:p>
            <a:r>
              <a:rPr lang="en-IN" dirty="0"/>
              <a:t>API </a:t>
            </a:r>
          </a:p>
        </p:txBody>
      </p:sp>
      <p:sp>
        <p:nvSpPr>
          <p:cNvPr id="3" name="Subtitle 2">
            <a:extLst>
              <a:ext uri="{FF2B5EF4-FFF2-40B4-BE49-F238E27FC236}">
                <a16:creationId xmlns:a16="http://schemas.microsoft.com/office/drawing/2014/main" id="{DBA63E71-21C0-74DA-6769-29B1D84707CE}"/>
              </a:ext>
            </a:extLst>
          </p:cNvPr>
          <p:cNvSpPr>
            <a:spLocks noGrp="1"/>
          </p:cNvSpPr>
          <p:nvPr>
            <p:ph type="subTitle" idx="1"/>
          </p:nvPr>
        </p:nvSpPr>
        <p:spPr/>
        <p:txBody>
          <a:bodyPr/>
          <a:lstStyle/>
          <a:p>
            <a:r>
              <a:rPr lang="en-IN" dirty="0"/>
              <a:t>Application programming interface</a:t>
            </a:r>
          </a:p>
        </p:txBody>
      </p:sp>
    </p:spTree>
    <p:extLst>
      <p:ext uri="{BB962C8B-B14F-4D97-AF65-F5344CB8AC3E}">
        <p14:creationId xmlns:p14="http://schemas.microsoft.com/office/powerpoint/2010/main" val="48913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6C09-EB97-8DFE-755C-D4AC2F4A1276}"/>
              </a:ext>
            </a:extLst>
          </p:cNvPr>
          <p:cNvSpPr>
            <a:spLocks noGrp="1"/>
          </p:cNvSpPr>
          <p:nvPr>
            <p:ph type="title"/>
          </p:nvPr>
        </p:nvSpPr>
        <p:spPr/>
        <p:txBody>
          <a:bodyPr/>
          <a:lstStyle/>
          <a:p>
            <a:r>
              <a:rPr lang="en-IN" dirty="0"/>
              <a:t>Benefits Of Using API</a:t>
            </a:r>
          </a:p>
        </p:txBody>
      </p:sp>
      <p:sp>
        <p:nvSpPr>
          <p:cNvPr id="3" name="Content Placeholder 2">
            <a:extLst>
              <a:ext uri="{FF2B5EF4-FFF2-40B4-BE49-F238E27FC236}">
                <a16:creationId xmlns:a16="http://schemas.microsoft.com/office/drawing/2014/main" id="{2F036EED-5152-D35D-B472-DCAC635833B0}"/>
              </a:ext>
            </a:extLst>
          </p:cNvPr>
          <p:cNvSpPr>
            <a:spLocks noGrp="1"/>
          </p:cNvSpPr>
          <p:nvPr>
            <p:ph idx="1"/>
          </p:nvPr>
        </p:nvSpPr>
        <p:spPr/>
        <p:txBody>
          <a:bodyPr/>
          <a:lstStyle/>
          <a:p>
            <a:r>
              <a:rPr lang="en-IN" dirty="0"/>
              <a:t>APIs needed to make the connection between application functions to handle the data from predefined processes</a:t>
            </a:r>
          </a:p>
          <a:p>
            <a:r>
              <a:rPr lang="en-IN" dirty="0"/>
              <a:t>Easy of Integration: APIs can be embedded with any type of software application, so it can be easily integrate with the applications and functions between different websites</a:t>
            </a:r>
          </a:p>
          <a:p>
            <a:endParaRPr lang="en-IN" dirty="0"/>
          </a:p>
        </p:txBody>
      </p:sp>
    </p:spTree>
    <p:extLst>
      <p:ext uri="{BB962C8B-B14F-4D97-AF65-F5344CB8AC3E}">
        <p14:creationId xmlns:p14="http://schemas.microsoft.com/office/powerpoint/2010/main" val="368692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9D4ECD-8214-55FA-CA96-2E0ACCD6DE18}"/>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5665" t="22221" r="26739" b="8706"/>
          <a:stretch/>
        </p:blipFill>
        <p:spPr>
          <a:xfrm>
            <a:off x="-1" y="324465"/>
            <a:ext cx="10392698" cy="6046838"/>
          </a:xfrm>
        </p:spPr>
      </p:pic>
    </p:spTree>
    <p:extLst>
      <p:ext uri="{BB962C8B-B14F-4D97-AF65-F5344CB8AC3E}">
        <p14:creationId xmlns:p14="http://schemas.microsoft.com/office/powerpoint/2010/main" val="112944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AD2A1086-2EE7-BC12-FA0F-F8A7B4E403FF}"/>
              </a:ext>
            </a:extLst>
          </p:cNvPr>
          <p:cNvPicPr>
            <a:picLocks noChangeAspect="1"/>
          </p:cNvPicPr>
          <p:nvPr/>
        </p:nvPicPr>
        <p:blipFill rotWithShape="1">
          <a:blip r:embed="rId2">
            <a:extLst>
              <a:ext uri="{28A0092B-C50C-407E-A947-70E740481C1C}">
                <a14:useLocalDpi xmlns:a14="http://schemas.microsoft.com/office/drawing/2010/main" val="0"/>
              </a:ext>
            </a:extLst>
          </a:blip>
          <a:srcRect l="25666" t="41217" r="26901" b="19930"/>
          <a:stretch/>
        </p:blipFill>
        <p:spPr>
          <a:xfrm>
            <a:off x="1091381" y="825910"/>
            <a:ext cx="8957187" cy="4955458"/>
          </a:xfrm>
          <a:prstGeom prst="rect">
            <a:avLst/>
          </a:prstGeom>
        </p:spPr>
      </p:pic>
    </p:spTree>
    <p:extLst>
      <p:ext uri="{BB962C8B-B14F-4D97-AF65-F5344CB8AC3E}">
        <p14:creationId xmlns:p14="http://schemas.microsoft.com/office/powerpoint/2010/main" val="36332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99EB1-B92D-3C58-E21F-BF24640FEFCA}"/>
              </a:ext>
            </a:extLst>
          </p:cNvPr>
          <p:cNvPicPr>
            <a:picLocks noChangeAspect="1"/>
          </p:cNvPicPr>
          <p:nvPr/>
        </p:nvPicPr>
        <p:blipFill rotWithShape="1">
          <a:blip r:embed="rId2">
            <a:extLst>
              <a:ext uri="{28A0092B-C50C-407E-A947-70E740481C1C}">
                <a14:useLocalDpi xmlns:a14="http://schemas.microsoft.com/office/drawing/2010/main" val="0"/>
              </a:ext>
            </a:extLst>
          </a:blip>
          <a:srcRect l="32582" t="16345" r="33628" b="56989"/>
          <a:stretch/>
        </p:blipFill>
        <p:spPr>
          <a:xfrm>
            <a:off x="373625" y="1138083"/>
            <a:ext cx="4719485" cy="3748549"/>
          </a:xfrm>
          <a:prstGeom prst="rect">
            <a:avLst/>
          </a:prstGeom>
        </p:spPr>
      </p:pic>
      <p:pic>
        <p:nvPicPr>
          <p:cNvPr id="4" name="Picture 3">
            <a:extLst>
              <a:ext uri="{FF2B5EF4-FFF2-40B4-BE49-F238E27FC236}">
                <a16:creationId xmlns:a16="http://schemas.microsoft.com/office/drawing/2014/main" id="{DE443E82-9604-F3FE-116E-76155C24D1AC}"/>
              </a:ext>
            </a:extLst>
          </p:cNvPr>
          <p:cNvPicPr>
            <a:picLocks noChangeAspect="1"/>
          </p:cNvPicPr>
          <p:nvPr/>
        </p:nvPicPr>
        <p:blipFill rotWithShape="1">
          <a:blip r:embed="rId3"/>
          <a:srcRect t="34619" b="1076"/>
          <a:stretch/>
        </p:blipFill>
        <p:spPr>
          <a:xfrm>
            <a:off x="5615754" y="0"/>
            <a:ext cx="6576246" cy="6705600"/>
          </a:xfrm>
          <a:prstGeom prst="rect">
            <a:avLst/>
          </a:prstGeom>
        </p:spPr>
      </p:pic>
    </p:spTree>
    <p:extLst>
      <p:ext uri="{BB962C8B-B14F-4D97-AF65-F5344CB8AC3E}">
        <p14:creationId xmlns:p14="http://schemas.microsoft.com/office/powerpoint/2010/main" val="390251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DF9BC-56B8-AB08-93E7-369AF4CEB916}"/>
              </a:ext>
            </a:extLst>
          </p:cNvPr>
          <p:cNvPicPr>
            <a:picLocks noChangeAspect="1"/>
          </p:cNvPicPr>
          <p:nvPr/>
        </p:nvPicPr>
        <p:blipFill rotWithShape="1">
          <a:blip r:embed="rId2">
            <a:extLst>
              <a:ext uri="{28A0092B-C50C-407E-A947-70E740481C1C}">
                <a14:useLocalDpi xmlns:a14="http://schemas.microsoft.com/office/drawing/2010/main" val="0"/>
              </a:ext>
            </a:extLst>
          </a:blip>
          <a:srcRect l="17742" t="18638" r="19033" b="7670"/>
          <a:stretch/>
        </p:blipFill>
        <p:spPr>
          <a:xfrm>
            <a:off x="98323" y="1"/>
            <a:ext cx="10373032" cy="6858000"/>
          </a:xfrm>
          <a:prstGeom prst="rect">
            <a:avLst/>
          </a:prstGeom>
        </p:spPr>
      </p:pic>
    </p:spTree>
    <p:extLst>
      <p:ext uri="{BB962C8B-B14F-4D97-AF65-F5344CB8AC3E}">
        <p14:creationId xmlns:p14="http://schemas.microsoft.com/office/powerpoint/2010/main" val="103570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dirty="0"/>
              <a:t>REST API and RESTful API</a:t>
            </a:r>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IN" dirty="0"/>
              <a:t>Difference between REST API and RESTful API</a:t>
            </a:r>
          </a:p>
        </p:txBody>
      </p:sp>
    </p:spTree>
    <p:extLst>
      <p:ext uri="{BB962C8B-B14F-4D97-AF65-F5344CB8AC3E}">
        <p14:creationId xmlns:p14="http://schemas.microsoft.com/office/powerpoint/2010/main" val="369144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dirty="0"/>
              <a:t>API</a:t>
            </a:r>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Application Programming Interfaces (APIs) are constructs made available in programming languages to allow developers to create complex functionality more easily.</a:t>
            </a:r>
          </a:p>
          <a:p>
            <a:r>
              <a:rPr lang="en-GB" dirty="0"/>
              <a:t>They abstract more complex code away from you, providing some easier syntax to use in its place.</a:t>
            </a:r>
          </a:p>
          <a:p>
            <a:r>
              <a:rPr lang="en-GB" dirty="0" err="1"/>
              <a:t>Eg</a:t>
            </a:r>
            <a:r>
              <a:rPr lang="en-GB" dirty="0"/>
              <a:t>: As a real-world example, think about the electricity supply in your house, apartment, or other dwellings. If you want to use an appliance in your house, you plug it into a plug socket and it works. You don't try to wire it directly into the power supply — to do so would be really inefficient and, if you are not an electrician, difficult and dangerous to attempt.</a:t>
            </a:r>
            <a:endParaRPr lang="en-IN" dirty="0"/>
          </a:p>
        </p:txBody>
      </p:sp>
    </p:spTree>
    <p:extLst>
      <p:ext uri="{BB962C8B-B14F-4D97-AF65-F5344CB8AC3E}">
        <p14:creationId xmlns:p14="http://schemas.microsoft.com/office/powerpoint/2010/main" val="38890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C05BB-D6D5-8E27-BDE0-3423FA7B9E5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3032" t="19116" r="23084" b="10918"/>
          <a:stretch/>
        </p:blipFill>
        <p:spPr>
          <a:xfrm>
            <a:off x="1130710" y="462117"/>
            <a:ext cx="8839200" cy="5958348"/>
          </a:xfrm>
        </p:spPr>
      </p:pic>
    </p:spTree>
    <p:extLst>
      <p:ext uri="{BB962C8B-B14F-4D97-AF65-F5344CB8AC3E}">
        <p14:creationId xmlns:p14="http://schemas.microsoft.com/office/powerpoint/2010/main" val="386826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IN" b="1" i="0" u="none" strike="noStrike" dirty="0">
                <a:solidFill>
                  <a:srgbClr val="FFFFFF"/>
                </a:solidFill>
                <a:effectLst/>
                <a:latin typeface="Inter"/>
              </a:rPr>
              <a:t>APIs in client-side JavaScript</a:t>
            </a:r>
            <a:br>
              <a:rPr lang="en-IN" b="1" i="0" dirty="0">
                <a:solidFill>
                  <a:srgbClr val="FFFFFF"/>
                </a:solidFill>
                <a:effectLst/>
                <a:latin typeface="Inter"/>
              </a:rPr>
            </a:b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b="1" dirty="0"/>
              <a:t>Browser APIs </a:t>
            </a:r>
            <a:r>
              <a:rPr lang="en-GB" dirty="0"/>
              <a:t>are built into your web browser and are able to expose data from the browser and surrounding computer environment and do useful complex things with it.</a:t>
            </a:r>
          </a:p>
          <a:p>
            <a:r>
              <a:rPr lang="en-GB" dirty="0"/>
              <a:t> For example, the Web Audio API provides JavaScript constructs for manipulating audio in the browser — taking an audio track, altering its volume, applying effects to it, etc. In the background, the browser is actually using some complex lower-level code (e.g. C++ or Rust) to do the actual audio processing. But again, this complexity is abstracted away from you by the API.</a:t>
            </a:r>
            <a:endParaRPr lang="en-IN" dirty="0"/>
          </a:p>
        </p:txBody>
      </p:sp>
    </p:spTree>
    <p:extLst>
      <p:ext uri="{BB962C8B-B14F-4D97-AF65-F5344CB8AC3E}">
        <p14:creationId xmlns:p14="http://schemas.microsoft.com/office/powerpoint/2010/main" val="345784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F2A8-F422-30BA-90B7-2A9368C16214}"/>
              </a:ext>
            </a:extLst>
          </p:cNvPr>
          <p:cNvSpPr>
            <a:spLocks noGrp="1"/>
          </p:cNvSpPr>
          <p:nvPr>
            <p:ph idx="4294967295"/>
          </p:nvPr>
        </p:nvSpPr>
        <p:spPr>
          <a:xfrm>
            <a:off x="850232" y="935121"/>
            <a:ext cx="9256294" cy="3416300"/>
          </a:xfrm>
        </p:spPr>
        <p:txBody>
          <a:bodyPr/>
          <a:lstStyle/>
          <a:p>
            <a:r>
              <a:rPr lang="en-GB" b="1" dirty="0"/>
              <a:t>Third-party APIs </a:t>
            </a:r>
            <a:r>
              <a:rPr lang="en-GB" dirty="0"/>
              <a:t>are not built into the browser by default, and you generally have to retrieve their code and information from somewhere on the Web. </a:t>
            </a:r>
          </a:p>
          <a:p>
            <a:r>
              <a:rPr lang="en-GB" dirty="0"/>
              <a:t>For example, the Twitter API allows you to do things like displaying your latest tweets on your website. </a:t>
            </a:r>
          </a:p>
          <a:p>
            <a:r>
              <a:rPr lang="en-GB" dirty="0"/>
              <a:t>It provides a special set of constructs you can use to query the Twitter service and return specific information.</a:t>
            </a:r>
            <a:endParaRPr lang="en-IN" dirty="0"/>
          </a:p>
        </p:txBody>
      </p:sp>
      <p:pic>
        <p:nvPicPr>
          <p:cNvPr id="4" name="Picture 3">
            <a:extLst>
              <a:ext uri="{FF2B5EF4-FFF2-40B4-BE49-F238E27FC236}">
                <a16:creationId xmlns:a16="http://schemas.microsoft.com/office/drawing/2014/main" id="{6C072F13-EA08-3B62-6F6F-8BB1AE54EC85}"/>
              </a:ext>
            </a:extLst>
          </p:cNvPr>
          <p:cNvPicPr>
            <a:picLocks noChangeAspect="1"/>
          </p:cNvPicPr>
          <p:nvPr/>
        </p:nvPicPr>
        <p:blipFill>
          <a:blip r:embed="rId2"/>
          <a:stretch>
            <a:fillRect/>
          </a:stretch>
        </p:blipFill>
        <p:spPr>
          <a:xfrm>
            <a:off x="4828674" y="2506317"/>
            <a:ext cx="6748657" cy="4231367"/>
          </a:xfrm>
          <a:prstGeom prst="rect">
            <a:avLst/>
          </a:prstGeom>
        </p:spPr>
      </p:pic>
    </p:spTree>
    <p:extLst>
      <p:ext uri="{BB962C8B-B14F-4D97-AF65-F5344CB8AC3E}">
        <p14:creationId xmlns:p14="http://schemas.microsoft.com/office/powerpoint/2010/main" val="160778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GB" dirty="0"/>
              <a:t>Relationship between JavaScript, APIs, and other JavaScript tools</a:t>
            </a: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client-side JavaScript APIs are, and how they relate to the JavaScript language</a:t>
            </a:r>
          </a:p>
          <a:p>
            <a:r>
              <a:rPr lang="en-GB" b="1" dirty="0"/>
              <a:t>JavaScript</a:t>
            </a:r>
            <a:r>
              <a:rPr lang="en-GB" dirty="0"/>
              <a:t> — A high-level scripting language built into browsers that allows you to implement functionality on web pages/apps. Note that JavaScript is also available in other programming environments, such as Node.</a:t>
            </a:r>
          </a:p>
          <a:p>
            <a:r>
              <a:rPr lang="en-GB" b="1" dirty="0"/>
              <a:t>Browser APIs </a:t>
            </a:r>
            <a:r>
              <a:rPr lang="en-GB" dirty="0"/>
              <a:t>— constructs built into the browser that sits on top of the JavaScript language and allows you to implement functionality more easily.</a:t>
            </a:r>
          </a:p>
          <a:p>
            <a:r>
              <a:rPr lang="en-GB" b="1" dirty="0"/>
              <a:t>Third-party APIs </a:t>
            </a:r>
            <a:r>
              <a:rPr lang="en-GB" dirty="0"/>
              <a:t>— constructs built into third-party platforms (e.g. Twitter, Facebook) that allow you to use some of those platform's functionality in your own web pages (for example, display your latest Tweets on your web page).</a:t>
            </a:r>
            <a:endParaRPr lang="en-IN" dirty="0"/>
          </a:p>
        </p:txBody>
      </p:sp>
    </p:spTree>
    <p:extLst>
      <p:ext uri="{BB962C8B-B14F-4D97-AF65-F5344CB8AC3E}">
        <p14:creationId xmlns:p14="http://schemas.microsoft.com/office/powerpoint/2010/main" val="321019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F2A8-F422-30BA-90B7-2A9368C16214}"/>
              </a:ext>
            </a:extLst>
          </p:cNvPr>
          <p:cNvSpPr>
            <a:spLocks noGrp="1"/>
          </p:cNvSpPr>
          <p:nvPr>
            <p:ph idx="4294967295"/>
          </p:nvPr>
        </p:nvSpPr>
        <p:spPr>
          <a:xfrm>
            <a:off x="641684" y="806784"/>
            <a:ext cx="9561095" cy="5305257"/>
          </a:xfrm>
        </p:spPr>
        <p:txBody>
          <a:bodyPr/>
          <a:lstStyle/>
          <a:p>
            <a:r>
              <a:rPr lang="en-GB" b="1" dirty="0"/>
              <a:t>JavaScript libraries </a:t>
            </a:r>
            <a:r>
              <a:rPr lang="en-GB" dirty="0"/>
              <a:t>— Usually one or more JavaScript files containing custom functions that you can attach to your web page to speed up or enable writing common functionality. Examples include jQuery, </a:t>
            </a:r>
            <a:r>
              <a:rPr lang="en-GB" dirty="0" err="1"/>
              <a:t>Mootools</a:t>
            </a:r>
            <a:r>
              <a:rPr lang="en-GB" dirty="0"/>
              <a:t> and React.</a:t>
            </a:r>
          </a:p>
          <a:p>
            <a:r>
              <a:rPr lang="en-GB" b="1" dirty="0"/>
              <a:t>JavaScript frameworks </a:t>
            </a:r>
            <a:r>
              <a:rPr lang="en-GB" dirty="0"/>
              <a:t>— The next step up from libraries, JavaScript frameworks (e.g. Angular and Ember) tend to be packages of HTML, CSS, JavaScript, and other technologies that you install and then use to write an entire web application from scratch. The key difference between a library and a framework is "Inversion of Control". When calling a method from a library, the developer is in control. With a framework, the control is inverted: the framework calls the developer's code.</a:t>
            </a:r>
            <a:endParaRPr lang="en-IN" dirty="0"/>
          </a:p>
        </p:txBody>
      </p:sp>
    </p:spTree>
    <p:extLst>
      <p:ext uri="{BB962C8B-B14F-4D97-AF65-F5344CB8AC3E}">
        <p14:creationId xmlns:p14="http://schemas.microsoft.com/office/powerpoint/2010/main" val="280695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E0AF-A5DE-5CE7-E6A3-3D28B48DDCB8}"/>
              </a:ext>
            </a:extLst>
          </p:cNvPr>
          <p:cNvSpPr>
            <a:spLocks noGrp="1"/>
          </p:cNvSpPr>
          <p:nvPr>
            <p:ph type="title"/>
          </p:nvPr>
        </p:nvSpPr>
        <p:spPr/>
        <p:txBody>
          <a:bodyPr/>
          <a:lstStyle/>
          <a:p>
            <a:r>
              <a:rPr lang="en-GB" b="0" i="0" dirty="0">
                <a:solidFill>
                  <a:srgbClr val="FFFFFF"/>
                </a:solidFill>
                <a:effectLst/>
                <a:latin typeface="Inter"/>
              </a:rPr>
              <a:t> common categories of browser API</a:t>
            </a:r>
            <a:endParaRPr lang="en-IN" dirty="0"/>
          </a:p>
        </p:txBody>
      </p:sp>
      <p:sp>
        <p:nvSpPr>
          <p:cNvPr id="3" name="Content Placeholder 2">
            <a:extLst>
              <a:ext uri="{FF2B5EF4-FFF2-40B4-BE49-F238E27FC236}">
                <a16:creationId xmlns:a16="http://schemas.microsoft.com/office/drawing/2014/main" id="{BDE8F2A8-F422-30BA-90B7-2A9368C16214}"/>
              </a:ext>
            </a:extLst>
          </p:cNvPr>
          <p:cNvSpPr>
            <a:spLocks noGrp="1"/>
          </p:cNvSpPr>
          <p:nvPr>
            <p:ph idx="1"/>
          </p:nvPr>
        </p:nvSpPr>
        <p:spPr/>
        <p:txBody>
          <a:bodyPr/>
          <a:lstStyle/>
          <a:p>
            <a:r>
              <a:rPr lang="en-GB" dirty="0"/>
              <a:t>APIs for manipulating documents loaded into the browser. </a:t>
            </a:r>
          </a:p>
          <a:p>
            <a:r>
              <a:rPr lang="en-GB" dirty="0"/>
              <a:t>APIs that fetch data from the server to update small sections of a webpage on their own are very commonly used</a:t>
            </a:r>
          </a:p>
          <a:p>
            <a:r>
              <a:rPr lang="en-GB" dirty="0"/>
              <a:t>APIs for drawing and manipulating graphics are widely supported in browsers</a:t>
            </a:r>
          </a:p>
          <a:p>
            <a:r>
              <a:rPr lang="en-GB" dirty="0"/>
              <a:t>Audio and Video APIs like </a:t>
            </a:r>
            <a:r>
              <a:rPr lang="en-GB" dirty="0" err="1"/>
              <a:t>HTMLMediaElement</a:t>
            </a:r>
            <a:r>
              <a:rPr lang="en-GB" dirty="0"/>
              <a:t>, the Web Audio API, and WebRTC</a:t>
            </a:r>
          </a:p>
          <a:p>
            <a:r>
              <a:rPr lang="en-GB" dirty="0"/>
              <a:t>Device APIs enable you to interact with device hardware: for example, accessing the device GPS to find the user's position using the Geolocation API.</a:t>
            </a:r>
          </a:p>
          <a:p>
            <a:r>
              <a:rPr lang="en-GB" dirty="0"/>
              <a:t>Client-side storage APIs enable you to store data on the client-side</a:t>
            </a:r>
            <a:endParaRPr lang="en-IN" dirty="0"/>
          </a:p>
        </p:txBody>
      </p:sp>
    </p:spTree>
    <p:extLst>
      <p:ext uri="{BB962C8B-B14F-4D97-AF65-F5344CB8AC3E}">
        <p14:creationId xmlns:p14="http://schemas.microsoft.com/office/powerpoint/2010/main" val="80692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6C09-EB97-8DFE-755C-D4AC2F4A1276}"/>
              </a:ext>
            </a:extLst>
          </p:cNvPr>
          <p:cNvSpPr>
            <a:spLocks noGrp="1"/>
          </p:cNvSpPr>
          <p:nvPr>
            <p:ph type="title"/>
          </p:nvPr>
        </p:nvSpPr>
        <p:spPr/>
        <p:txBody>
          <a:bodyPr/>
          <a:lstStyle/>
          <a:p>
            <a:r>
              <a:rPr lang="en-IN" dirty="0"/>
              <a:t>Common third-party APIs</a:t>
            </a:r>
          </a:p>
        </p:txBody>
      </p:sp>
      <p:sp>
        <p:nvSpPr>
          <p:cNvPr id="3" name="Content Placeholder 2">
            <a:extLst>
              <a:ext uri="{FF2B5EF4-FFF2-40B4-BE49-F238E27FC236}">
                <a16:creationId xmlns:a16="http://schemas.microsoft.com/office/drawing/2014/main" id="{2F036EED-5152-D35D-B472-DCAC635833B0}"/>
              </a:ext>
            </a:extLst>
          </p:cNvPr>
          <p:cNvSpPr>
            <a:spLocks noGrp="1"/>
          </p:cNvSpPr>
          <p:nvPr>
            <p:ph idx="1"/>
          </p:nvPr>
        </p:nvSpPr>
        <p:spPr>
          <a:xfrm>
            <a:off x="1090708" y="2468032"/>
            <a:ext cx="8825659" cy="3416300"/>
          </a:xfrm>
        </p:spPr>
        <p:txBody>
          <a:bodyPr/>
          <a:lstStyle/>
          <a:p>
            <a:r>
              <a:rPr lang="en-GB" b="0" i="0" dirty="0">
                <a:solidFill>
                  <a:schemeClr val="tx1"/>
                </a:solidFill>
                <a:effectLst/>
                <a:latin typeface="Inter"/>
              </a:rPr>
              <a:t>The </a:t>
            </a:r>
            <a:r>
              <a:rPr lang="en-GB" b="0" i="0" u="sng" dirty="0">
                <a:solidFill>
                  <a:schemeClr val="tx1"/>
                </a:solidFill>
                <a:effectLst/>
                <a:latin typeface="Inter"/>
                <a:hlinkClick r:id="rId2">
                  <a:extLst>
                    <a:ext uri="{A12FA001-AC4F-418D-AE19-62706E023703}">
                      <ahyp:hlinkClr xmlns:ahyp="http://schemas.microsoft.com/office/drawing/2018/hyperlinkcolor" val="tx"/>
                    </a:ext>
                  </a:extLst>
                </a:hlinkClick>
              </a:rPr>
              <a:t>Twitter API</a:t>
            </a:r>
            <a:r>
              <a:rPr lang="en-GB" b="0" i="0" dirty="0">
                <a:solidFill>
                  <a:schemeClr val="tx1"/>
                </a:solidFill>
                <a:effectLst/>
                <a:latin typeface="Inter"/>
              </a:rPr>
              <a:t>, which allows you to do things like displaying your latest tweets on your website</a:t>
            </a:r>
            <a:r>
              <a:rPr lang="en-GB" b="0" i="0" dirty="0">
                <a:solidFill>
                  <a:srgbClr val="FFFFFF"/>
                </a:solidFill>
                <a:effectLst/>
                <a:latin typeface="Inter"/>
              </a:rPr>
              <a:t>.</a:t>
            </a:r>
          </a:p>
          <a:p>
            <a:r>
              <a:rPr lang="en-GB" b="0" i="0" dirty="0">
                <a:solidFill>
                  <a:schemeClr val="tx1"/>
                </a:solidFill>
                <a:effectLst/>
                <a:latin typeface="Inter"/>
              </a:rPr>
              <a:t>Map APIs, like </a:t>
            </a:r>
            <a:r>
              <a:rPr lang="en-GB" b="0" i="0" u="sng" dirty="0" err="1">
                <a:solidFill>
                  <a:schemeClr val="tx1"/>
                </a:solidFill>
                <a:effectLst/>
                <a:latin typeface="Inter"/>
                <a:hlinkClick r:id="rId3">
                  <a:extLst>
                    <a:ext uri="{A12FA001-AC4F-418D-AE19-62706E023703}">
                      <ahyp:hlinkClr xmlns:ahyp="http://schemas.microsoft.com/office/drawing/2018/hyperlinkcolor" val="tx"/>
                    </a:ext>
                  </a:extLst>
                </a:hlinkClick>
              </a:rPr>
              <a:t>Mapquest</a:t>
            </a:r>
            <a:r>
              <a:rPr lang="en-GB" b="0" i="0" dirty="0">
                <a:solidFill>
                  <a:schemeClr val="tx1"/>
                </a:solidFill>
                <a:effectLst/>
                <a:latin typeface="Inter"/>
              </a:rPr>
              <a:t> and the </a:t>
            </a:r>
            <a:r>
              <a:rPr lang="en-GB" b="0" i="0" u="sng" dirty="0">
                <a:solidFill>
                  <a:schemeClr val="tx1"/>
                </a:solidFill>
                <a:effectLst/>
                <a:latin typeface="Inter"/>
                <a:hlinkClick r:id="rId4">
                  <a:extLst>
                    <a:ext uri="{A12FA001-AC4F-418D-AE19-62706E023703}">
                      <ahyp:hlinkClr xmlns:ahyp="http://schemas.microsoft.com/office/drawing/2018/hyperlinkcolor" val="tx"/>
                    </a:ext>
                  </a:extLst>
                </a:hlinkClick>
              </a:rPr>
              <a:t>Google Maps API</a:t>
            </a:r>
            <a:r>
              <a:rPr lang="en-GB" b="0" i="0" dirty="0">
                <a:solidFill>
                  <a:schemeClr val="tx1"/>
                </a:solidFill>
                <a:effectLst/>
                <a:latin typeface="Inter"/>
              </a:rPr>
              <a:t>, which allow you to do all sorts of things with maps on your web pages.</a:t>
            </a:r>
          </a:p>
          <a:p>
            <a:endParaRPr lang="en-GB" b="0" i="0" dirty="0">
              <a:solidFill>
                <a:srgbClr val="FFFFFF"/>
              </a:solidFill>
              <a:effectLst/>
              <a:latin typeface="Inter"/>
            </a:endParaRPr>
          </a:p>
          <a:p>
            <a:r>
              <a:rPr lang="en-GB" b="0" i="0" dirty="0">
                <a:solidFill>
                  <a:schemeClr val="tx1"/>
                </a:solidFill>
                <a:effectLst/>
                <a:latin typeface="Inter"/>
              </a:rPr>
              <a:t>The </a:t>
            </a:r>
            <a:r>
              <a:rPr lang="en-GB" b="0" i="0" u="sng" dirty="0">
                <a:solidFill>
                  <a:schemeClr val="tx1"/>
                </a:solidFill>
                <a:effectLst/>
                <a:latin typeface="Inter"/>
                <a:hlinkClick r:id="rId5">
                  <a:extLst>
                    <a:ext uri="{A12FA001-AC4F-418D-AE19-62706E023703}">
                      <ahyp:hlinkClr xmlns:ahyp="http://schemas.microsoft.com/office/drawing/2018/hyperlinkcolor" val="tx"/>
                    </a:ext>
                  </a:extLst>
                </a:hlinkClick>
              </a:rPr>
              <a:t>Facebook suite of APIs</a:t>
            </a:r>
            <a:r>
              <a:rPr lang="en-GB" b="0" i="0" dirty="0">
                <a:solidFill>
                  <a:schemeClr val="tx1"/>
                </a:solidFill>
                <a:effectLst/>
                <a:latin typeface="Inter"/>
              </a:rPr>
              <a:t>, which enables you to use various parts of the Facebook ecosystem to benefit your app, such as by providing app login using Facebook login, accepting in-app payments, rolling out targeted ad campaigns, etc.</a:t>
            </a:r>
          </a:p>
          <a:p>
            <a:r>
              <a:rPr lang="en-GB" b="0" i="0" dirty="0">
                <a:solidFill>
                  <a:schemeClr val="tx1"/>
                </a:solidFill>
                <a:effectLst/>
                <a:latin typeface="Inter"/>
              </a:rPr>
              <a:t>The </a:t>
            </a:r>
            <a:r>
              <a:rPr lang="en-GB" b="0" i="0" u="sng" dirty="0">
                <a:solidFill>
                  <a:schemeClr val="tx1"/>
                </a:solidFill>
                <a:effectLst/>
                <a:latin typeface="Inter"/>
                <a:hlinkClick r:id="rId6">
                  <a:extLst>
                    <a:ext uri="{A12FA001-AC4F-418D-AE19-62706E023703}">
                      <ahyp:hlinkClr xmlns:ahyp="http://schemas.microsoft.com/office/drawing/2018/hyperlinkcolor" val="tx"/>
                    </a:ext>
                  </a:extLst>
                </a:hlinkClick>
              </a:rPr>
              <a:t>YouTube API</a:t>
            </a:r>
            <a:r>
              <a:rPr lang="en-GB" b="0" i="0" dirty="0">
                <a:solidFill>
                  <a:schemeClr val="tx1"/>
                </a:solidFill>
                <a:effectLst/>
                <a:latin typeface="Inter"/>
              </a:rPr>
              <a:t>, which allows you to embed YouTube videos on your site, search YouTube, build playlists, and more.</a:t>
            </a:r>
          </a:p>
          <a:p>
            <a:endParaRPr lang="en-IN" dirty="0"/>
          </a:p>
        </p:txBody>
      </p:sp>
    </p:spTree>
    <p:extLst>
      <p:ext uri="{BB962C8B-B14F-4D97-AF65-F5344CB8AC3E}">
        <p14:creationId xmlns:p14="http://schemas.microsoft.com/office/powerpoint/2010/main" val="392279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581</TotalTime>
  <Words>842</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Inter</vt:lpstr>
      <vt:lpstr>Times New Roman</vt:lpstr>
      <vt:lpstr>Wingdings 3</vt:lpstr>
      <vt:lpstr>Ion Boardroom</vt:lpstr>
      <vt:lpstr>API </vt:lpstr>
      <vt:lpstr>API</vt:lpstr>
      <vt:lpstr>PowerPoint Presentation</vt:lpstr>
      <vt:lpstr>APIs in client-side JavaScript </vt:lpstr>
      <vt:lpstr>PowerPoint Presentation</vt:lpstr>
      <vt:lpstr>Relationship between JavaScript, APIs, and other JavaScript tools</vt:lpstr>
      <vt:lpstr>PowerPoint Presentation</vt:lpstr>
      <vt:lpstr> common categories of browser API</vt:lpstr>
      <vt:lpstr>Common third-party APIs</vt:lpstr>
      <vt:lpstr>Benefits Of Using API</vt:lpstr>
      <vt:lpstr>PowerPoint Presentation</vt:lpstr>
      <vt:lpstr>PowerPoint Presentation</vt:lpstr>
      <vt:lpstr>PowerPoint Presentation</vt:lpstr>
      <vt:lpstr>PowerPoint Presentation</vt:lpstr>
      <vt:lpstr>REST API and RESTful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c:title>
  <dc:creator>Luminar Technolab</dc:creator>
  <cp:lastModifiedBy>luminar022@outlook.com</cp:lastModifiedBy>
  <cp:revision>3</cp:revision>
  <dcterms:created xsi:type="dcterms:W3CDTF">2023-02-20T04:17:55Z</dcterms:created>
  <dcterms:modified xsi:type="dcterms:W3CDTF">2025-03-18T07:32:55Z</dcterms:modified>
</cp:coreProperties>
</file>