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1" r:id="rId9"/>
    <p:sldId id="262" r:id="rId10"/>
    <p:sldId id="269" r:id="rId11"/>
    <p:sldId id="273" r:id="rId12"/>
    <p:sldId id="263" r:id="rId13"/>
    <p:sldId id="264" r:id="rId14"/>
    <p:sldId id="270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wcs\Downloads\geeth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bar3DChart>
        <c:barDir val="bar"/>
        <c:grouping val="stacked"/>
        <c:ser>
          <c:idx val="0"/>
          <c:order val="0"/>
          <c:val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1001</c:v>
                </c:pt>
                <c:pt idx="2">
                  <c:v>1002</c:v>
                </c:pt>
                <c:pt idx="3">
                  <c:v>1003</c:v>
                </c:pt>
                <c:pt idx="4">
                  <c:v>1004</c:v>
                </c:pt>
                <c:pt idx="5">
                  <c:v>1005</c:v>
                </c:pt>
                <c:pt idx="6">
                  <c:v>1006</c:v>
                </c:pt>
                <c:pt idx="7">
                  <c:v>1007</c:v>
                </c:pt>
                <c:pt idx="8">
                  <c:v>1008</c:v>
                </c:pt>
                <c:pt idx="9">
                  <c:v>1009</c:v>
                </c:pt>
                <c:pt idx="10">
                  <c:v>1010</c:v>
                </c:pt>
              </c:numCache>
            </c:numRef>
          </c:val>
        </c:ser>
        <c:ser>
          <c:idx val="1"/>
          <c:order val="1"/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</c:ser>
        <c:gapWidth val="100"/>
        <c:shape val="cylinder"/>
        <c:axId val="86509824"/>
        <c:axId val="87231872"/>
        <c:axId val="0"/>
      </c:bar3DChart>
      <c:catAx>
        <c:axId val="86509824"/>
        <c:scaling>
          <c:orientation val="minMax"/>
        </c:scaling>
        <c:axPos val="l"/>
        <c:tickLblPos val="nextTo"/>
        <c:crossAx val="87231872"/>
        <c:crosses val="autoZero"/>
        <c:auto val="1"/>
        <c:lblAlgn val="ctr"/>
        <c:lblOffset val="100"/>
      </c:catAx>
      <c:valAx>
        <c:axId val="87231872"/>
        <c:scaling>
          <c:orientation val="minMax"/>
        </c:scaling>
        <c:axPos val="b"/>
        <c:majorGridlines/>
        <c:numFmt formatCode="General" sourceLinked="1"/>
        <c:tickLblPos val="nextTo"/>
        <c:crossAx val="86509824"/>
        <c:crosses val="autoZero"/>
        <c:crossBetween val="between"/>
      </c:valAx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23836" y="19665"/>
            <a:ext cx="8001056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 smtClean="0"/>
              <a:t>SALARY  AND      COMPENSATION ANALYSIS THROUGH EXCEL DATA MODELIND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NAME:P.PRABAVATHY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NO:312200924</a:t>
            </a:r>
            <a:endParaRPr lang="en-US" sz="2400" dirty="0"/>
          </a:p>
          <a:p>
            <a:r>
              <a:rPr lang="en-US" sz="2400" dirty="0" smtClean="0"/>
              <a:t>DEPARTMENT:B.COM(COMPUTER APPLICATION</a:t>
            </a:r>
            <a:endParaRPr lang="en-US" sz="2400" dirty="0"/>
          </a:p>
          <a:p>
            <a:r>
              <a:rPr lang="en-US" sz="2400" dirty="0" smtClean="0"/>
              <a:t>COLLEGE:PACHAIYAPPA’S COLLEGE FOR WOMEN KANCHIPURAM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142852"/>
            <a:ext cx="10681335" cy="615553"/>
          </a:xfrm>
        </p:spPr>
        <p:txBody>
          <a:bodyPr/>
          <a:lstStyle/>
          <a:p>
            <a:r>
              <a:rPr lang="en-IN" sz="4000" dirty="0" smtClean="0"/>
              <a:t>DATASET DESCRIPTION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39CBBC-4DD4-A549-7B38-188D31E34E9B}"/>
              </a:ext>
            </a:extLst>
          </p:cNvPr>
          <p:cNvSpPr txBox="1"/>
          <p:nvPr/>
        </p:nvSpPr>
        <p:spPr>
          <a:xfrm>
            <a:off x="914400" y="1295400"/>
            <a:ext cx="1127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 smtClean="0">
                <a:solidFill>
                  <a:srgbClr val="3C4043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588" y="857232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Description: </a:t>
            </a:r>
            <a:r>
              <a:rPr lang="en-US" dirty="0" smtClean="0"/>
              <a:t>					      A </a:t>
            </a:r>
            <a:r>
              <a:rPr lang="en-US" dirty="0" smtClean="0"/>
              <a:t>comprehensive dataset containing salary and compensation data for employees across various departments, roles, and </a:t>
            </a:r>
            <a:r>
              <a:rPr lang="en-US" dirty="0" smtClean="0"/>
              <a:t>locations					                  </a:t>
            </a:r>
            <a:r>
              <a:rPr lang="en-US" b="1" dirty="0" smtClean="0"/>
              <a:t>Data </a:t>
            </a:r>
            <a:r>
              <a:rPr lang="en-US" b="1" dirty="0" smtClean="0"/>
              <a:t>Sources</a:t>
            </a:r>
            <a:r>
              <a:rPr lang="en-US" b="1" dirty="0" smtClean="0"/>
              <a:t>:</a:t>
            </a:r>
            <a:r>
              <a:rPr lang="en-US" dirty="0" smtClean="0"/>
              <a:t>					       - </a:t>
            </a:r>
            <a:r>
              <a:rPr lang="en-US" dirty="0" smtClean="0"/>
              <a:t>HR </a:t>
            </a:r>
            <a:r>
              <a:rPr lang="en-US" dirty="0" smtClean="0"/>
              <a:t>systems					       - Surveys						       - </a:t>
            </a:r>
            <a:r>
              <a:rPr lang="en-US" dirty="0" smtClean="0"/>
              <a:t>Public data </a:t>
            </a:r>
            <a:r>
              <a:rPr lang="en-US" dirty="0" smtClean="0"/>
              <a:t>sources			                  </a:t>
            </a:r>
            <a:r>
              <a:rPr lang="en-US" b="1" dirty="0" smtClean="0"/>
              <a:t>Data </a:t>
            </a:r>
            <a:r>
              <a:rPr lang="en-US" b="1" dirty="0" smtClean="0"/>
              <a:t>Points</a:t>
            </a:r>
            <a:r>
              <a:rPr lang="en-US" b="1" dirty="0" smtClean="0"/>
              <a:t>:</a:t>
            </a:r>
            <a:r>
              <a:rPr lang="en-US" dirty="0" smtClean="0"/>
              <a:t>					     1</a:t>
            </a:r>
            <a:r>
              <a:rPr lang="en-US" dirty="0" smtClean="0"/>
              <a:t>. Employee ID (unique identifier</a:t>
            </a:r>
            <a:r>
              <a:rPr lang="en-US" dirty="0" smtClean="0"/>
              <a:t>)			     2</a:t>
            </a:r>
            <a:r>
              <a:rPr lang="en-US" dirty="0" smtClean="0"/>
              <a:t>. Job </a:t>
            </a:r>
            <a:r>
              <a:rPr lang="en-US" dirty="0" smtClean="0"/>
              <a:t>Title					     3</a:t>
            </a:r>
            <a:r>
              <a:rPr lang="en-US" dirty="0" smtClean="0"/>
              <a:t>. </a:t>
            </a:r>
            <a:r>
              <a:rPr lang="en-US" dirty="0" smtClean="0"/>
              <a:t>Department					     4</a:t>
            </a:r>
            <a:r>
              <a:rPr lang="en-US" dirty="0" smtClean="0"/>
              <a:t>. </a:t>
            </a:r>
            <a:r>
              <a:rPr lang="en-US" dirty="0" smtClean="0"/>
              <a:t>Location					     5</a:t>
            </a:r>
            <a:r>
              <a:rPr lang="en-US" dirty="0" smtClean="0"/>
              <a:t>. Base </a:t>
            </a:r>
            <a:r>
              <a:rPr lang="en-US" dirty="0" smtClean="0"/>
              <a:t>Salary					     6</a:t>
            </a:r>
            <a:r>
              <a:rPr lang="en-US" dirty="0" smtClean="0"/>
              <a:t>. </a:t>
            </a:r>
            <a:r>
              <a:rPr lang="en-US" dirty="0" smtClean="0"/>
              <a:t>Bonus						     7</a:t>
            </a:r>
            <a:r>
              <a:rPr lang="en-US" dirty="0" smtClean="0"/>
              <a:t>. Benefits (e.g., health insurance, retirement plan</a:t>
            </a:r>
            <a:r>
              <a:rPr lang="en-US" dirty="0" smtClean="0"/>
              <a:t>)	     8</a:t>
            </a:r>
            <a:r>
              <a:rPr lang="en-US" dirty="0" smtClean="0"/>
              <a:t>. Years of </a:t>
            </a:r>
            <a:r>
              <a:rPr lang="en-US" dirty="0" smtClean="0"/>
              <a:t>Experience			                       9</a:t>
            </a:r>
            <a:r>
              <a:rPr lang="en-US" dirty="0" smtClean="0"/>
              <a:t>. Education </a:t>
            </a:r>
            <a:r>
              <a:rPr lang="en-US" dirty="0" smtClean="0"/>
              <a:t>Level					   10</a:t>
            </a:r>
            <a:r>
              <a:rPr lang="en-US" dirty="0" smtClean="0"/>
              <a:t>. Performance </a:t>
            </a:r>
            <a:r>
              <a:rPr lang="en-US" dirty="0" smtClean="0"/>
              <a:t>Rating				    11</a:t>
            </a:r>
            <a:r>
              <a:rPr lang="en-US" dirty="0" smtClean="0"/>
              <a:t>. Manager ID (for hierarchical reporting)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398" y="500042"/>
            <a:ext cx="86916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Format</a:t>
            </a:r>
            <a:r>
              <a:rPr lang="en-US" b="1" dirty="0" smtClean="0"/>
              <a:t>:</a:t>
            </a:r>
            <a:r>
              <a:rPr lang="en-US" dirty="0" smtClean="0"/>
              <a:t>								    - </a:t>
            </a:r>
            <a:r>
              <a:rPr lang="en-US" dirty="0" smtClean="0"/>
              <a:t>Excel spreadsheet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r>
              <a:rPr lang="en-US" dirty="0" smtClean="0"/>
              <a:t>							 </a:t>
            </a:r>
            <a:r>
              <a:rPr lang="en-US" b="1" dirty="0" smtClean="0"/>
              <a:t>Tables</a:t>
            </a:r>
            <a:r>
              <a:rPr lang="en-US" b="1" dirty="0" smtClean="0"/>
              <a:t>:	</a:t>
            </a:r>
            <a:r>
              <a:rPr lang="en-US" dirty="0" smtClean="0"/>
              <a:t>								    </a:t>
            </a:r>
            <a:r>
              <a:rPr lang="en-US" dirty="0" smtClean="0"/>
              <a:t>- Employees   </a:t>
            </a:r>
            <a:r>
              <a:rPr lang="en-US" dirty="0" smtClean="0"/>
              <a:t>								    </a:t>
            </a:r>
            <a:r>
              <a:rPr lang="en-US" dirty="0" smtClean="0"/>
              <a:t>- Jobs  </a:t>
            </a:r>
            <a:r>
              <a:rPr lang="en-US" dirty="0" smtClean="0"/>
              <a:t>									    </a:t>
            </a:r>
            <a:r>
              <a:rPr lang="en-US" dirty="0" smtClean="0"/>
              <a:t>- Departments   </a:t>
            </a:r>
            <a:r>
              <a:rPr lang="en-US" dirty="0" smtClean="0"/>
              <a:t>								    </a:t>
            </a:r>
            <a:r>
              <a:rPr lang="en-US" dirty="0" smtClean="0"/>
              <a:t>- Locations   </a:t>
            </a:r>
            <a:r>
              <a:rPr lang="en-US" dirty="0" smtClean="0"/>
              <a:t>								    </a:t>
            </a:r>
            <a:r>
              <a:rPr lang="en-US" dirty="0" smtClean="0"/>
              <a:t>- Salary </a:t>
            </a:r>
            <a:r>
              <a:rPr lang="en-US" dirty="0" smtClean="0"/>
              <a:t>Data							                      </a:t>
            </a:r>
            <a:r>
              <a:rPr lang="en-US" b="1" dirty="0" smtClean="0"/>
              <a:t>- </a:t>
            </a:r>
            <a:r>
              <a:rPr lang="en-US" b="1" dirty="0" smtClean="0"/>
              <a:t>Relationships:   </a:t>
            </a:r>
            <a:r>
              <a:rPr lang="en-US" b="1" dirty="0" smtClean="0"/>
              <a:t>		</a:t>
            </a:r>
            <a:r>
              <a:rPr lang="en-US" dirty="0" smtClean="0"/>
              <a:t>						    </a:t>
            </a:r>
            <a:r>
              <a:rPr lang="en-US" dirty="0" smtClean="0"/>
              <a:t>- Employee ID (Employees) -&gt; Manager ID (Employees)   </a:t>
            </a:r>
            <a:r>
              <a:rPr lang="en-US" dirty="0" smtClean="0"/>
              <a:t>				    </a:t>
            </a:r>
            <a:r>
              <a:rPr lang="en-US" dirty="0" smtClean="0"/>
              <a:t>- Job Title (Employees) -&gt; Job ID (Jobs)    - Department (Employees) -&gt; Department ID (Departments)   </a:t>
            </a:r>
            <a:r>
              <a:rPr lang="en-US" dirty="0" smtClean="0"/>
              <a:t>							                      </a:t>
            </a:r>
            <a:r>
              <a:rPr lang="en-US" dirty="0" smtClean="0"/>
              <a:t>- Location (Employees) -&gt; Location ID (Locations</a:t>
            </a:r>
            <a:r>
              <a:rPr lang="en-US" dirty="0" smtClean="0"/>
              <a:t>)				               </a:t>
            </a:r>
            <a:r>
              <a:rPr lang="en-US" b="1" dirty="0" smtClean="0"/>
              <a:t>Data </a:t>
            </a:r>
            <a:r>
              <a:rPr lang="en-US" b="1" dirty="0" smtClean="0"/>
              <a:t>Volume</a:t>
            </a:r>
            <a:r>
              <a:rPr lang="en-US" b="1" dirty="0" smtClean="0"/>
              <a:t>:</a:t>
            </a:r>
            <a:r>
              <a:rPr lang="en-US" dirty="0" smtClean="0"/>
              <a:t>								    - </a:t>
            </a:r>
            <a:r>
              <a:rPr lang="en-US" dirty="0" smtClean="0"/>
              <a:t>Approximately 10,000 employee </a:t>
            </a:r>
            <a:r>
              <a:rPr lang="en-US" dirty="0" smtClean="0"/>
              <a:t>records				                      - </a:t>
            </a:r>
            <a:r>
              <a:rPr lang="en-US" dirty="0" smtClean="0"/>
              <a:t>5-10 </a:t>
            </a:r>
            <a:r>
              <a:rPr lang="en-US" dirty="0" smtClean="0"/>
              <a:t>departments								    - </a:t>
            </a:r>
            <a:r>
              <a:rPr lang="en-US" dirty="0" smtClean="0"/>
              <a:t>10-20 </a:t>
            </a:r>
            <a:r>
              <a:rPr lang="en-US" dirty="0" smtClean="0"/>
              <a:t>locations								    - </a:t>
            </a:r>
            <a:r>
              <a:rPr lang="en-US" dirty="0" smtClean="0"/>
              <a:t>50-100 job titles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185934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 Data Visualization</a:t>
            </a:r>
            <a:r>
              <a:rPr lang="en-US" dirty="0" smtClean="0"/>
              <a:t>:				 </a:t>
            </a:r>
            <a:r>
              <a:rPr lang="en-US" dirty="0" smtClean="0"/>
              <a:t>Interactive charts, tables, and pivot tables to facilitate easy analysis and exploration of compensation data</a:t>
            </a:r>
            <a:r>
              <a:rPr lang="en-US" dirty="0" smtClean="0"/>
              <a:t>.		     </a:t>
            </a:r>
            <a:r>
              <a:rPr lang="en-US" b="1" dirty="0" smtClean="0"/>
              <a:t>2</a:t>
            </a:r>
            <a:r>
              <a:rPr lang="en-US" b="1" dirty="0" smtClean="0"/>
              <a:t>. Real-time Updates</a:t>
            </a:r>
            <a:r>
              <a:rPr lang="en-US" dirty="0" smtClean="0"/>
              <a:t>:				 </a:t>
            </a:r>
            <a:r>
              <a:rPr lang="en-US" dirty="0" smtClean="0"/>
              <a:t>Automatic updates to reflect changes in salary and compensation data, ensuring that insights are always </a:t>
            </a:r>
            <a:r>
              <a:rPr lang="en-US" dirty="0" smtClean="0"/>
              <a:t>current. </a:t>
            </a:r>
            <a:r>
              <a:rPr lang="en-US" b="1" dirty="0" smtClean="0"/>
              <a:t>3</a:t>
            </a:r>
            <a:r>
              <a:rPr lang="en-US" b="1" dirty="0" smtClean="0"/>
              <a:t>. Customizable</a:t>
            </a:r>
            <a:r>
              <a:rPr lang="en-US" dirty="0" smtClean="0"/>
              <a:t>: </a:t>
            </a:r>
            <a:r>
              <a:rPr lang="en-US" dirty="0" smtClean="0"/>
              <a:t>				                Users </a:t>
            </a:r>
            <a:r>
              <a:rPr lang="en-US" dirty="0" smtClean="0"/>
              <a:t>can tailor the dashboard to their specific needs, selecting relevant data points and visualizations</a:t>
            </a:r>
            <a:r>
              <a:rPr lang="en-US" dirty="0" smtClean="0"/>
              <a:t>.			     </a:t>
            </a:r>
            <a:r>
              <a:rPr lang="en-US" b="1" dirty="0" smtClean="0"/>
              <a:t>4</a:t>
            </a:r>
            <a:r>
              <a:rPr lang="en-US" b="1" dirty="0" smtClean="0"/>
              <a:t>. Drill-down Capabilities</a:t>
            </a:r>
            <a:r>
              <a:rPr lang="en-US" dirty="0" smtClean="0"/>
              <a:t>:			                 </a:t>
            </a:r>
            <a:r>
              <a:rPr lang="en-US" dirty="0" smtClean="0"/>
              <a:t>Users can dive deeper into specific data points, exploring underlying trends and drivers</a:t>
            </a:r>
            <a:r>
              <a:rPr lang="en-US" dirty="0" smtClean="0"/>
              <a:t>.			     </a:t>
            </a:r>
            <a:r>
              <a:rPr lang="en-US" b="1" dirty="0" smtClean="0"/>
              <a:t>5</a:t>
            </a:r>
            <a:r>
              <a:rPr lang="en-US" b="1" dirty="0" smtClean="0"/>
              <a:t>. Alerts and Notifications</a:t>
            </a:r>
            <a:r>
              <a:rPr lang="en-US" dirty="0" smtClean="0"/>
              <a:t>:				 </a:t>
            </a:r>
            <a:r>
              <a:rPr lang="en-US" dirty="0" smtClean="0"/>
              <a:t>Automated alerts and notifications for significant changes or anomalies in compensation data.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FA2DA-5308-FA0C-C91F-FB0EB12E79E8}"/>
              </a:ext>
            </a:extLst>
          </p:cNvPr>
          <p:cNvSpPr txBox="1"/>
          <p:nvPr/>
        </p:nvSpPr>
        <p:spPr>
          <a:xfrm>
            <a:off x="523836" y="1000108"/>
            <a:ext cx="9110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I. Data Collection- </a:t>
            </a:r>
            <a:r>
              <a:rPr lang="en-US" dirty="0" smtClean="0"/>
              <a:t>								           Gather </a:t>
            </a:r>
            <a:r>
              <a:rPr lang="en-US" dirty="0" smtClean="0"/>
              <a:t>salary and compensation data from various sources (HR systems, surveys, public data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    - </a:t>
            </a:r>
            <a:r>
              <a:rPr lang="en-US" dirty="0" smtClean="0"/>
              <a:t>Collect relevant data points (employee ID, job title, department, location, base salary, bonus, benefits, years of experience, education level, performance rating</a:t>
            </a:r>
            <a:r>
              <a:rPr lang="en-US" dirty="0" smtClean="0"/>
              <a:t>)	</a:t>
            </a:r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II</a:t>
            </a:r>
            <a:r>
              <a:rPr lang="en-US" b="1" dirty="0" smtClean="0"/>
              <a:t>. Data </a:t>
            </a:r>
            <a:r>
              <a:rPr lang="en-US" b="1" dirty="0" smtClean="0"/>
              <a:t>Modeling-</a:t>
            </a:r>
            <a:r>
              <a:rPr lang="en-US" dirty="0" smtClean="0"/>
              <a:t>								</a:t>
            </a:r>
            <a:r>
              <a:rPr lang="en-US" dirty="0" smtClean="0"/>
              <a:t> </a:t>
            </a:r>
            <a:r>
              <a:rPr lang="en-US" dirty="0" smtClean="0"/>
              <a:t> Design </a:t>
            </a:r>
            <a:r>
              <a:rPr lang="en-US" dirty="0" smtClean="0"/>
              <a:t>an Excel data model to store and organize the </a:t>
            </a:r>
            <a:r>
              <a:rPr lang="en-US" dirty="0" smtClean="0"/>
              <a:t>data				</a:t>
            </a:r>
            <a:r>
              <a:rPr lang="en-US" dirty="0" smtClean="0"/>
              <a:t> </a:t>
            </a:r>
            <a:r>
              <a:rPr lang="en-US" dirty="0" smtClean="0"/>
              <a:t>           - </a:t>
            </a:r>
            <a:r>
              <a:rPr lang="en-US" dirty="0" smtClean="0"/>
              <a:t>Create separate tables for employees, jobs, departments, locations, and salary </a:t>
            </a:r>
            <a:r>
              <a:rPr lang="en-US" dirty="0" smtClean="0"/>
              <a:t>data	</a:t>
            </a:r>
            <a:r>
              <a:rPr lang="en-US" dirty="0" smtClean="0"/>
              <a:t> </a:t>
            </a:r>
            <a:r>
              <a:rPr lang="en-US" dirty="0" smtClean="0"/>
              <a:t>           - </a:t>
            </a:r>
            <a:r>
              <a:rPr lang="en-US" dirty="0" smtClean="0"/>
              <a:t>Establish relationships between tables using Excel's data modeling features (Power Pivot, Power Query)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836" y="3500438"/>
            <a:ext cx="6238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III. Data </a:t>
            </a:r>
            <a:r>
              <a:rPr lang="en-US" b="1" dirty="0" smtClean="0"/>
              <a:t>Analysis-					              </a:t>
            </a:r>
            <a:r>
              <a:rPr lang="en-US" dirty="0" smtClean="0"/>
              <a:t>- </a:t>
            </a:r>
            <a:r>
              <a:rPr lang="en-US" dirty="0" smtClean="0"/>
              <a:t>Calculate metrics such as: </a:t>
            </a:r>
            <a:r>
              <a:rPr lang="en-US" dirty="0" smtClean="0"/>
              <a:t>				             </a:t>
            </a:r>
            <a:r>
              <a:rPr lang="en-US" dirty="0" smtClean="0"/>
              <a:t>- Average salary by job title, department, or location  </a:t>
            </a:r>
            <a:r>
              <a:rPr lang="en-US" dirty="0" smtClean="0"/>
              <a:t>	          </a:t>
            </a:r>
            <a:r>
              <a:rPr lang="en-US" dirty="0" smtClean="0"/>
              <a:t>- Salary ranges (percentiles) </a:t>
            </a:r>
            <a:r>
              <a:rPr lang="en-US" dirty="0" smtClean="0"/>
              <a:t>				          </a:t>
            </a:r>
            <a:r>
              <a:rPr lang="en-US" dirty="0" smtClean="0"/>
              <a:t>- Bonus and benefits analysis </a:t>
            </a:r>
            <a:r>
              <a:rPr lang="en-US" dirty="0" smtClean="0"/>
              <a:t>			                            </a:t>
            </a:r>
            <a:r>
              <a:rPr lang="en-US" dirty="0" smtClean="0"/>
              <a:t>- Compensation ratios (e.g., salary to bonus)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E7B9D-9FD7-39E9-488B-262CECDB14BA}"/>
              </a:ext>
            </a:extLst>
          </p:cNvPr>
          <p:cNvSpPr txBox="1"/>
          <p:nvPr/>
        </p:nvSpPr>
        <p:spPr>
          <a:xfrm>
            <a:off x="952465" y="1785926"/>
            <a:ext cx="49292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IV. Data </a:t>
            </a:r>
            <a:r>
              <a:rPr lang="en-US" b="1" dirty="0" smtClean="0"/>
              <a:t>Visualization</a:t>
            </a:r>
            <a:r>
              <a:rPr lang="en-US" dirty="0" smtClean="0"/>
              <a:t>			             				                    -Create </a:t>
            </a:r>
            <a:r>
              <a:rPr lang="en-US" dirty="0" smtClean="0"/>
              <a:t>interactive dashboards and reports using Excel charts, tables, and pivot </a:t>
            </a:r>
            <a:r>
              <a:rPr lang="en-US" dirty="0" smtClean="0"/>
              <a:t>tables                                              					  - </a:t>
            </a:r>
            <a:r>
              <a:rPr lang="en-US" dirty="0" smtClean="0"/>
              <a:t>Visualize key findings and insights, such as: </a:t>
            </a:r>
            <a:r>
              <a:rPr lang="en-US" dirty="0" smtClean="0"/>
              <a:t>	             					  - </a:t>
            </a:r>
            <a:r>
              <a:rPr lang="en-US" dirty="0" smtClean="0"/>
              <a:t>Salary distributions   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678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666844" y="2057400"/>
          <a:ext cx="6715156" cy="31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464" y="1166843"/>
            <a:ext cx="819153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Conclusion</a:t>
            </a:r>
            <a:r>
              <a:rPr lang="en-US" sz="2800" b="1" dirty="0" smtClean="0"/>
              <a:t>:</a:t>
            </a:r>
            <a:r>
              <a:rPr lang="en-US" dirty="0" smtClean="0"/>
              <a:t>							       The </a:t>
            </a:r>
            <a:r>
              <a:rPr lang="en-US" dirty="0" smtClean="0"/>
              <a:t>Salary and Compensation Analysis through Excel Data Modeling project has successfully created a comprehensive and dynamic data model for analyzing and visualizing salary and compensation data. By leveraging Excel's data modeling capabilities, we have</a:t>
            </a:r>
            <a:r>
              <a:rPr lang="en-US" dirty="0" smtClean="0"/>
              <a:t>:						          </a:t>
            </a:r>
            <a:r>
              <a:rPr lang="en-US" b="1" dirty="0" smtClean="0"/>
              <a:t>1</a:t>
            </a:r>
            <a:r>
              <a:rPr lang="en-US" b="1" dirty="0" smtClean="0"/>
              <a:t>. Streamlined data management: </a:t>
            </a:r>
            <a:r>
              <a:rPr lang="en-US" dirty="0" smtClean="0"/>
              <a:t>				         Consolidated </a:t>
            </a:r>
            <a:r>
              <a:rPr lang="en-US" dirty="0" smtClean="0"/>
              <a:t>and organized salary and compensation data from various sources</a:t>
            </a:r>
            <a:r>
              <a:rPr lang="en-US" dirty="0" smtClean="0"/>
              <a:t>.        </a:t>
            </a:r>
            <a:r>
              <a:rPr lang="en-US" b="1" dirty="0" smtClean="0"/>
              <a:t>2</a:t>
            </a:r>
            <a:r>
              <a:rPr lang="en-US" b="1" dirty="0" smtClean="0"/>
              <a:t>. Gained actionable insights: </a:t>
            </a:r>
            <a:r>
              <a:rPr lang="en-US" dirty="0" smtClean="0"/>
              <a:t>				              Identified </a:t>
            </a:r>
            <a:r>
              <a:rPr lang="en-US" dirty="0" smtClean="0"/>
              <a:t>trends, disparities, and areas for improvement in compensation </a:t>
            </a:r>
            <a:r>
              <a:rPr lang="en-US" dirty="0" smtClean="0"/>
              <a:t>practices. </a:t>
            </a:r>
            <a:r>
              <a:rPr lang="en-US" b="1" dirty="0" smtClean="0"/>
              <a:t>3</a:t>
            </a:r>
            <a:r>
              <a:rPr lang="en-US" b="1" dirty="0" smtClean="0"/>
              <a:t>. Enabled data-driven decisions: </a:t>
            </a:r>
            <a:r>
              <a:rPr lang="en-US" dirty="0" smtClean="0"/>
              <a:t>				               Provided </a:t>
            </a:r>
            <a:r>
              <a:rPr lang="en-US" dirty="0" smtClean="0"/>
              <a:t>recommendations for salary adjustments, benefits, and other compensation-related decisions</a:t>
            </a:r>
            <a:r>
              <a:rPr lang="en-US" dirty="0" smtClean="0"/>
              <a:t>.					          </a:t>
            </a:r>
            <a:r>
              <a:rPr lang="en-US" b="1" dirty="0" smtClean="0"/>
              <a:t>4</a:t>
            </a:r>
            <a:r>
              <a:rPr lang="en-US" b="1" dirty="0" smtClean="0"/>
              <a:t>. Enhanced transparency and compliance</a:t>
            </a:r>
            <a:r>
              <a:rPr lang="en-US" b="1" dirty="0" smtClean="0"/>
              <a:t>:</a:t>
            </a:r>
            <a:r>
              <a:rPr lang="en-US" dirty="0" smtClean="0"/>
              <a:t>				 </a:t>
            </a:r>
            <a:r>
              <a:rPr lang="en-US" dirty="0" smtClean="0"/>
              <a:t>Ensured accurate and up-to-date compensation data for regulatory compliance and stakeholder reporting</a:t>
            </a:r>
            <a:r>
              <a:rPr lang="en-US" dirty="0" smtClean="0"/>
              <a:t>.						          </a:t>
            </a:r>
            <a:r>
              <a:rPr lang="en-US" b="1" dirty="0" smtClean="0"/>
              <a:t>5</a:t>
            </a:r>
            <a:r>
              <a:rPr lang="en-US" b="1" dirty="0" smtClean="0"/>
              <a:t>. Improved business outcomes</a:t>
            </a:r>
            <a:r>
              <a:rPr lang="en-US" b="1" dirty="0" smtClean="0"/>
              <a:t>:</a:t>
            </a:r>
            <a:r>
              <a:rPr lang="en-US" dirty="0" smtClean="0"/>
              <a:t>					 </a:t>
            </a:r>
            <a:r>
              <a:rPr lang="en-US" dirty="0" smtClean="0"/>
              <a:t>Optimized compensation practices to attract and retain top talent, driving business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574675"/>
            <a:ext cx="5637213" cy="6778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3968" y="1500174"/>
            <a:ext cx="65484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1: Data </a:t>
            </a:r>
            <a:r>
              <a:rPr lang="en-US" b="1" dirty="0" smtClean="0"/>
              <a:t>Collection                                                                                - </a:t>
            </a:r>
            <a:r>
              <a:rPr lang="en-US" dirty="0" smtClean="0"/>
              <a:t>Gather salary and compensation data from various sources (e.g., HR systems, surveys, or public data</a:t>
            </a:r>
            <a:r>
              <a:rPr lang="en-US" dirty="0" smtClean="0"/>
              <a:t>).     </a:t>
            </a:r>
            <a:r>
              <a:rPr lang="en-US" dirty="0" smtClean="0"/>
              <a:t> </a:t>
            </a:r>
            <a:r>
              <a:rPr lang="en-US" dirty="0" smtClean="0"/>
              <a:t>                                          -Employee </a:t>
            </a:r>
            <a:r>
              <a:rPr lang="en-US" dirty="0" smtClean="0"/>
              <a:t>ID   </a:t>
            </a:r>
            <a:r>
              <a:rPr lang="en-US" dirty="0" smtClean="0"/>
              <a:t>                                                                                               </a:t>
            </a:r>
            <a:r>
              <a:rPr lang="en-US" dirty="0" smtClean="0"/>
              <a:t>- Job Title   </a:t>
            </a:r>
            <a:r>
              <a:rPr lang="en-US" dirty="0" smtClean="0"/>
              <a:t>                                                                                                     </a:t>
            </a:r>
            <a:r>
              <a:rPr lang="en-US" dirty="0" smtClean="0"/>
              <a:t>- Department    </a:t>
            </a:r>
            <a:r>
              <a:rPr lang="en-US" dirty="0" smtClean="0"/>
              <a:t>                                                                                             - </a:t>
            </a:r>
            <a:r>
              <a:rPr lang="en-US" dirty="0" smtClean="0"/>
              <a:t>Location   </a:t>
            </a:r>
            <a:r>
              <a:rPr lang="en-US" dirty="0" smtClean="0"/>
              <a:t>                                                                                                    </a:t>
            </a:r>
            <a:r>
              <a:rPr lang="en-US" dirty="0" smtClean="0"/>
              <a:t>- Base Salary    </a:t>
            </a:r>
            <a:r>
              <a:rPr lang="en-US" dirty="0" smtClean="0"/>
              <a:t>                                                                                              - </a:t>
            </a:r>
            <a:r>
              <a:rPr lang="en-US" dirty="0" smtClean="0"/>
              <a:t>Bonus   </a:t>
            </a:r>
            <a:r>
              <a:rPr lang="en-US" dirty="0" smtClean="0"/>
              <a:t>                                                                                                        </a:t>
            </a:r>
            <a:r>
              <a:rPr lang="en-US" dirty="0" smtClean="0"/>
              <a:t>- Benefits   </a:t>
            </a:r>
            <a:r>
              <a:rPr lang="en-US" dirty="0" smtClean="0"/>
              <a:t>                                                                                                     </a:t>
            </a:r>
            <a:r>
              <a:rPr lang="en-US" dirty="0" smtClean="0"/>
              <a:t>- Years of </a:t>
            </a:r>
            <a:r>
              <a:rPr lang="en-US" dirty="0" smtClean="0"/>
              <a:t>Experience                                                                          </a:t>
            </a:r>
            <a:r>
              <a:rPr lang="en-US" b="1" dirty="0" smtClean="0"/>
              <a:t>Step2</a:t>
            </a:r>
            <a:r>
              <a:rPr lang="en-US" b="1" dirty="0" smtClean="0"/>
              <a:t>: Data Cleaning and </a:t>
            </a:r>
            <a:r>
              <a:rPr lang="en-US" b="1" dirty="0" smtClean="0"/>
              <a:t>Transformation                                                </a:t>
            </a:r>
            <a:r>
              <a:rPr lang="en-US" dirty="0" smtClean="0"/>
              <a:t>- </a:t>
            </a:r>
            <a:r>
              <a:rPr lang="en-US" dirty="0" smtClean="0"/>
              <a:t>Clean and transform the data into a consistent format</a:t>
            </a:r>
            <a:r>
              <a:rPr lang="en-US" dirty="0" smtClean="0"/>
              <a:t>.                      - </a:t>
            </a:r>
            <a:r>
              <a:rPr lang="en-US" dirty="0" smtClean="0"/>
              <a:t>Handle missing values, outliers, and data errors</a:t>
            </a:r>
            <a:r>
              <a:rPr lang="en-US" dirty="0" smtClean="0"/>
              <a:t>.                           </a:t>
            </a:r>
            <a:r>
              <a:rPr lang="en-US" b="1" dirty="0" smtClean="0"/>
              <a:t>Step </a:t>
            </a:r>
            <a:r>
              <a:rPr lang="en-US" b="1" dirty="0" smtClean="0"/>
              <a:t>3: Data </a:t>
            </a:r>
            <a:r>
              <a:rPr lang="en-US" b="1" dirty="0" smtClean="0"/>
              <a:t>Modeling                                                                                 </a:t>
            </a:r>
            <a:r>
              <a:rPr lang="en-US" dirty="0" smtClean="0"/>
              <a:t>- </a:t>
            </a:r>
            <a:r>
              <a:rPr lang="en-US" dirty="0" smtClean="0"/>
              <a:t>Design an Excel data model to store and organize the data</a:t>
            </a:r>
            <a:r>
              <a:rPr lang="en-US" dirty="0" smtClean="0"/>
              <a:t>.                                                                                         - </a:t>
            </a:r>
            <a:r>
              <a:rPr lang="en-US" dirty="0" smtClean="0"/>
              <a:t>Create separate tables for: </a:t>
            </a:r>
            <a:r>
              <a:rPr lang="en-US" dirty="0" smtClean="0"/>
              <a:t>                                                                      </a:t>
            </a:r>
            <a:r>
              <a:rPr lang="en-US" dirty="0" smtClean="0"/>
              <a:t>- Employees </a:t>
            </a:r>
            <a:r>
              <a:rPr lang="en-US" dirty="0" smtClean="0"/>
              <a:t>                                                                                                  </a:t>
            </a:r>
            <a:r>
              <a:rPr lang="en-US" dirty="0" smtClean="0"/>
              <a:t>- Jobs   </a:t>
            </a:r>
            <a:r>
              <a:rPr lang="en-US" dirty="0" smtClean="0"/>
              <a:t>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398" y="142853"/>
            <a:ext cx="869160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Departments   </a:t>
            </a:r>
            <a:r>
              <a:rPr lang="en-US" dirty="0" smtClean="0"/>
              <a:t>                                                                                                                                      </a:t>
            </a:r>
            <a:r>
              <a:rPr lang="en-US" dirty="0" smtClean="0"/>
              <a:t>- Locations   </a:t>
            </a:r>
            <a:r>
              <a:rPr lang="en-US" dirty="0" smtClean="0"/>
              <a:t>                                                                                                                                           </a:t>
            </a:r>
            <a:r>
              <a:rPr lang="en-US" dirty="0" smtClean="0"/>
              <a:t>- Salary </a:t>
            </a:r>
            <a:r>
              <a:rPr lang="en-US" dirty="0" smtClean="0"/>
              <a:t>Data                                                                                                                                             - </a:t>
            </a:r>
            <a:r>
              <a:rPr lang="en-US" dirty="0" smtClean="0"/>
              <a:t>Establish relationships between tables using Excel's data modeling </a:t>
            </a:r>
            <a:r>
              <a:rPr lang="en-US" dirty="0" smtClean="0"/>
              <a:t>features                </a:t>
            </a:r>
            <a:r>
              <a:rPr lang="en-US" dirty="0" smtClean="0"/>
              <a:t>(e.g., Power Pivot, Power Query</a:t>
            </a:r>
            <a:r>
              <a:rPr lang="en-US" dirty="0" smtClean="0"/>
              <a:t>)                                                                                                  </a:t>
            </a:r>
            <a:r>
              <a:rPr lang="en-US" b="1" dirty="0" smtClean="0"/>
              <a:t>Step </a:t>
            </a:r>
            <a:r>
              <a:rPr lang="en-US" b="1" dirty="0" smtClean="0"/>
              <a:t>4: </a:t>
            </a:r>
            <a:r>
              <a:rPr lang="en-US" b="1" dirty="0" smtClean="0"/>
              <a:t>Analysis-                                                                                                                            </a:t>
            </a:r>
            <a:r>
              <a:rPr lang="en-US" dirty="0" smtClean="0"/>
              <a:t>Develop formulas and calculations to analyze salary and compensation data, such as:  </a:t>
            </a:r>
            <a:r>
              <a:rPr lang="en-US" dirty="0" smtClean="0"/>
              <a:t>          </a:t>
            </a:r>
            <a:r>
              <a:rPr lang="en-US" dirty="0" smtClean="0"/>
              <a:t>- Average salary by job title, department, or location   </a:t>
            </a:r>
            <a:r>
              <a:rPr lang="en-US" dirty="0" smtClean="0"/>
              <a:t>                                                                  </a:t>
            </a:r>
            <a:r>
              <a:rPr lang="en-US" dirty="0" smtClean="0"/>
              <a:t>- Salary ranges (percentiles)   </a:t>
            </a:r>
            <a:r>
              <a:rPr lang="en-US" dirty="0" smtClean="0"/>
              <a:t>                                                                                                              </a:t>
            </a:r>
            <a:r>
              <a:rPr lang="en-US" dirty="0" smtClean="0"/>
              <a:t>- Bonus and benefits analysis   </a:t>
            </a:r>
            <a:r>
              <a:rPr lang="en-US" dirty="0" smtClean="0"/>
              <a:t>                                                                                                           </a:t>
            </a:r>
            <a:r>
              <a:rPr lang="en-US" dirty="0" smtClean="0"/>
              <a:t>- Compensation ratios (e.g., salary to bonus</a:t>
            </a:r>
            <a:r>
              <a:rPr lang="en-US" dirty="0" smtClean="0"/>
              <a:t>)                                                                                   - </a:t>
            </a:r>
            <a:r>
              <a:rPr lang="en-US" dirty="0" smtClean="0"/>
              <a:t>Use Excel functions like VLOOKUP, INDEX-MATCH, and PivotTables to perform </a:t>
            </a:r>
            <a:r>
              <a:rPr lang="en-US" dirty="0" smtClean="0"/>
              <a:t>analysis .</a:t>
            </a:r>
            <a:r>
              <a:rPr lang="en-US" sz="1000" b="1" dirty="0" smtClean="0"/>
              <a:t>Step </a:t>
            </a:r>
            <a:r>
              <a:rPr lang="en-US" sz="800" dirty="0" smtClean="0"/>
              <a:t>5: </a:t>
            </a:r>
            <a:r>
              <a:rPr lang="en-US" sz="1400" b="1" dirty="0" smtClean="0"/>
              <a:t>5. </a:t>
            </a:r>
            <a:r>
              <a:rPr lang="en-US" sz="2000" b="1" dirty="0" smtClean="0"/>
              <a:t>Visualization</a:t>
            </a:r>
            <a:r>
              <a:rPr lang="en-US" sz="800" b="1" dirty="0" smtClean="0"/>
              <a:t>  </a:t>
            </a:r>
            <a:r>
              <a:rPr lang="en-US" sz="8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smtClean="0"/>
              <a:t>- Create </a:t>
            </a:r>
            <a:r>
              <a:rPr lang="en-US" dirty="0" smtClean="0"/>
              <a:t>interactive dashboards and reports using Excel charts, tables, and pivot tables</a:t>
            </a:r>
            <a:r>
              <a:rPr lang="en-US" dirty="0" smtClean="0"/>
              <a:t>.        - </a:t>
            </a:r>
            <a:r>
              <a:rPr lang="en-US" dirty="0" smtClean="0"/>
              <a:t>Visualize key findings, such as: </a:t>
            </a:r>
            <a:r>
              <a:rPr lang="en-US" dirty="0" smtClean="0"/>
              <a:t>                                                                                                         </a:t>
            </a:r>
            <a:r>
              <a:rPr lang="en-US" dirty="0" smtClean="0"/>
              <a:t>- Salary distributions   </a:t>
            </a:r>
            <a:r>
              <a:rPr lang="en-US" dirty="0" smtClean="0"/>
              <a:t>                                                                                                                          </a:t>
            </a:r>
            <a:r>
              <a:rPr lang="en-US" dirty="0" smtClean="0"/>
              <a:t>- Compensation trends   </a:t>
            </a:r>
            <a:r>
              <a:rPr lang="en-US" dirty="0" smtClean="0"/>
              <a:t>                                                                                                                                         </a:t>
            </a:r>
            <a:r>
              <a:rPr lang="en-US" dirty="0" smtClean="0"/>
              <a:t>- Departmental or </a:t>
            </a:r>
            <a:r>
              <a:rPr lang="en-US" dirty="0" err="1" smtClean="0"/>
              <a:t>locational</a:t>
            </a:r>
            <a:r>
              <a:rPr lang="en-US" dirty="0" smtClean="0"/>
              <a:t> </a:t>
            </a:r>
            <a:r>
              <a:rPr lang="en-US" dirty="0" smtClean="0"/>
              <a:t>differences                                                                                    </a:t>
            </a:r>
            <a:r>
              <a:rPr lang="en-US" b="1" dirty="0" smtClean="0"/>
              <a:t>Step </a:t>
            </a:r>
            <a:r>
              <a:rPr lang="en-US" b="1" dirty="0" smtClean="0"/>
              <a:t>6: Insights and </a:t>
            </a:r>
            <a:r>
              <a:rPr lang="en-US" b="1" dirty="0" smtClean="0"/>
              <a:t>Recommendations                                                                                             </a:t>
            </a:r>
            <a:r>
              <a:rPr lang="en-US" dirty="0" smtClean="0"/>
              <a:t>- </a:t>
            </a:r>
            <a:r>
              <a:rPr lang="en-US" dirty="0" smtClean="0"/>
              <a:t>Identify trends, disparities, and areas for improvement in compensation practices</a:t>
            </a:r>
            <a:r>
              <a:rPr lang="en-US" dirty="0" smtClean="0"/>
              <a:t>.                  - </a:t>
            </a:r>
            <a:r>
              <a:rPr lang="en-US" dirty="0" smtClean="0"/>
              <a:t>Provide recommendations for salary adjustments, benefits, or other </a:t>
            </a:r>
            <a:r>
              <a:rPr lang="en-US" dirty="0" smtClean="0"/>
              <a:t>compensation              -</a:t>
            </a:r>
            <a:r>
              <a:rPr lang="en-US" dirty="0" smtClean="0"/>
              <a:t>related </a:t>
            </a:r>
            <a:r>
              <a:rPr lang="en-US" dirty="0" smtClean="0"/>
              <a:t>decisions..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085" y="285728"/>
            <a:ext cx="57652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523836" y="928670"/>
            <a:ext cx="83201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-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Excel-based data model to analyze and compare salary and compensation data across different departments, roles, and regions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-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trends, disparities, and areas for improvement in compensation practices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- Collect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integrate salary and compensation data from various sources (HR systems, surveys, public data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                                   -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build an Excel data model to store, manipulate, and analyze the data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                -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interactive dashboards and reports to visualize key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insights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1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Excel Data Model: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46" y="214290"/>
            <a:ext cx="89773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- Well-organized and structured data model. </a:t>
            </a:r>
            <a:r>
              <a:rPr lang="en-US" dirty="0" smtClean="0"/>
              <a:t>                                                                                           </a:t>
            </a:r>
            <a:r>
              <a:rPr lang="en-US" dirty="0" smtClean="0"/>
              <a:t>- Separate tables for employees, jobs, departments, locations, and salary data.    - Established relationships between </a:t>
            </a:r>
            <a:r>
              <a:rPr lang="en-US" dirty="0" smtClean="0"/>
              <a:t>tables                                                                                                                  2</a:t>
            </a:r>
            <a:r>
              <a:rPr lang="en-US" dirty="0" smtClean="0"/>
              <a:t>. Analysis and Visualization:   </a:t>
            </a:r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 smtClean="0"/>
              <a:t>- Formulas and calculations for salary and compensation analysis.   </a:t>
            </a:r>
            <a:r>
              <a:rPr lang="en-US" dirty="0" smtClean="0"/>
              <a:t>                                                 </a:t>
            </a:r>
            <a:r>
              <a:rPr lang="en-US" dirty="0" smtClean="0"/>
              <a:t>- Interactive dashboards and reports using Excel charts, tables, and pivot tables</a:t>
            </a:r>
            <a:r>
              <a:rPr lang="en-US" dirty="0" smtClean="0"/>
              <a:t>.                        3</a:t>
            </a:r>
            <a:r>
              <a:rPr lang="en-US" dirty="0" smtClean="0"/>
              <a:t>. Insights and Recommendations:  </a:t>
            </a:r>
            <a:r>
              <a:rPr lang="en-US" dirty="0" smtClean="0"/>
              <a:t>                                                                                                        </a:t>
            </a:r>
            <a:r>
              <a:rPr lang="en-US" dirty="0" smtClean="0"/>
              <a:t>- Written report summarizing key findings and recommendations</a:t>
            </a:r>
            <a:r>
              <a:rPr lang="en-US" dirty="0" smtClean="0"/>
              <a:t>.                                    </a:t>
            </a: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Timeline </a:t>
            </a:r>
            <a:r>
              <a:rPr lang="en-US" dirty="0" smtClean="0"/>
              <a:t>                                                                                                                                                       - </a:t>
            </a:r>
            <a:r>
              <a:rPr lang="en-US" dirty="0" smtClean="0"/>
              <a:t>Data collection and cleaning: 2 </a:t>
            </a:r>
            <a:r>
              <a:rPr lang="en-US" dirty="0" smtClean="0"/>
              <a:t>days                                                                                                     - </a:t>
            </a:r>
            <a:r>
              <a:rPr lang="en-US" dirty="0" smtClean="0"/>
              <a:t>Data modeling: 3 </a:t>
            </a:r>
            <a:r>
              <a:rPr lang="en-US" dirty="0" smtClean="0"/>
              <a:t>days                                                                                                                             - </a:t>
            </a:r>
            <a:r>
              <a:rPr lang="en-US" dirty="0" smtClean="0"/>
              <a:t>Analysis and visualization: 4 </a:t>
            </a:r>
            <a:r>
              <a:rPr lang="en-US" dirty="0" smtClean="0"/>
              <a:t>days                                                                                                           - </a:t>
            </a:r>
            <a:r>
              <a:rPr lang="en-US" dirty="0" smtClean="0"/>
              <a:t>Insights and recommendations: 2 </a:t>
            </a:r>
            <a:r>
              <a:rPr lang="en-US" dirty="0" smtClean="0"/>
              <a:t>days                                                                                                 - </a:t>
            </a:r>
            <a:r>
              <a:rPr lang="en-US" dirty="0" smtClean="0"/>
              <a:t>Total duration: 11 </a:t>
            </a:r>
            <a:r>
              <a:rPr lang="en-US" dirty="0" smtClean="0"/>
              <a:t>days                                                                                                                      </a:t>
            </a:r>
            <a:r>
              <a:rPr lang="en-US" b="1" dirty="0" smtClean="0"/>
              <a:t>Skills </a:t>
            </a:r>
            <a:r>
              <a:rPr lang="en-US" b="1" dirty="0" smtClean="0"/>
              <a:t>Required</a:t>
            </a:r>
            <a:r>
              <a:rPr lang="en-US" b="1" dirty="0" smtClean="0"/>
              <a:t>:                                                                                                                                                </a:t>
            </a:r>
            <a:r>
              <a:rPr lang="en-US" dirty="0" smtClean="0"/>
              <a:t>- </a:t>
            </a:r>
            <a:r>
              <a:rPr lang="en-US" dirty="0" smtClean="0"/>
              <a:t>Excel skills (data modeling, formulas, pivot tables, charts</a:t>
            </a:r>
            <a:r>
              <a:rPr lang="en-US" dirty="0" smtClean="0"/>
              <a:t>).                                                               - </a:t>
            </a:r>
            <a:r>
              <a:rPr lang="en-US" dirty="0" smtClean="0"/>
              <a:t>Data analysis and visualization skills</a:t>
            </a:r>
            <a:r>
              <a:rPr lang="en-US" dirty="0" smtClean="0"/>
              <a:t>.                                                                                                     - </a:t>
            </a:r>
            <a:r>
              <a:rPr lang="en-US" dirty="0" smtClean="0"/>
              <a:t>Understanding of compensation and HR principles</a:t>
            </a:r>
            <a:r>
              <a:rPr lang="en-US" dirty="0" smtClean="0"/>
              <a:t>.                                                                    </a:t>
            </a:r>
            <a:r>
              <a:rPr lang="en-US" b="1" dirty="0" smtClean="0"/>
              <a:t>Tools </a:t>
            </a:r>
            <a:r>
              <a:rPr lang="en-US" b="1" dirty="0" smtClean="0"/>
              <a:t>and Software</a:t>
            </a:r>
            <a:r>
              <a:rPr lang="en-US" dirty="0" smtClean="0"/>
              <a:t>:                                                                                                                                    - </a:t>
            </a:r>
            <a:r>
              <a:rPr lang="en-US" dirty="0" smtClean="0"/>
              <a:t>Microsoft Excel (2016 or later</a:t>
            </a:r>
            <a:r>
              <a:rPr lang="en-US" dirty="0" smtClean="0"/>
              <a:t>).                                                                                                              - </a:t>
            </a:r>
            <a:r>
              <a:rPr lang="en-US" dirty="0" smtClean="0"/>
              <a:t>Power Pivot and Power Query (optional).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357167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B1AC95D-E282-8FF3-3F94-D7FDC2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9036"/>
            <a:ext cx="87439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13053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 HR Professionals</a:t>
            </a:r>
            <a:r>
              <a:rPr lang="en-US" b="1" dirty="0" smtClean="0"/>
              <a:t>:	</a:t>
            </a: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                      </a:t>
            </a:r>
            <a:r>
              <a:rPr lang="en-US" b="1" dirty="0" smtClean="0"/>
              <a:t>2</a:t>
            </a:r>
            <a:r>
              <a:rPr lang="en-US" b="1" dirty="0" smtClean="0"/>
              <a:t>. Compensation Analysts</a:t>
            </a:r>
            <a:r>
              <a:rPr lang="en-US" b="1" dirty="0" smtClean="0"/>
              <a:t>:	</a:t>
            </a:r>
            <a:r>
              <a:rPr lang="en-US" dirty="0" smtClean="0"/>
              <a:t>			</a:t>
            </a:r>
            <a:r>
              <a:rPr lang="en-US" b="1" dirty="0" smtClean="0"/>
              <a:t>     3</a:t>
            </a:r>
            <a:r>
              <a:rPr lang="en-US" b="1" dirty="0" smtClean="0"/>
              <a:t>. Business </a:t>
            </a:r>
            <a:r>
              <a:rPr lang="en-US" b="1" dirty="0" smtClean="0"/>
              <a:t>Leaders.				     4</a:t>
            </a:r>
            <a:r>
              <a:rPr lang="en-US" b="1" dirty="0" smtClean="0"/>
              <a:t>. Finance Professionals: </a:t>
            </a:r>
            <a:r>
              <a:rPr lang="en-US" b="1" dirty="0" smtClean="0"/>
              <a:t>				     5</a:t>
            </a:r>
            <a:r>
              <a:rPr lang="en-US" b="1" dirty="0" smtClean="0"/>
              <a:t>. Talent Management </a:t>
            </a:r>
            <a:r>
              <a:rPr lang="en-US" b="1" dirty="0" smtClean="0"/>
              <a:t>Teams		</a:t>
            </a:r>
            <a:r>
              <a:rPr lang="en-US" b="1" dirty="0" smtClean="0"/>
              <a:t> </a:t>
            </a:r>
            <a:r>
              <a:rPr lang="en-US" b="1" dirty="0" smtClean="0"/>
              <a:t>                      6</a:t>
            </a:r>
            <a:r>
              <a:rPr lang="en-US" b="1" dirty="0" smtClean="0"/>
              <a:t>. </a:t>
            </a:r>
            <a:r>
              <a:rPr lang="en-US" b="1" dirty="0" smtClean="0"/>
              <a:t>Recruiters:					     7</a:t>
            </a:r>
            <a:r>
              <a:rPr lang="en-US" b="1" dirty="0" smtClean="0"/>
              <a:t>. Line </a:t>
            </a:r>
            <a:r>
              <a:rPr lang="en-US" b="1" dirty="0" smtClean="0"/>
              <a:t>Managers					     8</a:t>
            </a:r>
            <a:r>
              <a:rPr lang="en-US" b="1" dirty="0" smtClean="0"/>
              <a:t>. Executive </a:t>
            </a:r>
            <a:r>
              <a:rPr lang="en-US" b="1" dirty="0" smtClean="0"/>
              <a:t>Leadership				     9</a:t>
            </a:r>
            <a:r>
              <a:rPr lang="en-US" b="1" dirty="0" smtClean="0"/>
              <a:t>. Data </a:t>
            </a:r>
            <a:r>
              <a:rPr lang="en-US" b="1" dirty="0" smtClean="0"/>
              <a:t>Analysts					   10</a:t>
            </a:r>
            <a:r>
              <a:rPr lang="en-US" b="1" dirty="0" smtClean="0"/>
              <a:t>. Business Intelligence </a:t>
            </a:r>
            <a:r>
              <a:rPr lang="en-US" b="1" dirty="0" smtClean="0"/>
              <a:t>Developers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57166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389162"/>
            <a:ext cx="601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05342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Value </a:t>
            </a:r>
            <a:r>
              <a:rPr lang="en-US" sz="2400" b="1" dirty="0" smtClean="0"/>
              <a:t>Proposition</a:t>
            </a:r>
            <a:r>
              <a:rPr lang="en-US" dirty="0" smtClean="0"/>
              <a:t>				                       						      </a:t>
            </a:r>
            <a:r>
              <a:rPr lang="en-US" sz="1400" b="1" dirty="0" smtClean="0"/>
              <a:t>1</a:t>
            </a:r>
            <a:r>
              <a:rPr lang="en-US" sz="1400" b="1" dirty="0" smtClean="0"/>
              <a:t>. </a:t>
            </a:r>
            <a:r>
              <a:rPr lang="en-US" b="1" dirty="0" smtClean="0"/>
              <a:t>Data-Driven Decision Making</a:t>
            </a:r>
            <a:r>
              <a:rPr lang="en-US" dirty="0" smtClean="0"/>
              <a:t>: </a:t>
            </a:r>
            <a:r>
              <a:rPr lang="en-US" dirty="0" smtClean="0"/>
              <a:t>			  Our </a:t>
            </a:r>
            <a:r>
              <a:rPr lang="en-US" dirty="0" smtClean="0"/>
              <a:t>solution enables organizations to make informed decisions about salary and compensation practices based on data-driven </a:t>
            </a:r>
            <a:r>
              <a:rPr lang="en-US" dirty="0" smtClean="0"/>
              <a:t>insights						     </a:t>
            </a:r>
            <a:r>
              <a:rPr lang="en-US" b="1" dirty="0" smtClean="0"/>
              <a:t>2</a:t>
            </a:r>
            <a:r>
              <a:rPr lang="en-US" b="1" dirty="0" smtClean="0"/>
              <a:t>. Improved Compensation Planning</a:t>
            </a:r>
            <a:r>
              <a:rPr lang="en-US" dirty="0" smtClean="0"/>
              <a:t>: </a:t>
            </a:r>
            <a:r>
              <a:rPr lang="en-US" dirty="0" smtClean="0"/>
              <a:t>		            Identify </a:t>
            </a:r>
            <a:r>
              <a:rPr lang="en-US" dirty="0" smtClean="0"/>
              <a:t>areas for improvement and optimize compensation packages to attract and retain top talent</a:t>
            </a:r>
            <a:r>
              <a:rPr lang="en-US" dirty="0" smtClean="0"/>
              <a:t>.		     </a:t>
            </a:r>
            <a:r>
              <a:rPr lang="en-US" b="1" dirty="0" smtClean="0"/>
              <a:t>3</a:t>
            </a:r>
            <a:r>
              <a:rPr lang="en-US" b="1" dirty="0" smtClean="0"/>
              <a:t>. Enhanced Transparency</a:t>
            </a:r>
            <a:r>
              <a:rPr lang="en-US" dirty="0" smtClean="0"/>
              <a:t>:				 </a:t>
            </a:r>
            <a:r>
              <a:rPr lang="en-US" dirty="0" smtClean="0"/>
              <a:t>Provide clear and concise visualization of salary and compensation data to stakeholders</a:t>
            </a:r>
            <a:r>
              <a:rPr lang="en-US" dirty="0" smtClean="0"/>
              <a:t>.			     </a:t>
            </a:r>
            <a:r>
              <a:rPr lang="en-US" b="1" dirty="0" smtClean="0"/>
              <a:t>4</a:t>
            </a:r>
            <a:r>
              <a:rPr lang="en-US" b="1" dirty="0" smtClean="0"/>
              <a:t>. Time and Cost Savings</a:t>
            </a:r>
            <a:r>
              <a:rPr lang="en-US" b="1" dirty="0" smtClean="0"/>
              <a:t>:</a:t>
            </a:r>
            <a:r>
              <a:rPr lang="en-US" dirty="0" smtClean="0"/>
              <a:t>				 </a:t>
            </a:r>
            <a:r>
              <a:rPr lang="en-US" dirty="0" smtClean="0"/>
              <a:t>Automate data analysis and reporting, reducing manual effort and increasing efficiency</a:t>
            </a:r>
            <a:r>
              <a:rPr lang="en-US" dirty="0" smtClean="0"/>
              <a:t>.				     </a:t>
            </a:r>
            <a:r>
              <a:rPr lang="en-US" b="1" dirty="0" smtClean="0"/>
              <a:t>5</a:t>
            </a:r>
            <a:r>
              <a:rPr lang="en-US" b="1" dirty="0" smtClean="0"/>
              <a:t>. Competitive Advantage</a:t>
            </a:r>
            <a:r>
              <a:rPr lang="en-US" dirty="0" smtClean="0"/>
              <a:t>: </a:t>
            </a:r>
            <a:r>
              <a:rPr lang="en-US" dirty="0" smtClean="0"/>
              <a:t>				 Stay </a:t>
            </a:r>
            <a:r>
              <a:rPr lang="en-US" dirty="0" smtClean="0"/>
              <a:t>ahead of the competition by ensuring fair and competitive compensation practices</a:t>
            </a:r>
            <a:r>
              <a:rPr lang="en-US" dirty="0" smtClean="0"/>
              <a:t>.				     </a:t>
            </a:r>
            <a:r>
              <a:rPr lang="en-US" b="1" dirty="0" smtClean="0"/>
              <a:t>6</a:t>
            </a:r>
            <a:r>
              <a:rPr lang="en-US" b="1" dirty="0" smtClean="0"/>
              <a:t>. Regulatory Compliance</a:t>
            </a:r>
            <a:r>
              <a:rPr lang="en-US" dirty="0" smtClean="0"/>
              <a:t>: </a:t>
            </a:r>
            <a:r>
              <a:rPr lang="en-US" dirty="0" smtClean="0"/>
              <a:t>			               Ensure </a:t>
            </a:r>
            <a:r>
              <a:rPr lang="en-US" dirty="0" smtClean="0"/>
              <a:t>compliance with regulatory requirements and industry </a:t>
            </a:r>
            <a:r>
              <a:rPr lang="en-US" dirty="0" smtClean="0"/>
              <a:t>standards.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661</Words>
  <Application>Microsoft Office PowerPoint</Application>
  <PresentationFormat>Custom</PresentationFormat>
  <Paragraphs>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SALARY  AND      COMPENSATION ANALYSIS THROUGH EXCEL DATA MODELIND</vt:lpstr>
      <vt:lpstr>PROJECT TITLE</vt:lpstr>
      <vt:lpstr>AGENDA</vt:lpstr>
      <vt:lpstr>PROBLEM STATEMENT</vt:lpstr>
      <vt:lpstr>Slide 5</vt:lpstr>
      <vt:lpstr>PROJECT OVERVIEW</vt:lpstr>
      <vt:lpstr>Slide 7</vt:lpstr>
      <vt:lpstr>WHO ARE THE END USERS?</vt:lpstr>
      <vt:lpstr>OUR SOLUTION AND ITS VALUE PROPOSITION</vt:lpstr>
      <vt:lpstr>DATASET DESCRIPTION</vt:lpstr>
      <vt:lpstr>Slide 11</vt:lpstr>
      <vt:lpstr>THE "WOW" IN OUR SOLUTION</vt:lpstr>
      <vt:lpstr>Slide 13</vt:lpstr>
      <vt:lpstr>Slide 14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sivaranjani suyambulingam</cp:lastModifiedBy>
  <cp:revision>39</cp:revision>
  <dcterms:created xsi:type="dcterms:W3CDTF">2024-03-29T15:07:22Z</dcterms:created>
  <dcterms:modified xsi:type="dcterms:W3CDTF">2024-08-31T12:06:58Z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