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510" r:id="rId2"/>
    <p:sldId id="526" r:id="rId3"/>
    <p:sldId id="512" r:id="rId4"/>
    <p:sldId id="511" r:id="rId5"/>
    <p:sldId id="513" r:id="rId6"/>
    <p:sldId id="490" r:id="rId7"/>
    <p:sldId id="514" r:id="rId8"/>
    <p:sldId id="515" r:id="rId9"/>
    <p:sldId id="525" r:id="rId10"/>
    <p:sldId id="517" r:id="rId11"/>
    <p:sldId id="518" r:id="rId12"/>
    <p:sldId id="519" r:id="rId13"/>
    <p:sldId id="520" r:id="rId14"/>
    <p:sldId id="491" r:id="rId15"/>
    <p:sldId id="493" r:id="rId16"/>
    <p:sldId id="486" r:id="rId17"/>
    <p:sldId id="408" r:id="rId18"/>
    <p:sldId id="522" r:id="rId19"/>
    <p:sldId id="494" r:id="rId20"/>
    <p:sldId id="415" r:id="rId21"/>
    <p:sldId id="506" r:id="rId22"/>
    <p:sldId id="523" r:id="rId23"/>
    <p:sldId id="429" r:id="rId24"/>
    <p:sldId id="430" r:id="rId25"/>
    <p:sldId id="508" r:id="rId26"/>
    <p:sldId id="458" r:id="rId27"/>
    <p:sldId id="459" r:id="rId28"/>
    <p:sldId id="460" r:id="rId29"/>
    <p:sldId id="461" r:id="rId30"/>
    <p:sldId id="463" r:id="rId31"/>
    <p:sldId id="524" r:id="rId32"/>
  </p:sldIdLst>
  <p:sldSz cx="9144000" cy="6858000" type="screen4x3"/>
  <p:notesSz cx="9872663" cy="6669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2898">
          <p15:clr>
            <a:srgbClr val="A4A3A4"/>
          </p15:clr>
        </p15:guide>
      </p15:sldGuideLst>
    </p:ext>
    <p:ext uri="{2D200454-40CA-4A62-9FC3-DE9A4176ACB9}">
      <p15:notesGuideLst xmlns:p15="http://schemas.microsoft.com/office/powerpoint/2012/main">
        <p15:guide id="1" orient="horz" pos="1945" userDrawn="1">
          <p15:clr>
            <a:srgbClr val="A4A3A4"/>
          </p15:clr>
        </p15:guide>
        <p15:guide id="2" pos="3198" userDrawn="1">
          <p15:clr>
            <a:srgbClr val="A4A3A4"/>
          </p15:clr>
        </p15:guide>
        <p15:guide id="3" orient="horz" pos="2101" userDrawn="1">
          <p15:clr>
            <a:srgbClr val="A4A3A4"/>
          </p15:clr>
        </p15:guide>
        <p15:guide id="4" pos="311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25" autoAdjust="0"/>
    <p:restoredTop sz="61511" autoAdjust="0"/>
  </p:normalViewPr>
  <p:slideViewPr>
    <p:cSldViewPr snapToGrid="0">
      <p:cViewPr>
        <p:scale>
          <a:sx n="70" d="100"/>
          <a:sy n="70" d="100"/>
        </p:scale>
        <p:origin x="1992" y="-128"/>
      </p:cViewPr>
      <p:guideLst>
        <p:guide orient="horz" pos="2160"/>
        <p:guide pos="3864"/>
        <p:guide pos="2898"/>
      </p:guideLst>
    </p:cSldViewPr>
  </p:slideViewPr>
  <p:outlineViewPr>
    <p:cViewPr>
      <p:scale>
        <a:sx n="33" d="100"/>
        <a:sy n="33" d="100"/>
      </p:scale>
      <p:origin x="0" y="-2682"/>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330" y="114"/>
      </p:cViewPr>
      <p:guideLst>
        <p:guide orient="horz" pos="1945"/>
        <p:guide pos="3198"/>
        <p:guide orient="horz" pos="2101"/>
        <p:guide pos="311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319D9-FE25-4227-9335-B693E0B8ADB3}" type="doc">
      <dgm:prSet loTypeId="urn:microsoft.com/office/officeart/2005/8/layout/matrix3" loCatId="matrix" qsTypeId="urn:microsoft.com/office/officeart/2005/8/quickstyle/simple1#39" qsCatId="simple" csTypeId="urn:microsoft.com/office/officeart/2005/8/colors/colorful2" csCatId="colorful" phldr="1"/>
      <dgm:spPr/>
      <dgm:t>
        <a:bodyPr/>
        <a:lstStyle/>
        <a:p>
          <a:endParaRPr lang="en-US"/>
        </a:p>
      </dgm:t>
    </dgm:pt>
    <dgm:pt modelId="{44D2AFFA-7EBB-4457-8372-7BAF10DE707B}">
      <dgm:prSet custT="1"/>
      <dgm:spPr/>
      <dgm:t>
        <a:bodyPr/>
        <a:lstStyle/>
        <a:p>
          <a:pPr rtl="0"/>
          <a:r>
            <a:rPr lang="en-US" sz="1800" b="1" dirty="0" smtClean="0"/>
            <a:t>Geographic segmentation</a:t>
          </a:r>
          <a:endParaRPr lang="en-US" sz="1800" b="1" dirty="0"/>
        </a:p>
      </dgm:t>
    </dgm:pt>
    <dgm:pt modelId="{AC5477EB-571E-4401-B426-603BF8EDF044}" type="parTrans" cxnId="{DAA959D4-0EFF-4F54-B5CB-A319979DEFD4}">
      <dgm:prSet/>
      <dgm:spPr/>
      <dgm:t>
        <a:bodyPr/>
        <a:lstStyle/>
        <a:p>
          <a:endParaRPr lang="en-US" sz="2000" b="1">
            <a:solidFill>
              <a:schemeClr val="tx1"/>
            </a:solidFill>
          </a:endParaRPr>
        </a:p>
      </dgm:t>
    </dgm:pt>
    <dgm:pt modelId="{425AD90E-15A3-4D9A-8F4F-73660CAF3CF3}" type="sibTrans" cxnId="{DAA959D4-0EFF-4F54-B5CB-A319979DEFD4}">
      <dgm:prSet/>
      <dgm:spPr/>
      <dgm:t>
        <a:bodyPr/>
        <a:lstStyle/>
        <a:p>
          <a:endParaRPr lang="en-US" sz="2000" b="1">
            <a:solidFill>
              <a:schemeClr val="tx1"/>
            </a:solidFill>
          </a:endParaRPr>
        </a:p>
      </dgm:t>
    </dgm:pt>
    <dgm:pt modelId="{5D0F6EFF-07C4-4EAA-A3F2-B1FD5E957AA2}">
      <dgm:prSet custT="1"/>
      <dgm:spPr/>
      <dgm:t>
        <a:bodyPr/>
        <a:lstStyle/>
        <a:p>
          <a:pPr rtl="0"/>
          <a:r>
            <a:rPr lang="en-US" sz="1800" b="1" smtClean="0"/>
            <a:t>Demographic segmentation</a:t>
          </a:r>
          <a:endParaRPr lang="en-US" sz="1800" b="1" dirty="0"/>
        </a:p>
      </dgm:t>
    </dgm:pt>
    <dgm:pt modelId="{ADD4C757-5EE4-451E-8CC8-3FB97EF57900}" type="parTrans" cxnId="{B5378269-FC59-4A0F-B004-5CA118AA889D}">
      <dgm:prSet/>
      <dgm:spPr/>
      <dgm:t>
        <a:bodyPr/>
        <a:lstStyle/>
        <a:p>
          <a:endParaRPr lang="en-US" sz="2000" b="1">
            <a:solidFill>
              <a:schemeClr val="tx1"/>
            </a:solidFill>
          </a:endParaRPr>
        </a:p>
      </dgm:t>
    </dgm:pt>
    <dgm:pt modelId="{0D2ECFE8-BF38-4A23-A1FD-3A5AE9080769}" type="sibTrans" cxnId="{B5378269-FC59-4A0F-B004-5CA118AA889D}">
      <dgm:prSet/>
      <dgm:spPr/>
      <dgm:t>
        <a:bodyPr/>
        <a:lstStyle/>
        <a:p>
          <a:endParaRPr lang="en-US" sz="2000" b="1">
            <a:solidFill>
              <a:schemeClr val="tx1"/>
            </a:solidFill>
          </a:endParaRPr>
        </a:p>
      </dgm:t>
    </dgm:pt>
    <dgm:pt modelId="{5B92F025-C53C-44BA-9C22-877A222C855C}">
      <dgm:prSet custT="1"/>
      <dgm:spPr/>
      <dgm:t>
        <a:bodyPr/>
        <a:lstStyle/>
        <a:p>
          <a:pPr rtl="0"/>
          <a:r>
            <a:rPr lang="en-US" sz="1800" b="1" smtClean="0"/>
            <a:t>Psychographic segmentation</a:t>
          </a:r>
          <a:endParaRPr lang="en-US" sz="1800" b="1" dirty="0"/>
        </a:p>
      </dgm:t>
    </dgm:pt>
    <dgm:pt modelId="{C04FE7C2-9108-48D3-9C9F-FBD9976E4296}" type="parTrans" cxnId="{BB9CAC31-D2ED-448F-A4DF-A192A76FDEC5}">
      <dgm:prSet/>
      <dgm:spPr/>
      <dgm:t>
        <a:bodyPr/>
        <a:lstStyle/>
        <a:p>
          <a:endParaRPr lang="en-US" sz="2000" b="1">
            <a:solidFill>
              <a:schemeClr val="tx1"/>
            </a:solidFill>
          </a:endParaRPr>
        </a:p>
      </dgm:t>
    </dgm:pt>
    <dgm:pt modelId="{01EBF02C-16FE-4EB2-B9C9-7F527C1F1EAF}" type="sibTrans" cxnId="{BB9CAC31-D2ED-448F-A4DF-A192A76FDEC5}">
      <dgm:prSet/>
      <dgm:spPr/>
      <dgm:t>
        <a:bodyPr/>
        <a:lstStyle/>
        <a:p>
          <a:endParaRPr lang="en-US" sz="2000" b="1">
            <a:solidFill>
              <a:schemeClr val="tx1"/>
            </a:solidFill>
          </a:endParaRPr>
        </a:p>
      </dgm:t>
    </dgm:pt>
    <dgm:pt modelId="{9EBCBE55-B008-4E7F-BDAB-87A32F26C0C6}">
      <dgm:prSet custT="1"/>
      <dgm:spPr/>
      <dgm:t>
        <a:bodyPr/>
        <a:lstStyle/>
        <a:p>
          <a:pPr rtl="0"/>
          <a:r>
            <a:rPr lang="en-US" sz="1800" b="1" smtClean="0"/>
            <a:t>Behavioral segmentation</a:t>
          </a:r>
          <a:endParaRPr lang="en-US" sz="1800" b="1" dirty="0"/>
        </a:p>
      </dgm:t>
    </dgm:pt>
    <dgm:pt modelId="{E7622C26-8F2C-41F4-B6F1-E71FF382DA3D}" type="parTrans" cxnId="{62570520-6C4A-4D05-88E9-65C23D9C085E}">
      <dgm:prSet/>
      <dgm:spPr/>
      <dgm:t>
        <a:bodyPr/>
        <a:lstStyle/>
        <a:p>
          <a:endParaRPr lang="en-US" sz="2000" b="1">
            <a:solidFill>
              <a:schemeClr val="tx1"/>
            </a:solidFill>
          </a:endParaRPr>
        </a:p>
      </dgm:t>
    </dgm:pt>
    <dgm:pt modelId="{8D2DD6DA-BFAE-4AD5-8815-D9292930DB62}" type="sibTrans" cxnId="{62570520-6C4A-4D05-88E9-65C23D9C085E}">
      <dgm:prSet/>
      <dgm:spPr/>
      <dgm:t>
        <a:bodyPr/>
        <a:lstStyle/>
        <a:p>
          <a:endParaRPr lang="en-US" sz="2000" b="1">
            <a:solidFill>
              <a:schemeClr val="tx1"/>
            </a:solidFill>
          </a:endParaRPr>
        </a:p>
      </dgm:t>
    </dgm:pt>
    <dgm:pt modelId="{C02E4479-91D2-4EFA-981C-E34F70BF66DE}">
      <dgm:prSet/>
      <dgm:spPr/>
      <dgm:t>
        <a:bodyPr/>
        <a:lstStyle/>
        <a:p>
          <a:pPr rtl="0"/>
          <a:endParaRPr lang="en-US" sz="2000" b="1" dirty="0">
            <a:solidFill>
              <a:schemeClr val="tx1"/>
            </a:solidFill>
          </a:endParaRPr>
        </a:p>
      </dgm:t>
    </dgm:pt>
    <dgm:pt modelId="{76E0D522-524D-4587-A041-C89CF4066D5C}" type="parTrans" cxnId="{DA7A6A0C-BA34-4642-807B-29D82B510505}">
      <dgm:prSet/>
      <dgm:spPr/>
      <dgm:t>
        <a:bodyPr/>
        <a:lstStyle/>
        <a:p>
          <a:endParaRPr lang="en-US" sz="2000" b="1">
            <a:solidFill>
              <a:schemeClr val="tx1"/>
            </a:solidFill>
          </a:endParaRPr>
        </a:p>
      </dgm:t>
    </dgm:pt>
    <dgm:pt modelId="{B56742DE-5886-42D4-97C5-47CCE058081C}" type="sibTrans" cxnId="{DA7A6A0C-BA34-4642-807B-29D82B510505}">
      <dgm:prSet/>
      <dgm:spPr/>
      <dgm:t>
        <a:bodyPr/>
        <a:lstStyle/>
        <a:p>
          <a:endParaRPr lang="en-US" sz="2000" b="1">
            <a:solidFill>
              <a:schemeClr val="tx1"/>
            </a:solidFill>
          </a:endParaRPr>
        </a:p>
      </dgm:t>
    </dgm:pt>
    <dgm:pt modelId="{3108E4AF-B52B-427E-BC83-C3FC07E13377}" type="pres">
      <dgm:prSet presAssocID="{0DD319D9-FE25-4227-9335-B693E0B8ADB3}" presName="matrix" presStyleCnt="0">
        <dgm:presLayoutVars>
          <dgm:chMax val="1"/>
          <dgm:dir/>
          <dgm:resizeHandles val="exact"/>
        </dgm:presLayoutVars>
      </dgm:prSet>
      <dgm:spPr/>
      <dgm:t>
        <a:bodyPr/>
        <a:lstStyle/>
        <a:p>
          <a:endParaRPr lang="en-US"/>
        </a:p>
      </dgm:t>
    </dgm:pt>
    <dgm:pt modelId="{2930E188-8347-4619-9B01-061C83B78FA9}" type="pres">
      <dgm:prSet presAssocID="{0DD319D9-FE25-4227-9335-B693E0B8ADB3}" presName="diamond" presStyleLbl="bgShp" presStyleIdx="0" presStyleCnt="1"/>
      <dgm:spPr/>
      <dgm:t>
        <a:bodyPr/>
        <a:lstStyle/>
        <a:p>
          <a:endParaRPr lang="en-US"/>
        </a:p>
      </dgm:t>
    </dgm:pt>
    <dgm:pt modelId="{239C166D-9485-427A-943F-ADE2E7EC11A1}" type="pres">
      <dgm:prSet presAssocID="{0DD319D9-FE25-4227-9335-B693E0B8ADB3}" presName="quad1" presStyleLbl="node1" presStyleIdx="0" presStyleCnt="4">
        <dgm:presLayoutVars>
          <dgm:chMax val="0"/>
          <dgm:chPref val="0"/>
          <dgm:bulletEnabled val="1"/>
        </dgm:presLayoutVars>
      </dgm:prSet>
      <dgm:spPr/>
      <dgm:t>
        <a:bodyPr/>
        <a:lstStyle/>
        <a:p>
          <a:endParaRPr lang="en-US"/>
        </a:p>
      </dgm:t>
    </dgm:pt>
    <dgm:pt modelId="{FF5B7128-1CD2-4BEE-8825-D9246086A561}" type="pres">
      <dgm:prSet presAssocID="{0DD319D9-FE25-4227-9335-B693E0B8ADB3}" presName="quad2" presStyleLbl="node1" presStyleIdx="1" presStyleCnt="4">
        <dgm:presLayoutVars>
          <dgm:chMax val="0"/>
          <dgm:chPref val="0"/>
          <dgm:bulletEnabled val="1"/>
        </dgm:presLayoutVars>
      </dgm:prSet>
      <dgm:spPr/>
      <dgm:t>
        <a:bodyPr/>
        <a:lstStyle/>
        <a:p>
          <a:endParaRPr lang="en-US"/>
        </a:p>
      </dgm:t>
    </dgm:pt>
    <dgm:pt modelId="{128BD139-926A-444E-951D-3B402AC0BC2F}" type="pres">
      <dgm:prSet presAssocID="{0DD319D9-FE25-4227-9335-B693E0B8ADB3}" presName="quad3" presStyleLbl="node1" presStyleIdx="2" presStyleCnt="4" custScaleX="108018">
        <dgm:presLayoutVars>
          <dgm:chMax val="0"/>
          <dgm:chPref val="0"/>
          <dgm:bulletEnabled val="1"/>
        </dgm:presLayoutVars>
      </dgm:prSet>
      <dgm:spPr/>
      <dgm:t>
        <a:bodyPr/>
        <a:lstStyle/>
        <a:p>
          <a:endParaRPr lang="en-US"/>
        </a:p>
      </dgm:t>
    </dgm:pt>
    <dgm:pt modelId="{577EDF94-B6C3-40EA-9B71-3171FAD8FBAA}" type="pres">
      <dgm:prSet presAssocID="{0DD319D9-FE25-4227-9335-B693E0B8ADB3}" presName="quad4" presStyleLbl="node1" presStyleIdx="3" presStyleCnt="4">
        <dgm:presLayoutVars>
          <dgm:chMax val="0"/>
          <dgm:chPref val="0"/>
          <dgm:bulletEnabled val="1"/>
        </dgm:presLayoutVars>
      </dgm:prSet>
      <dgm:spPr/>
      <dgm:t>
        <a:bodyPr/>
        <a:lstStyle/>
        <a:p>
          <a:endParaRPr lang="en-US"/>
        </a:p>
      </dgm:t>
    </dgm:pt>
  </dgm:ptLst>
  <dgm:cxnLst>
    <dgm:cxn modelId="{DAA959D4-0EFF-4F54-B5CB-A319979DEFD4}" srcId="{0DD319D9-FE25-4227-9335-B693E0B8ADB3}" destId="{44D2AFFA-7EBB-4457-8372-7BAF10DE707B}" srcOrd="0" destOrd="0" parTransId="{AC5477EB-571E-4401-B426-603BF8EDF044}" sibTransId="{425AD90E-15A3-4D9A-8F4F-73660CAF3CF3}"/>
    <dgm:cxn modelId="{AAFF4311-3715-48BE-A33D-708E9D1E72F2}" type="presOf" srcId="{0DD319D9-FE25-4227-9335-B693E0B8ADB3}" destId="{3108E4AF-B52B-427E-BC83-C3FC07E13377}" srcOrd="0" destOrd="0" presId="urn:microsoft.com/office/officeart/2005/8/layout/matrix3"/>
    <dgm:cxn modelId="{2EAE3155-2F22-4A0D-92F7-F2D9C8539460}" type="presOf" srcId="{5B92F025-C53C-44BA-9C22-877A222C855C}" destId="{128BD139-926A-444E-951D-3B402AC0BC2F}" srcOrd="0" destOrd="0" presId="urn:microsoft.com/office/officeart/2005/8/layout/matrix3"/>
    <dgm:cxn modelId="{F2C22878-CB1C-4949-BE62-58B335E2774F}" type="presOf" srcId="{5D0F6EFF-07C4-4EAA-A3F2-B1FD5E957AA2}" destId="{FF5B7128-1CD2-4BEE-8825-D9246086A561}" srcOrd="0" destOrd="0" presId="urn:microsoft.com/office/officeart/2005/8/layout/matrix3"/>
    <dgm:cxn modelId="{B5378269-FC59-4A0F-B004-5CA118AA889D}" srcId="{0DD319D9-FE25-4227-9335-B693E0B8ADB3}" destId="{5D0F6EFF-07C4-4EAA-A3F2-B1FD5E957AA2}" srcOrd="1" destOrd="0" parTransId="{ADD4C757-5EE4-451E-8CC8-3FB97EF57900}" sibTransId="{0D2ECFE8-BF38-4A23-A1FD-3A5AE9080769}"/>
    <dgm:cxn modelId="{BB9CAC31-D2ED-448F-A4DF-A192A76FDEC5}" srcId="{0DD319D9-FE25-4227-9335-B693E0B8ADB3}" destId="{5B92F025-C53C-44BA-9C22-877A222C855C}" srcOrd="2" destOrd="0" parTransId="{C04FE7C2-9108-48D3-9C9F-FBD9976E4296}" sibTransId="{01EBF02C-16FE-4EB2-B9C9-7F527C1F1EAF}"/>
    <dgm:cxn modelId="{6A24F344-661E-41D2-B557-AB40709B7BA3}" type="presOf" srcId="{9EBCBE55-B008-4E7F-BDAB-87A32F26C0C6}" destId="{577EDF94-B6C3-40EA-9B71-3171FAD8FBAA}" srcOrd="0" destOrd="0" presId="urn:microsoft.com/office/officeart/2005/8/layout/matrix3"/>
    <dgm:cxn modelId="{DA7A6A0C-BA34-4642-807B-29D82B510505}" srcId="{0DD319D9-FE25-4227-9335-B693E0B8ADB3}" destId="{C02E4479-91D2-4EFA-981C-E34F70BF66DE}" srcOrd="4" destOrd="0" parTransId="{76E0D522-524D-4587-A041-C89CF4066D5C}" sibTransId="{B56742DE-5886-42D4-97C5-47CCE058081C}"/>
    <dgm:cxn modelId="{FA9207DD-5E44-4BF3-8C25-5B1D59A699C9}" type="presOf" srcId="{44D2AFFA-7EBB-4457-8372-7BAF10DE707B}" destId="{239C166D-9485-427A-943F-ADE2E7EC11A1}" srcOrd="0" destOrd="0" presId="urn:microsoft.com/office/officeart/2005/8/layout/matrix3"/>
    <dgm:cxn modelId="{62570520-6C4A-4D05-88E9-65C23D9C085E}" srcId="{0DD319D9-FE25-4227-9335-B693E0B8ADB3}" destId="{9EBCBE55-B008-4E7F-BDAB-87A32F26C0C6}" srcOrd="3" destOrd="0" parTransId="{E7622C26-8F2C-41F4-B6F1-E71FF382DA3D}" sibTransId="{8D2DD6DA-BFAE-4AD5-8815-D9292930DB62}"/>
    <dgm:cxn modelId="{A087CE8D-F40D-42A7-8CD9-DAD33ECA46A4}" type="presParOf" srcId="{3108E4AF-B52B-427E-BC83-C3FC07E13377}" destId="{2930E188-8347-4619-9B01-061C83B78FA9}" srcOrd="0" destOrd="0" presId="urn:microsoft.com/office/officeart/2005/8/layout/matrix3"/>
    <dgm:cxn modelId="{D877CB5F-A76C-460A-AD5E-16DB0C163289}" type="presParOf" srcId="{3108E4AF-B52B-427E-BC83-C3FC07E13377}" destId="{239C166D-9485-427A-943F-ADE2E7EC11A1}" srcOrd="1" destOrd="0" presId="urn:microsoft.com/office/officeart/2005/8/layout/matrix3"/>
    <dgm:cxn modelId="{6A11CB87-1B52-49A4-BE75-60A68294767B}" type="presParOf" srcId="{3108E4AF-B52B-427E-BC83-C3FC07E13377}" destId="{FF5B7128-1CD2-4BEE-8825-D9246086A561}" srcOrd="2" destOrd="0" presId="urn:microsoft.com/office/officeart/2005/8/layout/matrix3"/>
    <dgm:cxn modelId="{71F6C124-2FDD-4615-88D2-EBA63583E027}" type="presParOf" srcId="{3108E4AF-B52B-427E-BC83-C3FC07E13377}" destId="{128BD139-926A-444E-951D-3B402AC0BC2F}" srcOrd="3" destOrd="0" presId="urn:microsoft.com/office/officeart/2005/8/layout/matrix3"/>
    <dgm:cxn modelId="{3EC51FF3-E576-4144-8448-266CD8ADA6E1}" type="presParOf" srcId="{3108E4AF-B52B-427E-BC83-C3FC07E13377}" destId="{577EDF94-B6C3-40EA-9B71-3171FAD8FBA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C7F58-252D-45DC-A2AF-91E6C00808ED}" type="doc">
      <dgm:prSet loTypeId="urn:microsoft.com/office/officeart/2005/8/layout/default#5" loCatId="list" qsTypeId="urn:microsoft.com/office/officeart/2005/8/quickstyle/simple3" qsCatId="simple" csTypeId="urn:microsoft.com/office/officeart/2005/8/colors/colorful2" csCatId="colorful" phldr="1"/>
      <dgm:spPr/>
      <dgm:t>
        <a:bodyPr/>
        <a:lstStyle/>
        <a:p>
          <a:endParaRPr lang="en-US"/>
        </a:p>
      </dgm:t>
    </dgm:pt>
    <dgm:pt modelId="{55381AAD-A087-4611-A832-1ECE6C7EF15C}">
      <dgm:prSet phldrT="[Text]"/>
      <dgm:spPr/>
      <dgm:t>
        <a:bodyPr/>
        <a:lstStyle/>
        <a:p>
          <a:r>
            <a:rPr lang="en-US" dirty="0" smtClean="0"/>
            <a:t>Measurable</a:t>
          </a:r>
          <a:endParaRPr lang="en-US" dirty="0"/>
        </a:p>
      </dgm:t>
    </dgm:pt>
    <dgm:pt modelId="{65558E9E-EEFE-432F-869C-6586990C1008}" type="parTrans" cxnId="{89490F0B-72A4-4D08-8087-978D925D2C00}">
      <dgm:prSet/>
      <dgm:spPr/>
      <dgm:t>
        <a:bodyPr/>
        <a:lstStyle/>
        <a:p>
          <a:endParaRPr lang="en-US"/>
        </a:p>
      </dgm:t>
    </dgm:pt>
    <dgm:pt modelId="{79A8E6D9-0E53-4A83-AEE1-1221F405C6A9}" type="sibTrans" cxnId="{89490F0B-72A4-4D08-8087-978D925D2C00}">
      <dgm:prSet/>
      <dgm:spPr/>
      <dgm:t>
        <a:bodyPr/>
        <a:lstStyle/>
        <a:p>
          <a:endParaRPr lang="en-US"/>
        </a:p>
      </dgm:t>
    </dgm:pt>
    <dgm:pt modelId="{D6A65E69-D219-4E29-9408-35E388C4D838}">
      <dgm:prSet/>
      <dgm:spPr/>
      <dgm:t>
        <a:bodyPr/>
        <a:lstStyle/>
        <a:p>
          <a:r>
            <a:rPr lang="en-US" dirty="0" smtClean="0"/>
            <a:t>Accessible</a:t>
          </a:r>
        </a:p>
      </dgm:t>
    </dgm:pt>
    <dgm:pt modelId="{6178A699-8A62-4554-9F6E-26E02AEC046C}" type="parTrans" cxnId="{A59BD108-5E03-4D48-8CAA-17EEFDC279C4}">
      <dgm:prSet/>
      <dgm:spPr/>
      <dgm:t>
        <a:bodyPr/>
        <a:lstStyle/>
        <a:p>
          <a:endParaRPr lang="en-US"/>
        </a:p>
      </dgm:t>
    </dgm:pt>
    <dgm:pt modelId="{33247F6D-46CD-4E36-A10C-F858266E6D2D}" type="sibTrans" cxnId="{A59BD108-5E03-4D48-8CAA-17EEFDC279C4}">
      <dgm:prSet/>
      <dgm:spPr/>
      <dgm:t>
        <a:bodyPr/>
        <a:lstStyle/>
        <a:p>
          <a:endParaRPr lang="en-US"/>
        </a:p>
      </dgm:t>
    </dgm:pt>
    <dgm:pt modelId="{85A90EB4-456C-4AB4-BC32-6FE0BAD67293}">
      <dgm:prSet/>
      <dgm:spPr/>
      <dgm:t>
        <a:bodyPr/>
        <a:lstStyle/>
        <a:p>
          <a:r>
            <a:rPr lang="en-US" dirty="0" smtClean="0"/>
            <a:t>Substantial</a:t>
          </a:r>
        </a:p>
      </dgm:t>
    </dgm:pt>
    <dgm:pt modelId="{0C24582D-7A19-44FD-A1DB-4AFEA517251A}" type="parTrans" cxnId="{9CC00FE0-B4D9-4E69-B211-81B00CD18BDF}">
      <dgm:prSet/>
      <dgm:spPr/>
      <dgm:t>
        <a:bodyPr/>
        <a:lstStyle/>
        <a:p>
          <a:endParaRPr lang="en-US"/>
        </a:p>
      </dgm:t>
    </dgm:pt>
    <dgm:pt modelId="{D6836D5C-DF63-4A73-BB46-7196444FD600}" type="sibTrans" cxnId="{9CC00FE0-B4D9-4E69-B211-81B00CD18BDF}">
      <dgm:prSet/>
      <dgm:spPr/>
      <dgm:t>
        <a:bodyPr/>
        <a:lstStyle/>
        <a:p>
          <a:endParaRPr lang="en-US"/>
        </a:p>
      </dgm:t>
    </dgm:pt>
    <dgm:pt modelId="{78951E83-5D7B-40C8-9649-21968B30CCA1}">
      <dgm:prSet/>
      <dgm:spPr/>
      <dgm:t>
        <a:bodyPr/>
        <a:lstStyle/>
        <a:p>
          <a:r>
            <a:rPr lang="en-US" dirty="0" smtClean="0"/>
            <a:t>Differentiable</a:t>
          </a:r>
        </a:p>
      </dgm:t>
    </dgm:pt>
    <dgm:pt modelId="{3E333009-AB1D-4C2E-995D-43D7E081739E}" type="parTrans" cxnId="{0984671D-0320-41C0-AEAD-A0624792A04B}">
      <dgm:prSet/>
      <dgm:spPr/>
      <dgm:t>
        <a:bodyPr/>
        <a:lstStyle/>
        <a:p>
          <a:endParaRPr lang="en-US"/>
        </a:p>
      </dgm:t>
    </dgm:pt>
    <dgm:pt modelId="{10E1EDFD-F540-49F8-921D-181896084901}" type="sibTrans" cxnId="{0984671D-0320-41C0-AEAD-A0624792A04B}">
      <dgm:prSet/>
      <dgm:spPr/>
      <dgm:t>
        <a:bodyPr/>
        <a:lstStyle/>
        <a:p>
          <a:endParaRPr lang="en-US"/>
        </a:p>
      </dgm:t>
    </dgm:pt>
    <dgm:pt modelId="{3E5BC873-D70A-45B4-8930-3D6ED96CF620}">
      <dgm:prSet/>
      <dgm:spPr/>
      <dgm:t>
        <a:bodyPr/>
        <a:lstStyle/>
        <a:p>
          <a:r>
            <a:rPr lang="en-US" dirty="0" smtClean="0"/>
            <a:t>Actionable</a:t>
          </a:r>
        </a:p>
      </dgm:t>
    </dgm:pt>
    <dgm:pt modelId="{9EC40971-AB96-4FE1-B339-A44220D84ACA}" type="parTrans" cxnId="{67FC9F24-8638-4EE5-B9D6-B42ABB4F76B8}">
      <dgm:prSet/>
      <dgm:spPr/>
      <dgm:t>
        <a:bodyPr/>
        <a:lstStyle/>
        <a:p>
          <a:endParaRPr lang="en-US"/>
        </a:p>
      </dgm:t>
    </dgm:pt>
    <dgm:pt modelId="{9A60607F-5217-4A96-9A39-3AC0237D7101}" type="sibTrans" cxnId="{67FC9F24-8638-4EE5-B9D6-B42ABB4F76B8}">
      <dgm:prSet/>
      <dgm:spPr/>
      <dgm:t>
        <a:bodyPr/>
        <a:lstStyle/>
        <a:p>
          <a:endParaRPr lang="en-US"/>
        </a:p>
      </dgm:t>
    </dgm:pt>
    <dgm:pt modelId="{48F61AAE-EC08-423D-A8A1-EB0EA72BB208}" type="pres">
      <dgm:prSet presAssocID="{53EC7F58-252D-45DC-A2AF-91E6C00808ED}" presName="diagram" presStyleCnt="0">
        <dgm:presLayoutVars>
          <dgm:dir/>
          <dgm:resizeHandles val="exact"/>
        </dgm:presLayoutVars>
      </dgm:prSet>
      <dgm:spPr/>
      <dgm:t>
        <a:bodyPr/>
        <a:lstStyle/>
        <a:p>
          <a:endParaRPr lang="en-US"/>
        </a:p>
      </dgm:t>
    </dgm:pt>
    <dgm:pt modelId="{05950C03-D5A8-4BC0-BE31-30285A3D8A5D}" type="pres">
      <dgm:prSet presAssocID="{55381AAD-A087-4611-A832-1ECE6C7EF15C}" presName="node" presStyleLbl="node1" presStyleIdx="0" presStyleCnt="5">
        <dgm:presLayoutVars>
          <dgm:bulletEnabled val="1"/>
        </dgm:presLayoutVars>
      </dgm:prSet>
      <dgm:spPr/>
      <dgm:t>
        <a:bodyPr/>
        <a:lstStyle/>
        <a:p>
          <a:endParaRPr lang="en-US"/>
        </a:p>
      </dgm:t>
    </dgm:pt>
    <dgm:pt modelId="{954BE143-872D-4C79-838F-D2B5B60CBBB5}" type="pres">
      <dgm:prSet presAssocID="{79A8E6D9-0E53-4A83-AEE1-1221F405C6A9}" presName="sibTrans" presStyleCnt="0"/>
      <dgm:spPr/>
      <dgm:t>
        <a:bodyPr/>
        <a:lstStyle/>
        <a:p>
          <a:endParaRPr lang="en-US"/>
        </a:p>
      </dgm:t>
    </dgm:pt>
    <dgm:pt modelId="{1AD4185E-108F-4C5D-812E-78781E81827E}" type="pres">
      <dgm:prSet presAssocID="{D6A65E69-D219-4E29-9408-35E388C4D838}" presName="node" presStyleLbl="node1" presStyleIdx="1" presStyleCnt="5">
        <dgm:presLayoutVars>
          <dgm:bulletEnabled val="1"/>
        </dgm:presLayoutVars>
      </dgm:prSet>
      <dgm:spPr/>
      <dgm:t>
        <a:bodyPr/>
        <a:lstStyle/>
        <a:p>
          <a:endParaRPr lang="en-US"/>
        </a:p>
      </dgm:t>
    </dgm:pt>
    <dgm:pt modelId="{D4A0095D-2485-4FC9-BB7E-F774B8DC574F}" type="pres">
      <dgm:prSet presAssocID="{33247F6D-46CD-4E36-A10C-F858266E6D2D}" presName="sibTrans" presStyleCnt="0"/>
      <dgm:spPr/>
      <dgm:t>
        <a:bodyPr/>
        <a:lstStyle/>
        <a:p>
          <a:endParaRPr lang="en-US"/>
        </a:p>
      </dgm:t>
    </dgm:pt>
    <dgm:pt modelId="{11C35352-86F7-4889-A461-F8A9D3F12BDF}" type="pres">
      <dgm:prSet presAssocID="{85A90EB4-456C-4AB4-BC32-6FE0BAD67293}" presName="node" presStyleLbl="node1" presStyleIdx="2" presStyleCnt="5">
        <dgm:presLayoutVars>
          <dgm:bulletEnabled val="1"/>
        </dgm:presLayoutVars>
      </dgm:prSet>
      <dgm:spPr/>
      <dgm:t>
        <a:bodyPr/>
        <a:lstStyle/>
        <a:p>
          <a:endParaRPr lang="en-US"/>
        </a:p>
      </dgm:t>
    </dgm:pt>
    <dgm:pt modelId="{C929FAD5-6867-456C-BC96-2F8D56EC01D5}" type="pres">
      <dgm:prSet presAssocID="{D6836D5C-DF63-4A73-BB46-7196444FD600}" presName="sibTrans" presStyleCnt="0"/>
      <dgm:spPr/>
      <dgm:t>
        <a:bodyPr/>
        <a:lstStyle/>
        <a:p>
          <a:endParaRPr lang="en-US"/>
        </a:p>
      </dgm:t>
    </dgm:pt>
    <dgm:pt modelId="{B14E602B-B6B8-4EAB-8497-CB0179BE9449}" type="pres">
      <dgm:prSet presAssocID="{78951E83-5D7B-40C8-9649-21968B30CCA1}" presName="node" presStyleLbl="node1" presStyleIdx="3" presStyleCnt="5">
        <dgm:presLayoutVars>
          <dgm:bulletEnabled val="1"/>
        </dgm:presLayoutVars>
      </dgm:prSet>
      <dgm:spPr/>
      <dgm:t>
        <a:bodyPr/>
        <a:lstStyle/>
        <a:p>
          <a:endParaRPr lang="en-US"/>
        </a:p>
      </dgm:t>
    </dgm:pt>
    <dgm:pt modelId="{DAD35007-64DA-4413-82F5-6884C30FFF5F}" type="pres">
      <dgm:prSet presAssocID="{10E1EDFD-F540-49F8-921D-181896084901}" presName="sibTrans" presStyleCnt="0"/>
      <dgm:spPr/>
      <dgm:t>
        <a:bodyPr/>
        <a:lstStyle/>
        <a:p>
          <a:endParaRPr lang="en-US"/>
        </a:p>
      </dgm:t>
    </dgm:pt>
    <dgm:pt modelId="{51639670-0E6F-4E63-9FF0-39E4C88DEA5F}" type="pres">
      <dgm:prSet presAssocID="{3E5BC873-D70A-45B4-8930-3D6ED96CF620}" presName="node" presStyleLbl="node1" presStyleIdx="4" presStyleCnt="5">
        <dgm:presLayoutVars>
          <dgm:bulletEnabled val="1"/>
        </dgm:presLayoutVars>
      </dgm:prSet>
      <dgm:spPr/>
      <dgm:t>
        <a:bodyPr/>
        <a:lstStyle/>
        <a:p>
          <a:endParaRPr lang="en-US"/>
        </a:p>
      </dgm:t>
    </dgm:pt>
  </dgm:ptLst>
  <dgm:cxnLst>
    <dgm:cxn modelId="{1F0A82A7-6204-4671-91FB-AE42AB66A9D1}" type="presOf" srcId="{55381AAD-A087-4611-A832-1ECE6C7EF15C}" destId="{05950C03-D5A8-4BC0-BE31-30285A3D8A5D}" srcOrd="0" destOrd="0" presId="urn:microsoft.com/office/officeart/2005/8/layout/default#5"/>
    <dgm:cxn modelId="{A72B8640-D770-47C6-A86F-C3E4DEE0A00E}" type="presOf" srcId="{3E5BC873-D70A-45B4-8930-3D6ED96CF620}" destId="{51639670-0E6F-4E63-9FF0-39E4C88DEA5F}" srcOrd="0" destOrd="0" presId="urn:microsoft.com/office/officeart/2005/8/layout/default#5"/>
    <dgm:cxn modelId="{A59BD108-5E03-4D48-8CAA-17EEFDC279C4}" srcId="{53EC7F58-252D-45DC-A2AF-91E6C00808ED}" destId="{D6A65E69-D219-4E29-9408-35E388C4D838}" srcOrd="1" destOrd="0" parTransId="{6178A699-8A62-4554-9F6E-26E02AEC046C}" sibTransId="{33247F6D-46CD-4E36-A10C-F858266E6D2D}"/>
    <dgm:cxn modelId="{9CC00FE0-B4D9-4E69-B211-81B00CD18BDF}" srcId="{53EC7F58-252D-45DC-A2AF-91E6C00808ED}" destId="{85A90EB4-456C-4AB4-BC32-6FE0BAD67293}" srcOrd="2" destOrd="0" parTransId="{0C24582D-7A19-44FD-A1DB-4AFEA517251A}" sibTransId="{D6836D5C-DF63-4A73-BB46-7196444FD600}"/>
    <dgm:cxn modelId="{FA3048FB-90B1-47AE-982B-BB66AFAC66A2}" type="presOf" srcId="{D6A65E69-D219-4E29-9408-35E388C4D838}" destId="{1AD4185E-108F-4C5D-812E-78781E81827E}" srcOrd="0" destOrd="0" presId="urn:microsoft.com/office/officeart/2005/8/layout/default#5"/>
    <dgm:cxn modelId="{9861E8EC-D063-48BD-B0C6-AFBACF9A18C3}" type="presOf" srcId="{85A90EB4-456C-4AB4-BC32-6FE0BAD67293}" destId="{11C35352-86F7-4889-A461-F8A9D3F12BDF}" srcOrd="0" destOrd="0" presId="urn:microsoft.com/office/officeart/2005/8/layout/default#5"/>
    <dgm:cxn modelId="{0984671D-0320-41C0-AEAD-A0624792A04B}" srcId="{53EC7F58-252D-45DC-A2AF-91E6C00808ED}" destId="{78951E83-5D7B-40C8-9649-21968B30CCA1}" srcOrd="3" destOrd="0" parTransId="{3E333009-AB1D-4C2E-995D-43D7E081739E}" sibTransId="{10E1EDFD-F540-49F8-921D-181896084901}"/>
    <dgm:cxn modelId="{40B224C5-F5F0-45B6-970A-30C82B0A9CB0}" type="presOf" srcId="{53EC7F58-252D-45DC-A2AF-91E6C00808ED}" destId="{48F61AAE-EC08-423D-A8A1-EB0EA72BB208}" srcOrd="0" destOrd="0" presId="urn:microsoft.com/office/officeart/2005/8/layout/default#5"/>
    <dgm:cxn modelId="{67FC9F24-8638-4EE5-B9D6-B42ABB4F76B8}" srcId="{53EC7F58-252D-45DC-A2AF-91E6C00808ED}" destId="{3E5BC873-D70A-45B4-8930-3D6ED96CF620}" srcOrd="4" destOrd="0" parTransId="{9EC40971-AB96-4FE1-B339-A44220D84ACA}" sibTransId="{9A60607F-5217-4A96-9A39-3AC0237D7101}"/>
    <dgm:cxn modelId="{5AB584CF-F473-4614-9705-CA45D42BCB39}" type="presOf" srcId="{78951E83-5D7B-40C8-9649-21968B30CCA1}" destId="{B14E602B-B6B8-4EAB-8497-CB0179BE9449}" srcOrd="0" destOrd="0" presId="urn:microsoft.com/office/officeart/2005/8/layout/default#5"/>
    <dgm:cxn modelId="{89490F0B-72A4-4D08-8087-978D925D2C00}" srcId="{53EC7F58-252D-45DC-A2AF-91E6C00808ED}" destId="{55381AAD-A087-4611-A832-1ECE6C7EF15C}" srcOrd="0" destOrd="0" parTransId="{65558E9E-EEFE-432F-869C-6586990C1008}" sibTransId="{79A8E6D9-0E53-4A83-AEE1-1221F405C6A9}"/>
    <dgm:cxn modelId="{375908E8-2F0C-4798-9BD6-E5488146DE28}" type="presParOf" srcId="{48F61AAE-EC08-423D-A8A1-EB0EA72BB208}" destId="{05950C03-D5A8-4BC0-BE31-30285A3D8A5D}" srcOrd="0" destOrd="0" presId="urn:microsoft.com/office/officeart/2005/8/layout/default#5"/>
    <dgm:cxn modelId="{B7E94DA6-3D51-410E-9E96-701821C75C29}" type="presParOf" srcId="{48F61AAE-EC08-423D-A8A1-EB0EA72BB208}" destId="{954BE143-872D-4C79-838F-D2B5B60CBBB5}" srcOrd="1" destOrd="0" presId="urn:microsoft.com/office/officeart/2005/8/layout/default#5"/>
    <dgm:cxn modelId="{079B6EF5-F097-4B99-91BB-F1DAB813618B}" type="presParOf" srcId="{48F61AAE-EC08-423D-A8A1-EB0EA72BB208}" destId="{1AD4185E-108F-4C5D-812E-78781E81827E}" srcOrd="2" destOrd="0" presId="urn:microsoft.com/office/officeart/2005/8/layout/default#5"/>
    <dgm:cxn modelId="{904F3F9C-1AA9-43A2-8940-537202497BD0}" type="presParOf" srcId="{48F61AAE-EC08-423D-A8A1-EB0EA72BB208}" destId="{D4A0095D-2485-4FC9-BB7E-F774B8DC574F}" srcOrd="3" destOrd="0" presId="urn:microsoft.com/office/officeart/2005/8/layout/default#5"/>
    <dgm:cxn modelId="{6C850E91-C453-4719-8D39-9ADB6F8BD8CC}" type="presParOf" srcId="{48F61AAE-EC08-423D-A8A1-EB0EA72BB208}" destId="{11C35352-86F7-4889-A461-F8A9D3F12BDF}" srcOrd="4" destOrd="0" presId="urn:microsoft.com/office/officeart/2005/8/layout/default#5"/>
    <dgm:cxn modelId="{FB0BE8A5-E93D-4D2F-8710-14B9754624CE}" type="presParOf" srcId="{48F61AAE-EC08-423D-A8A1-EB0EA72BB208}" destId="{C929FAD5-6867-456C-BC96-2F8D56EC01D5}" srcOrd="5" destOrd="0" presId="urn:microsoft.com/office/officeart/2005/8/layout/default#5"/>
    <dgm:cxn modelId="{C9EF6403-DF4B-432F-81AF-DD765CECFDC0}" type="presParOf" srcId="{48F61AAE-EC08-423D-A8A1-EB0EA72BB208}" destId="{B14E602B-B6B8-4EAB-8497-CB0179BE9449}" srcOrd="6" destOrd="0" presId="urn:microsoft.com/office/officeart/2005/8/layout/default#5"/>
    <dgm:cxn modelId="{D5DDBA5F-40AF-44A1-BBFE-705970E39398}" type="presParOf" srcId="{48F61AAE-EC08-423D-A8A1-EB0EA72BB208}" destId="{DAD35007-64DA-4413-82F5-6884C30FFF5F}" srcOrd="7" destOrd="0" presId="urn:microsoft.com/office/officeart/2005/8/layout/default#5"/>
    <dgm:cxn modelId="{DE0698CD-A361-4F20-97A5-8CC8E729130A}" type="presParOf" srcId="{48F61AAE-EC08-423D-A8A1-EB0EA72BB208}" destId="{51639670-0E6F-4E63-9FF0-39E4C88DEA5F}" srcOrd="8"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35D196-C123-4CE3-976F-F5B1890AAC95}" type="doc">
      <dgm:prSet loTypeId="urn:microsoft.com/office/officeart/2005/8/layout/default#6" loCatId="list" qsTypeId="urn:microsoft.com/office/officeart/2005/8/quickstyle/simple1#42" qsCatId="simple" csTypeId="urn:microsoft.com/office/officeart/2005/8/colors/colorful2" csCatId="colorful" phldr="1"/>
      <dgm:spPr/>
      <dgm:t>
        <a:bodyPr/>
        <a:lstStyle/>
        <a:p>
          <a:endParaRPr lang="en-US"/>
        </a:p>
      </dgm:t>
    </dgm:pt>
    <dgm:pt modelId="{CC11BF25-92B2-483A-8421-FE4771644980}">
      <dgm:prSet/>
      <dgm:spPr/>
      <dgm:t>
        <a:bodyPr/>
        <a:lstStyle/>
        <a:p>
          <a:r>
            <a:rPr lang="en-US" b="1" dirty="0" smtClean="0">
              <a:solidFill>
                <a:schemeClr val="tx1"/>
              </a:solidFill>
            </a:rPr>
            <a:t>Distinctive</a:t>
          </a:r>
        </a:p>
      </dgm:t>
    </dgm:pt>
    <dgm:pt modelId="{73BDF98E-005A-4B00-BEB7-50248681517F}" type="parTrans" cxnId="{B70C9A0B-AD94-4A15-9B7A-758CE4891569}">
      <dgm:prSet/>
      <dgm:spPr/>
      <dgm:t>
        <a:bodyPr/>
        <a:lstStyle/>
        <a:p>
          <a:endParaRPr lang="en-US"/>
        </a:p>
      </dgm:t>
    </dgm:pt>
    <dgm:pt modelId="{BC148F41-A54F-45C8-AA78-46C4DBCA41C1}" type="sibTrans" cxnId="{B70C9A0B-AD94-4A15-9B7A-758CE4891569}">
      <dgm:prSet/>
      <dgm:spPr/>
      <dgm:t>
        <a:bodyPr/>
        <a:lstStyle/>
        <a:p>
          <a:endParaRPr lang="en-US"/>
        </a:p>
      </dgm:t>
    </dgm:pt>
    <dgm:pt modelId="{0A6980FC-8914-419C-9B65-96E771DD8F51}">
      <dgm:prSet/>
      <dgm:spPr/>
      <dgm:t>
        <a:bodyPr/>
        <a:lstStyle/>
        <a:p>
          <a:r>
            <a:rPr lang="en-US" b="1" dirty="0" smtClean="0">
              <a:solidFill>
                <a:schemeClr val="tx1"/>
              </a:solidFill>
            </a:rPr>
            <a:t>Superior</a:t>
          </a:r>
        </a:p>
      </dgm:t>
    </dgm:pt>
    <dgm:pt modelId="{959CE1B9-2839-465A-B857-54067D367C68}" type="parTrans" cxnId="{44506DE1-7D71-4A44-BDB0-AF46B4CE09EF}">
      <dgm:prSet/>
      <dgm:spPr/>
      <dgm:t>
        <a:bodyPr/>
        <a:lstStyle/>
        <a:p>
          <a:endParaRPr lang="en-US"/>
        </a:p>
      </dgm:t>
    </dgm:pt>
    <dgm:pt modelId="{85DEC3C7-D920-4744-98ED-36F1E802FD56}" type="sibTrans" cxnId="{44506DE1-7D71-4A44-BDB0-AF46B4CE09EF}">
      <dgm:prSet/>
      <dgm:spPr/>
      <dgm:t>
        <a:bodyPr/>
        <a:lstStyle/>
        <a:p>
          <a:endParaRPr lang="en-US"/>
        </a:p>
      </dgm:t>
    </dgm:pt>
    <dgm:pt modelId="{A1E6CB42-7A92-4439-BEBE-ED7799CEBC04}">
      <dgm:prSet/>
      <dgm:spPr/>
      <dgm:t>
        <a:bodyPr/>
        <a:lstStyle/>
        <a:p>
          <a:r>
            <a:rPr lang="en-US" b="1" dirty="0" smtClean="0">
              <a:solidFill>
                <a:schemeClr val="tx1"/>
              </a:solidFill>
            </a:rPr>
            <a:t>Communicable</a:t>
          </a:r>
        </a:p>
      </dgm:t>
    </dgm:pt>
    <dgm:pt modelId="{592BDEF9-2BBC-4CAB-BB03-6A6EC76175B4}" type="parTrans" cxnId="{FE0DA75C-A1E1-41B1-83E1-707CDDD42733}">
      <dgm:prSet/>
      <dgm:spPr/>
      <dgm:t>
        <a:bodyPr/>
        <a:lstStyle/>
        <a:p>
          <a:endParaRPr lang="en-US"/>
        </a:p>
      </dgm:t>
    </dgm:pt>
    <dgm:pt modelId="{C24E534E-6AEE-4F84-9033-9253811F6FD4}" type="sibTrans" cxnId="{FE0DA75C-A1E1-41B1-83E1-707CDDD42733}">
      <dgm:prSet/>
      <dgm:spPr/>
      <dgm:t>
        <a:bodyPr/>
        <a:lstStyle/>
        <a:p>
          <a:endParaRPr lang="en-US"/>
        </a:p>
      </dgm:t>
    </dgm:pt>
    <dgm:pt modelId="{CF9E4579-9EC6-4E80-B800-32499569119F}">
      <dgm:prSet/>
      <dgm:spPr/>
      <dgm:t>
        <a:bodyPr/>
        <a:lstStyle/>
        <a:p>
          <a:r>
            <a:rPr lang="en-US" b="1" dirty="0" smtClean="0">
              <a:solidFill>
                <a:schemeClr val="tx1"/>
              </a:solidFill>
            </a:rPr>
            <a:t>Preemptive</a:t>
          </a:r>
        </a:p>
      </dgm:t>
    </dgm:pt>
    <dgm:pt modelId="{DC40699A-38F5-4703-872A-19AE590E3A5E}" type="parTrans" cxnId="{A4749A38-562B-4827-BDD2-A22D1F88411D}">
      <dgm:prSet/>
      <dgm:spPr/>
      <dgm:t>
        <a:bodyPr/>
        <a:lstStyle/>
        <a:p>
          <a:endParaRPr lang="en-US"/>
        </a:p>
      </dgm:t>
    </dgm:pt>
    <dgm:pt modelId="{164EAB05-CD5E-412C-B90E-06FE93E7CFC7}" type="sibTrans" cxnId="{A4749A38-562B-4827-BDD2-A22D1F88411D}">
      <dgm:prSet/>
      <dgm:spPr/>
      <dgm:t>
        <a:bodyPr/>
        <a:lstStyle/>
        <a:p>
          <a:endParaRPr lang="en-US"/>
        </a:p>
      </dgm:t>
    </dgm:pt>
    <dgm:pt modelId="{DF1718F9-C17F-4547-B041-2F3ADC0B6790}">
      <dgm:prSet/>
      <dgm:spPr/>
      <dgm:t>
        <a:bodyPr/>
        <a:lstStyle/>
        <a:p>
          <a:r>
            <a:rPr lang="en-US" b="1" dirty="0" smtClean="0">
              <a:solidFill>
                <a:schemeClr val="tx1"/>
              </a:solidFill>
            </a:rPr>
            <a:t>Affordable</a:t>
          </a:r>
        </a:p>
      </dgm:t>
    </dgm:pt>
    <dgm:pt modelId="{F09E0D8E-EF60-46B2-86F2-C68BFF743C1F}" type="parTrans" cxnId="{AA70A3BA-182B-4D30-9C54-3E9274F4BBCC}">
      <dgm:prSet/>
      <dgm:spPr/>
      <dgm:t>
        <a:bodyPr/>
        <a:lstStyle/>
        <a:p>
          <a:endParaRPr lang="en-US"/>
        </a:p>
      </dgm:t>
    </dgm:pt>
    <dgm:pt modelId="{383A3ED0-B6A1-4A63-9E79-24FDD0A8EEF3}" type="sibTrans" cxnId="{AA70A3BA-182B-4D30-9C54-3E9274F4BBCC}">
      <dgm:prSet/>
      <dgm:spPr/>
      <dgm:t>
        <a:bodyPr/>
        <a:lstStyle/>
        <a:p>
          <a:endParaRPr lang="en-US"/>
        </a:p>
      </dgm:t>
    </dgm:pt>
    <dgm:pt modelId="{BB83B72B-56AB-45C9-A470-63D02745F657}">
      <dgm:prSet/>
      <dgm:spPr/>
      <dgm:t>
        <a:bodyPr/>
        <a:lstStyle/>
        <a:p>
          <a:r>
            <a:rPr lang="en-US" b="1" dirty="0" smtClean="0">
              <a:solidFill>
                <a:schemeClr val="tx1"/>
              </a:solidFill>
            </a:rPr>
            <a:t>Profitable</a:t>
          </a:r>
        </a:p>
      </dgm:t>
    </dgm:pt>
    <dgm:pt modelId="{EF09C310-ED6A-41EA-B2F3-A7A12646DC3F}" type="parTrans" cxnId="{F13BE600-7833-4FC4-97AC-D88A93B19730}">
      <dgm:prSet/>
      <dgm:spPr/>
      <dgm:t>
        <a:bodyPr/>
        <a:lstStyle/>
        <a:p>
          <a:endParaRPr lang="en-US"/>
        </a:p>
      </dgm:t>
    </dgm:pt>
    <dgm:pt modelId="{46637882-B4F9-4981-85F1-3EEB1555A31C}" type="sibTrans" cxnId="{F13BE600-7833-4FC4-97AC-D88A93B19730}">
      <dgm:prSet/>
      <dgm:spPr/>
      <dgm:t>
        <a:bodyPr/>
        <a:lstStyle/>
        <a:p>
          <a:endParaRPr lang="en-US"/>
        </a:p>
      </dgm:t>
    </dgm:pt>
    <dgm:pt modelId="{E1818E40-CFB3-4291-B625-0F0C6AB74004}">
      <dgm:prSet phldrT="[Text]"/>
      <dgm:spPr/>
      <dgm:t>
        <a:bodyPr/>
        <a:lstStyle/>
        <a:p>
          <a:r>
            <a:rPr lang="en-US" b="1" dirty="0" smtClean="0">
              <a:solidFill>
                <a:schemeClr val="tx1"/>
              </a:solidFill>
            </a:rPr>
            <a:t>Important</a:t>
          </a:r>
          <a:endParaRPr lang="en-US" b="1" dirty="0">
            <a:solidFill>
              <a:schemeClr val="tx1"/>
            </a:solidFill>
          </a:endParaRPr>
        </a:p>
      </dgm:t>
    </dgm:pt>
    <dgm:pt modelId="{0E6D7CAF-BC79-4C81-8272-2508AEAE65BE}" type="sibTrans" cxnId="{BEE6E269-C72F-4A38-8256-5A1D9462B879}">
      <dgm:prSet/>
      <dgm:spPr/>
      <dgm:t>
        <a:bodyPr/>
        <a:lstStyle/>
        <a:p>
          <a:endParaRPr lang="en-US"/>
        </a:p>
      </dgm:t>
    </dgm:pt>
    <dgm:pt modelId="{71B84D05-5A11-4CF8-80D2-AF131E903592}" type="parTrans" cxnId="{BEE6E269-C72F-4A38-8256-5A1D9462B879}">
      <dgm:prSet/>
      <dgm:spPr/>
      <dgm:t>
        <a:bodyPr/>
        <a:lstStyle/>
        <a:p>
          <a:endParaRPr lang="en-US"/>
        </a:p>
      </dgm:t>
    </dgm:pt>
    <dgm:pt modelId="{7211A8CE-D1ED-4406-971A-9F136AC9CC91}" type="pres">
      <dgm:prSet presAssocID="{3C35D196-C123-4CE3-976F-F5B1890AAC95}" presName="diagram" presStyleCnt="0">
        <dgm:presLayoutVars>
          <dgm:dir/>
          <dgm:resizeHandles val="exact"/>
        </dgm:presLayoutVars>
      </dgm:prSet>
      <dgm:spPr/>
      <dgm:t>
        <a:bodyPr/>
        <a:lstStyle/>
        <a:p>
          <a:endParaRPr lang="en-US"/>
        </a:p>
      </dgm:t>
    </dgm:pt>
    <dgm:pt modelId="{AE7D0CD7-CFB7-4172-A2A1-5A160268B1FA}" type="pres">
      <dgm:prSet presAssocID="{E1818E40-CFB3-4291-B625-0F0C6AB74004}" presName="node" presStyleLbl="node1" presStyleIdx="0" presStyleCnt="7">
        <dgm:presLayoutVars>
          <dgm:bulletEnabled val="1"/>
        </dgm:presLayoutVars>
      </dgm:prSet>
      <dgm:spPr/>
      <dgm:t>
        <a:bodyPr/>
        <a:lstStyle/>
        <a:p>
          <a:endParaRPr lang="en-US"/>
        </a:p>
      </dgm:t>
    </dgm:pt>
    <dgm:pt modelId="{5B91091F-4B59-44B4-9856-8AB1C8DCED1F}" type="pres">
      <dgm:prSet presAssocID="{0E6D7CAF-BC79-4C81-8272-2508AEAE65BE}" presName="sibTrans" presStyleCnt="0"/>
      <dgm:spPr/>
      <dgm:t>
        <a:bodyPr/>
        <a:lstStyle/>
        <a:p>
          <a:endParaRPr lang="en-US"/>
        </a:p>
      </dgm:t>
    </dgm:pt>
    <dgm:pt modelId="{97B40C9B-A8E7-4B04-A7BD-5B691C66B920}" type="pres">
      <dgm:prSet presAssocID="{CC11BF25-92B2-483A-8421-FE4771644980}" presName="node" presStyleLbl="node1" presStyleIdx="1" presStyleCnt="7">
        <dgm:presLayoutVars>
          <dgm:bulletEnabled val="1"/>
        </dgm:presLayoutVars>
      </dgm:prSet>
      <dgm:spPr/>
      <dgm:t>
        <a:bodyPr/>
        <a:lstStyle/>
        <a:p>
          <a:endParaRPr lang="en-US"/>
        </a:p>
      </dgm:t>
    </dgm:pt>
    <dgm:pt modelId="{D944D5E2-3A8C-4922-ADB2-A85887269330}" type="pres">
      <dgm:prSet presAssocID="{BC148F41-A54F-45C8-AA78-46C4DBCA41C1}" presName="sibTrans" presStyleCnt="0"/>
      <dgm:spPr/>
      <dgm:t>
        <a:bodyPr/>
        <a:lstStyle/>
        <a:p>
          <a:endParaRPr lang="en-US"/>
        </a:p>
      </dgm:t>
    </dgm:pt>
    <dgm:pt modelId="{67991F57-0F86-4B32-9B4A-97AA31E3FCDB}" type="pres">
      <dgm:prSet presAssocID="{0A6980FC-8914-419C-9B65-96E771DD8F51}" presName="node" presStyleLbl="node1" presStyleIdx="2" presStyleCnt="7">
        <dgm:presLayoutVars>
          <dgm:bulletEnabled val="1"/>
        </dgm:presLayoutVars>
      </dgm:prSet>
      <dgm:spPr/>
      <dgm:t>
        <a:bodyPr/>
        <a:lstStyle/>
        <a:p>
          <a:endParaRPr lang="en-US"/>
        </a:p>
      </dgm:t>
    </dgm:pt>
    <dgm:pt modelId="{D2E35B75-27D7-49C3-811A-B06919DBF894}" type="pres">
      <dgm:prSet presAssocID="{85DEC3C7-D920-4744-98ED-36F1E802FD56}" presName="sibTrans" presStyleCnt="0"/>
      <dgm:spPr/>
      <dgm:t>
        <a:bodyPr/>
        <a:lstStyle/>
        <a:p>
          <a:endParaRPr lang="en-US"/>
        </a:p>
      </dgm:t>
    </dgm:pt>
    <dgm:pt modelId="{14ECCE97-BD48-4C0D-849A-89923912F925}" type="pres">
      <dgm:prSet presAssocID="{A1E6CB42-7A92-4439-BEBE-ED7799CEBC04}" presName="node" presStyleLbl="node1" presStyleIdx="3" presStyleCnt="7">
        <dgm:presLayoutVars>
          <dgm:bulletEnabled val="1"/>
        </dgm:presLayoutVars>
      </dgm:prSet>
      <dgm:spPr/>
      <dgm:t>
        <a:bodyPr/>
        <a:lstStyle/>
        <a:p>
          <a:endParaRPr lang="en-US"/>
        </a:p>
      </dgm:t>
    </dgm:pt>
    <dgm:pt modelId="{C6DB5BFB-0DED-493D-94B9-485D2E59CAB7}" type="pres">
      <dgm:prSet presAssocID="{C24E534E-6AEE-4F84-9033-9253811F6FD4}" presName="sibTrans" presStyleCnt="0"/>
      <dgm:spPr/>
      <dgm:t>
        <a:bodyPr/>
        <a:lstStyle/>
        <a:p>
          <a:endParaRPr lang="en-US"/>
        </a:p>
      </dgm:t>
    </dgm:pt>
    <dgm:pt modelId="{7E53F324-0C85-4EFE-B3EE-1F5D92639F81}" type="pres">
      <dgm:prSet presAssocID="{CF9E4579-9EC6-4E80-B800-32499569119F}" presName="node" presStyleLbl="node1" presStyleIdx="4" presStyleCnt="7">
        <dgm:presLayoutVars>
          <dgm:bulletEnabled val="1"/>
        </dgm:presLayoutVars>
      </dgm:prSet>
      <dgm:spPr/>
      <dgm:t>
        <a:bodyPr/>
        <a:lstStyle/>
        <a:p>
          <a:endParaRPr lang="en-US"/>
        </a:p>
      </dgm:t>
    </dgm:pt>
    <dgm:pt modelId="{FDBB43D4-D4F8-4B38-9164-7BD3DE1162B9}" type="pres">
      <dgm:prSet presAssocID="{164EAB05-CD5E-412C-B90E-06FE93E7CFC7}" presName="sibTrans" presStyleCnt="0"/>
      <dgm:spPr/>
      <dgm:t>
        <a:bodyPr/>
        <a:lstStyle/>
        <a:p>
          <a:endParaRPr lang="en-US"/>
        </a:p>
      </dgm:t>
    </dgm:pt>
    <dgm:pt modelId="{A6A3AE67-AF19-4A90-B95B-E7E8E4949BEF}" type="pres">
      <dgm:prSet presAssocID="{DF1718F9-C17F-4547-B041-2F3ADC0B6790}" presName="node" presStyleLbl="node1" presStyleIdx="5" presStyleCnt="7">
        <dgm:presLayoutVars>
          <dgm:bulletEnabled val="1"/>
        </dgm:presLayoutVars>
      </dgm:prSet>
      <dgm:spPr/>
      <dgm:t>
        <a:bodyPr/>
        <a:lstStyle/>
        <a:p>
          <a:endParaRPr lang="en-US"/>
        </a:p>
      </dgm:t>
    </dgm:pt>
    <dgm:pt modelId="{8426DE7C-9BA1-4ED4-AAE2-CC17D88B53CE}" type="pres">
      <dgm:prSet presAssocID="{383A3ED0-B6A1-4A63-9E79-24FDD0A8EEF3}" presName="sibTrans" presStyleCnt="0"/>
      <dgm:spPr/>
      <dgm:t>
        <a:bodyPr/>
        <a:lstStyle/>
        <a:p>
          <a:endParaRPr lang="en-US"/>
        </a:p>
      </dgm:t>
    </dgm:pt>
    <dgm:pt modelId="{3F9A2FF3-98F6-4039-BF73-17B73071F746}" type="pres">
      <dgm:prSet presAssocID="{BB83B72B-56AB-45C9-A470-63D02745F657}" presName="node" presStyleLbl="node1" presStyleIdx="6" presStyleCnt="7">
        <dgm:presLayoutVars>
          <dgm:bulletEnabled val="1"/>
        </dgm:presLayoutVars>
      </dgm:prSet>
      <dgm:spPr/>
      <dgm:t>
        <a:bodyPr/>
        <a:lstStyle/>
        <a:p>
          <a:endParaRPr lang="en-US"/>
        </a:p>
      </dgm:t>
    </dgm:pt>
  </dgm:ptLst>
  <dgm:cxnLst>
    <dgm:cxn modelId="{B70C9A0B-AD94-4A15-9B7A-758CE4891569}" srcId="{3C35D196-C123-4CE3-976F-F5B1890AAC95}" destId="{CC11BF25-92B2-483A-8421-FE4771644980}" srcOrd="1" destOrd="0" parTransId="{73BDF98E-005A-4B00-BEB7-50248681517F}" sibTransId="{BC148F41-A54F-45C8-AA78-46C4DBCA41C1}"/>
    <dgm:cxn modelId="{FE0DA75C-A1E1-41B1-83E1-707CDDD42733}" srcId="{3C35D196-C123-4CE3-976F-F5B1890AAC95}" destId="{A1E6CB42-7A92-4439-BEBE-ED7799CEBC04}" srcOrd="3" destOrd="0" parTransId="{592BDEF9-2BBC-4CAB-BB03-6A6EC76175B4}" sibTransId="{C24E534E-6AEE-4F84-9033-9253811F6FD4}"/>
    <dgm:cxn modelId="{A4749A38-562B-4827-BDD2-A22D1F88411D}" srcId="{3C35D196-C123-4CE3-976F-F5B1890AAC95}" destId="{CF9E4579-9EC6-4E80-B800-32499569119F}" srcOrd="4" destOrd="0" parTransId="{DC40699A-38F5-4703-872A-19AE590E3A5E}" sibTransId="{164EAB05-CD5E-412C-B90E-06FE93E7CFC7}"/>
    <dgm:cxn modelId="{7B83B71E-809A-41DB-8010-A98F7BEE77A5}" type="presOf" srcId="{E1818E40-CFB3-4291-B625-0F0C6AB74004}" destId="{AE7D0CD7-CFB7-4172-A2A1-5A160268B1FA}" srcOrd="0" destOrd="0" presId="urn:microsoft.com/office/officeart/2005/8/layout/default#6"/>
    <dgm:cxn modelId="{FC5B13F9-60A1-4940-B36B-1208B3E3954A}" type="presOf" srcId="{BB83B72B-56AB-45C9-A470-63D02745F657}" destId="{3F9A2FF3-98F6-4039-BF73-17B73071F746}" srcOrd="0" destOrd="0" presId="urn:microsoft.com/office/officeart/2005/8/layout/default#6"/>
    <dgm:cxn modelId="{AA70A3BA-182B-4D30-9C54-3E9274F4BBCC}" srcId="{3C35D196-C123-4CE3-976F-F5B1890AAC95}" destId="{DF1718F9-C17F-4547-B041-2F3ADC0B6790}" srcOrd="5" destOrd="0" parTransId="{F09E0D8E-EF60-46B2-86F2-C68BFF743C1F}" sibTransId="{383A3ED0-B6A1-4A63-9E79-24FDD0A8EEF3}"/>
    <dgm:cxn modelId="{0FEE24A7-F2A1-47A0-B63B-F4D52FD4DB4B}" type="presOf" srcId="{DF1718F9-C17F-4547-B041-2F3ADC0B6790}" destId="{A6A3AE67-AF19-4A90-B95B-E7E8E4949BEF}" srcOrd="0" destOrd="0" presId="urn:microsoft.com/office/officeart/2005/8/layout/default#6"/>
    <dgm:cxn modelId="{8E210689-8696-4765-8195-7477F7FD7140}" type="presOf" srcId="{CC11BF25-92B2-483A-8421-FE4771644980}" destId="{97B40C9B-A8E7-4B04-A7BD-5B691C66B920}" srcOrd="0" destOrd="0" presId="urn:microsoft.com/office/officeart/2005/8/layout/default#6"/>
    <dgm:cxn modelId="{3A4F1078-7725-4203-A3CA-FDD6EC38A4D4}" type="presOf" srcId="{CF9E4579-9EC6-4E80-B800-32499569119F}" destId="{7E53F324-0C85-4EFE-B3EE-1F5D92639F81}" srcOrd="0" destOrd="0" presId="urn:microsoft.com/office/officeart/2005/8/layout/default#6"/>
    <dgm:cxn modelId="{ACEA80D6-D565-4CF9-B2CE-6857B1BBEAAE}" type="presOf" srcId="{A1E6CB42-7A92-4439-BEBE-ED7799CEBC04}" destId="{14ECCE97-BD48-4C0D-849A-89923912F925}" srcOrd="0" destOrd="0" presId="urn:microsoft.com/office/officeart/2005/8/layout/default#6"/>
    <dgm:cxn modelId="{C0E31B76-BA9A-4CBF-A892-02696641F6B0}" type="presOf" srcId="{0A6980FC-8914-419C-9B65-96E771DD8F51}" destId="{67991F57-0F86-4B32-9B4A-97AA31E3FCDB}" srcOrd="0" destOrd="0" presId="urn:microsoft.com/office/officeart/2005/8/layout/default#6"/>
    <dgm:cxn modelId="{F13BE600-7833-4FC4-97AC-D88A93B19730}" srcId="{3C35D196-C123-4CE3-976F-F5B1890AAC95}" destId="{BB83B72B-56AB-45C9-A470-63D02745F657}" srcOrd="6" destOrd="0" parTransId="{EF09C310-ED6A-41EA-B2F3-A7A12646DC3F}" sibTransId="{46637882-B4F9-4981-85F1-3EEB1555A31C}"/>
    <dgm:cxn modelId="{44506DE1-7D71-4A44-BDB0-AF46B4CE09EF}" srcId="{3C35D196-C123-4CE3-976F-F5B1890AAC95}" destId="{0A6980FC-8914-419C-9B65-96E771DD8F51}" srcOrd="2" destOrd="0" parTransId="{959CE1B9-2839-465A-B857-54067D367C68}" sibTransId="{85DEC3C7-D920-4744-98ED-36F1E802FD56}"/>
    <dgm:cxn modelId="{D1EFAA17-157F-4F4D-9C26-5604D6895A53}" type="presOf" srcId="{3C35D196-C123-4CE3-976F-F5B1890AAC95}" destId="{7211A8CE-D1ED-4406-971A-9F136AC9CC91}" srcOrd="0" destOrd="0" presId="urn:microsoft.com/office/officeart/2005/8/layout/default#6"/>
    <dgm:cxn modelId="{BEE6E269-C72F-4A38-8256-5A1D9462B879}" srcId="{3C35D196-C123-4CE3-976F-F5B1890AAC95}" destId="{E1818E40-CFB3-4291-B625-0F0C6AB74004}" srcOrd="0" destOrd="0" parTransId="{71B84D05-5A11-4CF8-80D2-AF131E903592}" sibTransId="{0E6D7CAF-BC79-4C81-8272-2508AEAE65BE}"/>
    <dgm:cxn modelId="{8239B877-CA52-45CC-B35A-0E63F1668F33}" type="presParOf" srcId="{7211A8CE-D1ED-4406-971A-9F136AC9CC91}" destId="{AE7D0CD7-CFB7-4172-A2A1-5A160268B1FA}" srcOrd="0" destOrd="0" presId="urn:microsoft.com/office/officeart/2005/8/layout/default#6"/>
    <dgm:cxn modelId="{78E4DC97-5EB2-4550-9617-AB3109F61DE6}" type="presParOf" srcId="{7211A8CE-D1ED-4406-971A-9F136AC9CC91}" destId="{5B91091F-4B59-44B4-9856-8AB1C8DCED1F}" srcOrd="1" destOrd="0" presId="urn:microsoft.com/office/officeart/2005/8/layout/default#6"/>
    <dgm:cxn modelId="{CE94D1D6-DB66-4EB3-8DE1-8C2605FB0DC4}" type="presParOf" srcId="{7211A8CE-D1ED-4406-971A-9F136AC9CC91}" destId="{97B40C9B-A8E7-4B04-A7BD-5B691C66B920}" srcOrd="2" destOrd="0" presId="urn:microsoft.com/office/officeart/2005/8/layout/default#6"/>
    <dgm:cxn modelId="{478C22BF-7D31-4149-B357-93F45FE3DAD0}" type="presParOf" srcId="{7211A8CE-D1ED-4406-971A-9F136AC9CC91}" destId="{D944D5E2-3A8C-4922-ADB2-A85887269330}" srcOrd="3" destOrd="0" presId="urn:microsoft.com/office/officeart/2005/8/layout/default#6"/>
    <dgm:cxn modelId="{101F5AA3-07E0-4F83-B256-168555365489}" type="presParOf" srcId="{7211A8CE-D1ED-4406-971A-9F136AC9CC91}" destId="{67991F57-0F86-4B32-9B4A-97AA31E3FCDB}" srcOrd="4" destOrd="0" presId="urn:microsoft.com/office/officeart/2005/8/layout/default#6"/>
    <dgm:cxn modelId="{AB9FE54F-0638-41CD-ABB4-14D80C469C94}" type="presParOf" srcId="{7211A8CE-D1ED-4406-971A-9F136AC9CC91}" destId="{D2E35B75-27D7-49C3-811A-B06919DBF894}" srcOrd="5" destOrd="0" presId="urn:microsoft.com/office/officeart/2005/8/layout/default#6"/>
    <dgm:cxn modelId="{DF1AEBF0-AFEA-4097-9464-3EB94C85C540}" type="presParOf" srcId="{7211A8CE-D1ED-4406-971A-9F136AC9CC91}" destId="{14ECCE97-BD48-4C0D-849A-89923912F925}" srcOrd="6" destOrd="0" presId="urn:microsoft.com/office/officeart/2005/8/layout/default#6"/>
    <dgm:cxn modelId="{81BF5CBB-9657-4F9A-9208-39E042016FDB}" type="presParOf" srcId="{7211A8CE-D1ED-4406-971A-9F136AC9CC91}" destId="{C6DB5BFB-0DED-493D-94B9-485D2E59CAB7}" srcOrd="7" destOrd="0" presId="urn:microsoft.com/office/officeart/2005/8/layout/default#6"/>
    <dgm:cxn modelId="{B09CE33C-1926-4C34-A209-FD514113A2FD}" type="presParOf" srcId="{7211A8CE-D1ED-4406-971A-9F136AC9CC91}" destId="{7E53F324-0C85-4EFE-B3EE-1F5D92639F81}" srcOrd="8" destOrd="0" presId="urn:microsoft.com/office/officeart/2005/8/layout/default#6"/>
    <dgm:cxn modelId="{BAFEDBDF-D5D8-41F9-895E-E3AAF576CBE4}" type="presParOf" srcId="{7211A8CE-D1ED-4406-971A-9F136AC9CC91}" destId="{FDBB43D4-D4F8-4B38-9164-7BD3DE1162B9}" srcOrd="9" destOrd="0" presId="urn:microsoft.com/office/officeart/2005/8/layout/default#6"/>
    <dgm:cxn modelId="{0FEDFEDE-10A2-471B-BAF5-7663229A1FB4}" type="presParOf" srcId="{7211A8CE-D1ED-4406-971A-9F136AC9CC91}" destId="{A6A3AE67-AF19-4A90-B95B-E7E8E4949BEF}" srcOrd="10" destOrd="0" presId="urn:microsoft.com/office/officeart/2005/8/layout/default#6"/>
    <dgm:cxn modelId="{DB451265-1A04-4BD1-A93D-E3A2B5B379B6}" type="presParOf" srcId="{7211A8CE-D1ED-4406-971A-9F136AC9CC91}" destId="{8426DE7C-9BA1-4ED4-AAE2-CC17D88B53CE}" srcOrd="11" destOrd="0" presId="urn:microsoft.com/office/officeart/2005/8/layout/default#6"/>
    <dgm:cxn modelId="{5623D91B-4371-48F8-BF1C-5E3A5DCDF597}" type="presParOf" srcId="{7211A8CE-D1ED-4406-971A-9F136AC9CC91}" destId="{3F9A2FF3-98F6-4039-BF73-17B73071F746}" srcOrd="12" destOrd="0" presId="urn:microsoft.com/office/officeart/2005/8/layout/defaul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0E188-8347-4619-9B01-061C83B78FA9}">
      <dsp:nvSpPr>
        <dsp:cNvPr id="0" name=""/>
        <dsp:cNvSpPr/>
      </dsp:nvSpPr>
      <dsp:spPr>
        <a:xfrm>
          <a:off x="1285874" y="0"/>
          <a:ext cx="4322826" cy="43228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C166D-9485-427A-943F-ADE2E7EC11A1}">
      <dsp:nvSpPr>
        <dsp:cNvPr id="0" name=""/>
        <dsp:cNvSpPr/>
      </dsp:nvSpPr>
      <dsp:spPr>
        <a:xfrm>
          <a:off x="1696543" y="410668"/>
          <a:ext cx="1685902" cy="168590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Geographic segmentation</a:t>
          </a:r>
          <a:endParaRPr lang="en-US" sz="1800" b="1" kern="1200" dirty="0"/>
        </a:p>
      </dsp:txBody>
      <dsp:txXfrm>
        <a:off x="1778842" y="492967"/>
        <a:ext cx="1521304" cy="1521304"/>
      </dsp:txXfrm>
    </dsp:sp>
    <dsp:sp modelId="{FF5B7128-1CD2-4BEE-8825-D9246086A561}">
      <dsp:nvSpPr>
        <dsp:cNvPr id="0" name=""/>
        <dsp:cNvSpPr/>
      </dsp:nvSpPr>
      <dsp:spPr>
        <a:xfrm>
          <a:off x="3512130" y="410668"/>
          <a:ext cx="1685902" cy="168590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Demographic segmentation</a:t>
          </a:r>
          <a:endParaRPr lang="en-US" sz="1800" b="1" kern="1200" dirty="0"/>
        </a:p>
      </dsp:txBody>
      <dsp:txXfrm>
        <a:off x="3594429" y="492967"/>
        <a:ext cx="1521304" cy="1521304"/>
      </dsp:txXfrm>
    </dsp:sp>
    <dsp:sp modelId="{128BD139-926A-444E-951D-3B402AC0BC2F}">
      <dsp:nvSpPr>
        <dsp:cNvPr id="0" name=""/>
        <dsp:cNvSpPr/>
      </dsp:nvSpPr>
      <dsp:spPr>
        <a:xfrm>
          <a:off x="1628955" y="2226255"/>
          <a:ext cx="1821077" cy="168590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Psychographic segmentation</a:t>
          </a:r>
          <a:endParaRPr lang="en-US" sz="1800" b="1" kern="1200" dirty="0"/>
        </a:p>
      </dsp:txBody>
      <dsp:txXfrm>
        <a:off x="1711254" y="2308554"/>
        <a:ext cx="1656479" cy="1521304"/>
      </dsp:txXfrm>
    </dsp:sp>
    <dsp:sp modelId="{577EDF94-B6C3-40EA-9B71-3171FAD8FBAA}">
      <dsp:nvSpPr>
        <dsp:cNvPr id="0" name=""/>
        <dsp:cNvSpPr/>
      </dsp:nvSpPr>
      <dsp:spPr>
        <a:xfrm>
          <a:off x="3512130" y="2226255"/>
          <a:ext cx="1685902" cy="168590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Behavioral segmentation</a:t>
          </a:r>
          <a:endParaRPr lang="en-US" sz="1800" b="1" kern="1200" dirty="0"/>
        </a:p>
      </dsp:txBody>
      <dsp:txXfrm>
        <a:off x="3594429" y="2308554"/>
        <a:ext cx="1521304" cy="1521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50C03-D5A8-4BC0-BE31-30285A3D8A5D}">
      <dsp:nvSpPr>
        <dsp:cNvPr id="0" name=""/>
        <dsp:cNvSpPr/>
      </dsp:nvSpPr>
      <dsp:spPr>
        <a:xfrm>
          <a:off x="351751" y="355"/>
          <a:ext cx="2049519" cy="1229711"/>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Measurable</a:t>
          </a:r>
          <a:endParaRPr lang="en-US" sz="2600" kern="1200" dirty="0"/>
        </a:p>
      </dsp:txBody>
      <dsp:txXfrm>
        <a:off x="351751" y="355"/>
        <a:ext cx="2049519" cy="1229711"/>
      </dsp:txXfrm>
    </dsp:sp>
    <dsp:sp modelId="{1AD4185E-108F-4C5D-812E-78781E81827E}">
      <dsp:nvSpPr>
        <dsp:cNvPr id="0" name=""/>
        <dsp:cNvSpPr/>
      </dsp:nvSpPr>
      <dsp:spPr>
        <a:xfrm>
          <a:off x="2606222" y="355"/>
          <a:ext cx="2049519" cy="1229711"/>
        </a:xfrm>
        <a:prstGeom prst="rect">
          <a:avLst/>
        </a:prstGeom>
        <a:gradFill rotWithShape="0">
          <a:gsLst>
            <a:gs pos="0">
              <a:schemeClr val="accent2">
                <a:hueOff val="-363841"/>
                <a:satOff val="-20982"/>
                <a:lumOff val="2157"/>
                <a:alphaOff val="0"/>
                <a:lumMod val="110000"/>
                <a:satMod val="105000"/>
                <a:tint val="67000"/>
              </a:schemeClr>
            </a:gs>
            <a:gs pos="50000">
              <a:schemeClr val="accent2">
                <a:hueOff val="-363841"/>
                <a:satOff val="-20982"/>
                <a:lumOff val="2157"/>
                <a:alphaOff val="0"/>
                <a:lumMod val="105000"/>
                <a:satMod val="103000"/>
                <a:tint val="73000"/>
              </a:schemeClr>
            </a:gs>
            <a:gs pos="100000">
              <a:schemeClr val="accent2">
                <a:hueOff val="-363841"/>
                <a:satOff val="-20982"/>
                <a:lumOff val="215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Accessible</a:t>
          </a:r>
        </a:p>
      </dsp:txBody>
      <dsp:txXfrm>
        <a:off x="2606222" y="355"/>
        <a:ext cx="2049519" cy="1229711"/>
      </dsp:txXfrm>
    </dsp:sp>
    <dsp:sp modelId="{11C35352-86F7-4889-A461-F8A9D3F12BDF}">
      <dsp:nvSpPr>
        <dsp:cNvPr id="0" name=""/>
        <dsp:cNvSpPr/>
      </dsp:nvSpPr>
      <dsp:spPr>
        <a:xfrm>
          <a:off x="4860693" y="355"/>
          <a:ext cx="2049519" cy="1229711"/>
        </a:xfrm>
        <a:prstGeom prst="rect">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Substantial</a:t>
          </a:r>
        </a:p>
      </dsp:txBody>
      <dsp:txXfrm>
        <a:off x="4860693" y="355"/>
        <a:ext cx="2049519" cy="1229711"/>
      </dsp:txXfrm>
    </dsp:sp>
    <dsp:sp modelId="{B14E602B-B6B8-4EAB-8497-CB0179BE9449}">
      <dsp:nvSpPr>
        <dsp:cNvPr id="0" name=""/>
        <dsp:cNvSpPr/>
      </dsp:nvSpPr>
      <dsp:spPr>
        <a:xfrm>
          <a:off x="1478986" y="1435018"/>
          <a:ext cx="2049519" cy="1229711"/>
        </a:xfrm>
        <a:prstGeom prst="rect">
          <a:avLst/>
        </a:prstGeom>
        <a:gradFill rotWithShape="0">
          <a:gsLst>
            <a:gs pos="0">
              <a:schemeClr val="accent2">
                <a:hueOff val="-1091522"/>
                <a:satOff val="-62946"/>
                <a:lumOff val="6471"/>
                <a:alphaOff val="0"/>
                <a:lumMod val="110000"/>
                <a:satMod val="105000"/>
                <a:tint val="67000"/>
              </a:schemeClr>
            </a:gs>
            <a:gs pos="50000">
              <a:schemeClr val="accent2">
                <a:hueOff val="-1091522"/>
                <a:satOff val="-62946"/>
                <a:lumOff val="6471"/>
                <a:alphaOff val="0"/>
                <a:lumMod val="105000"/>
                <a:satMod val="103000"/>
                <a:tint val="73000"/>
              </a:schemeClr>
            </a:gs>
            <a:gs pos="100000">
              <a:schemeClr val="accent2">
                <a:hueOff val="-1091522"/>
                <a:satOff val="-62946"/>
                <a:lumOff val="647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Differentiable</a:t>
          </a:r>
        </a:p>
      </dsp:txBody>
      <dsp:txXfrm>
        <a:off x="1478986" y="1435018"/>
        <a:ext cx="2049519" cy="1229711"/>
      </dsp:txXfrm>
    </dsp:sp>
    <dsp:sp modelId="{51639670-0E6F-4E63-9FF0-39E4C88DEA5F}">
      <dsp:nvSpPr>
        <dsp:cNvPr id="0" name=""/>
        <dsp:cNvSpPr/>
      </dsp:nvSpPr>
      <dsp:spPr>
        <a:xfrm>
          <a:off x="3733457" y="1435018"/>
          <a:ext cx="2049519" cy="1229711"/>
        </a:xfrm>
        <a:prstGeom prst="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Actionable</a:t>
          </a:r>
        </a:p>
      </dsp:txBody>
      <dsp:txXfrm>
        <a:off x="3733457" y="1435018"/>
        <a:ext cx="2049519" cy="1229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D0CD7-CFB7-4172-A2A1-5A160268B1FA}">
      <dsp:nvSpPr>
        <dsp:cNvPr id="0" name=""/>
        <dsp:cNvSpPr/>
      </dsp:nvSpPr>
      <dsp:spPr>
        <a:xfrm>
          <a:off x="0" y="95250"/>
          <a:ext cx="1428749" cy="8572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Important</a:t>
          </a:r>
          <a:endParaRPr lang="en-US" sz="1600" b="1" kern="1200" dirty="0">
            <a:solidFill>
              <a:schemeClr val="tx1"/>
            </a:solidFill>
          </a:endParaRPr>
        </a:p>
      </dsp:txBody>
      <dsp:txXfrm>
        <a:off x="0" y="95250"/>
        <a:ext cx="1428749" cy="857250"/>
      </dsp:txXfrm>
    </dsp:sp>
    <dsp:sp modelId="{97B40C9B-A8E7-4B04-A7BD-5B691C66B920}">
      <dsp:nvSpPr>
        <dsp:cNvPr id="0" name=""/>
        <dsp:cNvSpPr/>
      </dsp:nvSpPr>
      <dsp:spPr>
        <a:xfrm>
          <a:off x="1571625" y="95250"/>
          <a:ext cx="1428749" cy="857250"/>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Distinctive</a:t>
          </a:r>
        </a:p>
      </dsp:txBody>
      <dsp:txXfrm>
        <a:off x="1571625" y="95250"/>
        <a:ext cx="1428749" cy="857250"/>
      </dsp:txXfrm>
    </dsp:sp>
    <dsp:sp modelId="{67991F57-0F86-4B32-9B4A-97AA31E3FCDB}">
      <dsp:nvSpPr>
        <dsp:cNvPr id="0" name=""/>
        <dsp:cNvSpPr/>
      </dsp:nvSpPr>
      <dsp:spPr>
        <a:xfrm>
          <a:off x="3143250" y="95250"/>
          <a:ext cx="1428749" cy="857250"/>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Superior</a:t>
          </a:r>
        </a:p>
      </dsp:txBody>
      <dsp:txXfrm>
        <a:off x="3143250" y="95250"/>
        <a:ext cx="1428749" cy="857250"/>
      </dsp:txXfrm>
    </dsp:sp>
    <dsp:sp modelId="{14ECCE97-BD48-4C0D-849A-89923912F925}">
      <dsp:nvSpPr>
        <dsp:cNvPr id="0" name=""/>
        <dsp:cNvSpPr/>
      </dsp:nvSpPr>
      <dsp:spPr>
        <a:xfrm>
          <a:off x="0" y="1095375"/>
          <a:ext cx="1428749" cy="857250"/>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Communicable</a:t>
          </a:r>
        </a:p>
      </dsp:txBody>
      <dsp:txXfrm>
        <a:off x="0" y="1095375"/>
        <a:ext cx="1428749" cy="857250"/>
      </dsp:txXfrm>
    </dsp:sp>
    <dsp:sp modelId="{7E53F324-0C85-4EFE-B3EE-1F5D92639F81}">
      <dsp:nvSpPr>
        <dsp:cNvPr id="0" name=""/>
        <dsp:cNvSpPr/>
      </dsp:nvSpPr>
      <dsp:spPr>
        <a:xfrm>
          <a:off x="1571625" y="1095375"/>
          <a:ext cx="1428749" cy="857250"/>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Preemptive</a:t>
          </a:r>
        </a:p>
      </dsp:txBody>
      <dsp:txXfrm>
        <a:off x="1571625" y="1095375"/>
        <a:ext cx="1428749" cy="857250"/>
      </dsp:txXfrm>
    </dsp:sp>
    <dsp:sp modelId="{A6A3AE67-AF19-4A90-B95B-E7E8E4949BEF}">
      <dsp:nvSpPr>
        <dsp:cNvPr id="0" name=""/>
        <dsp:cNvSpPr/>
      </dsp:nvSpPr>
      <dsp:spPr>
        <a:xfrm>
          <a:off x="3143250" y="1095375"/>
          <a:ext cx="1428749" cy="857250"/>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Affordable</a:t>
          </a:r>
        </a:p>
      </dsp:txBody>
      <dsp:txXfrm>
        <a:off x="3143250" y="1095375"/>
        <a:ext cx="1428749" cy="857250"/>
      </dsp:txXfrm>
    </dsp:sp>
    <dsp:sp modelId="{3F9A2FF3-98F6-4039-BF73-17B73071F746}">
      <dsp:nvSpPr>
        <dsp:cNvPr id="0" name=""/>
        <dsp:cNvSpPr/>
      </dsp:nvSpPr>
      <dsp:spPr>
        <a:xfrm>
          <a:off x="1571625" y="2095500"/>
          <a:ext cx="1428749" cy="85725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Profitable</a:t>
          </a:r>
        </a:p>
      </dsp:txBody>
      <dsp:txXfrm>
        <a:off x="1571625" y="2095500"/>
        <a:ext cx="1428749" cy="85725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34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2225" y="0"/>
            <a:ext cx="4278154" cy="333454"/>
          </a:xfrm>
          <a:prstGeom prst="rect">
            <a:avLst/>
          </a:prstGeom>
        </p:spPr>
        <p:txBody>
          <a:bodyPr vert="horz" lIns="91440" tIns="45720" rIns="91440" bIns="45720" rtlCol="0"/>
          <a:lstStyle>
            <a:lvl1pPr algn="r">
              <a:defRPr sz="1200"/>
            </a:lvl1pPr>
          </a:lstStyle>
          <a:p>
            <a:fld id="{5AAA7D6F-BC05-43B8-8325-3A69BD19DAE0}" type="datetimeFigureOut">
              <a:rPr lang="en-US" smtClean="0"/>
              <a:t>10/19/17</a:t>
            </a:fld>
            <a:endParaRPr lang="en-US"/>
          </a:p>
        </p:txBody>
      </p:sp>
      <p:sp>
        <p:nvSpPr>
          <p:cNvPr id="4" name="Footer Placeholder 3"/>
          <p:cNvSpPr>
            <a:spLocks noGrp="1"/>
          </p:cNvSpPr>
          <p:nvPr>
            <p:ph type="ftr" sz="quarter" idx="2"/>
          </p:nvPr>
        </p:nvSpPr>
        <p:spPr>
          <a:xfrm>
            <a:off x="0" y="6334476"/>
            <a:ext cx="4278154" cy="33345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2225" y="6334476"/>
            <a:ext cx="4278154" cy="333454"/>
          </a:xfrm>
          <a:prstGeom prst="rect">
            <a:avLst/>
          </a:prstGeom>
        </p:spPr>
        <p:txBody>
          <a:bodyPr vert="horz" lIns="91440" tIns="45720" rIns="91440" bIns="45720" rtlCol="0" anchor="b"/>
          <a:lstStyle>
            <a:lvl1pPr algn="r">
              <a:defRPr sz="1200"/>
            </a:lvl1pPr>
          </a:lstStyle>
          <a:p>
            <a:fld id="{A736CC0C-201F-45E0-A27E-861005DA1197}" type="slidenum">
              <a:rPr lang="en-US" smtClean="0"/>
              <a:t>‹#›</a:t>
            </a:fld>
            <a:endParaRPr lang="en-US"/>
          </a:p>
        </p:txBody>
      </p:sp>
    </p:spTree>
    <p:extLst>
      <p:ext uri="{BB962C8B-B14F-4D97-AF65-F5344CB8AC3E}">
        <p14:creationId xmlns:p14="http://schemas.microsoft.com/office/powerpoint/2010/main" val="2991844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154" cy="3346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592225" y="1"/>
            <a:ext cx="4278154" cy="334613"/>
          </a:xfrm>
          <a:prstGeom prst="rect">
            <a:avLst/>
          </a:prstGeom>
        </p:spPr>
        <p:txBody>
          <a:bodyPr vert="horz" lIns="91440" tIns="45720" rIns="91440" bIns="45720" rtlCol="0"/>
          <a:lstStyle>
            <a:lvl1pPr algn="r">
              <a:defRPr sz="1200"/>
            </a:lvl1pPr>
          </a:lstStyle>
          <a:p>
            <a:fld id="{691E5A47-5EF7-41C3-AE15-CC3EBBE7979D}" type="datetimeFigureOut">
              <a:rPr lang="en-US" smtClean="0"/>
              <a:pPr/>
              <a:t>10/19/17</a:t>
            </a:fld>
            <a:endParaRPr lang="en-US" dirty="0"/>
          </a:p>
        </p:txBody>
      </p:sp>
      <p:sp>
        <p:nvSpPr>
          <p:cNvPr id="4" name="Slide Image Placeholder 3"/>
          <p:cNvSpPr>
            <a:spLocks noGrp="1" noRot="1" noChangeAspect="1"/>
          </p:cNvSpPr>
          <p:nvPr>
            <p:ph type="sldImg" idx="2"/>
          </p:nvPr>
        </p:nvSpPr>
        <p:spPr>
          <a:xfrm>
            <a:off x="3435350" y="833438"/>
            <a:ext cx="3001963" cy="2251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87267" y="3209500"/>
            <a:ext cx="7898130" cy="262595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334478"/>
            <a:ext cx="4278154" cy="33461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592225" y="6334478"/>
            <a:ext cx="4278154" cy="334612"/>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F01182-CC36-4F90-8B7A-C5FF0642CF69}" type="slidenum">
              <a:rPr lang="en-US" smtClean="0"/>
              <a:t>1</a:t>
            </a:fld>
            <a:endParaRPr lang="en-US"/>
          </a:p>
        </p:txBody>
      </p:sp>
    </p:spTree>
    <p:extLst>
      <p:ext uri="{BB962C8B-B14F-4D97-AF65-F5344CB8AC3E}">
        <p14:creationId xmlns:p14="http://schemas.microsoft.com/office/powerpoint/2010/main" val="4099389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Marketers rarely limit their segmentation analysis to only one or a few variables. Rather, they often use multiple segmentation bases in an effort to identify smaller, better</a:t>
            </a:r>
            <a:r>
              <a:rPr lang="en-US" altLang="en-US" baseline="0" dirty="0" smtClean="0"/>
              <a:t> </a:t>
            </a:r>
            <a:r>
              <a:rPr lang="en-US" altLang="en-US" dirty="0" smtClean="0"/>
              <a:t>defined target groups. Several business information services like Experian</a:t>
            </a:r>
            <a:r>
              <a:rPr lang="en-US" altLang="en-US" baseline="0" dirty="0" smtClean="0"/>
              <a:t> </a:t>
            </a:r>
            <a:r>
              <a:rPr lang="en-US" altLang="en-US" dirty="0" smtClean="0"/>
              <a:t>provide multivariable segmentation systems that merge geographic, demographic, lifestyle, and behavioral data to help companies segment their markets down to zip codes, neighborhoods, and even households. </a:t>
            </a:r>
          </a:p>
          <a:p>
            <a:endParaRPr lang="en-US" altLang="en-US" dirty="0" smtClean="0"/>
          </a:p>
          <a:p>
            <a:r>
              <a:rPr lang="en-US" sz="1200" b="0" i="0" u="none" strike="noStrike" kern="1200" baseline="0" dirty="0" smtClean="0">
                <a:solidFill>
                  <a:schemeClr val="tx1"/>
                </a:solidFill>
                <a:latin typeface="+mn-lt"/>
                <a:ea typeface="+mn-ea"/>
                <a:cs typeface="+mn-cs"/>
              </a:rPr>
              <a:t>One of the leading consumer segmentation systems is Experian’s Mosaic USA system.  </a:t>
            </a:r>
            <a:r>
              <a:rPr lang="en-US" sz="1200" kern="1200" dirty="0" smtClean="0">
                <a:solidFill>
                  <a:schemeClr val="tx1"/>
                </a:solidFill>
                <a:effectLst/>
                <a:latin typeface="+mn-lt"/>
                <a:ea typeface="+mn-ea"/>
                <a:cs typeface="+mn-cs"/>
              </a:rPr>
              <a:t>Mosaic USA segments carry exotic names such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Birkenstocks and </a:t>
            </a:r>
            <a:r>
              <a:rPr lang="en-US" sz="1200" i="1" kern="1200" dirty="0" err="1" smtClean="0">
                <a:solidFill>
                  <a:schemeClr val="tx1"/>
                </a:solidFill>
                <a:effectLst/>
                <a:latin typeface="+mn-lt"/>
                <a:ea typeface="+mn-ea"/>
                <a:cs typeface="+mn-cs"/>
              </a:rPr>
              <a:t>Beemers</a:t>
            </a:r>
            <a:r>
              <a:rPr lang="en-US" sz="1200" i="1" kern="1200" dirty="0" smtClean="0">
                <a:solidFill>
                  <a:schemeClr val="tx1"/>
                </a:solidFill>
                <a:effectLst/>
                <a:latin typeface="+mn-lt"/>
                <a:ea typeface="+mn-ea"/>
                <a:cs typeface="+mn-cs"/>
              </a:rPr>
              <a:t>, Bohemian Groove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Sports Utility Families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Colleges and Cafes, Hispanic Harmony</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Rolling the Dice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Small Town Shallow Pockets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True Grit Americans</a:t>
            </a:r>
            <a:r>
              <a:rPr lang="en-US" sz="1200" kern="1200" dirty="0" smtClean="0">
                <a:solidFill>
                  <a:schemeClr val="tx1"/>
                </a:solidFill>
                <a:effectLst/>
                <a:latin typeface="+mn-lt"/>
                <a:ea typeface="+mn-ea"/>
                <a:cs typeface="+mn-cs"/>
              </a:rPr>
              <a:t>. Such colorful names help bring the segments to life.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Mosaic USA can help marketers to segment people and locations into marketable groups of like-minded consumers. Each segment has its own pattern of likes, dislikes, lifestyles, and purchase behaviors.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Such rich segmentation provides a powerful tool for marketers of all kinds. It can help companies identify and better understand key customer segments, reach them more efficiently, and tailor market offerings and messages to their specific needs.</a:t>
            </a:r>
          </a:p>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15</a:t>
            </a:fld>
            <a:endParaRPr lang="en-US" dirty="0"/>
          </a:p>
        </p:txBody>
      </p:sp>
    </p:spTree>
    <p:extLst>
      <p:ext uri="{BB962C8B-B14F-4D97-AF65-F5344CB8AC3E}">
        <p14:creationId xmlns:p14="http://schemas.microsoft.com/office/powerpoint/2010/main" val="1768626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3435350" y="833438"/>
            <a:ext cx="3001963" cy="22510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smtClean="0"/>
              <a:t>Measurable: </a:t>
            </a:r>
            <a:r>
              <a:rPr lang="en-US" altLang="en-US" i="0" dirty="0" smtClean="0"/>
              <a:t>The size, purchasing power, and profiles of the segments can be measured</a:t>
            </a:r>
            <a:r>
              <a:rPr lang="en-US" altLang="en-US" dirty="0" smtClean="0"/>
              <a:t>.</a:t>
            </a:r>
          </a:p>
          <a:p>
            <a:endParaRPr lang="en-US" altLang="en-US" dirty="0" smtClean="0"/>
          </a:p>
          <a:p>
            <a:r>
              <a:rPr lang="en-US" altLang="en-US" i="1" dirty="0" smtClean="0"/>
              <a:t>Accessible: </a:t>
            </a:r>
            <a:r>
              <a:rPr lang="en-US" altLang="en-US" i="0" dirty="0" smtClean="0"/>
              <a:t>The market segments can be effectively reached and served.</a:t>
            </a:r>
          </a:p>
          <a:p>
            <a:endParaRPr lang="en-US" altLang="en-US" dirty="0" smtClean="0"/>
          </a:p>
          <a:p>
            <a:r>
              <a:rPr lang="en-US" altLang="en-US" i="1" dirty="0" smtClean="0"/>
              <a:t>Substantial: </a:t>
            </a:r>
            <a:r>
              <a:rPr lang="en-US" altLang="en-US" i="0" dirty="0" smtClean="0"/>
              <a:t>The market segments are large or profitable enough to serve.</a:t>
            </a:r>
          </a:p>
          <a:p>
            <a:endParaRPr lang="en-US" altLang="en-US" dirty="0" smtClean="0"/>
          </a:p>
          <a:p>
            <a:r>
              <a:rPr lang="en-US" altLang="en-US" i="1" dirty="0" smtClean="0"/>
              <a:t>Differentiable: </a:t>
            </a:r>
            <a:r>
              <a:rPr lang="en-US" altLang="en-US" i="0" dirty="0" smtClean="0"/>
              <a:t>The segments are conceptually distinguishable and respond differently to different marketing mix elements and programs. </a:t>
            </a:r>
          </a:p>
          <a:p>
            <a:endParaRPr lang="en-US" altLang="en-US" dirty="0" smtClean="0"/>
          </a:p>
          <a:p>
            <a:r>
              <a:rPr lang="en-US" altLang="en-US" i="1" dirty="0" smtClean="0"/>
              <a:t>Actionable: </a:t>
            </a:r>
            <a:r>
              <a:rPr lang="en-US" altLang="en-US" i="0" dirty="0" smtClean="0"/>
              <a:t>Effective programs can be designed for attracting and serving the segments.</a:t>
            </a:r>
          </a:p>
          <a:p>
            <a:endParaRPr lang="en-US" altLang="en-US" dirty="0" smtClean="0"/>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544CC7BE-2166-458D-ABDC-FF5BDCE7BFFB}"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337790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122613" y="536575"/>
            <a:ext cx="3548062" cy="2660650"/>
          </a:xfrm>
          <a:ln w="12699" cap="flat"/>
        </p:spPr>
      </p:sp>
      <p:sp>
        <p:nvSpPr>
          <p:cNvPr id="128003" name="Rectangle 3"/>
          <p:cNvSpPr>
            <a:spLocks noGrp="1" noChangeArrowheads="1"/>
          </p:cNvSpPr>
          <p:nvPr>
            <p:ph type="body" idx="1"/>
          </p:nvPr>
        </p:nvSpPr>
        <p:spPr>
          <a:xfrm>
            <a:off x="1305228" y="3381853"/>
            <a:ext cx="7175383" cy="32055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165" tIns="46082" rIns="92165" bIns="46082"/>
          <a:lstStyle/>
          <a:p>
            <a:endParaRPr lang="en-US" altLang="en-US" dirty="0" smtClean="0"/>
          </a:p>
        </p:txBody>
      </p:sp>
    </p:spTree>
    <p:extLst>
      <p:ext uri="{BB962C8B-B14F-4D97-AF65-F5344CB8AC3E}">
        <p14:creationId xmlns:p14="http://schemas.microsoft.com/office/powerpoint/2010/main" val="366991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https://www.strategicmanagementinsight.com/tools/ge-mckinsey-matrix.html</a:t>
            </a:r>
          </a:p>
          <a:p>
            <a:pPr>
              <a:buFontTx/>
              <a:buNone/>
            </a:pPr>
            <a:r>
              <a:rPr lang="en-US" altLang="en-US" sz="1200" dirty="0" smtClean="0"/>
              <a:t>A</a:t>
            </a:r>
            <a:r>
              <a:rPr lang="en-US" altLang="en-US" sz="1200" b="1" dirty="0" smtClean="0"/>
              <a:t> target market </a:t>
            </a:r>
            <a:r>
              <a:rPr lang="en-US" altLang="en-US" sz="1200" dirty="0" smtClean="0"/>
              <a:t>is a set of buyers who share common needs or characteristics that the company decides to serve.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After dividing the market into segments, it’s time to answer that first seemingly simple marketing strategy question we raised: Which customers will the company serve?</a:t>
            </a:r>
          </a:p>
          <a:p>
            <a:endParaRPr lang="en-US" altLang="en-US" sz="1200" b="0" i="0" u="none" strike="noStrike" kern="1200" baseline="0" dirty="0" smtClean="0">
              <a:solidFill>
                <a:schemeClr val="tx1"/>
              </a:solidFill>
              <a:latin typeface="+mn-lt"/>
              <a:ea typeface="+mn-ea"/>
              <a:cs typeface="+mn-cs"/>
            </a:endParaRPr>
          </a:p>
          <a:p>
            <a:r>
              <a:rPr lang="en-US" altLang="en-US" dirty="0" smtClean="0"/>
              <a:t>The firm now has to decide how many and which segments it can serve best. We now look at how companies evaluate and select target segments.</a:t>
            </a:r>
          </a:p>
          <a:p>
            <a:endParaRPr lang="en-US" altLang="en-US" dirty="0" smtClean="0"/>
          </a:p>
          <a:p>
            <a:r>
              <a:rPr lang="en-US" altLang="en-US" dirty="0" smtClean="0"/>
              <a:t>Selecting segments that have the right size and growth characteristics is a relative matter. The largest, fastest-growing segments are not always the most attractive ones for every company. Smaller companies may target segments that are smaller and less attractive, in an absolute sense, but that are potentially more profitable for them.</a:t>
            </a:r>
          </a:p>
          <a:p>
            <a:endParaRPr lang="en-US" altLang="en-US" dirty="0" smtClean="0"/>
          </a:p>
          <a:p>
            <a:r>
              <a:rPr lang="en-US" altLang="en-US" dirty="0" smtClean="0"/>
              <a:t>Structural factors that affect long-run segment attractiveness</a:t>
            </a:r>
            <a:r>
              <a:rPr lang="en-US" altLang="en-US" baseline="0" dirty="0" smtClean="0"/>
              <a:t> include </a:t>
            </a:r>
            <a:r>
              <a:rPr lang="en-US" altLang="en-US" dirty="0" smtClean="0"/>
              <a:t>strong and aggressive </a:t>
            </a:r>
            <a:r>
              <a:rPr lang="en-US" altLang="en-US" i="1" dirty="0" smtClean="0"/>
              <a:t>competitors, new entrants, substitute products,</a:t>
            </a:r>
            <a:r>
              <a:rPr lang="en-US" altLang="en-US" dirty="0" smtClean="0"/>
              <a:t> </a:t>
            </a:r>
            <a:r>
              <a:rPr lang="en-US" altLang="en-US" i="1" dirty="0" smtClean="0"/>
              <a:t>power of buyers</a:t>
            </a:r>
            <a:r>
              <a:rPr lang="en-US" altLang="en-US" dirty="0" smtClean="0"/>
              <a:t> relative to sellers, and </a:t>
            </a:r>
            <a:r>
              <a:rPr lang="en-US" altLang="en-US" i="1" dirty="0" smtClean="0"/>
              <a:t>powerful suppliers</a:t>
            </a:r>
            <a:r>
              <a:rPr lang="en-US" altLang="en-US" dirty="0" smtClean="0"/>
              <a:t> who can control prices, quality, or quantity of ordered goods and services.</a:t>
            </a:r>
          </a:p>
          <a:p>
            <a:endParaRPr lang="en-US" altLang="en-US" dirty="0" smtClean="0"/>
          </a:p>
          <a:p>
            <a:r>
              <a:rPr lang="en-US" altLang="en-US" dirty="0" smtClean="0"/>
              <a:t>Some attractive segments can be dismissed quickly because they do not mesh with the company’s long-run objectives. Or the company may lack the skills and resources needed to succeed in an attractive segment. A company should only enter segments in which it can create superior customer value and gain advantages over its competitors.</a:t>
            </a:r>
          </a:p>
          <a:p>
            <a:endParaRPr lang="en-GB" altLang="en-US" dirty="0" smtClean="0"/>
          </a:p>
        </p:txBody>
      </p:sp>
      <p:sp>
        <p:nvSpPr>
          <p:cNvPr id="4" name="Slide Number Placeholder 3"/>
          <p:cNvSpPr>
            <a:spLocks noGrp="1"/>
          </p:cNvSpPr>
          <p:nvPr>
            <p:ph type="sldNum" sz="quarter" idx="10"/>
          </p:nvPr>
        </p:nvSpPr>
        <p:spPr/>
        <p:txBody>
          <a:bodyPr/>
          <a:lstStyle/>
          <a:p>
            <a:fld id="{D45A0A23-7F20-4B04-A006-693C5986EE1E}" type="slidenum">
              <a:rPr lang="en-US" smtClean="0"/>
              <a:pPr/>
              <a:t>19</a:t>
            </a:fld>
            <a:endParaRPr lang="en-US" dirty="0"/>
          </a:p>
        </p:txBody>
      </p:sp>
    </p:spTree>
    <p:extLst>
      <p:ext uri="{BB962C8B-B14F-4D97-AF65-F5344CB8AC3E}">
        <p14:creationId xmlns:p14="http://schemas.microsoft.com/office/powerpoint/2010/main" val="176110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3435350" y="833438"/>
            <a:ext cx="3001963" cy="22510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0" i="0" dirty="0" smtClean="0"/>
              <a:t>With</a:t>
            </a:r>
            <a:r>
              <a:rPr lang="en-US" altLang="en-US" b="1" i="0" baseline="0" dirty="0" smtClean="0"/>
              <a:t> u</a:t>
            </a:r>
            <a:r>
              <a:rPr lang="en-US" altLang="en-US" b="1" i="0" dirty="0" smtClean="0"/>
              <a:t>ndifferentiated marketing </a:t>
            </a:r>
            <a:r>
              <a:rPr lang="en-US" altLang="en-US" b="0" i="0" dirty="0" smtClean="0"/>
              <a:t>(or </a:t>
            </a:r>
            <a:r>
              <a:rPr lang="en-US" altLang="en-US" b="1" i="0" dirty="0" smtClean="0"/>
              <a:t>mass marketing</a:t>
            </a:r>
            <a:r>
              <a:rPr lang="en-US" altLang="en-US" b="0" i="0" dirty="0" smtClean="0"/>
              <a:t>), the </a:t>
            </a:r>
            <a:r>
              <a:rPr lang="en-US" altLang="en-US" b="0" dirty="0" smtClean="0"/>
              <a:t>company </a:t>
            </a:r>
            <a:r>
              <a:rPr lang="en-US" altLang="en-US" dirty="0" smtClean="0"/>
              <a:t>designs a product and a marketing program that will appeal to the largest number of buyers. </a:t>
            </a:r>
          </a:p>
          <a:p>
            <a:endParaRPr lang="en-US" altLang="en-US" dirty="0" smtClean="0"/>
          </a:p>
          <a:p>
            <a:r>
              <a:rPr lang="en-US" altLang="en-US" dirty="0" smtClean="0"/>
              <a:t>As noted in the chapter, most modern marketers have strong doubts about this strategy. Difficulties arise in developing a product or brand that will satisfy all consumers. Moreover, mass marketers often have trouble competing with more-focused firms that do a better job of satisfying the needs of specific segments and niches.</a:t>
            </a:r>
          </a:p>
          <a:p>
            <a:endParaRPr lang="en-US" altLang="en-US" dirty="0" smtClean="0"/>
          </a:p>
          <a:p>
            <a:r>
              <a:rPr lang="en-US" altLang="en-US" dirty="0" smtClean="0"/>
              <a:t>P&amp;G markets six different laundry detergent brands in the United States, which compete with each other on supermarket shelves. Then, P&amp;G further segments each brand to serve even narrower niches.</a:t>
            </a:r>
          </a:p>
          <a:p>
            <a:endParaRPr lang="en-US" altLang="en-US" dirty="0" smtClean="0"/>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73FC8AF-BE7E-4461-B4F3-5BB1900E2D0E}"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405452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eaLnBrk="1" hangingPunct="1"/>
            <a:fld id="{8F90A8EE-390D-8B47-A631-6F0CA058F306}" type="slidenum">
              <a:rPr lang="en-GB" sz="1200" i="0">
                <a:solidFill>
                  <a:schemeClr val="tx1"/>
                </a:solidFill>
                <a:latin typeface="Times New Roman" charset="0"/>
              </a:rPr>
              <a:pPr eaLnBrk="1" hangingPunct="1"/>
              <a:t>21</a:t>
            </a:fld>
            <a:endParaRPr lang="en-GB" sz="1200" i="0">
              <a:solidFill>
                <a:schemeClr val="tx1"/>
              </a:solidFill>
              <a:latin typeface="Times New Roman" charset="0"/>
            </a:endParaRPr>
          </a:p>
        </p:txBody>
      </p:sp>
      <p:sp>
        <p:nvSpPr>
          <p:cNvPr id="57347" name="Rectangle 2"/>
          <p:cNvSpPr>
            <a:spLocks noGrp="1" noRot="1" noChangeAspect="1" noChangeArrowheads="1" noTextEdit="1"/>
          </p:cNvSpPr>
          <p:nvPr>
            <p:ph type="sldImg"/>
          </p:nvPr>
        </p:nvSpPr>
        <p:spPr>
          <a:xfrm>
            <a:off x="3435350" y="833438"/>
            <a:ext cx="3001963" cy="2251075"/>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149415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122613" y="536575"/>
            <a:ext cx="3548062" cy="2660650"/>
          </a:xfrm>
          <a:ln w="12699" cap="flat"/>
        </p:spPr>
      </p:sp>
      <p:sp>
        <p:nvSpPr>
          <p:cNvPr id="128003" name="Rectangle 3"/>
          <p:cNvSpPr>
            <a:spLocks noGrp="1" noChangeArrowheads="1"/>
          </p:cNvSpPr>
          <p:nvPr>
            <p:ph type="body" idx="1"/>
          </p:nvPr>
        </p:nvSpPr>
        <p:spPr>
          <a:xfrm>
            <a:off x="1305228" y="3381853"/>
            <a:ext cx="7175383" cy="32055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165" tIns="46082" rIns="92165" bIns="46082"/>
          <a:lstStyle/>
          <a:p>
            <a:endParaRPr lang="en-US" altLang="en-US" dirty="0" smtClean="0"/>
          </a:p>
        </p:txBody>
      </p:sp>
    </p:spTree>
    <p:extLst>
      <p:ext uri="{BB962C8B-B14F-4D97-AF65-F5344CB8AC3E}">
        <p14:creationId xmlns:p14="http://schemas.microsoft.com/office/powerpoint/2010/main" val="3669917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xfrm>
            <a:off x="3435350" y="833438"/>
            <a:ext cx="3001963" cy="22510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smtClean="0"/>
          </a:p>
          <a:p>
            <a:endParaRPr lang="en-US" altLang="en-US" dirty="0" smtClean="0"/>
          </a:p>
        </p:txBody>
      </p:sp>
      <p:sp>
        <p:nvSpPr>
          <p:cNvPr id="727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2AD55618-8809-407F-B9A0-D24C58E54844}"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4229549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3435350" y="833438"/>
            <a:ext cx="3001963" cy="22510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smtClean="0"/>
          </a:p>
        </p:txBody>
      </p:sp>
      <p:sp>
        <p:nvSpPr>
          <p:cNvPr id="747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F95B19E-3C08-49A4-9301-BB5E069E8229}"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1299869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25</a:t>
            </a:fld>
            <a:endParaRPr lang="en-US" dirty="0"/>
          </a:p>
        </p:txBody>
      </p:sp>
    </p:spTree>
    <p:extLst>
      <p:ext uri="{BB962C8B-B14F-4D97-AF65-F5344CB8AC3E}">
        <p14:creationId xmlns:p14="http://schemas.microsoft.com/office/powerpoint/2010/main" val="6920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122613" y="536575"/>
            <a:ext cx="3548062" cy="2660650"/>
          </a:xfrm>
          <a:ln w="12699" cap="flat"/>
        </p:spPr>
      </p:sp>
      <p:sp>
        <p:nvSpPr>
          <p:cNvPr id="128003" name="Rectangle 3"/>
          <p:cNvSpPr>
            <a:spLocks noGrp="1" noChangeArrowheads="1"/>
          </p:cNvSpPr>
          <p:nvPr>
            <p:ph type="body" idx="1"/>
          </p:nvPr>
        </p:nvSpPr>
        <p:spPr>
          <a:xfrm>
            <a:off x="1305228" y="3381853"/>
            <a:ext cx="7175383" cy="32055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165" tIns="46082" rIns="92165" bIns="46082"/>
          <a:lstStyle/>
          <a:p>
            <a:endParaRPr lang="en-US" altLang="en-US" dirty="0" smtClean="0"/>
          </a:p>
        </p:txBody>
      </p:sp>
    </p:spTree>
    <p:extLst>
      <p:ext uri="{BB962C8B-B14F-4D97-AF65-F5344CB8AC3E}">
        <p14:creationId xmlns:p14="http://schemas.microsoft.com/office/powerpoint/2010/main" val="366991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p:cNvSpPr>
            <a:spLocks noGrp="1" noChangeArrowheads="1"/>
          </p:cNvSpPr>
          <p:nvPr>
            <p:ph type="sldNum" sz="quarter" idx="4294967295"/>
          </p:nvPr>
        </p:nvSpPr>
        <p:spPr bwMode="auto">
          <a:xfrm>
            <a:off x="5542207" y="6764910"/>
            <a:ext cx="4241407" cy="3550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2" tIns="46586" rIns="93172" bIns="46586"/>
          <a:lstStyle>
            <a:lvl1pPr>
              <a:defRPr sz="2800" b="1">
                <a:solidFill>
                  <a:schemeClr val="tx1"/>
                </a:solidFill>
                <a:latin typeface="Garamond" pitchFamily="18" charset="0"/>
              </a:defRPr>
            </a:lvl1pPr>
            <a:lvl2pPr marL="742864" indent="-285716">
              <a:defRPr sz="2800" b="1">
                <a:solidFill>
                  <a:schemeClr val="tx1"/>
                </a:solidFill>
                <a:latin typeface="Garamond" pitchFamily="18" charset="0"/>
              </a:defRPr>
            </a:lvl2pPr>
            <a:lvl3pPr marL="1142868" indent="-228573">
              <a:defRPr sz="2800" b="1">
                <a:solidFill>
                  <a:schemeClr val="tx1"/>
                </a:solidFill>
                <a:latin typeface="Garamond" pitchFamily="18" charset="0"/>
              </a:defRPr>
            </a:lvl3pPr>
            <a:lvl4pPr marL="1600015" indent="-228573">
              <a:defRPr sz="2800" b="1">
                <a:solidFill>
                  <a:schemeClr val="tx1"/>
                </a:solidFill>
                <a:latin typeface="Garamond" pitchFamily="18" charset="0"/>
              </a:defRPr>
            </a:lvl4pPr>
            <a:lvl5pPr marL="2057163" indent="-228573">
              <a:defRPr sz="2800" b="1">
                <a:solidFill>
                  <a:schemeClr val="tx1"/>
                </a:solidFill>
                <a:latin typeface="Garamond" pitchFamily="18" charset="0"/>
              </a:defRPr>
            </a:lvl5pPr>
            <a:lvl6pPr marL="2514310" indent="-228573" eaLnBrk="0" fontAlgn="base" hangingPunct="0">
              <a:spcBef>
                <a:spcPct val="50000"/>
              </a:spcBef>
              <a:spcAft>
                <a:spcPct val="0"/>
              </a:spcAft>
              <a:buChar char="•"/>
              <a:defRPr sz="2800" b="1">
                <a:solidFill>
                  <a:schemeClr val="tx1"/>
                </a:solidFill>
                <a:latin typeface="Garamond" pitchFamily="18" charset="0"/>
              </a:defRPr>
            </a:lvl6pPr>
            <a:lvl7pPr marL="2971457" indent="-228573" eaLnBrk="0" fontAlgn="base" hangingPunct="0">
              <a:spcBef>
                <a:spcPct val="50000"/>
              </a:spcBef>
              <a:spcAft>
                <a:spcPct val="0"/>
              </a:spcAft>
              <a:buChar char="•"/>
              <a:defRPr sz="2800" b="1">
                <a:solidFill>
                  <a:schemeClr val="tx1"/>
                </a:solidFill>
                <a:latin typeface="Garamond" pitchFamily="18" charset="0"/>
              </a:defRPr>
            </a:lvl7pPr>
            <a:lvl8pPr marL="3428605" indent="-228573" eaLnBrk="0" fontAlgn="base" hangingPunct="0">
              <a:spcBef>
                <a:spcPct val="50000"/>
              </a:spcBef>
              <a:spcAft>
                <a:spcPct val="0"/>
              </a:spcAft>
              <a:buChar char="•"/>
              <a:defRPr sz="2800" b="1">
                <a:solidFill>
                  <a:schemeClr val="tx1"/>
                </a:solidFill>
                <a:latin typeface="Garamond" pitchFamily="18" charset="0"/>
              </a:defRPr>
            </a:lvl8pPr>
            <a:lvl9pPr marL="3885751" indent="-228573" eaLnBrk="0" fontAlgn="base" hangingPunct="0">
              <a:spcBef>
                <a:spcPct val="50000"/>
              </a:spcBef>
              <a:spcAft>
                <a:spcPct val="0"/>
              </a:spcAft>
              <a:buChar char="•"/>
              <a:defRPr sz="2800" b="1">
                <a:solidFill>
                  <a:schemeClr val="tx1"/>
                </a:solidFill>
                <a:latin typeface="Garamond" pitchFamily="18" charset="0"/>
              </a:defRPr>
            </a:lvl9pPr>
          </a:lstStyle>
          <a:p>
            <a:fld id="{8031743C-0A41-4F77-9455-5D22BCD02113}" type="slidenum">
              <a:rPr lang="en-US" altLang="en-US">
                <a:solidFill>
                  <a:srgbClr val="000000"/>
                </a:solidFill>
              </a:rPr>
              <a:pPr/>
              <a:t>26</a:t>
            </a:fld>
            <a:endParaRPr lang="en-US" altLang="en-US">
              <a:solidFill>
                <a:srgbClr val="000000"/>
              </a:solidFill>
            </a:endParaRPr>
          </a:p>
        </p:txBody>
      </p:sp>
      <p:sp>
        <p:nvSpPr>
          <p:cNvPr id="129027" name="Rectangle 2"/>
          <p:cNvSpPr>
            <a:spLocks noGrp="1" noRot="1" noChangeAspect="1" noChangeArrowheads="1" noTextEdit="1"/>
          </p:cNvSpPr>
          <p:nvPr>
            <p:ph type="sldImg"/>
          </p:nvPr>
        </p:nvSpPr>
        <p:spPr>
          <a:xfrm>
            <a:off x="3435350" y="833438"/>
            <a:ext cx="3001963" cy="2251075"/>
          </a:xfrm>
          <a:ln/>
        </p:spPr>
      </p:sp>
      <p:sp>
        <p:nvSpPr>
          <p:cNvPr id="129028" name="Rectangle 3"/>
          <p:cNvSpPr>
            <a:spLocks noGrp="1" noChangeArrowheads="1"/>
          </p:cNvSpPr>
          <p:nvPr>
            <p:ph type="body" idx="1"/>
          </p:nvPr>
        </p:nvSpPr>
        <p:spPr>
          <a:xfrm>
            <a:off x="1305228" y="3380637"/>
            <a:ext cx="7175383" cy="3205517"/>
          </a:xfrm>
          <a:noFill/>
        </p:spPr>
        <p:txBody>
          <a:bodyPr lIns="96643" tIns="48321" rIns="96643" bIns="48321"/>
          <a:lstStyle/>
          <a:p>
            <a:endParaRPr lang="en-US" altLang="en-US" smtClean="0"/>
          </a:p>
        </p:txBody>
      </p:sp>
    </p:spTree>
    <p:extLst>
      <p:ext uri="{BB962C8B-B14F-4D97-AF65-F5344CB8AC3E}">
        <p14:creationId xmlns:p14="http://schemas.microsoft.com/office/powerpoint/2010/main" val="52408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2132013" y="355600"/>
            <a:ext cx="2492375" cy="1870075"/>
          </a:xfrm>
          <a:ln/>
        </p:spPr>
      </p:sp>
      <p:sp>
        <p:nvSpPr>
          <p:cNvPr id="130051" name="Rectangle 3"/>
          <p:cNvSpPr>
            <a:spLocks noGrp="1" noChangeArrowheads="1"/>
          </p:cNvSpPr>
          <p:nvPr>
            <p:ph type="body" idx="1"/>
          </p:nvPr>
        </p:nvSpPr>
        <p:spPr>
          <a:xfrm>
            <a:off x="979475" y="2492911"/>
            <a:ext cx="8589185" cy="39752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20" tIns="45759" rIns="91520" bIns="45759"/>
          <a:lstStyle/>
          <a:p>
            <a:endParaRPr lang="en-US" altLang="en-US" dirty="0" smtClean="0"/>
          </a:p>
        </p:txBody>
      </p:sp>
      <p:sp>
        <p:nvSpPr>
          <p:cNvPr id="130052" name="Text Box 4"/>
          <p:cNvSpPr txBox="1">
            <a:spLocks noChangeArrowheads="1"/>
          </p:cNvSpPr>
          <p:nvPr/>
        </p:nvSpPr>
        <p:spPr bwMode="auto">
          <a:xfrm>
            <a:off x="5872381" y="296718"/>
            <a:ext cx="3261940" cy="132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eaLnBrk="1" hangingPunct="1">
              <a:buFontTx/>
              <a:buNone/>
            </a:pPr>
            <a:r>
              <a:rPr lang="en-US" altLang="en-US" sz="1400">
                <a:solidFill>
                  <a:srgbClr val="000000"/>
                </a:solidFill>
              </a:rPr>
              <a:t>This slide relates to material on pp. 71-73.</a:t>
            </a:r>
          </a:p>
          <a:p>
            <a:pPr eaLnBrk="1" hangingPunct="1">
              <a:buFontTx/>
              <a:buNone/>
            </a:pPr>
            <a:r>
              <a:rPr lang="en-US" altLang="en-US" sz="2400" b="0">
                <a:solidFill>
                  <a:srgbClr val="000000"/>
                </a:solidFill>
                <a:latin typeface="Wingdings" pitchFamily="2" charset="2"/>
              </a:rPr>
              <a:t>:</a:t>
            </a:r>
            <a:r>
              <a:rPr lang="en-US" altLang="en-US" sz="1400">
                <a:solidFill>
                  <a:srgbClr val="000000"/>
                </a:solidFill>
              </a:rPr>
              <a:t> Indicates place where slide “builds” to include the corresponding point.</a:t>
            </a:r>
          </a:p>
          <a:p>
            <a:pPr eaLnBrk="1" hangingPunct="1">
              <a:buFontTx/>
              <a:buNone/>
            </a:pPr>
            <a:endParaRPr lang="en-US" altLang="en-US" sz="1400">
              <a:solidFill>
                <a:srgbClr val="000000"/>
              </a:solidFill>
            </a:endParaRPr>
          </a:p>
        </p:txBody>
      </p:sp>
      <p:sp>
        <p:nvSpPr>
          <p:cNvPr id="130053" name="Text Box 5"/>
          <p:cNvSpPr txBox="1">
            <a:spLocks noChangeArrowheads="1"/>
          </p:cNvSpPr>
          <p:nvPr/>
        </p:nvSpPr>
        <p:spPr bwMode="auto">
          <a:xfrm>
            <a:off x="325754" y="3560605"/>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30054" name="Text Box 6"/>
          <p:cNvSpPr txBox="1">
            <a:spLocks noChangeArrowheads="1"/>
          </p:cNvSpPr>
          <p:nvPr/>
        </p:nvSpPr>
        <p:spPr bwMode="auto">
          <a:xfrm>
            <a:off x="325754" y="3738150"/>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30055" name="Text Box 7"/>
          <p:cNvSpPr txBox="1">
            <a:spLocks noChangeArrowheads="1"/>
          </p:cNvSpPr>
          <p:nvPr/>
        </p:nvSpPr>
        <p:spPr bwMode="auto">
          <a:xfrm>
            <a:off x="325754" y="4569931"/>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30056" name="Text Box 8"/>
          <p:cNvSpPr txBox="1">
            <a:spLocks noChangeArrowheads="1"/>
          </p:cNvSpPr>
          <p:nvPr/>
        </p:nvSpPr>
        <p:spPr bwMode="auto">
          <a:xfrm>
            <a:off x="325754" y="5697213"/>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Tree>
    <p:extLst>
      <p:ext uri="{BB962C8B-B14F-4D97-AF65-F5344CB8AC3E}">
        <p14:creationId xmlns:p14="http://schemas.microsoft.com/office/powerpoint/2010/main" val="2919550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2132013" y="355600"/>
            <a:ext cx="2492375" cy="1870075"/>
          </a:xfrm>
          <a:ln/>
        </p:spPr>
      </p:sp>
      <p:sp>
        <p:nvSpPr>
          <p:cNvPr id="131075" name="Rectangle 3"/>
          <p:cNvSpPr>
            <a:spLocks noGrp="1" noChangeArrowheads="1"/>
          </p:cNvSpPr>
          <p:nvPr>
            <p:ph type="body" idx="1"/>
          </p:nvPr>
        </p:nvSpPr>
        <p:spPr>
          <a:xfrm>
            <a:off x="979475" y="2492911"/>
            <a:ext cx="8589185" cy="39752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20" tIns="45759" rIns="91520" bIns="45759"/>
          <a:lstStyle/>
          <a:p>
            <a:r>
              <a:rPr lang="en-US" altLang="en-US" b="1" dirty="0" smtClean="0">
                <a:solidFill>
                  <a:srgbClr val="000000"/>
                </a:solidFill>
              </a:rPr>
              <a:t>Summary Overview</a:t>
            </a:r>
          </a:p>
          <a:p>
            <a:r>
              <a:rPr lang="en-US" altLang="en-US" dirty="0" smtClean="0"/>
              <a:t>This diagram shows output of a computer program that does positioning analysis. </a:t>
            </a:r>
          </a:p>
          <a:p>
            <a:r>
              <a:rPr lang="en-US" altLang="en-US" b="1" dirty="0" smtClean="0"/>
              <a:t>Key Issues</a:t>
            </a:r>
          </a:p>
          <a:p>
            <a:r>
              <a:rPr lang="en-US" altLang="en-US" dirty="0" smtClean="0"/>
              <a:t>Consumers have provided information about their perceptions of different brands of bar soap. The computer program has determined that there are two attributes of soap that account for the greatest difference in consumer perceptions: a.) the degree to which the soap is a deodorant soap; and b.) the degree to which the soap is a moisturizing soap.</a:t>
            </a:r>
          </a:p>
          <a:p>
            <a:r>
              <a:rPr lang="en-US" altLang="en-US" dirty="0" smtClean="0"/>
              <a:t>The closer that any two dots are to each other, the more similar those brands are in the minds of consumers. Lifebuoy and Dial are in close proximity to each other because they are both low moisturizing, deodorant soaps. </a:t>
            </a:r>
          </a:p>
          <a:p>
            <a:r>
              <a:rPr lang="en-US" altLang="en-US" u="sng" dirty="0" smtClean="0"/>
              <a:t>Each segment may have its own preferences</a:t>
            </a:r>
            <a:r>
              <a:rPr lang="en-US" altLang="en-US" dirty="0" smtClean="0"/>
              <a:t>. The circles refer to the size of market attracted to a combination of attributes. </a:t>
            </a:r>
          </a:p>
          <a:p>
            <a:endParaRPr lang="en-US" altLang="en-US" dirty="0" smtClean="0"/>
          </a:p>
          <a:p>
            <a:r>
              <a:rPr lang="en-US" altLang="en-US" dirty="0" smtClean="0"/>
              <a:t>Positioning may also lead to </a:t>
            </a:r>
            <a:r>
              <a:rPr lang="en-US" altLang="en-US" u="sng" dirty="0" smtClean="0"/>
              <a:t>combining instead of segmenting</a:t>
            </a:r>
            <a:r>
              <a:rPr lang="en-US" altLang="en-US" dirty="0" smtClean="0"/>
              <a:t>, if a firm can successfully appeal to several segments with the same product.</a:t>
            </a:r>
          </a:p>
          <a:p>
            <a:r>
              <a:rPr lang="en-US" altLang="en-US" dirty="0" smtClean="0"/>
              <a:t>Therefore, positioning studies can be part of a broader analysis because they: a.) identify important attributes of the product offerings in a market; b.) identify what offerings are likely to appeal to segments; and c.) provide a basis for changing the marketing mix, should a marketer decide to reposition a product.</a:t>
            </a:r>
            <a:endParaRPr lang="en-US" altLang="en-US" b="1" dirty="0" smtClean="0">
              <a:solidFill>
                <a:srgbClr val="000000"/>
              </a:solidFill>
            </a:endParaRPr>
          </a:p>
          <a:p>
            <a:endParaRPr lang="en-US" altLang="en-US" dirty="0" smtClean="0"/>
          </a:p>
        </p:txBody>
      </p:sp>
      <p:sp>
        <p:nvSpPr>
          <p:cNvPr id="131076" name="Text Box 4"/>
          <p:cNvSpPr txBox="1">
            <a:spLocks noChangeArrowheads="1"/>
          </p:cNvSpPr>
          <p:nvPr/>
        </p:nvSpPr>
        <p:spPr bwMode="auto">
          <a:xfrm>
            <a:off x="5872381" y="296718"/>
            <a:ext cx="3261940" cy="132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eaLnBrk="1" hangingPunct="1">
              <a:buFontTx/>
              <a:buNone/>
            </a:pPr>
            <a:r>
              <a:rPr lang="en-US" altLang="en-US" sz="1400">
                <a:solidFill>
                  <a:srgbClr val="000000"/>
                </a:solidFill>
              </a:rPr>
              <a:t>This slide relates to material on pp. 71-73.</a:t>
            </a:r>
          </a:p>
          <a:p>
            <a:pPr eaLnBrk="1" hangingPunct="1">
              <a:buFontTx/>
              <a:buNone/>
            </a:pPr>
            <a:r>
              <a:rPr lang="en-US" altLang="en-US" sz="2400" b="0">
                <a:solidFill>
                  <a:srgbClr val="000000"/>
                </a:solidFill>
                <a:latin typeface="Wingdings" pitchFamily="2" charset="2"/>
              </a:rPr>
              <a:t>:</a:t>
            </a:r>
            <a:r>
              <a:rPr lang="en-US" altLang="en-US" sz="1400">
                <a:solidFill>
                  <a:srgbClr val="000000"/>
                </a:solidFill>
              </a:rPr>
              <a:t> Indicates place where slide “builds” to include the corresponding point.</a:t>
            </a:r>
          </a:p>
          <a:p>
            <a:pPr eaLnBrk="1" hangingPunct="1">
              <a:buFontTx/>
              <a:buNone/>
            </a:pPr>
            <a:endParaRPr lang="en-US" altLang="en-US" sz="1400">
              <a:solidFill>
                <a:srgbClr val="000000"/>
              </a:solidFill>
            </a:endParaRPr>
          </a:p>
        </p:txBody>
      </p:sp>
      <p:sp>
        <p:nvSpPr>
          <p:cNvPr id="131077" name="Text Box 5"/>
          <p:cNvSpPr txBox="1">
            <a:spLocks noChangeArrowheads="1"/>
          </p:cNvSpPr>
          <p:nvPr/>
        </p:nvSpPr>
        <p:spPr bwMode="auto">
          <a:xfrm>
            <a:off x="325754" y="3560605"/>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31078" name="Text Box 6"/>
          <p:cNvSpPr txBox="1">
            <a:spLocks noChangeArrowheads="1"/>
          </p:cNvSpPr>
          <p:nvPr/>
        </p:nvSpPr>
        <p:spPr bwMode="auto">
          <a:xfrm>
            <a:off x="325754" y="3738150"/>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31079" name="Text Box 7"/>
          <p:cNvSpPr txBox="1">
            <a:spLocks noChangeArrowheads="1"/>
          </p:cNvSpPr>
          <p:nvPr/>
        </p:nvSpPr>
        <p:spPr bwMode="auto">
          <a:xfrm>
            <a:off x="325754" y="4569931"/>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31080" name="Text Box 8"/>
          <p:cNvSpPr txBox="1">
            <a:spLocks noChangeArrowheads="1"/>
          </p:cNvSpPr>
          <p:nvPr/>
        </p:nvSpPr>
        <p:spPr bwMode="auto">
          <a:xfrm>
            <a:off x="325754" y="5697213"/>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Tree>
    <p:extLst>
      <p:ext uri="{BB962C8B-B14F-4D97-AF65-F5344CB8AC3E}">
        <p14:creationId xmlns:p14="http://schemas.microsoft.com/office/powerpoint/2010/main" val="4084514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3159125" y="538163"/>
            <a:ext cx="3708400" cy="2781300"/>
          </a:xfrm>
          <a:ln/>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35" tIns="46218" rIns="92435" bIns="46218"/>
          <a:lstStyle/>
          <a:p>
            <a:endParaRPr lang="en-US" altLang="en-US" smtClean="0"/>
          </a:p>
        </p:txBody>
      </p:sp>
    </p:spTree>
    <p:extLst>
      <p:ext uri="{BB962C8B-B14F-4D97-AF65-F5344CB8AC3E}">
        <p14:creationId xmlns:p14="http://schemas.microsoft.com/office/powerpoint/2010/main" val="396672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7</a:t>
            </a:fld>
            <a:endParaRPr lang="en-US" dirty="0"/>
          </a:p>
        </p:txBody>
      </p:sp>
    </p:spTree>
    <p:extLst>
      <p:ext uri="{BB962C8B-B14F-4D97-AF65-F5344CB8AC3E}">
        <p14:creationId xmlns:p14="http://schemas.microsoft.com/office/powerpoint/2010/main" val="110476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2132013" y="355600"/>
            <a:ext cx="2492375" cy="1870075"/>
          </a:xfrm>
          <a:ln/>
        </p:spPr>
      </p:sp>
      <p:sp>
        <p:nvSpPr>
          <p:cNvPr id="123907" name="Rectangle 3"/>
          <p:cNvSpPr>
            <a:spLocks noGrp="1" noChangeArrowheads="1"/>
          </p:cNvSpPr>
          <p:nvPr>
            <p:ph type="body" idx="1"/>
          </p:nvPr>
        </p:nvSpPr>
        <p:spPr>
          <a:xfrm>
            <a:off x="979475" y="2492911"/>
            <a:ext cx="8589185" cy="39752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20" tIns="45759" rIns="91520" bIns="45759"/>
          <a:lstStyle/>
          <a:p>
            <a:endParaRPr lang="en-US" altLang="en-US" dirty="0" smtClean="0"/>
          </a:p>
        </p:txBody>
      </p:sp>
      <p:sp>
        <p:nvSpPr>
          <p:cNvPr id="123908" name="Text Box 4"/>
          <p:cNvSpPr txBox="1">
            <a:spLocks noChangeArrowheads="1"/>
          </p:cNvSpPr>
          <p:nvPr/>
        </p:nvSpPr>
        <p:spPr bwMode="auto">
          <a:xfrm>
            <a:off x="5872381" y="296718"/>
            <a:ext cx="3261940" cy="132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eaLnBrk="1" hangingPunct="1">
              <a:buFontTx/>
              <a:buNone/>
            </a:pPr>
            <a:r>
              <a:rPr lang="en-US" altLang="en-US" sz="1400">
                <a:solidFill>
                  <a:srgbClr val="000000"/>
                </a:solidFill>
              </a:rPr>
              <a:t>This slide relates to material on pp. 71-73.</a:t>
            </a:r>
          </a:p>
          <a:p>
            <a:pPr eaLnBrk="1" hangingPunct="1">
              <a:buFontTx/>
              <a:buNone/>
            </a:pPr>
            <a:r>
              <a:rPr lang="en-US" altLang="en-US" sz="2400" b="0">
                <a:solidFill>
                  <a:srgbClr val="000000"/>
                </a:solidFill>
                <a:latin typeface="Wingdings" pitchFamily="2" charset="2"/>
              </a:rPr>
              <a:t>:</a:t>
            </a:r>
            <a:r>
              <a:rPr lang="en-US" altLang="en-US" sz="1400">
                <a:solidFill>
                  <a:srgbClr val="000000"/>
                </a:solidFill>
              </a:rPr>
              <a:t> Indicates place where slide “builds” to include the corresponding point.</a:t>
            </a:r>
          </a:p>
          <a:p>
            <a:pPr eaLnBrk="1" hangingPunct="1">
              <a:buFontTx/>
              <a:buNone/>
            </a:pPr>
            <a:endParaRPr lang="en-US" altLang="en-US" sz="1400">
              <a:solidFill>
                <a:srgbClr val="000000"/>
              </a:solidFill>
            </a:endParaRPr>
          </a:p>
        </p:txBody>
      </p:sp>
      <p:sp>
        <p:nvSpPr>
          <p:cNvPr id="123909" name="Text Box 5"/>
          <p:cNvSpPr txBox="1">
            <a:spLocks noChangeArrowheads="1"/>
          </p:cNvSpPr>
          <p:nvPr/>
        </p:nvSpPr>
        <p:spPr bwMode="auto">
          <a:xfrm>
            <a:off x="325754" y="3560605"/>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3910" name="Text Box 6"/>
          <p:cNvSpPr txBox="1">
            <a:spLocks noChangeArrowheads="1"/>
          </p:cNvSpPr>
          <p:nvPr/>
        </p:nvSpPr>
        <p:spPr bwMode="auto">
          <a:xfrm>
            <a:off x="325754" y="3738150"/>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3911" name="Text Box 7"/>
          <p:cNvSpPr txBox="1">
            <a:spLocks noChangeArrowheads="1"/>
          </p:cNvSpPr>
          <p:nvPr/>
        </p:nvSpPr>
        <p:spPr bwMode="auto">
          <a:xfrm>
            <a:off x="325754" y="4569931"/>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3912" name="Text Box 8"/>
          <p:cNvSpPr txBox="1">
            <a:spLocks noChangeArrowheads="1"/>
          </p:cNvSpPr>
          <p:nvPr/>
        </p:nvSpPr>
        <p:spPr bwMode="auto">
          <a:xfrm>
            <a:off x="325754" y="5697213"/>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Tree>
    <p:extLst>
      <p:ext uri="{BB962C8B-B14F-4D97-AF65-F5344CB8AC3E}">
        <p14:creationId xmlns:p14="http://schemas.microsoft.com/office/powerpoint/2010/main" val="279394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2132013" y="355600"/>
            <a:ext cx="2492375" cy="1870075"/>
          </a:xfrm>
          <a:ln/>
        </p:spPr>
      </p:sp>
      <p:sp>
        <p:nvSpPr>
          <p:cNvPr id="124931" name="Rectangle 3"/>
          <p:cNvSpPr>
            <a:spLocks noGrp="1" noChangeArrowheads="1"/>
          </p:cNvSpPr>
          <p:nvPr>
            <p:ph type="body" idx="1"/>
          </p:nvPr>
        </p:nvSpPr>
        <p:spPr>
          <a:xfrm>
            <a:off x="979475" y="2492911"/>
            <a:ext cx="8589185" cy="39752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20" tIns="45759" rIns="91520" bIns="45759"/>
          <a:lstStyle/>
          <a:p>
            <a:r>
              <a:rPr lang="en-US" altLang="en-US" b="1" dirty="0" smtClean="0">
                <a:solidFill>
                  <a:srgbClr val="000000"/>
                </a:solidFill>
              </a:rPr>
              <a:t>Summary Overview</a:t>
            </a:r>
          </a:p>
          <a:p>
            <a:r>
              <a:rPr lang="en-US" altLang="en-US" dirty="0" smtClean="0"/>
              <a:t>This diagram shows output of a computer program that does positioning analysis. </a:t>
            </a:r>
          </a:p>
          <a:p>
            <a:r>
              <a:rPr lang="en-US" altLang="en-US" b="1" dirty="0" smtClean="0"/>
              <a:t>Key Issues</a:t>
            </a:r>
          </a:p>
          <a:p>
            <a:r>
              <a:rPr lang="en-US" altLang="en-US" dirty="0" smtClean="0"/>
              <a:t>Consumers have provided information about their perceptions of different brands of bar soap. The computer program has determined that there are two attributes of soap that account for the greatest difference in consumer perceptions: a.) the degree to which the soap is a deodorant soap; and b.) the degree to which the soap is a moisturizing soap.</a:t>
            </a:r>
          </a:p>
        </p:txBody>
      </p:sp>
      <p:sp>
        <p:nvSpPr>
          <p:cNvPr id="124932" name="Text Box 4"/>
          <p:cNvSpPr txBox="1">
            <a:spLocks noChangeArrowheads="1"/>
          </p:cNvSpPr>
          <p:nvPr/>
        </p:nvSpPr>
        <p:spPr bwMode="auto">
          <a:xfrm>
            <a:off x="5872381" y="296718"/>
            <a:ext cx="3261940" cy="132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eaLnBrk="1" hangingPunct="1">
              <a:buFontTx/>
              <a:buNone/>
            </a:pPr>
            <a:r>
              <a:rPr lang="en-US" altLang="en-US" sz="1400">
                <a:solidFill>
                  <a:srgbClr val="000000"/>
                </a:solidFill>
              </a:rPr>
              <a:t>This slide relates to material on pp. 71-73.</a:t>
            </a:r>
          </a:p>
          <a:p>
            <a:pPr eaLnBrk="1" hangingPunct="1">
              <a:buFontTx/>
              <a:buNone/>
            </a:pPr>
            <a:r>
              <a:rPr lang="en-US" altLang="en-US" sz="2400" b="0">
                <a:solidFill>
                  <a:srgbClr val="000000"/>
                </a:solidFill>
                <a:latin typeface="Wingdings" pitchFamily="2" charset="2"/>
              </a:rPr>
              <a:t>:</a:t>
            </a:r>
            <a:r>
              <a:rPr lang="en-US" altLang="en-US" sz="1400">
                <a:solidFill>
                  <a:srgbClr val="000000"/>
                </a:solidFill>
              </a:rPr>
              <a:t> Indicates place where slide “builds” to include the corresponding point.</a:t>
            </a:r>
          </a:p>
          <a:p>
            <a:pPr eaLnBrk="1" hangingPunct="1">
              <a:buFontTx/>
              <a:buNone/>
            </a:pPr>
            <a:endParaRPr lang="en-US" altLang="en-US" sz="1400">
              <a:solidFill>
                <a:srgbClr val="000000"/>
              </a:solidFill>
            </a:endParaRPr>
          </a:p>
        </p:txBody>
      </p:sp>
      <p:sp>
        <p:nvSpPr>
          <p:cNvPr id="124933" name="Text Box 5"/>
          <p:cNvSpPr txBox="1">
            <a:spLocks noChangeArrowheads="1"/>
          </p:cNvSpPr>
          <p:nvPr/>
        </p:nvSpPr>
        <p:spPr bwMode="auto">
          <a:xfrm>
            <a:off x="325754" y="3560605"/>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4934" name="Text Box 6"/>
          <p:cNvSpPr txBox="1">
            <a:spLocks noChangeArrowheads="1"/>
          </p:cNvSpPr>
          <p:nvPr/>
        </p:nvSpPr>
        <p:spPr bwMode="auto">
          <a:xfrm>
            <a:off x="325754" y="3738150"/>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4935" name="Text Box 7"/>
          <p:cNvSpPr txBox="1">
            <a:spLocks noChangeArrowheads="1"/>
          </p:cNvSpPr>
          <p:nvPr/>
        </p:nvSpPr>
        <p:spPr bwMode="auto">
          <a:xfrm>
            <a:off x="325754" y="4569931"/>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4936" name="Text Box 8"/>
          <p:cNvSpPr txBox="1">
            <a:spLocks noChangeArrowheads="1"/>
          </p:cNvSpPr>
          <p:nvPr/>
        </p:nvSpPr>
        <p:spPr bwMode="auto">
          <a:xfrm>
            <a:off x="325754" y="5697213"/>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Tree>
    <p:extLst>
      <p:ext uri="{BB962C8B-B14F-4D97-AF65-F5344CB8AC3E}">
        <p14:creationId xmlns:p14="http://schemas.microsoft.com/office/powerpoint/2010/main" val="1972791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2132013" y="355600"/>
            <a:ext cx="2492375" cy="1870075"/>
          </a:xfrm>
          <a:ln/>
        </p:spPr>
      </p:sp>
      <p:sp>
        <p:nvSpPr>
          <p:cNvPr id="125955" name="Rectangle 3"/>
          <p:cNvSpPr>
            <a:spLocks noGrp="1" noChangeArrowheads="1"/>
          </p:cNvSpPr>
          <p:nvPr>
            <p:ph type="body" idx="1"/>
          </p:nvPr>
        </p:nvSpPr>
        <p:spPr>
          <a:xfrm>
            <a:off x="979475" y="2492911"/>
            <a:ext cx="8589185" cy="39752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20" tIns="45759" rIns="91520" bIns="45759"/>
          <a:lstStyle/>
          <a:p>
            <a:r>
              <a:rPr lang="en-US" altLang="en-US" b="1" dirty="0" smtClean="0">
                <a:solidFill>
                  <a:srgbClr val="000000"/>
                </a:solidFill>
              </a:rPr>
              <a:t>Summary Overview</a:t>
            </a:r>
          </a:p>
          <a:p>
            <a:r>
              <a:rPr lang="en-US" altLang="en-US" dirty="0" smtClean="0"/>
              <a:t>This diagram shows output of a computer program that does positioning analysis. </a:t>
            </a:r>
          </a:p>
          <a:p>
            <a:r>
              <a:rPr lang="en-US" altLang="en-US" b="1" dirty="0" smtClean="0"/>
              <a:t>Key Issues</a:t>
            </a:r>
          </a:p>
          <a:p>
            <a:r>
              <a:rPr lang="en-US" altLang="en-US" dirty="0" smtClean="0"/>
              <a:t>Consumers have provided information about their perceptions of different brands of bar soap. The computer program has determined that there are two attributes of soap that account for the greatest difference in consumer perceptions: a.) the degree to which the soap is a deodorant soap; and b.) the degree to which the soap is a moisturizing soap.</a:t>
            </a:r>
          </a:p>
        </p:txBody>
      </p:sp>
      <p:sp>
        <p:nvSpPr>
          <p:cNvPr id="125956" name="Text Box 4"/>
          <p:cNvSpPr txBox="1">
            <a:spLocks noChangeArrowheads="1"/>
          </p:cNvSpPr>
          <p:nvPr/>
        </p:nvSpPr>
        <p:spPr bwMode="auto">
          <a:xfrm>
            <a:off x="5872381" y="296718"/>
            <a:ext cx="3261940" cy="132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eaLnBrk="1" hangingPunct="1">
              <a:buFontTx/>
              <a:buNone/>
            </a:pPr>
            <a:r>
              <a:rPr lang="en-US" altLang="en-US" sz="1400">
                <a:solidFill>
                  <a:srgbClr val="000000"/>
                </a:solidFill>
              </a:rPr>
              <a:t>This slide relates to material on pp. 71-73.</a:t>
            </a:r>
          </a:p>
          <a:p>
            <a:pPr eaLnBrk="1" hangingPunct="1">
              <a:buFontTx/>
              <a:buNone/>
            </a:pPr>
            <a:r>
              <a:rPr lang="en-US" altLang="en-US" sz="2400" b="0">
                <a:solidFill>
                  <a:srgbClr val="000000"/>
                </a:solidFill>
                <a:latin typeface="Wingdings" pitchFamily="2" charset="2"/>
              </a:rPr>
              <a:t>:</a:t>
            </a:r>
            <a:r>
              <a:rPr lang="en-US" altLang="en-US" sz="1400">
                <a:solidFill>
                  <a:srgbClr val="000000"/>
                </a:solidFill>
              </a:rPr>
              <a:t> Indicates place where slide “builds” to include the corresponding point.</a:t>
            </a:r>
          </a:p>
          <a:p>
            <a:pPr eaLnBrk="1" hangingPunct="1">
              <a:buFontTx/>
              <a:buNone/>
            </a:pPr>
            <a:endParaRPr lang="en-US" altLang="en-US" sz="1400">
              <a:solidFill>
                <a:srgbClr val="000000"/>
              </a:solidFill>
            </a:endParaRPr>
          </a:p>
        </p:txBody>
      </p:sp>
      <p:sp>
        <p:nvSpPr>
          <p:cNvPr id="125957" name="Text Box 5"/>
          <p:cNvSpPr txBox="1">
            <a:spLocks noChangeArrowheads="1"/>
          </p:cNvSpPr>
          <p:nvPr/>
        </p:nvSpPr>
        <p:spPr bwMode="auto">
          <a:xfrm>
            <a:off x="325754" y="3560605"/>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5958" name="Text Box 6"/>
          <p:cNvSpPr txBox="1">
            <a:spLocks noChangeArrowheads="1"/>
          </p:cNvSpPr>
          <p:nvPr/>
        </p:nvSpPr>
        <p:spPr bwMode="auto">
          <a:xfrm>
            <a:off x="325754" y="3738150"/>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5959" name="Text Box 7"/>
          <p:cNvSpPr txBox="1">
            <a:spLocks noChangeArrowheads="1"/>
          </p:cNvSpPr>
          <p:nvPr/>
        </p:nvSpPr>
        <p:spPr bwMode="auto">
          <a:xfrm>
            <a:off x="325754" y="4569931"/>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5960" name="Text Box 8"/>
          <p:cNvSpPr txBox="1">
            <a:spLocks noChangeArrowheads="1"/>
          </p:cNvSpPr>
          <p:nvPr/>
        </p:nvSpPr>
        <p:spPr bwMode="auto">
          <a:xfrm>
            <a:off x="325754" y="5697213"/>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Tree>
    <p:extLst>
      <p:ext uri="{BB962C8B-B14F-4D97-AF65-F5344CB8AC3E}">
        <p14:creationId xmlns:p14="http://schemas.microsoft.com/office/powerpoint/2010/main" val="276593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2132013" y="355600"/>
            <a:ext cx="2492375" cy="1870075"/>
          </a:xfrm>
          <a:ln/>
        </p:spPr>
      </p:sp>
      <p:sp>
        <p:nvSpPr>
          <p:cNvPr id="126979" name="Rectangle 3"/>
          <p:cNvSpPr>
            <a:spLocks noGrp="1" noChangeArrowheads="1"/>
          </p:cNvSpPr>
          <p:nvPr>
            <p:ph type="body" idx="1"/>
          </p:nvPr>
        </p:nvSpPr>
        <p:spPr>
          <a:xfrm>
            <a:off x="979475" y="2492911"/>
            <a:ext cx="8589185" cy="39752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20" tIns="45759" rIns="91520" bIns="45759"/>
          <a:lstStyle/>
          <a:p>
            <a:endParaRPr lang="en-US" altLang="en-US" dirty="0" smtClean="0"/>
          </a:p>
        </p:txBody>
      </p:sp>
      <p:sp>
        <p:nvSpPr>
          <p:cNvPr id="126980" name="Text Box 4"/>
          <p:cNvSpPr txBox="1">
            <a:spLocks noChangeArrowheads="1"/>
          </p:cNvSpPr>
          <p:nvPr/>
        </p:nvSpPr>
        <p:spPr bwMode="auto">
          <a:xfrm>
            <a:off x="5872381" y="296718"/>
            <a:ext cx="3261940" cy="132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eaLnBrk="1" hangingPunct="1">
              <a:buFontTx/>
              <a:buNone/>
            </a:pPr>
            <a:r>
              <a:rPr lang="en-US" altLang="en-US" sz="1400">
                <a:solidFill>
                  <a:srgbClr val="000000"/>
                </a:solidFill>
              </a:rPr>
              <a:t>This slide relates to material on pp. 71-73.</a:t>
            </a:r>
          </a:p>
          <a:p>
            <a:pPr eaLnBrk="1" hangingPunct="1">
              <a:buFontTx/>
              <a:buNone/>
            </a:pPr>
            <a:r>
              <a:rPr lang="en-US" altLang="en-US" sz="2400" b="0">
                <a:solidFill>
                  <a:srgbClr val="000000"/>
                </a:solidFill>
                <a:latin typeface="Wingdings" pitchFamily="2" charset="2"/>
              </a:rPr>
              <a:t>:</a:t>
            </a:r>
            <a:r>
              <a:rPr lang="en-US" altLang="en-US" sz="1400">
                <a:solidFill>
                  <a:srgbClr val="000000"/>
                </a:solidFill>
              </a:rPr>
              <a:t> Indicates place where slide “builds” to include the corresponding point.</a:t>
            </a:r>
          </a:p>
          <a:p>
            <a:pPr eaLnBrk="1" hangingPunct="1">
              <a:buFontTx/>
              <a:buNone/>
            </a:pPr>
            <a:endParaRPr lang="en-US" altLang="en-US" sz="1400">
              <a:solidFill>
                <a:srgbClr val="000000"/>
              </a:solidFill>
            </a:endParaRPr>
          </a:p>
        </p:txBody>
      </p:sp>
      <p:sp>
        <p:nvSpPr>
          <p:cNvPr id="126981" name="Text Box 5"/>
          <p:cNvSpPr txBox="1">
            <a:spLocks noChangeArrowheads="1"/>
          </p:cNvSpPr>
          <p:nvPr/>
        </p:nvSpPr>
        <p:spPr bwMode="auto">
          <a:xfrm>
            <a:off x="325754" y="3560605"/>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6982" name="Text Box 6"/>
          <p:cNvSpPr txBox="1">
            <a:spLocks noChangeArrowheads="1"/>
          </p:cNvSpPr>
          <p:nvPr/>
        </p:nvSpPr>
        <p:spPr bwMode="auto">
          <a:xfrm>
            <a:off x="325754" y="3738150"/>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6983" name="Text Box 7"/>
          <p:cNvSpPr txBox="1">
            <a:spLocks noChangeArrowheads="1"/>
          </p:cNvSpPr>
          <p:nvPr/>
        </p:nvSpPr>
        <p:spPr bwMode="auto">
          <a:xfrm>
            <a:off x="325754" y="4569931"/>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
        <p:nvSpPr>
          <p:cNvPr id="126984" name="Text Box 8"/>
          <p:cNvSpPr txBox="1">
            <a:spLocks noChangeArrowheads="1"/>
          </p:cNvSpPr>
          <p:nvPr/>
        </p:nvSpPr>
        <p:spPr bwMode="auto">
          <a:xfrm>
            <a:off x="325754" y="5697213"/>
            <a:ext cx="653716" cy="4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20" tIns="45759" rIns="91520" bIns="45759">
            <a:spAutoFit/>
          </a:bodyPr>
          <a:lstStyle>
            <a:lvl1pPr defTabSz="915988">
              <a:defRPr sz="2800" b="1">
                <a:solidFill>
                  <a:schemeClr val="tx1"/>
                </a:solidFill>
                <a:latin typeface="Garamond" pitchFamily="18" charset="0"/>
              </a:defRPr>
            </a:lvl1pPr>
            <a:lvl2pPr marL="742950" indent="-285750" defTabSz="915988">
              <a:defRPr sz="2800" b="1">
                <a:solidFill>
                  <a:schemeClr val="tx1"/>
                </a:solidFill>
                <a:latin typeface="Garamond" pitchFamily="18" charset="0"/>
              </a:defRPr>
            </a:lvl2pPr>
            <a:lvl3pPr marL="1143000" indent="-228600" defTabSz="915988">
              <a:defRPr sz="2800" b="1">
                <a:solidFill>
                  <a:schemeClr val="tx1"/>
                </a:solidFill>
                <a:latin typeface="Garamond" pitchFamily="18" charset="0"/>
              </a:defRPr>
            </a:lvl3pPr>
            <a:lvl4pPr marL="1600200" indent="-228600" defTabSz="915988">
              <a:defRPr sz="2800" b="1">
                <a:solidFill>
                  <a:schemeClr val="tx1"/>
                </a:solidFill>
                <a:latin typeface="Garamond" pitchFamily="18" charset="0"/>
              </a:defRPr>
            </a:lvl4pPr>
            <a:lvl5pPr marL="2057400" indent="-228600" defTabSz="915988">
              <a:defRPr sz="2800" b="1">
                <a:solidFill>
                  <a:schemeClr val="tx1"/>
                </a:solidFill>
                <a:latin typeface="Garamond" pitchFamily="18" charset="0"/>
              </a:defRPr>
            </a:lvl5pPr>
            <a:lvl6pPr marL="2514600" indent="-228600" defTabSz="915988" eaLnBrk="0" fontAlgn="base" hangingPunct="0">
              <a:spcBef>
                <a:spcPct val="50000"/>
              </a:spcBef>
              <a:spcAft>
                <a:spcPct val="0"/>
              </a:spcAft>
              <a:buChar char="•"/>
              <a:defRPr sz="2800" b="1">
                <a:solidFill>
                  <a:schemeClr val="tx1"/>
                </a:solidFill>
                <a:latin typeface="Garamond" pitchFamily="18" charset="0"/>
              </a:defRPr>
            </a:lvl6pPr>
            <a:lvl7pPr marL="2971800" indent="-228600" defTabSz="915988" eaLnBrk="0" fontAlgn="base" hangingPunct="0">
              <a:spcBef>
                <a:spcPct val="50000"/>
              </a:spcBef>
              <a:spcAft>
                <a:spcPct val="0"/>
              </a:spcAft>
              <a:buChar char="•"/>
              <a:defRPr sz="2800" b="1">
                <a:solidFill>
                  <a:schemeClr val="tx1"/>
                </a:solidFill>
                <a:latin typeface="Garamond" pitchFamily="18" charset="0"/>
              </a:defRPr>
            </a:lvl7pPr>
            <a:lvl8pPr marL="3429000" indent="-228600" defTabSz="915988" eaLnBrk="0" fontAlgn="base" hangingPunct="0">
              <a:spcBef>
                <a:spcPct val="50000"/>
              </a:spcBef>
              <a:spcAft>
                <a:spcPct val="0"/>
              </a:spcAft>
              <a:buChar char="•"/>
              <a:defRPr sz="2800" b="1">
                <a:solidFill>
                  <a:schemeClr val="tx1"/>
                </a:solidFill>
                <a:latin typeface="Garamond" pitchFamily="18" charset="0"/>
              </a:defRPr>
            </a:lvl8pPr>
            <a:lvl9pPr marL="3886200" indent="-228600" defTabSz="915988" eaLnBrk="0" fontAlgn="base" hangingPunct="0">
              <a:spcBef>
                <a:spcPct val="50000"/>
              </a:spcBef>
              <a:spcAft>
                <a:spcPct val="0"/>
              </a:spcAft>
              <a:buChar char="•"/>
              <a:defRPr sz="2800" b="1">
                <a:solidFill>
                  <a:schemeClr val="tx1"/>
                </a:solidFill>
                <a:latin typeface="Garamond" pitchFamily="18" charset="0"/>
              </a:defRPr>
            </a:lvl9pPr>
          </a:lstStyle>
          <a:p>
            <a:pPr algn="ctr">
              <a:lnSpc>
                <a:spcPct val="90000"/>
              </a:lnSpc>
              <a:spcBef>
                <a:spcPct val="0"/>
              </a:spcBef>
              <a:buFontTx/>
              <a:buNone/>
            </a:pPr>
            <a:r>
              <a:rPr lang="en-US" altLang="en-US" sz="2400" b="0">
                <a:solidFill>
                  <a:srgbClr val="000000"/>
                </a:solidFill>
                <a:latin typeface="Wingdings" pitchFamily="2" charset="2"/>
              </a:rPr>
              <a:t>:</a:t>
            </a:r>
          </a:p>
        </p:txBody>
      </p:sp>
    </p:spTree>
    <p:extLst>
      <p:ext uri="{BB962C8B-B14F-4D97-AF65-F5344CB8AC3E}">
        <p14:creationId xmlns:p14="http://schemas.microsoft.com/office/powerpoint/2010/main" val="343411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buClrTx/>
              <a:buSzTx/>
              <a:buFontTx/>
              <a:buNone/>
            </a:pPr>
            <a:r>
              <a:rPr lang="en-US" altLang="en-US" sz="1200" dirty="0" smtClean="0"/>
              <a:t>Psychographic Segmentation</a:t>
            </a:r>
          </a:p>
          <a:p>
            <a:pPr>
              <a:spcBef>
                <a:spcPct val="50000"/>
              </a:spcBef>
              <a:buClrTx/>
              <a:buSzTx/>
              <a:buFontTx/>
              <a:buChar char="•"/>
            </a:pPr>
            <a:r>
              <a:rPr lang="en-US" altLang="en-US" sz="1200" b="0" dirty="0" smtClean="0"/>
              <a:t> Values</a:t>
            </a:r>
          </a:p>
          <a:p>
            <a:pPr>
              <a:spcBef>
                <a:spcPct val="50000"/>
              </a:spcBef>
              <a:buClrTx/>
              <a:buSzTx/>
              <a:buFontTx/>
              <a:buChar char="•"/>
            </a:pPr>
            <a:r>
              <a:rPr lang="en-US" altLang="en-US" sz="1200" b="0" dirty="0" smtClean="0"/>
              <a:t> Personality </a:t>
            </a:r>
          </a:p>
          <a:p>
            <a:pPr>
              <a:spcBef>
                <a:spcPct val="50000"/>
              </a:spcBef>
              <a:buClrTx/>
              <a:buSzTx/>
              <a:buFontTx/>
              <a:buChar char="•"/>
            </a:pPr>
            <a:r>
              <a:rPr lang="en-US" altLang="en-US" sz="1200" b="0" dirty="0" smtClean="0"/>
              <a:t> Lifestyle</a:t>
            </a:r>
          </a:p>
          <a:p>
            <a:pPr>
              <a:spcBef>
                <a:spcPct val="50000"/>
              </a:spcBef>
              <a:buClrTx/>
              <a:buSzTx/>
              <a:buFontTx/>
              <a:buNone/>
            </a:pPr>
            <a:r>
              <a:rPr lang="en-US" altLang="en-US" sz="1200" b="0" dirty="0" smtClean="0"/>
              <a:t>(e.g., VALS Survey, Mosaic…)</a:t>
            </a:r>
          </a:p>
          <a:p>
            <a:pPr>
              <a:spcBef>
                <a:spcPct val="50000"/>
              </a:spcBef>
              <a:buClrTx/>
              <a:buSzTx/>
              <a:buFontTx/>
              <a:buNone/>
            </a:pPr>
            <a:endParaRPr lang="en-GB" altLang="en-US" sz="1200" b="0" dirty="0" smtClean="0"/>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en-US" dirty="0" smtClean="0"/>
              <a:t>http://www.strategicbusinessinsights.com/vals/ustypes.shtml </a:t>
            </a:r>
          </a:p>
          <a:p>
            <a:pPr>
              <a:spcBef>
                <a:spcPct val="50000"/>
              </a:spcBef>
              <a:buClrTx/>
              <a:buSzTx/>
              <a:buFontTx/>
              <a:buNone/>
            </a:pPr>
            <a:endParaRPr lang="en-GB" altLang="en-US" sz="1200" b="0" dirty="0" smtClean="0"/>
          </a:p>
          <a:p>
            <a:r>
              <a:rPr lang="en-GB" dirty="0" smtClean="0"/>
              <a:t>https://hbr.org/1964/03/new-criteria-for-market-segmentation</a:t>
            </a:r>
          </a:p>
          <a:p>
            <a:r>
              <a:rPr lang="en-GB" dirty="0" smtClean="0"/>
              <a:t>https://hbr.org/2006/02/rediscovering-market-segmentation</a:t>
            </a:r>
          </a:p>
          <a:p>
            <a:pPr>
              <a:spcBef>
                <a:spcPct val="50000"/>
              </a:spcBef>
              <a:buClrTx/>
              <a:buSzTx/>
              <a:buFontTx/>
              <a:buNone/>
            </a:pPr>
            <a:endParaRPr lang="en-US" altLang="en-US" sz="1200" b="0" dirty="0" smtClean="0"/>
          </a:p>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13</a:t>
            </a:fld>
            <a:endParaRPr lang="en-US" dirty="0"/>
          </a:p>
        </p:txBody>
      </p:sp>
    </p:spTree>
    <p:extLst>
      <p:ext uri="{BB962C8B-B14F-4D97-AF65-F5344CB8AC3E}">
        <p14:creationId xmlns:p14="http://schemas.microsoft.com/office/powerpoint/2010/main" val="1565642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eaLnBrk="1" hangingPunct="1"/>
            <a:fld id="{88C641C8-91B7-9343-91CB-82CC6A2E8CA9}" type="slidenum">
              <a:rPr lang="en-GB" sz="1200" i="0">
                <a:solidFill>
                  <a:schemeClr val="tx1"/>
                </a:solidFill>
                <a:latin typeface="Times New Roman" charset="0"/>
              </a:rPr>
              <a:pPr eaLnBrk="1" hangingPunct="1"/>
              <a:t>14</a:t>
            </a:fld>
            <a:endParaRPr lang="en-GB" sz="1200" i="0">
              <a:solidFill>
                <a:schemeClr val="tx1"/>
              </a:solidFill>
              <a:latin typeface="Times New Roman" charset="0"/>
            </a:endParaRPr>
          </a:p>
        </p:txBody>
      </p:sp>
      <p:sp>
        <p:nvSpPr>
          <p:cNvPr id="53251" name="Rectangle 2"/>
          <p:cNvSpPr>
            <a:spLocks noGrp="1" noRot="1" noChangeAspect="1" noChangeArrowheads="1" noTextEdit="1"/>
          </p:cNvSpPr>
          <p:nvPr>
            <p:ph type="sldImg"/>
          </p:nvPr>
        </p:nvSpPr>
        <p:spPr>
          <a:xfrm>
            <a:off x="3435350" y="833438"/>
            <a:ext cx="3001963" cy="2251075"/>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282436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dirty="0" smtClean="0"/>
              <a:t>Copyright © 2016 Pearson Education, Inc.</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dirty="0" smtClean="0"/>
              <a:t>Copyright © 2016 Pearson Education, Inc.</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914400" y="13716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41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dirty="0" smtClean="0"/>
              <a:t>Copyright © 2016 Pearson Education, Inc.</a:t>
            </a:r>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dirty="0" smtClean="0"/>
              <a:t>Copyright © 2016 Pearson Education, Inc.</a:t>
            </a:r>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dirty="0" smtClean="0"/>
              <a:t>Copyright © 2016 Pearson Education, Inc.</a:t>
            </a:r>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GB" dirty="0" smtClean="0"/>
              <a:t>MG212: Marketing</a:t>
            </a:r>
            <a:endParaRPr lang="en-US" dirty="0"/>
          </a:p>
        </p:txBody>
      </p:sp>
      <p:sp>
        <p:nvSpPr>
          <p:cNvPr id="10" name="Subtitle 9"/>
          <p:cNvSpPr>
            <a:spLocks noGrp="1"/>
          </p:cNvSpPr>
          <p:nvPr>
            <p:ph type="subTitle" idx="1"/>
          </p:nvPr>
        </p:nvSpPr>
        <p:spPr/>
        <p:txBody>
          <a:bodyPr/>
          <a:lstStyle/>
          <a:p>
            <a:r>
              <a:rPr lang="en-GB" dirty="0" smtClean="0"/>
              <a:t>Lecture 4</a:t>
            </a:r>
          </a:p>
          <a:p>
            <a:r>
              <a:rPr lang="en-GB" dirty="0" smtClean="0"/>
              <a:t>LSE - Fall 2017</a:t>
            </a:r>
          </a:p>
          <a:p>
            <a:r>
              <a:rPr lang="en-GB" dirty="0" err="1" smtClean="0"/>
              <a:t>Dr.</a:t>
            </a:r>
            <a:r>
              <a:rPr lang="en-GB" dirty="0" smtClean="0"/>
              <a:t> Heather </a:t>
            </a:r>
            <a:r>
              <a:rPr lang="en-GB" dirty="0" err="1" smtClean="0"/>
              <a:t>Kappes</a:t>
            </a:r>
            <a:endParaRPr lang="en-US" dirty="0"/>
          </a:p>
        </p:txBody>
      </p:sp>
    </p:spTree>
    <p:extLst>
      <p:ext uri="{BB962C8B-B14F-4D97-AF65-F5344CB8AC3E}">
        <p14:creationId xmlns:p14="http://schemas.microsoft.com/office/powerpoint/2010/main" val="804790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2"/>
          <p:cNvSpPr>
            <a:spLocks noGrp="1"/>
          </p:cNvSpPr>
          <p:nvPr>
            <p:ph type="sldNum" sz="quarter" idx="4294967295"/>
          </p:nvPr>
        </p:nvSpPr>
        <p:spPr>
          <a:xfrm>
            <a:off x="7162800" y="6477000"/>
            <a:ext cx="1905000" cy="457200"/>
          </a:xfrm>
          <a:prstGeom prst="rect">
            <a:avLst/>
          </a:prstGeom>
          <a:noFill/>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Char char="•"/>
            </a:pPr>
            <a:fld id="{75C2E728-F156-4FB8-831A-5B70DACB345E}" type="slidenum">
              <a:rPr lang="en-US" altLang="en-US" sz="1400" smtClean="0"/>
              <a:pPr>
                <a:spcBef>
                  <a:spcPct val="50000"/>
                </a:spcBef>
                <a:buClrTx/>
                <a:buSzTx/>
                <a:buFontTx/>
                <a:buChar char="•"/>
              </a:pPr>
              <a:t>10</a:t>
            </a:fld>
            <a:endParaRPr lang="en-US" altLang="en-US" sz="1400" smtClean="0"/>
          </a:p>
        </p:txBody>
      </p:sp>
      <p:sp>
        <p:nvSpPr>
          <p:cNvPr id="70659" name="Text Box 2"/>
          <p:cNvSpPr txBox="1">
            <a:spLocks noChangeArrowheads="1"/>
          </p:cNvSpPr>
          <p:nvPr/>
        </p:nvSpPr>
        <p:spPr bwMode="auto">
          <a:xfrm>
            <a:off x="152400" y="228602"/>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800" b="0" dirty="0">
                <a:latin typeface="+mj-lt"/>
              </a:rPr>
              <a:t>A </a:t>
            </a:r>
            <a:r>
              <a:rPr lang="en-US" altLang="en-US" sz="2800" b="0" dirty="0" smtClean="0">
                <a:latin typeface="+mj-lt"/>
              </a:rPr>
              <a:t>general </a:t>
            </a:r>
            <a:r>
              <a:rPr lang="en-US" altLang="en-US" sz="2800" b="0" dirty="0">
                <a:latin typeface="+mj-lt"/>
              </a:rPr>
              <a:t>e</a:t>
            </a:r>
            <a:r>
              <a:rPr lang="en-US" altLang="en-US" sz="2800" b="0" dirty="0" smtClean="0">
                <a:latin typeface="+mj-lt"/>
              </a:rPr>
              <a:t>xample</a:t>
            </a:r>
            <a:r>
              <a:rPr lang="en-US" altLang="en-US" sz="2800" b="0" dirty="0">
                <a:latin typeface="+mj-lt"/>
              </a:rPr>
              <a:t>: </a:t>
            </a:r>
            <a:r>
              <a:rPr lang="en-US" altLang="en-US" sz="2800" b="0" dirty="0" smtClean="0">
                <a:latin typeface="+mj-lt"/>
              </a:rPr>
              <a:t>calculating </a:t>
            </a:r>
            <a:r>
              <a:rPr lang="en-US" altLang="en-US" sz="2800" b="0" dirty="0">
                <a:latin typeface="+mj-lt"/>
              </a:rPr>
              <a:t>d</a:t>
            </a:r>
            <a:r>
              <a:rPr lang="en-US" altLang="en-US" sz="2800" b="0" dirty="0" smtClean="0">
                <a:latin typeface="+mj-lt"/>
              </a:rPr>
              <a:t>istance</a:t>
            </a:r>
            <a:endParaRPr lang="en-US" altLang="en-US" sz="2800" b="0" dirty="0">
              <a:latin typeface="+mj-lt"/>
            </a:endParaRPr>
          </a:p>
        </p:txBody>
      </p:sp>
      <p:grpSp>
        <p:nvGrpSpPr>
          <p:cNvPr id="70660" name="Group 3"/>
          <p:cNvGrpSpPr>
            <a:grpSpLocks/>
          </p:cNvGrpSpPr>
          <p:nvPr/>
        </p:nvGrpSpPr>
        <p:grpSpPr bwMode="auto">
          <a:xfrm>
            <a:off x="0" y="762000"/>
            <a:ext cx="13460798" cy="10972800"/>
            <a:chOff x="232" y="624"/>
            <a:chExt cx="5192" cy="3600"/>
          </a:xfrm>
        </p:grpSpPr>
        <p:sp>
          <p:nvSpPr>
            <p:cNvPr id="70666" name="AutoShape 4"/>
            <p:cNvSpPr>
              <a:spLocks noChangeArrowheads="1"/>
            </p:cNvSpPr>
            <p:nvPr/>
          </p:nvSpPr>
          <p:spPr bwMode="auto">
            <a:xfrm>
              <a:off x="336" y="624"/>
              <a:ext cx="5088" cy="3600"/>
            </a:xfrm>
            <a:prstGeom prst="roundRect">
              <a:avLst>
                <a:gd name="adj" fmla="val 5875"/>
              </a:avLst>
            </a:prstGeom>
            <a:solidFill>
              <a:srgbClr val="CCFFCC"/>
            </a:solidFill>
            <a:ln w="85725">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70667" name="Group 5"/>
            <p:cNvGrpSpPr>
              <a:grpSpLocks/>
            </p:cNvGrpSpPr>
            <p:nvPr/>
          </p:nvGrpSpPr>
          <p:grpSpPr bwMode="auto">
            <a:xfrm>
              <a:off x="2112" y="950"/>
              <a:ext cx="1536" cy="2938"/>
              <a:chOff x="2112" y="950"/>
              <a:chExt cx="1536" cy="2938"/>
            </a:xfrm>
          </p:grpSpPr>
          <p:sp>
            <p:nvSpPr>
              <p:cNvPr id="70695" name="Text Box 6"/>
              <p:cNvSpPr txBox="1">
                <a:spLocks noChangeArrowheads="1"/>
              </p:cNvSpPr>
              <p:nvPr/>
            </p:nvSpPr>
            <p:spPr bwMode="auto">
              <a:xfrm>
                <a:off x="2112" y="950"/>
                <a:ext cx="1536" cy="13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000" b="0" dirty="0" smtClean="0"/>
                  <a:t>Moisturizing important</a:t>
                </a:r>
                <a:endParaRPr lang="en-US" altLang="en-US" sz="2000" b="0" dirty="0"/>
              </a:p>
            </p:txBody>
          </p:sp>
          <p:sp>
            <p:nvSpPr>
              <p:cNvPr id="70697" name="Line 8"/>
              <p:cNvSpPr>
                <a:spLocks noChangeShapeType="1"/>
              </p:cNvSpPr>
              <p:nvPr/>
            </p:nvSpPr>
            <p:spPr bwMode="auto">
              <a:xfrm>
                <a:off x="2880" y="1152"/>
                <a:ext cx="0" cy="2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grpSp>
          <p:nvGrpSpPr>
            <p:cNvPr id="70668" name="Group 9"/>
            <p:cNvGrpSpPr>
              <a:grpSpLocks/>
            </p:cNvGrpSpPr>
            <p:nvPr/>
          </p:nvGrpSpPr>
          <p:grpSpPr bwMode="auto">
            <a:xfrm>
              <a:off x="232" y="2400"/>
              <a:ext cx="3896" cy="144"/>
              <a:chOff x="232" y="2400"/>
              <a:chExt cx="3896" cy="144"/>
            </a:xfrm>
          </p:grpSpPr>
          <p:sp>
            <p:nvSpPr>
              <p:cNvPr id="70692" name="Text Box 10"/>
              <p:cNvSpPr txBox="1">
                <a:spLocks noChangeArrowheads="1"/>
              </p:cNvSpPr>
              <p:nvPr/>
            </p:nvSpPr>
            <p:spPr bwMode="auto">
              <a:xfrm>
                <a:off x="232" y="2400"/>
                <a:ext cx="1536" cy="13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r" eaLnBrk="1" hangingPunct="1">
                  <a:spcBef>
                    <a:spcPct val="50000"/>
                  </a:spcBef>
                  <a:buClrTx/>
                  <a:buSzTx/>
                  <a:buFontTx/>
                  <a:buNone/>
                </a:pPr>
                <a:r>
                  <a:rPr lang="en-US" altLang="en-US" sz="2000" b="0" dirty="0" smtClean="0"/>
                  <a:t>Deodorant not important</a:t>
                </a:r>
                <a:endParaRPr lang="en-US" altLang="en-US" sz="2000" b="0" dirty="0"/>
              </a:p>
            </p:txBody>
          </p:sp>
          <p:sp>
            <p:nvSpPr>
              <p:cNvPr id="70694" name="Line 12"/>
              <p:cNvSpPr>
                <a:spLocks noChangeShapeType="1"/>
              </p:cNvSpPr>
              <p:nvPr/>
            </p:nvSpPr>
            <p:spPr bwMode="auto">
              <a:xfrm>
                <a:off x="1728" y="2544"/>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sp>
          <p:nvSpPr>
            <p:cNvPr id="70669" name="Oval 13"/>
            <p:cNvSpPr>
              <a:spLocks noChangeArrowheads="1"/>
            </p:cNvSpPr>
            <p:nvPr/>
          </p:nvSpPr>
          <p:spPr bwMode="auto">
            <a:xfrm>
              <a:off x="3896" y="1552"/>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0" name="Oval 14"/>
            <p:cNvSpPr>
              <a:spLocks noChangeArrowheads="1"/>
            </p:cNvSpPr>
            <p:nvPr/>
          </p:nvSpPr>
          <p:spPr bwMode="auto">
            <a:xfrm>
              <a:off x="3792" y="1752"/>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1" name="Oval 15"/>
            <p:cNvSpPr>
              <a:spLocks noChangeArrowheads="1"/>
            </p:cNvSpPr>
            <p:nvPr/>
          </p:nvSpPr>
          <p:spPr bwMode="auto">
            <a:xfrm>
              <a:off x="4000" y="2064"/>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2" name="Oval 16"/>
            <p:cNvSpPr>
              <a:spLocks noChangeArrowheads="1"/>
            </p:cNvSpPr>
            <p:nvPr/>
          </p:nvSpPr>
          <p:spPr bwMode="auto">
            <a:xfrm>
              <a:off x="3872" y="3136"/>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3" name="Oval 17"/>
            <p:cNvSpPr>
              <a:spLocks noChangeArrowheads="1"/>
            </p:cNvSpPr>
            <p:nvPr/>
          </p:nvSpPr>
          <p:spPr bwMode="auto">
            <a:xfrm>
              <a:off x="3608" y="3280"/>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4" name="Oval 18"/>
            <p:cNvSpPr>
              <a:spLocks noChangeArrowheads="1"/>
            </p:cNvSpPr>
            <p:nvPr/>
          </p:nvSpPr>
          <p:spPr bwMode="auto">
            <a:xfrm>
              <a:off x="1960" y="1528"/>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5" name="Oval 19"/>
            <p:cNvSpPr>
              <a:spLocks noChangeArrowheads="1"/>
            </p:cNvSpPr>
            <p:nvPr/>
          </p:nvSpPr>
          <p:spPr bwMode="auto">
            <a:xfrm>
              <a:off x="2176" y="1768"/>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6" name="Oval 20"/>
            <p:cNvSpPr>
              <a:spLocks noChangeArrowheads="1"/>
            </p:cNvSpPr>
            <p:nvPr/>
          </p:nvSpPr>
          <p:spPr bwMode="auto">
            <a:xfrm>
              <a:off x="2536" y="2384"/>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7" name="Oval 21"/>
            <p:cNvSpPr>
              <a:spLocks noChangeArrowheads="1"/>
            </p:cNvSpPr>
            <p:nvPr/>
          </p:nvSpPr>
          <p:spPr bwMode="auto">
            <a:xfrm>
              <a:off x="3296" y="2256"/>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8" name="Oval 22"/>
            <p:cNvSpPr>
              <a:spLocks noChangeArrowheads="1"/>
            </p:cNvSpPr>
            <p:nvPr/>
          </p:nvSpPr>
          <p:spPr bwMode="auto">
            <a:xfrm>
              <a:off x="2224" y="3488"/>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79" name="Text Box 23"/>
            <p:cNvSpPr txBox="1">
              <a:spLocks noChangeArrowheads="1"/>
            </p:cNvSpPr>
            <p:nvPr/>
          </p:nvSpPr>
          <p:spPr bwMode="auto">
            <a:xfrm>
              <a:off x="2240" y="3392"/>
              <a:ext cx="848" cy="12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endParaRPr lang="en-US" altLang="en-US" sz="1800" b="0"/>
            </a:p>
          </p:txBody>
        </p:sp>
        <p:sp>
          <p:nvSpPr>
            <p:cNvPr id="70680" name="Text Box 24"/>
            <p:cNvSpPr txBox="1">
              <a:spLocks noChangeArrowheads="1"/>
            </p:cNvSpPr>
            <p:nvPr/>
          </p:nvSpPr>
          <p:spPr bwMode="auto">
            <a:xfrm>
              <a:off x="1632" y="1305"/>
              <a:ext cx="912" cy="12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Andy (2, 8)</a:t>
              </a:r>
            </a:p>
          </p:txBody>
        </p:sp>
        <p:sp>
          <p:nvSpPr>
            <p:cNvPr id="70681" name="Text Box 25"/>
            <p:cNvSpPr txBox="1">
              <a:spLocks noChangeArrowheads="1"/>
            </p:cNvSpPr>
            <p:nvPr/>
          </p:nvSpPr>
          <p:spPr bwMode="auto">
            <a:xfrm>
              <a:off x="2112" y="1536"/>
              <a:ext cx="912" cy="12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Els (3, 7)</a:t>
              </a:r>
            </a:p>
          </p:txBody>
        </p:sp>
        <p:sp>
          <p:nvSpPr>
            <p:cNvPr id="70682" name="Line 26"/>
            <p:cNvSpPr>
              <a:spLocks noChangeShapeType="1"/>
            </p:cNvSpPr>
            <p:nvPr/>
          </p:nvSpPr>
          <p:spPr bwMode="auto">
            <a:xfrm>
              <a:off x="2208" y="1776"/>
              <a:ext cx="0" cy="768"/>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0683" name="Line 27"/>
            <p:cNvSpPr>
              <a:spLocks noChangeShapeType="1"/>
            </p:cNvSpPr>
            <p:nvPr/>
          </p:nvSpPr>
          <p:spPr bwMode="auto">
            <a:xfrm>
              <a:off x="2208" y="1776"/>
              <a:ext cx="672"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0684" name="Line 28"/>
            <p:cNvSpPr>
              <a:spLocks noChangeShapeType="1"/>
            </p:cNvSpPr>
            <p:nvPr/>
          </p:nvSpPr>
          <p:spPr bwMode="auto">
            <a:xfrm>
              <a:off x="1968" y="1584"/>
              <a:ext cx="0" cy="96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0685" name="Line 29"/>
            <p:cNvSpPr>
              <a:spLocks noChangeShapeType="1"/>
            </p:cNvSpPr>
            <p:nvPr/>
          </p:nvSpPr>
          <p:spPr bwMode="auto">
            <a:xfrm>
              <a:off x="2016" y="1536"/>
              <a:ext cx="86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0686" name="Text Box 30"/>
            <p:cNvSpPr txBox="1">
              <a:spLocks noChangeArrowheads="1"/>
            </p:cNvSpPr>
            <p:nvPr/>
          </p:nvSpPr>
          <p:spPr bwMode="auto">
            <a:xfrm>
              <a:off x="1872" y="2505"/>
              <a:ext cx="192"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2</a:t>
              </a:r>
            </a:p>
          </p:txBody>
        </p:sp>
        <p:sp>
          <p:nvSpPr>
            <p:cNvPr id="70687" name="Text Box 31"/>
            <p:cNvSpPr txBox="1">
              <a:spLocks noChangeArrowheads="1"/>
            </p:cNvSpPr>
            <p:nvPr/>
          </p:nvSpPr>
          <p:spPr bwMode="auto">
            <a:xfrm>
              <a:off x="2112" y="2505"/>
              <a:ext cx="192"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3</a:t>
              </a:r>
            </a:p>
          </p:txBody>
        </p:sp>
        <p:sp>
          <p:nvSpPr>
            <p:cNvPr id="70688" name="Text Box 32"/>
            <p:cNvSpPr txBox="1">
              <a:spLocks noChangeArrowheads="1"/>
            </p:cNvSpPr>
            <p:nvPr/>
          </p:nvSpPr>
          <p:spPr bwMode="auto">
            <a:xfrm>
              <a:off x="2880" y="1689"/>
              <a:ext cx="192"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7</a:t>
              </a:r>
            </a:p>
          </p:txBody>
        </p:sp>
        <p:sp>
          <p:nvSpPr>
            <p:cNvPr id="70689" name="Text Box 33"/>
            <p:cNvSpPr txBox="1">
              <a:spLocks noChangeArrowheads="1"/>
            </p:cNvSpPr>
            <p:nvPr/>
          </p:nvSpPr>
          <p:spPr bwMode="auto">
            <a:xfrm>
              <a:off x="2880" y="1392"/>
              <a:ext cx="192"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8</a:t>
              </a:r>
            </a:p>
          </p:txBody>
        </p:sp>
        <p:sp>
          <p:nvSpPr>
            <p:cNvPr id="70690" name="Line 34"/>
            <p:cNvSpPr>
              <a:spLocks noChangeShapeType="1"/>
            </p:cNvSpPr>
            <p:nvPr/>
          </p:nvSpPr>
          <p:spPr bwMode="auto">
            <a:xfrm>
              <a:off x="2016" y="1584"/>
              <a:ext cx="192"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0691" name="Line 35"/>
            <p:cNvSpPr>
              <a:spLocks noChangeShapeType="1"/>
            </p:cNvSpPr>
            <p:nvPr/>
          </p:nvSpPr>
          <p:spPr bwMode="auto">
            <a:xfrm>
              <a:off x="1968" y="1776"/>
              <a:ext cx="24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grpSp>
      <p:sp>
        <p:nvSpPr>
          <p:cNvPr id="70661" name="AutoShape 36"/>
          <p:cNvSpPr>
            <a:spLocks/>
          </p:cNvSpPr>
          <p:nvPr/>
        </p:nvSpPr>
        <p:spPr bwMode="auto">
          <a:xfrm>
            <a:off x="4191000" y="3581400"/>
            <a:ext cx="152400" cy="685800"/>
          </a:xfrm>
          <a:prstGeom prst="leftBrace">
            <a:avLst>
              <a:gd name="adj1" fmla="val 3750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62" name="AutoShape 37"/>
          <p:cNvSpPr>
            <a:spLocks/>
          </p:cNvSpPr>
          <p:nvPr/>
        </p:nvSpPr>
        <p:spPr bwMode="auto">
          <a:xfrm rot="-5400000">
            <a:off x="4648200" y="4114800"/>
            <a:ext cx="152400" cy="609600"/>
          </a:xfrm>
          <a:prstGeom prst="leftBrace">
            <a:avLst>
              <a:gd name="adj1" fmla="val 33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0663" name="Text Box 38"/>
          <p:cNvSpPr txBox="1">
            <a:spLocks noChangeArrowheads="1"/>
          </p:cNvSpPr>
          <p:nvPr/>
        </p:nvSpPr>
        <p:spPr bwMode="auto">
          <a:xfrm>
            <a:off x="3962400" y="3657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2400" b="0"/>
              <a:t>x</a:t>
            </a:r>
          </a:p>
        </p:txBody>
      </p:sp>
      <p:sp>
        <p:nvSpPr>
          <p:cNvPr id="70664" name="Text Box 39"/>
          <p:cNvSpPr txBox="1">
            <a:spLocks noChangeArrowheads="1"/>
          </p:cNvSpPr>
          <p:nvPr/>
        </p:nvSpPr>
        <p:spPr bwMode="auto">
          <a:xfrm>
            <a:off x="4572000" y="4343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2400" b="0"/>
              <a:t>y</a:t>
            </a:r>
          </a:p>
        </p:txBody>
      </p:sp>
      <p:sp>
        <p:nvSpPr>
          <p:cNvPr id="964648" name="AutoShape 40"/>
          <p:cNvSpPr>
            <a:spLocks/>
          </p:cNvSpPr>
          <p:nvPr/>
        </p:nvSpPr>
        <p:spPr bwMode="auto">
          <a:xfrm>
            <a:off x="0" y="838200"/>
            <a:ext cx="4724400" cy="1600200"/>
          </a:xfrm>
          <a:prstGeom prst="borderCallout1">
            <a:avLst>
              <a:gd name="adj1" fmla="val 7144"/>
              <a:gd name="adj2" fmla="val 101611"/>
              <a:gd name="adj3" fmla="val 191468"/>
              <a:gd name="adj4" fmla="val 106116"/>
            </a:avLst>
          </a:prstGeom>
          <a:solidFill>
            <a:srgbClr val="FFFFFF"/>
          </a:solidFill>
          <a:ln w="127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
                <a:srgbClr val="FF0033"/>
              </a:buClr>
              <a:buSzTx/>
              <a:buFont typeface="Wingdings" pitchFamily="2" charset="2"/>
              <a:buNone/>
            </a:pPr>
            <a:r>
              <a:rPr lang="en-US" altLang="en-US" sz="2400" b="0" u="sng" dirty="0"/>
              <a:t>Similarity Between </a:t>
            </a:r>
            <a:r>
              <a:rPr lang="en-US" altLang="en-US" sz="2400" b="0" u="sng" dirty="0" smtClean="0"/>
              <a:t>Individuals</a:t>
            </a:r>
            <a:endParaRPr lang="en-US" altLang="en-US" sz="2400" b="0" u="sng" dirty="0"/>
          </a:p>
          <a:p>
            <a:pPr>
              <a:spcBef>
                <a:spcPct val="0"/>
              </a:spcBef>
              <a:buClr>
                <a:srgbClr val="FF0033"/>
              </a:buClr>
              <a:buSzTx/>
              <a:buFont typeface="Wingdings" pitchFamily="2" charset="2"/>
              <a:buChar char="§"/>
            </a:pPr>
            <a:r>
              <a:rPr lang="en-US" altLang="en-US" sz="2400" b="0" dirty="0"/>
              <a:t> Basic geometry (Euclidean distance)</a:t>
            </a:r>
          </a:p>
          <a:p>
            <a:pPr>
              <a:spcBef>
                <a:spcPct val="0"/>
              </a:spcBef>
              <a:buClr>
                <a:srgbClr val="FF0033"/>
              </a:buClr>
              <a:buSzTx/>
              <a:buFont typeface="Wingdings" pitchFamily="2" charset="2"/>
              <a:buChar char="§"/>
            </a:pPr>
            <a:r>
              <a:rPr lang="en-US" altLang="en-US" sz="2400" b="0" dirty="0"/>
              <a:t> (distance)</a:t>
            </a:r>
            <a:r>
              <a:rPr lang="en-US" altLang="en-US" sz="2400" b="0" baseline="30000" dirty="0"/>
              <a:t>2</a:t>
            </a:r>
            <a:r>
              <a:rPr lang="en-US" altLang="en-US" sz="2400" b="0" dirty="0"/>
              <a:t> = x</a:t>
            </a:r>
            <a:r>
              <a:rPr lang="en-US" altLang="en-US" sz="2400" b="0" baseline="30000" dirty="0"/>
              <a:t>2</a:t>
            </a:r>
            <a:r>
              <a:rPr lang="en-US" altLang="en-US" sz="2400" b="0" dirty="0"/>
              <a:t> + y</a:t>
            </a:r>
            <a:r>
              <a:rPr lang="en-US" altLang="en-US" sz="2400" b="0" baseline="30000" dirty="0"/>
              <a:t>2</a:t>
            </a:r>
          </a:p>
          <a:p>
            <a:pPr lvl="1">
              <a:spcBef>
                <a:spcPct val="0"/>
              </a:spcBef>
              <a:buClr>
                <a:srgbClr val="FF0033"/>
              </a:buClr>
              <a:buSzTx/>
              <a:buFont typeface="Wingdings" pitchFamily="2" charset="2"/>
              <a:buChar char="§"/>
            </a:pPr>
            <a:r>
              <a:rPr lang="en-US" altLang="en-US" sz="2400" b="0" baseline="30000" dirty="0"/>
              <a:t> </a:t>
            </a:r>
            <a:r>
              <a:rPr lang="en-US" altLang="en-US" sz="2400" b="0" dirty="0"/>
              <a:t>(distance)</a:t>
            </a:r>
            <a:r>
              <a:rPr lang="en-US" altLang="en-US" sz="2400" b="0" baseline="30000" dirty="0"/>
              <a:t>2</a:t>
            </a:r>
            <a:r>
              <a:rPr lang="en-US" altLang="en-US" sz="2400" b="0" dirty="0"/>
              <a:t> = (8-7)</a:t>
            </a:r>
            <a:r>
              <a:rPr lang="en-US" altLang="en-US" sz="2400" b="0" baseline="30000" dirty="0"/>
              <a:t>2</a:t>
            </a:r>
            <a:r>
              <a:rPr lang="en-US" altLang="en-US" sz="2400" b="0" dirty="0"/>
              <a:t> + (2-3)</a:t>
            </a:r>
            <a:r>
              <a:rPr lang="en-US" altLang="en-US" sz="2400" b="0" baseline="30000" dirty="0"/>
              <a:t>2</a:t>
            </a:r>
          </a:p>
        </p:txBody>
      </p:sp>
      <p:sp>
        <p:nvSpPr>
          <p:cNvPr id="3" name="TextBox 2"/>
          <p:cNvSpPr txBox="1"/>
          <p:nvPr/>
        </p:nvSpPr>
        <p:spPr>
          <a:xfrm>
            <a:off x="704537" y="4114800"/>
            <a:ext cx="3057993" cy="1200329"/>
          </a:xfrm>
          <a:prstGeom prst="rect">
            <a:avLst/>
          </a:prstGeom>
          <a:solidFill>
            <a:srgbClr val="FFFF00"/>
          </a:solidFill>
        </p:spPr>
        <p:txBody>
          <a:bodyPr wrap="square" rtlCol="0">
            <a:spAutoFit/>
          </a:bodyPr>
          <a:lstStyle/>
          <a:p>
            <a:r>
              <a:rPr lang="en-GB" dirty="0" smtClean="0"/>
              <a:t>(Note: We are plotting </a:t>
            </a:r>
            <a:r>
              <a:rPr lang="en-GB" b="1" dirty="0" smtClean="0"/>
              <a:t>people </a:t>
            </a:r>
            <a:r>
              <a:rPr lang="en-GB" dirty="0" smtClean="0"/>
              <a:t>now while </a:t>
            </a:r>
            <a:r>
              <a:rPr lang="en-GB" i="1" dirty="0" smtClean="0"/>
              <a:t>segmenting</a:t>
            </a:r>
            <a:r>
              <a:rPr lang="en-GB" dirty="0" smtClean="0"/>
              <a:t>. We could plot </a:t>
            </a:r>
            <a:r>
              <a:rPr lang="en-GB" b="1" dirty="0" smtClean="0"/>
              <a:t>brands</a:t>
            </a:r>
            <a:r>
              <a:rPr lang="en-GB" dirty="0" smtClean="0"/>
              <a:t> if we were working on </a:t>
            </a:r>
            <a:r>
              <a:rPr lang="en-GB" i="1" dirty="0" smtClean="0"/>
              <a:t>positioning</a:t>
            </a:r>
            <a:r>
              <a:rPr lang="en-GB" dirty="0" smtClean="0"/>
              <a:t>.)</a:t>
            </a:r>
            <a:endParaRPr lang="en-US" dirty="0"/>
          </a:p>
        </p:txBody>
      </p:sp>
    </p:spTree>
    <p:extLst>
      <p:ext uri="{BB962C8B-B14F-4D97-AF65-F5344CB8AC3E}">
        <p14:creationId xmlns:p14="http://schemas.microsoft.com/office/powerpoint/2010/main" val="3142456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4648">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464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464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464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46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48" grpId="0" build="p" bldLvl="2"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2"/>
          <p:cNvSpPr>
            <a:spLocks noGrp="1"/>
          </p:cNvSpPr>
          <p:nvPr>
            <p:ph type="sldNum" sz="quarter" idx="4294967295"/>
          </p:nvPr>
        </p:nvSpPr>
        <p:spPr>
          <a:xfrm>
            <a:off x="7162800" y="6477000"/>
            <a:ext cx="1905000" cy="457200"/>
          </a:xfrm>
          <a:prstGeom prst="rect">
            <a:avLst/>
          </a:prstGeom>
          <a:noFill/>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Char char="•"/>
            </a:pPr>
            <a:fld id="{195B199F-D8D1-4022-AD00-C5C0C2DDC4FF}" type="slidenum">
              <a:rPr lang="en-US" altLang="en-US" sz="1400" smtClean="0"/>
              <a:pPr>
                <a:spcBef>
                  <a:spcPct val="50000"/>
                </a:spcBef>
                <a:buClrTx/>
                <a:buSzTx/>
                <a:buFontTx/>
                <a:buChar char="•"/>
              </a:pPr>
              <a:t>11</a:t>
            </a:fld>
            <a:endParaRPr lang="en-US" altLang="en-US" sz="1400" smtClean="0"/>
          </a:p>
        </p:txBody>
      </p:sp>
      <p:sp>
        <p:nvSpPr>
          <p:cNvPr id="71683" name="Text Box 2"/>
          <p:cNvSpPr txBox="1">
            <a:spLocks noChangeArrowheads="1"/>
          </p:cNvSpPr>
          <p:nvPr/>
        </p:nvSpPr>
        <p:spPr bwMode="auto">
          <a:xfrm>
            <a:off x="76200" y="152402"/>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800" b="0" dirty="0">
                <a:latin typeface="+mj-lt"/>
              </a:rPr>
              <a:t>A g</a:t>
            </a:r>
            <a:r>
              <a:rPr lang="en-US" altLang="en-US" sz="2800" b="0" dirty="0" smtClean="0">
                <a:latin typeface="+mj-lt"/>
              </a:rPr>
              <a:t>eneral example</a:t>
            </a:r>
            <a:r>
              <a:rPr lang="en-US" altLang="en-US" sz="2800" b="0" dirty="0">
                <a:latin typeface="+mj-lt"/>
              </a:rPr>
              <a:t>: </a:t>
            </a:r>
            <a:r>
              <a:rPr lang="en-US" altLang="en-US" sz="2800" b="0" dirty="0" smtClean="0">
                <a:latin typeface="+mj-lt"/>
              </a:rPr>
              <a:t>forming clusters </a:t>
            </a:r>
            <a:r>
              <a:rPr lang="en-US" altLang="en-US" sz="2800" b="0" dirty="0">
                <a:latin typeface="+mj-lt"/>
              </a:rPr>
              <a:t>or </a:t>
            </a:r>
            <a:r>
              <a:rPr lang="en-US" altLang="en-US" sz="2800" b="0" dirty="0" smtClean="0">
                <a:latin typeface="+mj-lt"/>
              </a:rPr>
              <a:t>segments</a:t>
            </a:r>
            <a:endParaRPr lang="en-US" altLang="en-US" sz="2800" b="0" dirty="0">
              <a:latin typeface="+mj-lt"/>
            </a:endParaRPr>
          </a:p>
        </p:txBody>
      </p:sp>
      <p:sp>
        <p:nvSpPr>
          <p:cNvPr id="71684" name="AutoShape 3"/>
          <p:cNvSpPr>
            <a:spLocks noChangeArrowheads="1"/>
          </p:cNvSpPr>
          <p:nvPr/>
        </p:nvSpPr>
        <p:spPr bwMode="auto">
          <a:xfrm>
            <a:off x="533400" y="990600"/>
            <a:ext cx="8077200" cy="5715000"/>
          </a:xfrm>
          <a:prstGeom prst="roundRect">
            <a:avLst>
              <a:gd name="adj" fmla="val 5875"/>
            </a:avLst>
          </a:prstGeom>
          <a:solidFill>
            <a:srgbClr val="CCFFCC"/>
          </a:solidFill>
          <a:ln w="85725">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71685" name="Group 4"/>
          <p:cNvGrpSpPr>
            <a:grpSpLocks/>
          </p:cNvGrpSpPr>
          <p:nvPr/>
        </p:nvGrpSpPr>
        <p:grpSpPr bwMode="auto">
          <a:xfrm>
            <a:off x="3352800" y="1508125"/>
            <a:ext cx="2438400" cy="4895850"/>
            <a:chOff x="2112" y="950"/>
            <a:chExt cx="1536" cy="3084"/>
          </a:xfrm>
        </p:grpSpPr>
        <p:sp>
          <p:nvSpPr>
            <p:cNvPr id="71725" name="Text Box 5"/>
            <p:cNvSpPr txBox="1">
              <a:spLocks noChangeArrowheads="1"/>
            </p:cNvSpPr>
            <p:nvPr/>
          </p:nvSpPr>
          <p:spPr bwMode="auto">
            <a:xfrm>
              <a:off x="2112" y="950"/>
              <a:ext cx="1536" cy="194"/>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1400" b="0" dirty="0" smtClean="0"/>
                <a:t>Moisturizing important</a:t>
              </a:r>
              <a:endParaRPr lang="en-US" altLang="en-US" sz="1400" b="0" dirty="0"/>
            </a:p>
          </p:txBody>
        </p:sp>
        <p:sp>
          <p:nvSpPr>
            <p:cNvPr id="71726" name="Text Box 6"/>
            <p:cNvSpPr txBox="1">
              <a:spLocks noChangeArrowheads="1"/>
            </p:cNvSpPr>
            <p:nvPr/>
          </p:nvSpPr>
          <p:spPr bwMode="auto">
            <a:xfrm>
              <a:off x="2112" y="3840"/>
              <a:ext cx="1536" cy="194"/>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1400" b="0" dirty="0" smtClean="0"/>
                <a:t>Moisturizing not important</a:t>
              </a:r>
              <a:endParaRPr lang="en-US" altLang="en-US" sz="1400" b="0" dirty="0"/>
            </a:p>
          </p:txBody>
        </p:sp>
        <p:sp>
          <p:nvSpPr>
            <p:cNvPr id="71727" name="Line 7"/>
            <p:cNvSpPr>
              <a:spLocks noChangeShapeType="1"/>
            </p:cNvSpPr>
            <p:nvPr/>
          </p:nvSpPr>
          <p:spPr bwMode="auto">
            <a:xfrm>
              <a:off x="2880" y="1152"/>
              <a:ext cx="0" cy="2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grpSp>
        <p:nvGrpSpPr>
          <p:cNvPr id="71686" name="Group 8"/>
          <p:cNvGrpSpPr>
            <a:grpSpLocks/>
          </p:cNvGrpSpPr>
          <p:nvPr/>
        </p:nvGrpSpPr>
        <p:grpSpPr bwMode="auto">
          <a:xfrm>
            <a:off x="368301" y="3810002"/>
            <a:ext cx="8585200" cy="333375"/>
            <a:chOff x="232" y="2400"/>
            <a:chExt cx="5408" cy="210"/>
          </a:xfrm>
        </p:grpSpPr>
        <p:sp>
          <p:nvSpPr>
            <p:cNvPr id="71722" name="Text Box 9"/>
            <p:cNvSpPr txBox="1">
              <a:spLocks noChangeArrowheads="1"/>
            </p:cNvSpPr>
            <p:nvPr/>
          </p:nvSpPr>
          <p:spPr bwMode="auto">
            <a:xfrm>
              <a:off x="232" y="2400"/>
              <a:ext cx="1536" cy="194"/>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r" eaLnBrk="1" hangingPunct="1">
                <a:spcBef>
                  <a:spcPct val="50000"/>
                </a:spcBef>
                <a:buClrTx/>
                <a:buSzTx/>
                <a:buFontTx/>
                <a:buNone/>
              </a:pPr>
              <a:r>
                <a:rPr lang="en-US" altLang="en-US" sz="1400" b="0" dirty="0" smtClean="0"/>
                <a:t>Deodorant not important</a:t>
              </a:r>
              <a:endParaRPr lang="en-US" altLang="en-US" sz="1400" b="0" dirty="0"/>
            </a:p>
          </p:txBody>
        </p:sp>
        <p:sp>
          <p:nvSpPr>
            <p:cNvPr id="71723" name="Text Box 10"/>
            <p:cNvSpPr txBox="1">
              <a:spLocks noChangeArrowheads="1"/>
            </p:cNvSpPr>
            <p:nvPr/>
          </p:nvSpPr>
          <p:spPr bwMode="auto">
            <a:xfrm>
              <a:off x="4104" y="2416"/>
              <a:ext cx="1536" cy="194"/>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400" b="0" dirty="0" smtClean="0"/>
                <a:t>Deodorant important</a:t>
              </a:r>
              <a:endParaRPr lang="en-US" altLang="en-US" sz="1400" b="0" dirty="0"/>
            </a:p>
          </p:txBody>
        </p:sp>
        <p:sp>
          <p:nvSpPr>
            <p:cNvPr id="71724" name="Line 11"/>
            <p:cNvSpPr>
              <a:spLocks noChangeShapeType="1"/>
            </p:cNvSpPr>
            <p:nvPr/>
          </p:nvSpPr>
          <p:spPr bwMode="auto">
            <a:xfrm>
              <a:off x="1728" y="2544"/>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sp>
        <p:nvSpPr>
          <p:cNvPr id="71687" name="Oval 12"/>
          <p:cNvSpPr>
            <a:spLocks noChangeArrowheads="1"/>
          </p:cNvSpPr>
          <p:nvPr/>
        </p:nvSpPr>
        <p:spPr bwMode="auto">
          <a:xfrm>
            <a:off x="6184900" y="24638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88" name="Oval 13"/>
          <p:cNvSpPr>
            <a:spLocks noChangeArrowheads="1"/>
          </p:cNvSpPr>
          <p:nvPr/>
        </p:nvSpPr>
        <p:spPr bwMode="auto">
          <a:xfrm>
            <a:off x="6019800" y="27813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89" name="Oval 14"/>
          <p:cNvSpPr>
            <a:spLocks noChangeArrowheads="1"/>
          </p:cNvSpPr>
          <p:nvPr/>
        </p:nvSpPr>
        <p:spPr bwMode="auto">
          <a:xfrm>
            <a:off x="6350000" y="32766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0" name="Oval 15"/>
          <p:cNvSpPr>
            <a:spLocks noChangeArrowheads="1"/>
          </p:cNvSpPr>
          <p:nvPr/>
        </p:nvSpPr>
        <p:spPr bwMode="auto">
          <a:xfrm>
            <a:off x="6146800" y="49784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1" name="Oval 16"/>
          <p:cNvSpPr>
            <a:spLocks noChangeArrowheads="1"/>
          </p:cNvSpPr>
          <p:nvPr/>
        </p:nvSpPr>
        <p:spPr bwMode="auto">
          <a:xfrm>
            <a:off x="5727700" y="52070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2" name="Oval 17"/>
          <p:cNvSpPr>
            <a:spLocks noChangeArrowheads="1"/>
          </p:cNvSpPr>
          <p:nvPr/>
        </p:nvSpPr>
        <p:spPr bwMode="auto">
          <a:xfrm>
            <a:off x="3111500" y="24257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3" name="Oval 18"/>
          <p:cNvSpPr>
            <a:spLocks noChangeArrowheads="1"/>
          </p:cNvSpPr>
          <p:nvPr/>
        </p:nvSpPr>
        <p:spPr bwMode="auto">
          <a:xfrm>
            <a:off x="3454400" y="28067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4" name="Oval 19"/>
          <p:cNvSpPr>
            <a:spLocks noChangeArrowheads="1"/>
          </p:cNvSpPr>
          <p:nvPr/>
        </p:nvSpPr>
        <p:spPr bwMode="auto">
          <a:xfrm>
            <a:off x="4025900" y="37846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5" name="Oval 20"/>
          <p:cNvSpPr>
            <a:spLocks noChangeArrowheads="1"/>
          </p:cNvSpPr>
          <p:nvPr/>
        </p:nvSpPr>
        <p:spPr bwMode="auto">
          <a:xfrm>
            <a:off x="5232400" y="35814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6" name="Oval 21"/>
          <p:cNvSpPr>
            <a:spLocks noChangeArrowheads="1"/>
          </p:cNvSpPr>
          <p:nvPr/>
        </p:nvSpPr>
        <p:spPr bwMode="auto">
          <a:xfrm>
            <a:off x="3530600" y="5537200"/>
            <a:ext cx="76200" cy="762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71697" name="Text Box 22"/>
          <p:cNvSpPr txBox="1">
            <a:spLocks noChangeArrowheads="1"/>
          </p:cNvSpPr>
          <p:nvPr/>
        </p:nvSpPr>
        <p:spPr bwMode="auto">
          <a:xfrm>
            <a:off x="3556001" y="5384802"/>
            <a:ext cx="1346200" cy="366713"/>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Ozzy</a:t>
            </a:r>
          </a:p>
        </p:txBody>
      </p:sp>
      <p:grpSp>
        <p:nvGrpSpPr>
          <p:cNvPr id="71698" name="Group 23"/>
          <p:cNvGrpSpPr>
            <a:grpSpLocks/>
          </p:cNvGrpSpPr>
          <p:nvPr/>
        </p:nvGrpSpPr>
        <p:grpSpPr bwMode="auto">
          <a:xfrm>
            <a:off x="6045200" y="2324102"/>
            <a:ext cx="1676400" cy="1166813"/>
            <a:chOff x="3808" y="1464"/>
            <a:chExt cx="1056" cy="735"/>
          </a:xfrm>
        </p:grpSpPr>
        <p:sp>
          <p:nvSpPr>
            <p:cNvPr id="71719" name="Text Box 24"/>
            <p:cNvSpPr txBox="1">
              <a:spLocks noChangeArrowheads="1"/>
            </p:cNvSpPr>
            <p:nvPr/>
          </p:nvSpPr>
          <p:spPr bwMode="auto">
            <a:xfrm>
              <a:off x="3912" y="1464"/>
              <a:ext cx="52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Stijn</a:t>
              </a:r>
            </a:p>
          </p:txBody>
        </p:sp>
        <p:sp>
          <p:nvSpPr>
            <p:cNvPr id="71720" name="Text Box 25"/>
            <p:cNvSpPr txBox="1">
              <a:spLocks noChangeArrowheads="1"/>
            </p:cNvSpPr>
            <p:nvPr/>
          </p:nvSpPr>
          <p:spPr bwMode="auto">
            <a:xfrm>
              <a:off x="3808" y="1664"/>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Marcus</a:t>
              </a:r>
            </a:p>
          </p:txBody>
        </p:sp>
        <p:sp>
          <p:nvSpPr>
            <p:cNvPr id="71721" name="Text Box 26"/>
            <p:cNvSpPr txBox="1">
              <a:spLocks noChangeArrowheads="1"/>
            </p:cNvSpPr>
            <p:nvPr/>
          </p:nvSpPr>
          <p:spPr bwMode="auto">
            <a:xfrm>
              <a:off x="4016" y="1968"/>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Stacy</a:t>
              </a:r>
            </a:p>
          </p:txBody>
        </p:sp>
      </p:grpSp>
      <p:sp>
        <p:nvSpPr>
          <p:cNvPr id="991259" name="Oval 27"/>
          <p:cNvSpPr>
            <a:spLocks noChangeArrowheads="1"/>
          </p:cNvSpPr>
          <p:nvPr/>
        </p:nvSpPr>
        <p:spPr bwMode="auto">
          <a:xfrm>
            <a:off x="5867400" y="2209800"/>
            <a:ext cx="1828800" cy="1524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71700" name="Group 28"/>
          <p:cNvGrpSpPr>
            <a:grpSpLocks/>
          </p:cNvGrpSpPr>
          <p:nvPr/>
        </p:nvGrpSpPr>
        <p:grpSpPr bwMode="auto">
          <a:xfrm>
            <a:off x="3124200" y="2286002"/>
            <a:ext cx="1143000" cy="747713"/>
            <a:chOff x="1968" y="1440"/>
            <a:chExt cx="720" cy="471"/>
          </a:xfrm>
        </p:grpSpPr>
        <p:sp>
          <p:nvSpPr>
            <p:cNvPr id="71717" name="Text Box 29"/>
            <p:cNvSpPr txBox="1">
              <a:spLocks noChangeArrowheads="1"/>
            </p:cNvSpPr>
            <p:nvPr/>
          </p:nvSpPr>
          <p:spPr bwMode="auto">
            <a:xfrm>
              <a:off x="1968" y="1440"/>
              <a:ext cx="480"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Andy</a:t>
              </a:r>
            </a:p>
          </p:txBody>
        </p:sp>
        <p:sp>
          <p:nvSpPr>
            <p:cNvPr id="71718" name="Text Box 30"/>
            <p:cNvSpPr txBox="1">
              <a:spLocks noChangeArrowheads="1"/>
            </p:cNvSpPr>
            <p:nvPr/>
          </p:nvSpPr>
          <p:spPr bwMode="auto">
            <a:xfrm>
              <a:off x="2208" y="1680"/>
              <a:ext cx="480"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Els</a:t>
              </a:r>
            </a:p>
          </p:txBody>
        </p:sp>
      </p:grpSp>
      <p:sp>
        <p:nvSpPr>
          <p:cNvPr id="991263" name="Oval 31"/>
          <p:cNvSpPr>
            <a:spLocks noChangeArrowheads="1"/>
          </p:cNvSpPr>
          <p:nvPr/>
        </p:nvSpPr>
        <p:spPr bwMode="auto">
          <a:xfrm>
            <a:off x="2971800" y="2209800"/>
            <a:ext cx="1295400" cy="914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71702" name="Group 32"/>
          <p:cNvGrpSpPr>
            <a:grpSpLocks/>
          </p:cNvGrpSpPr>
          <p:nvPr/>
        </p:nvGrpSpPr>
        <p:grpSpPr bwMode="auto">
          <a:xfrm>
            <a:off x="4051300" y="3441702"/>
            <a:ext cx="1320800" cy="557213"/>
            <a:chOff x="2552" y="2168"/>
            <a:chExt cx="832" cy="351"/>
          </a:xfrm>
        </p:grpSpPr>
        <p:sp>
          <p:nvSpPr>
            <p:cNvPr id="71715" name="Text Box 33"/>
            <p:cNvSpPr txBox="1">
              <a:spLocks noChangeArrowheads="1"/>
            </p:cNvSpPr>
            <p:nvPr/>
          </p:nvSpPr>
          <p:spPr bwMode="auto">
            <a:xfrm>
              <a:off x="2552" y="2288"/>
              <a:ext cx="480"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Lisa</a:t>
              </a:r>
            </a:p>
          </p:txBody>
        </p:sp>
        <p:sp>
          <p:nvSpPr>
            <p:cNvPr id="71716" name="Text Box 34"/>
            <p:cNvSpPr txBox="1">
              <a:spLocks noChangeArrowheads="1"/>
            </p:cNvSpPr>
            <p:nvPr/>
          </p:nvSpPr>
          <p:spPr bwMode="auto">
            <a:xfrm>
              <a:off x="2856" y="2168"/>
              <a:ext cx="52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John</a:t>
              </a:r>
            </a:p>
          </p:txBody>
        </p:sp>
      </p:grpSp>
      <p:sp>
        <p:nvSpPr>
          <p:cNvPr id="991267" name="Oval 35"/>
          <p:cNvSpPr>
            <a:spLocks noChangeArrowheads="1"/>
          </p:cNvSpPr>
          <p:nvPr/>
        </p:nvSpPr>
        <p:spPr bwMode="auto">
          <a:xfrm>
            <a:off x="3962400" y="3276600"/>
            <a:ext cx="1447800" cy="838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71704" name="Group 36"/>
          <p:cNvGrpSpPr>
            <a:grpSpLocks/>
          </p:cNvGrpSpPr>
          <p:nvPr/>
        </p:nvGrpSpPr>
        <p:grpSpPr bwMode="auto">
          <a:xfrm>
            <a:off x="5740400" y="4838702"/>
            <a:ext cx="1790700" cy="595313"/>
            <a:chOff x="3616" y="3048"/>
            <a:chExt cx="1128" cy="375"/>
          </a:xfrm>
        </p:grpSpPr>
        <p:sp>
          <p:nvSpPr>
            <p:cNvPr id="71713" name="Text Box 37"/>
            <p:cNvSpPr txBox="1">
              <a:spLocks noChangeArrowheads="1"/>
            </p:cNvSpPr>
            <p:nvPr/>
          </p:nvSpPr>
          <p:spPr bwMode="auto">
            <a:xfrm>
              <a:off x="3896" y="3048"/>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Qi</a:t>
              </a:r>
            </a:p>
          </p:txBody>
        </p:sp>
        <p:sp>
          <p:nvSpPr>
            <p:cNvPr id="71714" name="Text Box 38"/>
            <p:cNvSpPr txBox="1">
              <a:spLocks noChangeArrowheads="1"/>
            </p:cNvSpPr>
            <p:nvPr/>
          </p:nvSpPr>
          <p:spPr bwMode="auto">
            <a:xfrm>
              <a:off x="3616" y="3192"/>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Elise</a:t>
              </a:r>
            </a:p>
          </p:txBody>
        </p:sp>
      </p:grpSp>
      <p:sp>
        <p:nvSpPr>
          <p:cNvPr id="991271" name="Oval 39"/>
          <p:cNvSpPr>
            <a:spLocks noChangeArrowheads="1"/>
          </p:cNvSpPr>
          <p:nvPr/>
        </p:nvSpPr>
        <p:spPr bwMode="auto">
          <a:xfrm>
            <a:off x="5638800" y="4800600"/>
            <a:ext cx="1219200" cy="838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991272" name="Group 40"/>
          <p:cNvGrpSpPr>
            <a:grpSpLocks/>
          </p:cNvGrpSpPr>
          <p:nvPr/>
        </p:nvGrpSpPr>
        <p:grpSpPr bwMode="auto">
          <a:xfrm>
            <a:off x="381000" y="2514600"/>
            <a:ext cx="3048000" cy="2827338"/>
            <a:chOff x="240" y="1584"/>
            <a:chExt cx="1920" cy="1781"/>
          </a:xfrm>
        </p:grpSpPr>
        <p:sp>
          <p:nvSpPr>
            <p:cNvPr id="71711" name="Line 41"/>
            <p:cNvSpPr>
              <a:spLocks noChangeShapeType="1"/>
            </p:cNvSpPr>
            <p:nvPr/>
          </p:nvSpPr>
          <p:spPr bwMode="auto">
            <a:xfrm>
              <a:off x="2016" y="1584"/>
              <a:ext cx="144" cy="192"/>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1712" name="AutoShape 42"/>
            <p:cNvSpPr>
              <a:spLocks/>
            </p:cNvSpPr>
            <p:nvPr/>
          </p:nvSpPr>
          <p:spPr bwMode="auto">
            <a:xfrm>
              <a:off x="240" y="2688"/>
              <a:ext cx="1392" cy="677"/>
            </a:xfrm>
            <a:prstGeom prst="borderCallout1">
              <a:avLst>
                <a:gd name="adj1" fmla="val 10634"/>
                <a:gd name="adj2" fmla="val 103449"/>
                <a:gd name="adj3" fmla="val -153176"/>
                <a:gd name="adj4" fmla="val 131755"/>
              </a:avLst>
            </a:prstGeom>
            <a:solidFill>
              <a:srgbClr val="FFFFFF"/>
            </a:solidFill>
            <a:ln w="12700">
              <a:solidFill>
                <a:srgbClr val="FF0000"/>
              </a:solidFill>
              <a:miter lim="800000"/>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r>
                <a:rPr lang="en-US" altLang="en-US" sz="2000" b="0"/>
                <a:t>Maximize Within Cluster Similarity</a:t>
              </a:r>
            </a:p>
            <a:p>
              <a:pPr>
                <a:spcBef>
                  <a:spcPct val="0"/>
                </a:spcBef>
                <a:buClrTx/>
                <a:buSzTx/>
                <a:buFontTx/>
                <a:buNone/>
              </a:pPr>
              <a:r>
                <a:rPr lang="en-US" altLang="en-US" sz="2000" b="0"/>
                <a:t>(Reduce Distance)</a:t>
              </a:r>
            </a:p>
          </p:txBody>
        </p:sp>
      </p:grpSp>
      <p:grpSp>
        <p:nvGrpSpPr>
          <p:cNvPr id="991275" name="Group 43"/>
          <p:cNvGrpSpPr>
            <a:grpSpLocks/>
          </p:cNvGrpSpPr>
          <p:nvPr/>
        </p:nvGrpSpPr>
        <p:grpSpPr bwMode="auto">
          <a:xfrm>
            <a:off x="762000" y="2667000"/>
            <a:ext cx="5105400" cy="3894138"/>
            <a:chOff x="480" y="1680"/>
            <a:chExt cx="3216" cy="2453"/>
          </a:xfrm>
        </p:grpSpPr>
        <p:sp>
          <p:nvSpPr>
            <p:cNvPr id="71709" name="Line 44"/>
            <p:cNvSpPr>
              <a:spLocks noChangeShapeType="1"/>
            </p:cNvSpPr>
            <p:nvPr/>
          </p:nvSpPr>
          <p:spPr bwMode="auto">
            <a:xfrm>
              <a:off x="2736" y="1680"/>
              <a:ext cx="960" cy="0"/>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71710" name="AutoShape 45"/>
            <p:cNvSpPr>
              <a:spLocks/>
            </p:cNvSpPr>
            <p:nvPr/>
          </p:nvSpPr>
          <p:spPr bwMode="auto">
            <a:xfrm>
              <a:off x="480" y="3456"/>
              <a:ext cx="1392" cy="677"/>
            </a:xfrm>
            <a:prstGeom prst="borderCallout1">
              <a:avLst>
                <a:gd name="adj1" fmla="val 10634"/>
                <a:gd name="adj2" fmla="val 103449"/>
                <a:gd name="adj3" fmla="val -262333"/>
                <a:gd name="adj4" fmla="val 202731"/>
              </a:avLst>
            </a:prstGeom>
            <a:solidFill>
              <a:srgbClr val="FFFFFF"/>
            </a:solidFill>
            <a:ln w="12700">
              <a:solidFill>
                <a:srgbClr val="FF0000"/>
              </a:solidFill>
              <a:miter lim="800000"/>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r>
                <a:rPr lang="en-US" altLang="en-US" sz="2000" b="0"/>
                <a:t>Minimize Across Cluster Similarity</a:t>
              </a:r>
            </a:p>
            <a:p>
              <a:pPr>
                <a:spcBef>
                  <a:spcPct val="0"/>
                </a:spcBef>
                <a:buClrTx/>
                <a:buSzTx/>
                <a:buFontTx/>
                <a:buNone/>
              </a:pPr>
              <a:r>
                <a:rPr lang="en-US" altLang="en-US" sz="2000" b="0"/>
                <a:t>(Increase Distance)</a:t>
              </a:r>
            </a:p>
          </p:txBody>
        </p:sp>
      </p:grpSp>
      <p:sp>
        <p:nvSpPr>
          <p:cNvPr id="991278" name="Text Box 46"/>
          <p:cNvSpPr txBox="1">
            <a:spLocks noChangeArrowheads="1"/>
          </p:cNvSpPr>
          <p:nvPr/>
        </p:nvSpPr>
        <p:spPr bwMode="auto">
          <a:xfrm>
            <a:off x="762000" y="10668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a:spcBef>
                <a:spcPct val="50000"/>
              </a:spcBef>
              <a:buClrTx/>
              <a:buSzTx/>
              <a:buFontTx/>
              <a:buNone/>
            </a:pPr>
            <a:r>
              <a:rPr lang="en-US" altLang="en-US" sz="2400"/>
              <a:t>Greater the Similarity =&gt; Less the Distance</a:t>
            </a:r>
          </a:p>
        </p:txBody>
      </p:sp>
    </p:spTree>
    <p:extLst>
      <p:ext uri="{BB962C8B-B14F-4D97-AF65-F5344CB8AC3E}">
        <p14:creationId xmlns:p14="http://schemas.microsoft.com/office/powerpoint/2010/main" val="3678486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1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12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12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12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12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912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9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59" grpId="0" animBg="1"/>
      <p:bldP spid="991263" grpId="0" animBg="1"/>
      <p:bldP spid="991267" grpId="0" animBg="1"/>
      <p:bldP spid="991271" grpId="0" animBg="1"/>
      <p:bldP spid="99127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dirty="0" smtClean="0"/>
              <a:t>Segmenting customers: Methods</a:t>
            </a:r>
          </a:p>
        </p:txBody>
      </p:sp>
      <p:sp>
        <p:nvSpPr>
          <p:cNvPr id="2" name="Content Placeholder 1"/>
          <p:cNvSpPr>
            <a:spLocks noGrp="1"/>
          </p:cNvSpPr>
          <p:nvPr>
            <p:ph idx="1"/>
          </p:nvPr>
        </p:nvSpPr>
        <p:spPr/>
        <p:txBody>
          <a:bodyPr>
            <a:normAutofit lnSpcReduction="10000"/>
          </a:bodyPr>
          <a:lstStyle/>
          <a:p>
            <a:r>
              <a:rPr lang="en-GB" altLang="en-US" dirty="0" smtClean="0"/>
              <a:t>What attributes are important? How important?</a:t>
            </a:r>
          </a:p>
          <a:p>
            <a:pPr lvl="1"/>
            <a:r>
              <a:rPr lang="en-GB" altLang="en-US" dirty="0" smtClean="0"/>
              <a:t>Obtain attribute importance ratings, “How important is Attribute X when you buy…?”</a:t>
            </a:r>
          </a:p>
          <a:p>
            <a:pPr lvl="1"/>
            <a:r>
              <a:rPr lang="en-GB" altLang="en-US" dirty="0" smtClean="0"/>
              <a:t>If there is a long list of attributes, use methods (e.g., Factor Analysis) to narrow down</a:t>
            </a:r>
          </a:p>
          <a:p>
            <a:r>
              <a:rPr lang="en-GB" altLang="en-US" dirty="0" smtClean="0"/>
              <a:t>Create sub-groups of people based on their similarity on these few important attributes</a:t>
            </a:r>
          </a:p>
          <a:p>
            <a:pPr lvl="1"/>
            <a:r>
              <a:rPr lang="en-GB" altLang="en-US" dirty="0" smtClean="0"/>
              <a:t>Many methods (e.g., Cluster analysis)</a:t>
            </a:r>
          </a:p>
          <a:p>
            <a:pPr lvl="1"/>
            <a:r>
              <a:rPr lang="en-GB" altLang="en-US" dirty="0" smtClean="0"/>
              <a:t>Develop profiles of resulting segments</a:t>
            </a:r>
          </a:p>
          <a:p>
            <a:r>
              <a:rPr lang="en-GB" altLang="en-US" dirty="0" smtClean="0"/>
              <a:t>Discriminant analysis </a:t>
            </a:r>
          </a:p>
          <a:p>
            <a:r>
              <a:rPr lang="en-GB" altLang="en-US" dirty="0" smtClean="0"/>
              <a:t>Validity check</a:t>
            </a:r>
          </a:p>
        </p:txBody>
      </p:sp>
      <p:sp>
        <p:nvSpPr>
          <p:cNvPr id="7" name="TextBox 6"/>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2070188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Segmenting customers: </a:t>
            </a:r>
            <a:br>
              <a:rPr lang="en-GB" dirty="0" smtClean="0"/>
            </a:br>
            <a:r>
              <a:rPr lang="en-GB" dirty="0" smtClean="0"/>
              <a:t>on which basis? </a:t>
            </a:r>
            <a:endParaRPr lang="en-US" dirty="0"/>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2078590475"/>
              </p:ext>
            </p:extLst>
          </p:nvPr>
        </p:nvGraphicFramePr>
        <p:xfrm>
          <a:off x="-447577" y="2375080"/>
          <a:ext cx="6894576" cy="4322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Box 7"/>
          <p:cNvSpPr txBox="1">
            <a:spLocks noChangeArrowheads="1"/>
          </p:cNvSpPr>
          <p:nvPr/>
        </p:nvSpPr>
        <p:spPr bwMode="auto">
          <a:xfrm>
            <a:off x="5055963" y="1392554"/>
            <a:ext cx="3671888" cy="203350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algn="ctr" eaLnBrk="1" hangingPunct="1">
              <a:spcBef>
                <a:spcPct val="50000"/>
              </a:spcBef>
            </a:pPr>
            <a:r>
              <a:rPr lang="en-GB" sz="1800" b="1" dirty="0">
                <a:solidFill>
                  <a:srgbClr val="FF0000"/>
                </a:solidFill>
                <a:latin typeface="Arial" charset="0"/>
              </a:rPr>
              <a:t>Market segmentation is the identification of individuals or organisations with similar characteristics that have significant implications for the determination of marketing </a:t>
            </a:r>
            <a:r>
              <a:rPr lang="en-GB" sz="1800" b="1" dirty="0" smtClean="0">
                <a:solidFill>
                  <a:srgbClr val="FF0000"/>
                </a:solidFill>
                <a:latin typeface="Arial" charset="0"/>
              </a:rPr>
              <a:t>strategy</a:t>
            </a:r>
            <a:endParaRPr lang="en-GB" sz="1800" b="1" dirty="0">
              <a:solidFill>
                <a:srgbClr val="FF0000"/>
              </a:solidFill>
              <a:latin typeface="Arial" charset="0"/>
            </a:endParaRPr>
          </a:p>
        </p:txBody>
      </p:sp>
      <p:sp>
        <p:nvSpPr>
          <p:cNvPr id="11" name="TextBox 10"/>
          <p:cNvSpPr txBox="1"/>
          <p:nvPr/>
        </p:nvSpPr>
        <p:spPr>
          <a:xfrm>
            <a:off x="347473" y="2086142"/>
            <a:ext cx="1106189" cy="646331"/>
          </a:xfrm>
          <a:prstGeom prst="rect">
            <a:avLst/>
          </a:prstGeom>
          <a:solidFill>
            <a:srgbClr val="FFFF00"/>
          </a:solidFill>
        </p:spPr>
        <p:txBody>
          <a:bodyPr wrap="square" rtlCol="0">
            <a:spAutoFit/>
          </a:bodyPr>
          <a:lstStyle/>
          <a:p>
            <a:r>
              <a:rPr lang="en-GB" dirty="0" smtClean="0"/>
              <a:t>Can be a fine line!</a:t>
            </a:r>
            <a:endParaRPr lang="en-GB" dirty="0"/>
          </a:p>
        </p:txBody>
      </p:sp>
      <p:cxnSp>
        <p:nvCxnSpPr>
          <p:cNvPr id="12" name="Straight Arrow Connector 11"/>
          <p:cNvCxnSpPr/>
          <p:nvPr/>
        </p:nvCxnSpPr>
        <p:spPr>
          <a:xfrm>
            <a:off x="1453662" y="2695742"/>
            <a:ext cx="1688123" cy="12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184031" y="2732473"/>
            <a:ext cx="269631" cy="187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8"/>
          <p:cNvSpPr txBox="1">
            <a:spLocks noChangeArrowheads="1"/>
          </p:cNvSpPr>
          <p:nvPr/>
        </p:nvSpPr>
        <p:spPr>
          <a:xfrm>
            <a:off x="304801" y="2148790"/>
            <a:ext cx="4483100" cy="4306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indent="-495300">
              <a:buFontTx/>
              <a:buNone/>
            </a:pPr>
            <a:endParaRPr lang="en-GB" sz="2600" dirty="0" smtClean="0">
              <a:solidFill>
                <a:srgbClr val="2C71FF"/>
              </a:solidFill>
              <a:latin typeface="Arial" charset="0"/>
            </a:endParaRPr>
          </a:p>
        </p:txBody>
      </p:sp>
      <p:sp>
        <p:nvSpPr>
          <p:cNvPr id="15" name="Rectangle 9"/>
          <p:cNvSpPr txBox="1">
            <a:spLocks noChangeArrowheads="1"/>
          </p:cNvSpPr>
          <p:nvPr/>
        </p:nvSpPr>
        <p:spPr>
          <a:xfrm>
            <a:off x="4000501" y="2148790"/>
            <a:ext cx="4892675" cy="43068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600" dirty="0" smtClean="0">
              <a:solidFill>
                <a:schemeClr val="accent2"/>
              </a:solidFill>
              <a:latin typeface="Arial" charset="0"/>
            </a:endParaRPr>
          </a:p>
          <a:p>
            <a:endParaRPr lang="en-GB" sz="2600" dirty="0">
              <a:solidFill>
                <a:srgbClr val="FF0000"/>
              </a:solidFill>
              <a:latin typeface="Arial" charset="0"/>
            </a:endParaRPr>
          </a:p>
        </p:txBody>
      </p:sp>
      <p:sp>
        <p:nvSpPr>
          <p:cNvPr id="16" name="Text Box 3"/>
          <p:cNvSpPr txBox="1">
            <a:spLocks noChangeArrowheads="1"/>
          </p:cNvSpPr>
          <p:nvPr/>
        </p:nvSpPr>
        <p:spPr bwMode="auto">
          <a:xfrm>
            <a:off x="5198891" y="4303611"/>
            <a:ext cx="358998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None/>
            </a:pPr>
            <a:r>
              <a:rPr lang="en-US" altLang="en-US" sz="1800" b="0" dirty="0">
                <a:latin typeface="+mn-lt"/>
              </a:rPr>
              <a:t>“Pure” d</a:t>
            </a:r>
            <a:r>
              <a:rPr lang="en-US" altLang="en-US" sz="1800" b="0" dirty="0" smtClean="0">
                <a:latin typeface="+mn-lt"/>
              </a:rPr>
              <a:t>emographic segmentation </a:t>
            </a:r>
            <a:r>
              <a:rPr lang="en-US" altLang="en-US" sz="1800" b="0" dirty="0">
                <a:latin typeface="+mn-lt"/>
              </a:rPr>
              <a:t>d</a:t>
            </a:r>
            <a:r>
              <a:rPr lang="en-US" altLang="en-US" sz="1800" b="0" dirty="0" smtClean="0">
                <a:latin typeface="+mn-lt"/>
              </a:rPr>
              <a:t>idn’t </a:t>
            </a:r>
            <a:r>
              <a:rPr lang="en-US" altLang="en-US" sz="1800" b="0" dirty="0">
                <a:latin typeface="+mn-lt"/>
              </a:rPr>
              <a:t>a</a:t>
            </a:r>
            <a:r>
              <a:rPr lang="en-US" altLang="en-US" sz="1800" b="0" dirty="0" smtClean="0">
                <a:latin typeface="+mn-lt"/>
              </a:rPr>
              <a:t>lways work… Solution</a:t>
            </a:r>
            <a:r>
              <a:rPr lang="en-US" altLang="en-US" sz="1800" b="0" dirty="0">
                <a:latin typeface="+mn-lt"/>
              </a:rPr>
              <a:t>: </a:t>
            </a:r>
            <a:r>
              <a:rPr lang="en-US" altLang="en-US" sz="1800" b="0" dirty="0" smtClean="0">
                <a:latin typeface="+mn-lt"/>
              </a:rPr>
              <a:t>add psychographic segmentation</a:t>
            </a:r>
            <a:endParaRPr lang="en-US" altLang="en-US" sz="1800" b="0" dirty="0">
              <a:latin typeface="+mn-lt"/>
            </a:endParaRPr>
          </a:p>
          <a:p>
            <a:pPr>
              <a:spcBef>
                <a:spcPct val="50000"/>
              </a:spcBef>
              <a:buClrTx/>
              <a:buSzTx/>
              <a:buFontTx/>
              <a:buNone/>
            </a:pPr>
            <a:endParaRPr lang="en-US" altLang="en-US" sz="1800" b="0" dirty="0">
              <a:latin typeface="+mn-lt"/>
            </a:endParaRPr>
          </a:p>
        </p:txBody>
      </p:sp>
      <p:sp>
        <p:nvSpPr>
          <p:cNvPr id="19" name="TextBox 18"/>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107931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GB" dirty="0"/>
              <a:t>Segmenting customers: </a:t>
            </a:r>
            <a:br>
              <a:rPr lang="en-GB" dirty="0"/>
            </a:br>
            <a:r>
              <a:rPr lang="en-GB" dirty="0"/>
              <a:t>on which basis? </a:t>
            </a:r>
          </a:p>
        </p:txBody>
      </p:sp>
      <p:sp>
        <p:nvSpPr>
          <p:cNvPr id="52227" name="Rectangle 3"/>
          <p:cNvSpPr>
            <a:spLocks noGrp="1" noChangeArrowheads="1"/>
          </p:cNvSpPr>
          <p:nvPr>
            <p:ph type="body" idx="1"/>
          </p:nvPr>
        </p:nvSpPr>
        <p:spPr/>
        <p:txBody>
          <a:bodyPr>
            <a:normAutofit/>
          </a:bodyPr>
          <a:lstStyle/>
          <a:p>
            <a:pPr marL="0" indent="0">
              <a:buNone/>
            </a:pPr>
            <a:endParaRPr lang="en-GB" dirty="0" smtClean="0"/>
          </a:p>
          <a:p>
            <a:pPr marL="0" indent="0">
              <a:buNone/>
            </a:pPr>
            <a:r>
              <a:rPr lang="en-GB" dirty="0" smtClean="0"/>
              <a:t>UK </a:t>
            </a:r>
            <a:r>
              <a:rPr lang="en-GB" dirty="0"/>
              <a:t>based classification of socioeconomic groups </a:t>
            </a:r>
          </a:p>
          <a:p>
            <a:pPr marL="457200" lvl="1" indent="0">
              <a:buNone/>
            </a:pPr>
            <a:r>
              <a:rPr lang="en-GB" sz="2000" dirty="0" smtClean="0"/>
              <a:t>A - higher managerial, administrative or professional</a:t>
            </a:r>
          </a:p>
          <a:p>
            <a:pPr marL="457200" lvl="1" indent="0">
              <a:buNone/>
            </a:pPr>
            <a:r>
              <a:rPr lang="en-GB" sz="2000" dirty="0" smtClean="0"/>
              <a:t>B - intermediate managerial, administrative or professional</a:t>
            </a:r>
          </a:p>
          <a:p>
            <a:pPr marL="457200" lvl="1" indent="0">
              <a:buNone/>
            </a:pPr>
            <a:r>
              <a:rPr lang="en-GB" sz="2000" dirty="0" smtClean="0"/>
              <a:t>C1 - supervisory or clerical, junior management, administrative or professional</a:t>
            </a:r>
          </a:p>
          <a:p>
            <a:pPr marL="457200" lvl="1" indent="0">
              <a:buNone/>
            </a:pPr>
            <a:r>
              <a:rPr lang="en-GB" sz="2000" dirty="0" smtClean="0"/>
              <a:t>C2 - skilled Manual</a:t>
            </a:r>
          </a:p>
          <a:p>
            <a:pPr marL="457200" lvl="1" indent="0">
              <a:buNone/>
            </a:pPr>
            <a:r>
              <a:rPr lang="en-GB" sz="2000" dirty="0" smtClean="0"/>
              <a:t>D - semi skilled and unskilled manual</a:t>
            </a:r>
          </a:p>
          <a:p>
            <a:pPr marL="457200" lvl="1" indent="0">
              <a:buNone/>
            </a:pPr>
            <a:r>
              <a:rPr lang="en-GB" sz="2000" dirty="0" smtClean="0"/>
              <a:t>E – state pensioners or widows, casual / low grade workers, unemployed</a:t>
            </a:r>
          </a:p>
          <a:p>
            <a:pPr lvl="1"/>
            <a:endParaRPr lang="en-GB" sz="2000" dirty="0"/>
          </a:p>
        </p:txBody>
      </p:sp>
      <p:sp>
        <p:nvSpPr>
          <p:cNvPr id="6" name="TextBox 5"/>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2347364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156" t="10156" r="11562" b="12696"/>
          <a:stretch/>
        </p:blipFill>
        <p:spPr bwMode="auto">
          <a:xfrm>
            <a:off x="2412869" y="1668023"/>
            <a:ext cx="6150559" cy="484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GB" dirty="0"/>
              <a:t>Segmenting customers: </a:t>
            </a:r>
            <a:br>
              <a:rPr lang="en-GB" dirty="0"/>
            </a:br>
            <a:r>
              <a:rPr lang="en-GB" dirty="0"/>
              <a:t>on which basis? </a:t>
            </a:r>
            <a:endParaRPr lang="en-US" dirty="0"/>
          </a:p>
        </p:txBody>
      </p:sp>
      <p:sp>
        <p:nvSpPr>
          <p:cNvPr id="5" name="TextBox 4"/>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1793624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11200" y="440079"/>
            <a:ext cx="5865275" cy="5815578"/>
            <a:chOff x="1094736" y="0"/>
            <a:chExt cx="6886575" cy="6912022"/>
          </a:xfrm>
        </p:grpSpPr>
        <p:pic>
          <p:nvPicPr>
            <p:cNvPr id="737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36" y="568372"/>
              <a:ext cx="6886575" cy="634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0"/>
              <a:ext cx="67913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547" t="26562" r="40782" b="21289"/>
          <a:stretch/>
        </p:blipFill>
        <p:spPr bwMode="auto">
          <a:xfrm>
            <a:off x="3898899" y="1066800"/>
            <a:ext cx="5067301" cy="434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2659901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Segmentation: Criteria</a:t>
            </a:r>
            <a:endParaRPr lang="en-US" dirty="0"/>
          </a:p>
        </p:txBody>
      </p:sp>
      <p:graphicFrame>
        <p:nvGraphicFramePr>
          <p:cNvPr id="9" name="Diagram 8"/>
          <p:cNvGraphicFramePr/>
          <p:nvPr>
            <p:extLst>
              <p:ext uri="{D42A27DB-BD31-4B8C-83A1-F6EECF244321}">
                <p14:modId xmlns:p14="http://schemas.microsoft.com/office/powerpoint/2010/main" val="4001559093"/>
              </p:ext>
            </p:extLst>
          </p:nvPr>
        </p:nvGraphicFramePr>
        <p:xfrm>
          <a:off x="955111" y="2814247"/>
          <a:ext cx="7261964" cy="2665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69496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altLang="en-US" dirty="0" smtClean="0"/>
              <a:t>Targeting</a:t>
            </a:r>
          </a:p>
        </p:txBody>
      </p:sp>
      <p:sp>
        <p:nvSpPr>
          <p:cNvPr id="74756" name="Rectangle 3"/>
          <p:cNvSpPr>
            <a:spLocks noGrp="1" noChangeArrowheads="1"/>
          </p:cNvSpPr>
          <p:nvPr>
            <p:ph type="body" idx="1"/>
          </p:nvPr>
        </p:nvSpPr>
        <p:spPr/>
        <p:txBody>
          <a:bodyPr/>
          <a:lstStyle/>
          <a:p>
            <a:r>
              <a:rPr lang="en-US" altLang="en-US" dirty="0" smtClean="0"/>
              <a:t>Q: What is it?</a:t>
            </a:r>
          </a:p>
          <a:p>
            <a:r>
              <a:rPr lang="en-US" altLang="en-US" dirty="0" smtClean="0"/>
              <a:t>A: Evaluating the attractiveness of each segment, based on</a:t>
            </a:r>
          </a:p>
          <a:p>
            <a:pPr lvl="1"/>
            <a:r>
              <a:rPr lang="en-GB" altLang="en-US" dirty="0" smtClean="0"/>
              <a:t>Opportunities for profit</a:t>
            </a:r>
          </a:p>
          <a:p>
            <a:pPr lvl="1"/>
            <a:r>
              <a:rPr lang="en-GB" altLang="en-US" dirty="0" smtClean="0"/>
              <a:t>Competitive profile</a:t>
            </a:r>
          </a:p>
          <a:p>
            <a:pPr lvl="1"/>
            <a:r>
              <a:rPr lang="en-GB" altLang="en-US" dirty="0" smtClean="0"/>
              <a:t>Fit with company </a:t>
            </a:r>
            <a:endParaRPr lang="en-US" altLang="en-US" dirty="0" smtClean="0"/>
          </a:p>
          <a:p>
            <a:r>
              <a:rPr lang="en-US" altLang="en-US" dirty="0" smtClean="0"/>
              <a:t>Based on this evaluation, selecting one or more to focus on</a:t>
            </a:r>
          </a:p>
        </p:txBody>
      </p:sp>
      <p:sp>
        <p:nvSpPr>
          <p:cNvPr id="6" name="TextBox 5"/>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a:t>
            </a:r>
            <a:r>
              <a:rPr lang="en-GB" sz="1400" b="1" dirty="0" smtClean="0">
                <a:sym typeface="Wingdings" panose="05000000000000000000" pitchFamily="2" charset="2"/>
              </a:rPr>
              <a:t>Targeting </a:t>
            </a:r>
            <a:r>
              <a:rPr lang="en-GB" sz="1400" dirty="0" smtClean="0">
                <a:sym typeface="Wingdings" panose="05000000000000000000" pitchFamily="2" charset="2"/>
              </a:rPr>
              <a:t> Positioning  Recap</a:t>
            </a:r>
          </a:p>
          <a:p>
            <a:r>
              <a:rPr lang="en-GB" sz="1400" b="1" dirty="0" smtClean="0">
                <a:sym typeface="Wingdings" panose="05000000000000000000" pitchFamily="2" charset="2"/>
              </a:rPr>
              <a:t>What is it </a:t>
            </a:r>
            <a:r>
              <a:rPr lang="en-GB" sz="1400" dirty="0" smtClean="0">
                <a:sym typeface="Wingdings" panose="05000000000000000000" pitchFamily="2" charset="2"/>
              </a:rPr>
              <a:t> How is it done  Why </a:t>
            </a:r>
            <a:r>
              <a:rPr lang="en-GB" sz="1400" dirty="0">
                <a:sym typeface="Wingdings" panose="05000000000000000000" pitchFamily="2" charset="2"/>
              </a:rPr>
              <a:t>is it done </a:t>
            </a:r>
            <a:endParaRPr lang="en-US" sz="1400" dirty="0"/>
          </a:p>
        </p:txBody>
      </p:sp>
    </p:spTree>
    <p:extLst>
      <p:ext uri="{BB962C8B-B14F-4D97-AF65-F5344CB8AC3E}">
        <p14:creationId xmlns:p14="http://schemas.microsoft.com/office/powerpoint/2010/main" val="2683270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Oval 3"/>
          <p:cNvSpPr>
            <a:spLocks noGrp="1" noChangeArrowheads="1"/>
          </p:cNvSpPr>
          <p:nvPr>
            <p:ph type="body" idx="1"/>
          </p:nvPr>
        </p:nvSpPr>
        <p:spPr>
          <a:xfrm>
            <a:off x="3276600" y="3008088"/>
            <a:ext cx="2514600" cy="1905000"/>
          </a:xfrm>
          <a:prstGeom prst="ellipse">
            <a:avLst/>
          </a:prstGeom>
          <a:solidFill>
            <a:srgbClr val="FFFFFF"/>
          </a:solidFill>
          <a:ln w="12700" cap="flat">
            <a:solidFill>
              <a:schemeClr val="tx1"/>
            </a:solidFill>
            <a:round/>
            <a:headEnd type="none" w="sm" len="sm"/>
            <a:tailEnd type="none" w="sm" len="sm"/>
          </a:ln>
        </p:spPr>
        <p:txBody>
          <a:bodyPr lIns="92075" tIns="46038" rIns="92075" bIns="46038">
            <a:normAutofit fontScale="92500" lnSpcReduction="10000"/>
          </a:bodyPr>
          <a:lstStyle/>
          <a:p>
            <a:pPr algn="ctr">
              <a:lnSpc>
                <a:spcPct val="90000"/>
              </a:lnSpc>
              <a:buFont typeface="Monotype Sorts" pitchFamily="2" charset="2"/>
              <a:buNone/>
            </a:pPr>
            <a:r>
              <a:rPr lang="en-US" altLang="en-US" sz="2800" smtClean="0">
                <a:solidFill>
                  <a:schemeClr val="bg2"/>
                </a:solidFill>
              </a:rPr>
              <a:t>Target </a:t>
            </a:r>
          </a:p>
          <a:p>
            <a:pPr algn="ctr">
              <a:lnSpc>
                <a:spcPct val="90000"/>
              </a:lnSpc>
              <a:buFont typeface="Monotype Sorts" pitchFamily="2" charset="2"/>
              <a:buNone/>
            </a:pPr>
            <a:r>
              <a:rPr lang="en-US" altLang="en-US" sz="2800" smtClean="0">
                <a:solidFill>
                  <a:schemeClr val="bg2"/>
                </a:solidFill>
              </a:rPr>
              <a:t>Market  </a:t>
            </a:r>
          </a:p>
          <a:p>
            <a:pPr algn="ctr">
              <a:lnSpc>
                <a:spcPct val="90000"/>
              </a:lnSpc>
              <a:buFont typeface="Monotype Sorts" pitchFamily="2" charset="2"/>
              <a:buNone/>
            </a:pPr>
            <a:r>
              <a:rPr lang="en-US" altLang="en-US" sz="2800" smtClean="0">
                <a:solidFill>
                  <a:schemeClr val="bg2"/>
                </a:solidFill>
              </a:rPr>
              <a:t>Selection</a:t>
            </a:r>
            <a:endParaRPr lang="en-US" altLang="en-US" smtClean="0">
              <a:solidFill>
                <a:schemeClr val="bg2"/>
              </a:solidFill>
            </a:endParaRPr>
          </a:p>
          <a:p>
            <a:pPr algn="ctr">
              <a:lnSpc>
                <a:spcPct val="90000"/>
              </a:lnSpc>
              <a:buFont typeface="Monotype Sorts" pitchFamily="2" charset="2"/>
              <a:buNone/>
            </a:pPr>
            <a:endParaRPr lang="en-US" altLang="en-US" smtClean="0">
              <a:solidFill>
                <a:schemeClr val="bg2"/>
              </a:solidFill>
            </a:endParaRPr>
          </a:p>
        </p:txBody>
      </p:sp>
      <p:grpSp>
        <p:nvGrpSpPr>
          <p:cNvPr id="1146884" name="Group 4"/>
          <p:cNvGrpSpPr>
            <a:grpSpLocks/>
          </p:cNvGrpSpPr>
          <p:nvPr/>
        </p:nvGrpSpPr>
        <p:grpSpPr bwMode="auto">
          <a:xfrm>
            <a:off x="5638800" y="4455888"/>
            <a:ext cx="3352800" cy="1804988"/>
            <a:chOff x="3552" y="2880"/>
            <a:chExt cx="2112" cy="1137"/>
          </a:xfrm>
        </p:grpSpPr>
        <p:sp>
          <p:nvSpPr>
            <p:cNvPr id="76813" name="AutoShape 5"/>
            <p:cNvSpPr>
              <a:spLocks noChangeArrowheads="1"/>
            </p:cNvSpPr>
            <p:nvPr/>
          </p:nvSpPr>
          <p:spPr bwMode="auto">
            <a:xfrm>
              <a:off x="3801" y="2880"/>
              <a:ext cx="1863" cy="1137"/>
            </a:xfrm>
            <a:prstGeom prst="roundRect">
              <a:avLst>
                <a:gd name="adj" fmla="val 16667"/>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3038" indent="-173038">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15000"/>
                </a:spcBef>
                <a:buClrTx/>
                <a:buSzTx/>
                <a:buFontTx/>
                <a:buNone/>
              </a:pPr>
              <a:r>
                <a:rPr lang="en-US" altLang="en-US" sz="2000"/>
                <a:t>Company “Fit”</a:t>
              </a:r>
            </a:p>
            <a:p>
              <a:pPr>
                <a:spcBef>
                  <a:spcPct val="15000"/>
                </a:spcBef>
                <a:buClrTx/>
                <a:buSzTx/>
                <a:buFontTx/>
                <a:buChar char="•"/>
              </a:pPr>
              <a:r>
                <a:rPr lang="en-US" altLang="en-US" sz="2000"/>
                <a:t>With Objectives</a:t>
              </a:r>
            </a:p>
            <a:p>
              <a:pPr>
                <a:spcBef>
                  <a:spcPct val="15000"/>
                </a:spcBef>
                <a:buClrTx/>
                <a:buSzTx/>
                <a:buFontTx/>
                <a:buChar char="•"/>
              </a:pPr>
              <a:r>
                <a:rPr lang="en-US" altLang="en-US" sz="2000"/>
                <a:t>With Competencies</a:t>
              </a:r>
            </a:p>
            <a:p>
              <a:pPr>
                <a:spcBef>
                  <a:spcPct val="15000"/>
                </a:spcBef>
                <a:buClrTx/>
                <a:buSzTx/>
                <a:buFontTx/>
                <a:buChar char="•"/>
              </a:pPr>
              <a:r>
                <a:rPr lang="en-US" altLang="en-US" sz="2000"/>
                <a:t>With Customer Base</a:t>
              </a:r>
            </a:p>
            <a:p>
              <a:pPr>
                <a:spcBef>
                  <a:spcPct val="15000"/>
                </a:spcBef>
                <a:buClrTx/>
                <a:buSzTx/>
                <a:buFontTx/>
                <a:buChar char="•"/>
              </a:pPr>
              <a:r>
                <a:rPr lang="en-US" altLang="en-US" sz="2000"/>
                <a:t>With Resources</a:t>
              </a:r>
            </a:p>
          </p:txBody>
        </p:sp>
        <p:sp>
          <p:nvSpPr>
            <p:cNvPr id="76814" name="Line 6"/>
            <p:cNvSpPr>
              <a:spLocks noChangeShapeType="1"/>
            </p:cNvSpPr>
            <p:nvPr/>
          </p:nvSpPr>
          <p:spPr bwMode="auto">
            <a:xfrm flipH="1" flipV="1">
              <a:off x="3552" y="2928"/>
              <a:ext cx="240" cy="240"/>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0000"/>
                </a:solidFill>
                <a:latin typeface="Garamond"/>
              </a:endParaRPr>
            </a:p>
          </p:txBody>
        </p:sp>
      </p:grpSp>
      <p:grpSp>
        <p:nvGrpSpPr>
          <p:cNvPr id="1146887" name="Group 7"/>
          <p:cNvGrpSpPr>
            <a:grpSpLocks/>
          </p:cNvGrpSpPr>
          <p:nvPr/>
        </p:nvGrpSpPr>
        <p:grpSpPr bwMode="auto">
          <a:xfrm>
            <a:off x="2209800" y="1407888"/>
            <a:ext cx="4495800" cy="1600200"/>
            <a:chOff x="1392" y="1008"/>
            <a:chExt cx="2832" cy="864"/>
          </a:xfrm>
        </p:grpSpPr>
        <p:sp>
          <p:nvSpPr>
            <p:cNvPr id="76811" name="AutoShape 8"/>
            <p:cNvSpPr>
              <a:spLocks noChangeArrowheads="1"/>
            </p:cNvSpPr>
            <p:nvPr/>
          </p:nvSpPr>
          <p:spPr bwMode="auto">
            <a:xfrm>
              <a:off x="1392" y="1008"/>
              <a:ext cx="2832" cy="624"/>
            </a:xfrm>
            <a:prstGeom prst="roundRect">
              <a:avLst>
                <a:gd name="adj" fmla="val 16667"/>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30188" indent="-230188">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15000"/>
                </a:spcBef>
                <a:buClrTx/>
                <a:buSzTx/>
                <a:buFontTx/>
                <a:buNone/>
              </a:pPr>
              <a:r>
                <a:rPr lang="en-US" altLang="en-US" sz="2000"/>
                <a:t>Market Opportunities for Profit:</a:t>
              </a:r>
            </a:p>
            <a:p>
              <a:pPr>
                <a:spcBef>
                  <a:spcPct val="15000"/>
                </a:spcBef>
                <a:buClrTx/>
                <a:buSzTx/>
                <a:buFontTx/>
                <a:buChar char="•"/>
              </a:pPr>
              <a:r>
                <a:rPr lang="en-US" altLang="en-US" sz="2000"/>
                <a:t>Segment Size</a:t>
              </a:r>
            </a:p>
            <a:p>
              <a:pPr>
                <a:spcBef>
                  <a:spcPct val="15000"/>
                </a:spcBef>
                <a:buClrTx/>
                <a:buSzTx/>
                <a:buFontTx/>
                <a:buChar char="•"/>
              </a:pPr>
              <a:r>
                <a:rPr lang="en-US" altLang="en-US" sz="2000"/>
                <a:t>Growth rate/potential</a:t>
              </a:r>
            </a:p>
          </p:txBody>
        </p:sp>
        <p:sp>
          <p:nvSpPr>
            <p:cNvPr id="76812" name="Line 9"/>
            <p:cNvSpPr>
              <a:spLocks noChangeShapeType="1"/>
            </p:cNvSpPr>
            <p:nvPr/>
          </p:nvSpPr>
          <p:spPr bwMode="auto">
            <a:xfrm>
              <a:off x="2832" y="1632"/>
              <a:ext cx="0" cy="240"/>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0000"/>
                </a:solidFill>
                <a:latin typeface="Garamond"/>
              </a:endParaRPr>
            </a:p>
          </p:txBody>
        </p:sp>
      </p:grpSp>
      <p:grpSp>
        <p:nvGrpSpPr>
          <p:cNvPr id="1146890" name="Group 10"/>
          <p:cNvGrpSpPr>
            <a:grpSpLocks/>
          </p:cNvGrpSpPr>
          <p:nvPr/>
        </p:nvGrpSpPr>
        <p:grpSpPr bwMode="auto">
          <a:xfrm>
            <a:off x="152400" y="4760688"/>
            <a:ext cx="3429000" cy="1371600"/>
            <a:chOff x="96" y="3072"/>
            <a:chExt cx="2160" cy="864"/>
          </a:xfrm>
        </p:grpSpPr>
        <p:sp>
          <p:nvSpPr>
            <p:cNvPr id="76809" name="AutoShape 11"/>
            <p:cNvSpPr>
              <a:spLocks noChangeArrowheads="1"/>
            </p:cNvSpPr>
            <p:nvPr/>
          </p:nvSpPr>
          <p:spPr bwMode="auto">
            <a:xfrm>
              <a:off x="96" y="3216"/>
              <a:ext cx="1968" cy="720"/>
            </a:xfrm>
            <a:prstGeom prst="roundRect">
              <a:avLst>
                <a:gd name="adj" fmla="val 16667"/>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15888" indent="-115888">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15000"/>
                </a:spcBef>
                <a:buClrTx/>
                <a:buSzTx/>
                <a:buFontTx/>
                <a:buNone/>
              </a:pPr>
              <a:r>
                <a:rPr lang="en-US" altLang="en-US" sz="2000"/>
                <a:t>Competitive Intensity</a:t>
              </a:r>
            </a:p>
            <a:p>
              <a:pPr>
                <a:spcBef>
                  <a:spcPct val="15000"/>
                </a:spcBef>
                <a:buClrTx/>
                <a:buSzTx/>
                <a:buFontTx/>
                <a:buChar char="•"/>
              </a:pPr>
              <a:r>
                <a:rPr lang="en-US" altLang="en-US" sz="2000"/>
                <a:t>Underserved Needs?</a:t>
              </a:r>
            </a:p>
            <a:p>
              <a:pPr>
                <a:spcBef>
                  <a:spcPct val="15000"/>
                </a:spcBef>
                <a:buClrTx/>
                <a:buSzTx/>
                <a:buFontTx/>
                <a:buChar char="•"/>
              </a:pPr>
              <a:r>
                <a:rPr lang="en-US" altLang="en-US" sz="2000"/>
                <a:t>Competitors’ Strengths</a:t>
              </a:r>
            </a:p>
          </p:txBody>
        </p:sp>
        <p:sp>
          <p:nvSpPr>
            <p:cNvPr id="76810" name="Line 12"/>
            <p:cNvSpPr>
              <a:spLocks noChangeShapeType="1"/>
            </p:cNvSpPr>
            <p:nvPr/>
          </p:nvSpPr>
          <p:spPr bwMode="auto">
            <a:xfrm flipV="1">
              <a:off x="2064" y="3072"/>
              <a:ext cx="192" cy="192"/>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0000"/>
                </a:solidFill>
                <a:latin typeface="Garamond"/>
              </a:endParaRPr>
            </a:p>
          </p:txBody>
        </p:sp>
      </p:grpSp>
      <p:sp>
        <p:nvSpPr>
          <p:cNvPr id="2" name="Cloud Callout 1"/>
          <p:cNvSpPr/>
          <p:nvPr/>
        </p:nvSpPr>
        <p:spPr bwMode="auto">
          <a:xfrm>
            <a:off x="5638801" y="89775"/>
            <a:ext cx="3856892" cy="3053128"/>
          </a:xfrm>
          <a:prstGeom prst="cloudCallout">
            <a:avLst>
              <a:gd name="adj1" fmla="val -13198"/>
              <a:gd name="adj2" fmla="val 78335"/>
            </a:avLst>
          </a:prstGeom>
          <a:solidFill>
            <a:srgbClr val="FFFFFF"/>
          </a:solidFill>
          <a:ln w="12700" cap="flat" cmpd="sng" algn="ctr">
            <a:solidFill>
              <a:srgbClr val="FF0000"/>
            </a:solidFill>
            <a:prstDash val="solid"/>
            <a:round/>
            <a:headEnd type="none" w="med" len="med"/>
            <a:tailEnd type="none" w="med" len="med"/>
          </a:ln>
          <a:effectLst/>
          <a:extLst/>
        </p:spPr>
        <p:txBody>
          <a:bodyPr/>
          <a:lstStyle/>
          <a:p>
            <a:pPr>
              <a:spcBef>
                <a:spcPct val="0"/>
              </a:spcBef>
              <a:buFontTx/>
              <a:buNone/>
              <a:defRPr/>
            </a:pPr>
            <a:r>
              <a:rPr lang="en-GB" sz="1600" u="sng" dirty="0">
                <a:solidFill>
                  <a:srgbClr val="000000"/>
                </a:solidFill>
                <a:latin typeface="Garamond"/>
              </a:rPr>
              <a:t>Create an Index</a:t>
            </a:r>
          </a:p>
          <a:p>
            <a:pPr marL="342900" indent="-342900">
              <a:spcBef>
                <a:spcPct val="0"/>
              </a:spcBef>
              <a:defRPr/>
            </a:pPr>
            <a:r>
              <a:rPr lang="en-GB" sz="1600" b="0" dirty="0">
                <a:solidFill>
                  <a:srgbClr val="000000"/>
                </a:solidFill>
                <a:latin typeface="Garamond"/>
              </a:rPr>
              <a:t>Weights for each criterion</a:t>
            </a:r>
          </a:p>
          <a:p>
            <a:pPr marL="342900" indent="-342900">
              <a:spcBef>
                <a:spcPct val="0"/>
              </a:spcBef>
              <a:defRPr/>
            </a:pPr>
            <a:r>
              <a:rPr lang="en-GB" sz="1600" b="0" dirty="0">
                <a:solidFill>
                  <a:srgbClr val="000000"/>
                </a:solidFill>
                <a:latin typeface="Garamond"/>
              </a:rPr>
              <a:t>Rate each segment on each criterion</a:t>
            </a:r>
          </a:p>
          <a:p>
            <a:pPr marL="342900" indent="-342900">
              <a:spcBef>
                <a:spcPct val="0"/>
              </a:spcBef>
              <a:defRPr/>
            </a:pPr>
            <a:r>
              <a:rPr lang="en-GB" sz="1600" b="0" dirty="0">
                <a:solidFill>
                  <a:srgbClr val="000000"/>
                </a:solidFill>
                <a:latin typeface="Garamond"/>
              </a:rPr>
              <a:t>Combine (i.e., weights x ratings)</a:t>
            </a:r>
          </a:p>
          <a:p>
            <a:pPr marL="342900" indent="-342900">
              <a:spcBef>
                <a:spcPct val="0"/>
              </a:spcBef>
              <a:defRPr/>
            </a:pPr>
            <a:r>
              <a:rPr lang="en-GB" sz="1600" b="0" dirty="0">
                <a:solidFill>
                  <a:srgbClr val="000000"/>
                </a:solidFill>
                <a:latin typeface="Garamond"/>
              </a:rPr>
              <a:t>For example: GE/McKinsey model</a:t>
            </a:r>
          </a:p>
        </p:txBody>
      </p:sp>
      <p:sp>
        <p:nvSpPr>
          <p:cNvPr id="5" name="Title 4"/>
          <p:cNvSpPr>
            <a:spLocks noGrp="1"/>
          </p:cNvSpPr>
          <p:nvPr>
            <p:ph type="title"/>
          </p:nvPr>
        </p:nvSpPr>
        <p:spPr>
          <a:xfrm>
            <a:off x="628650" y="249014"/>
            <a:ext cx="7886700" cy="1325563"/>
          </a:xfrm>
        </p:spPr>
        <p:txBody>
          <a:bodyPr/>
          <a:lstStyle/>
          <a:p>
            <a:r>
              <a:rPr lang="en-GB" dirty="0" smtClean="0"/>
              <a:t>Targeting</a:t>
            </a:r>
            <a:endParaRPr lang="en-US" dirty="0"/>
          </a:p>
        </p:txBody>
      </p:sp>
      <p:sp>
        <p:nvSpPr>
          <p:cNvPr id="18" name="TextBox 17"/>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a:t>
            </a:r>
            <a:r>
              <a:rPr lang="en-GB" sz="1400" b="1" dirty="0" smtClean="0">
                <a:sym typeface="Wingdings" panose="05000000000000000000" pitchFamily="2" charset="2"/>
              </a:rPr>
              <a:t>Targeting </a:t>
            </a:r>
            <a:r>
              <a:rPr lang="en-GB" sz="1400" dirty="0" smtClean="0">
                <a:sym typeface="Wingdings" panose="05000000000000000000" pitchFamily="2" charset="2"/>
              </a:rPr>
              <a:t>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 </a:t>
            </a:r>
            <a:r>
              <a:rPr lang="en-GB" sz="1400" dirty="0" smtClean="0">
                <a:sym typeface="Wingdings" panose="05000000000000000000" pitchFamily="2" charset="2"/>
              </a:rPr>
              <a:t> Why </a:t>
            </a:r>
            <a:r>
              <a:rPr lang="en-GB" sz="1400" dirty="0">
                <a:sym typeface="Wingdings" panose="05000000000000000000" pitchFamily="2" charset="2"/>
              </a:rPr>
              <a:t>is it done </a:t>
            </a:r>
            <a:endParaRPr lang="en-US" sz="1400" dirty="0"/>
          </a:p>
        </p:txBody>
      </p:sp>
    </p:spTree>
    <p:extLst>
      <p:ext uri="{BB962C8B-B14F-4D97-AF65-F5344CB8AC3E}">
        <p14:creationId xmlns:p14="http://schemas.microsoft.com/office/powerpoint/2010/main" val="3349646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46887"/>
                                        </p:tgtEl>
                                        <p:attrNameLst>
                                          <p:attrName>style.visibility</p:attrName>
                                        </p:attrNameLst>
                                      </p:cBhvr>
                                      <p:to>
                                        <p:strVal val="visible"/>
                                      </p:to>
                                    </p:set>
                                    <p:animEffect transition="in" filter="wipe(up)">
                                      <p:cBhvr>
                                        <p:cTn id="7" dur="500"/>
                                        <p:tgtEl>
                                          <p:spTgt spid="1146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46890"/>
                                        </p:tgtEl>
                                        <p:attrNameLst>
                                          <p:attrName>style.visibility</p:attrName>
                                        </p:attrNameLst>
                                      </p:cBhvr>
                                      <p:to>
                                        <p:strVal val="visible"/>
                                      </p:to>
                                    </p:set>
                                    <p:animEffect transition="in" filter="wipe(down)">
                                      <p:cBhvr>
                                        <p:cTn id="12" dur="500"/>
                                        <p:tgtEl>
                                          <p:spTgt spid="1146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46884"/>
                                        </p:tgtEl>
                                        <p:attrNameLst>
                                          <p:attrName>style.visibility</p:attrName>
                                        </p:attrNameLst>
                                      </p:cBhvr>
                                      <p:to>
                                        <p:strVal val="visible"/>
                                      </p:to>
                                    </p:set>
                                    <p:animEffect transition="in" filter="wipe(down)">
                                      <p:cBhvr>
                                        <p:cTn id="17" dur="500"/>
                                        <p:tgtEl>
                                          <p:spTgt spid="1146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Organisational notes</a:t>
            </a:r>
            <a:endParaRPr lang="en-US" dirty="0"/>
          </a:p>
        </p:txBody>
      </p:sp>
      <p:sp>
        <p:nvSpPr>
          <p:cNvPr id="3" name="Content Placeholder 2"/>
          <p:cNvSpPr>
            <a:spLocks noGrp="1"/>
          </p:cNvSpPr>
          <p:nvPr>
            <p:ph idx="1"/>
          </p:nvPr>
        </p:nvSpPr>
        <p:spPr/>
        <p:txBody>
          <a:bodyPr/>
          <a:lstStyle/>
          <a:p>
            <a:r>
              <a:rPr lang="en-GB" dirty="0" smtClean="0"/>
              <a:t>Summative assessment (group project) available on Moodle later today</a:t>
            </a:r>
          </a:p>
          <a:p>
            <a:pPr lvl="1"/>
            <a:r>
              <a:rPr lang="en-GB" dirty="0" smtClean="0"/>
              <a:t>Remember: groups of 3-4 within your assigned class</a:t>
            </a:r>
          </a:p>
          <a:p>
            <a:pPr lvl="1"/>
            <a:r>
              <a:rPr lang="en-GB" dirty="0"/>
              <a:t>Must tell your class teacher about your group formation next week</a:t>
            </a:r>
          </a:p>
          <a:p>
            <a:pPr lvl="1"/>
            <a:r>
              <a:rPr lang="en-GB" dirty="0" smtClean="0"/>
              <a:t>Example (outstanding) projects from last year </a:t>
            </a:r>
            <a:r>
              <a:rPr lang="en-GB" i="1" dirty="0" smtClean="0"/>
              <a:t>hopefully</a:t>
            </a:r>
            <a:r>
              <a:rPr lang="en-GB" dirty="0" smtClean="0"/>
              <a:t> available on Moodle early next week</a:t>
            </a:r>
          </a:p>
          <a:p>
            <a:pPr lvl="1"/>
            <a:r>
              <a:rPr lang="en-GB" dirty="0" smtClean="0"/>
              <a:t>Questions about the project should be posted on the Moodle Forum (“Summative Assessment Questions &amp; Answers”)</a:t>
            </a:r>
            <a:endParaRPr lang="en-US" dirty="0"/>
          </a:p>
        </p:txBody>
      </p:sp>
    </p:spTree>
    <p:extLst>
      <p:ext uri="{BB962C8B-B14F-4D97-AF65-F5344CB8AC3E}">
        <p14:creationId xmlns:p14="http://schemas.microsoft.com/office/powerpoint/2010/main" val="368707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4"/>
          <p:cNvSpPr>
            <a:spLocks noGrp="1"/>
          </p:cNvSpPr>
          <p:nvPr>
            <p:ph idx="1"/>
          </p:nvPr>
        </p:nvSpPr>
        <p:spPr/>
        <p:txBody>
          <a:bodyPr/>
          <a:lstStyle/>
          <a:p>
            <a:r>
              <a:rPr lang="en-US" altLang="en-US" dirty="0" smtClean="0"/>
              <a:t>Undifferentiated marketing targets the whole market with one offer.</a:t>
            </a:r>
          </a:p>
          <a:p>
            <a:pPr lvl="1"/>
            <a:r>
              <a:rPr lang="en-US" altLang="en-US" dirty="0" smtClean="0"/>
              <a:t>Mass marketing</a:t>
            </a:r>
          </a:p>
          <a:p>
            <a:pPr lvl="1"/>
            <a:r>
              <a:rPr lang="en-US" altLang="en-US" dirty="0" smtClean="0"/>
              <a:t>Focuses on common needs rather than what’s different</a:t>
            </a:r>
          </a:p>
          <a:p>
            <a:r>
              <a:rPr lang="en-US" altLang="en-US" dirty="0" smtClean="0"/>
              <a:t>Differentiated marketing targets several different market segments and designs separate offers for each.</a:t>
            </a:r>
          </a:p>
          <a:p>
            <a:pPr lvl="1"/>
            <a:r>
              <a:rPr lang="en-US" altLang="en-US" dirty="0" smtClean="0"/>
              <a:t>Goal is to achieve higher sales and stronger position</a:t>
            </a:r>
          </a:p>
          <a:p>
            <a:pPr lvl="1"/>
            <a:r>
              <a:rPr lang="en-US" altLang="en-US" dirty="0" smtClean="0"/>
              <a:t>More expensive than undifferentiated marketing</a:t>
            </a:r>
          </a:p>
          <a:p>
            <a:pPr lvl="1"/>
            <a:endParaRPr lang="en-US" altLang="en-US" dirty="0" smtClean="0"/>
          </a:p>
          <a:p>
            <a:endParaRPr lang="en-US" altLang="en-US" dirty="0" smtClean="0"/>
          </a:p>
        </p:txBody>
      </p:sp>
      <p:sp>
        <p:nvSpPr>
          <p:cNvPr id="3" name="Title 2"/>
          <p:cNvSpPr>
            <a:spLocks noGrp="1"/>
          </p:cNvSpPr>
          <p:nvPr>
            <p:ph type="title"/>
          </p:nvPr>
        </p:nvSpPr>
        <p:spPr/>
        <p:txBody>
          <a:bodyPr/>
          <a:lstStyle/>
          <a:p>
            <a:r>
              <a:rPr lang="en-GB" dirty="0" smtClean="0"/>
              <a:t>Targeting: Why?</a:t>
            </a:r>
            <a:endParaRPr lang="en-US" dirty="0"/>
          </a:p>
        </p:txBody>
      </p:sp>
      <p:sp>
        <p:nvSpPr>
          <p:cNvPr id="8" name="TextBox 7"/>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a:t>
            </a:r>
            <a:r>
              <a:rPr lang="en-GB" sz="1400" b="1" dirty="0" smtClean="0">
                <a:sym typeface="Wingdings" panose="05000000000000000000" pitchFamily="2" charset="2"/>
              </a:rPr>
              <a:t>Targeting </a:t>
            </a:r>
            <a:r>
              <a:rPr lang="en-GB" sz="1400" dirty="0" smtClean="0">
                <a:sym typeface="Wingdings" panose="05000000000000000000" pitchFamily="2" charset="2"/>
              </a:rPr>
              <a:t> Positioning  Recap</a:t>
            </a:r>
          </a:p>
          <a:p>
            <a:r>
              <a:rPr lang="en-GB" sz="1400" dirty="0" smtClean="0">
                <a:sym typeface="Wingdings" panose="05000000000000000000" pitchFamily="2" charset="2"/>
              </a:rPr>
              <a:t>What is it  How is it done  </a:t>
            </a:r>
            <a:r>
              <a:rPr lang="en-GB" sz="1400" b="1" dirty="0" smtClean="0">
                <a:sym typeface="Wingdings" panose="05000000000000000000" pitchFamily="2" charset="2"/>
              </a:rPr>
              <a:t>Why </a:t>
            </a:r>
            <a:r>
              <a:rPr lang="en-GB" sz="1400" b="1" dirty="0">
                <a:sym typeface="Wingdings" panose="05000000000000000000" pitchFamily="2" charset="2"/>
              </a:rPr>
              <a:t>is it done </a:t>
            </a:r>
            <a:endParaRPr lang="en-US" sz="1400" b="1" dirty="0"/>
          </a:p>
        </p:txBody>
      </p:sp>
    </p:spTree>
    <p:extLst>
      <p:ext uri="{BB962C8B-B14F-4D97-AF65-F5344CB8AC3E}">
        <p14:creationId xmlns:p14="http://schemas.microsoft.com/office/powerpoint/2010/main" val="34032262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Targeting: Why?</a:t>
            </a:r>
            <a:endParaRPr lang="en-GB" dirty="0"/>
          </a:p>
        </p:txBody>
      </p:sp>
      <p:sp>
        <p:nvSpPr>
          <p:cNvPr id="56323" name="Rectangle 3"/>
          <p:cNvSpPr>
            <a:spLocks noGrp="1" noChangeArrowheads="1"/>
          </p:cNvSpPr>
          <p:nvPr>
            <p:ph idx="1"/>
          </p:nvPr>
        </p:nvSpPr>
        <p:spPr>
          <a:xfrm>
            <a:off x="454482" y="1825625"/>
            <a:ext cx="7886700" cy="4351338"/>
          </a:xfrm>
        </p:spPr>
        <p:txBody>
          <a:bodyPr/>
          <a:lstStyle/>
          <a:p>
            <a:r>
              <a:rPr lang="en-GB" dirty="0" smtClean="0"/>
              <a:t>Perceptual map </a:t>
            </a:r>
          </a:p>
          <a:p>
            <a:r>
              <a:rPr lang="en-GB" dirty="0" smtClean="0"/>
              <a:t>What goes on the axes?</a:t>
            </a:r>
          </a:p>
          <a:p>
            <a:pPr lvl="1"/>
            <a:r>
              <a:rPr lang="en-GB" dirty="0" smtClean="0"/>
              <a:t>Age</a:t>
            </a:r>
          </a:p>
          <a:p>
            <a:pPr lvl="1"/>
            <a:r>
              <a:rPr lang="en-GB" dirty="0" smtClean="0"/>
              <a:t>Income</a:t>
            </a:r>
          </a:p>
          <a:p>
            <a:pPr lvl="1"/>
            <a:r>
              <a:rPr lang="en-GB" dirty="0" smtClean="0"/>
              <a:t>Address</a:t>
            </a:r>
          </a:p>
          <a:p>
            <a:pPr lvl="1"/>
            <a:r>
              <a:rPr lang="en-GB" dirty="0" smtClean="0"/>
              <a:t>Socio economic</a:t>
            </a:r>
          </a:p>
          <a:p>
            <a:pPr lvl="1"/>
            <a:endParaRPr lang="en-GB" dirty="0" smtClean="0"/>
          </a:p>
          <a:p>
            <a:endParaRPr lang="en-GB" dirty="0"/>
          </a:p>
        </p:txBody>
      </p:sp>
      <p:sp>
        <p:nvSpPr>
          <p:cNvPr id="26628" name="Oval 4"/>
          <p:cNvSpPr>
            <a:spLocks noChangeArrowheads="1"/>
          </p:cNvSpPr>
          <p:nvPr/>
        </p:nvSpPr>
        <p:spPr bwMode="auto">
          <a:xfrm>
            <a:off x="4706024" y="3501570"/>
            <a:ext cx="3678237" cy="2000250"/>
          </a:xfrm>
          <a:prstGeom prst="ellipse">
            <a:avLst/>
          </a:prstGeom>
          <a:solidFill>
            <a:schemeClr val="accent5">
              <a:lumMod val="20000"/>
              <a:lumOff val="80000"/>
            </a:schemeClr>
          </a:solidFill>
          <a:ln w="9525">
            <a:solidFill>
              <a:schemeClr val="tx1"/>
            </a:solidFill>
            <a:round/>
            <a:headEnd/>
            <a:tailEnd/>
          </a:ln>
        </p:spPr>
        <p:txBody>
          <a:bodyPr wrap="none" anchor="ctr"/>
          <a:lstStyle/>
          <a:p>
            <a:pPr>
              <a:defRPr/>
            </a:pPr>
            <a:endParaRPr lang="en-GB">
              <a:latin typeface="Verdana" pitchFamily="34" charset="0"/>
              <a:ea typeface="+mn-ea"/>
              <a:cs typeface="Times New Roman" pitchFamily="18" charset="0"/>
            </a:endParaRPr>
          </a:p>
        </p:txBody>
      </p:sp>
      <p:sp>
        <p:nvSpPr>
          <p:cNvPr id="56325" name="Oval 5"/>
          <p:cNvSpPr>
            <a:spLocks noChangeArrowheads="1"/>
          </p:cNvSpPr>
          <p:nvPr/>
        </p:nvSpPr>
        <p:spPr bwMode="auto">
          <a:xfrm>
            <a:off x="6134775" y="2144258"/>
            <a:ext cx="1512887" cy="1725612"/>
          </a:xfrm>
          <a:prstGeom prst="ellipse">
            <a:avLst/>
          </a:prstGeom>
          <a:solidFill>
            <a:schemeClr val="folHlink"/>
          </a:solidFill>
          <a:ln w="9525">
            <a:solidFill>
              <a:schemeClr val="tx1"/>
            </a:solidFill>
            <a:round/>
            <a:headEnd/>
            <a:tailEnd/>
          </a:ln>
        </p:spPr>
        <p:txBody>
          <a:bodyPr wrap="none" anchor="ctr"/>
          <a:lstStyle/>
          <a:p>
            <a:endParaRPr lang="en-GB"/>
          </a:p>
        </p:txBody>
      </p:sp>
      <p:sp>
        <p:nvSpPr>
          <p:cNvPr id="56326" name="Text Box 6"/>
          <p:cNvSpPr txBox="1">
            <a:spLocks noChangeArrowheads="1"/>
          </p:cNvSpPr>
          <p:nvPr/>
        </p:nvSpPr>
        <p:spPr bwMode="auto">
          <a:xfrm>
            <a:off x="6144299" y="2787195"/>
            <a:ext cx="1562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algn="ctr" eaLnBrk="1" hangingPunct="1">
              <a:spcBef>
                <a:spcPct val="50000"/>
              </a:spcBef>
            </a:pPr>
            <a:r>
              <a:rPr lang="en-GB">
                <a:solidFill>
                  <a:schemeClr val="tx1"/>
                </a:solidFill>
              </a:rPr>
              <a:t>Mercedes</a:t>
            </a:r>
          </a:p>
        </p:txBody>
      </p:sp>
      <p:sp>
        <p:nvSpPr>
          <p:cNvPr id="26631" name="Oval 7"/>
          <p:cNvSpPr>
            <a:spLocks noChangeArrowheads="1"/>
          </p:cNvSpPr>
          <p:nvPr/>
        </p:nvSpPr>
        <p:spPr bwMode="auto">
          <a:xfrm>
            <a:off x="5144174" y="2715758"/>
            <a:ext cx="1000125" cy="571500"/>
          </a:xfrm>
          <a:prstGeom prst="ellipse">
            <a:avLst/>
          </a:prstGeom>
          <a:solidFill>
            <a:schemeClr val="tx2">
              <a:lumMod val="20000"/>
              <a:lumOff val="80000"/>
            </a:schemeClr>
          </a:solidFill>
          <a:ln w="9525">
            <a:solidFill>
              <a:schemeClr val="tx1"/>
            </a:solidFill>
            <a:round/>
            <a:headEnd/>
            <a:tailEnd/>
          </a:ln>
        </p:spPr>
        <p:txBody>
          <a:bodyPr wrap="none" anchor="ctr"/>
          <a:lstStyle/>
          <a:p>
            <a:pPr>
              <a:defRPr/>
            </a:pPr>
            <a:endParaRPr lang="en-GB">
              <a:latin typeface="Verdana" pitchFamily="34" charset="0"/>
              <a:ea typeface="+mn-ea"/>
              <a:cs typeface="Times New Roman" pitchFamily="18" charset="0"/>
            </a:endParaRPr>
          </a:p>
        </p:txBody>
      </p:sp>
      <p:sp>
        <p:nvSpPr>
          <p:cNvPr id="56328" name="Oval 9"/>
          <p:cNvSpPr>
            <a:spLocks noChangeArrowheads="1"/>
          </p:cNvSpPr>
          <p:nvPr/>
        </p:nvSpPr>
        <p:spPr bwMode="auto">
          <a:xfrm>
            <a:off x="4488536" y="4858883"/>
            <a:ext cx="4248150" cy="1230312"/>
          </a:xfrm>
          <a:prstGeom prst="ellipse">
            <a:avLst/>
          </a:prstGeom>
          <a:solidFill>
            <a:schemeClr val="bg1"/>
          </a:solidFill>
          <a:ln w="9525">
            <a:solidFill>
              <a:schemeClr val="tx1"/>
            </a:solidFill>
            <a:round/>
            <a:headEnd/>
            <a:tailEnd/>
          </a:ln>
        </p:spPr>
        <p:txBody>
          <a:bodyPr wrap="none" anchor="ctr"/>
          <a:lstStyle/>
          <a:p>
            <a:endParaRPr lang="en-GB"/>
          </a:p>
        </p:txBody>
      </p:sp>
      <p:sp>
        <p:nvSpPr>
          <p:cNvPr id="56329" name="Text Box 10"/>
          <p:cNvSpPr txBox="1">
            <a:spLocks noChangeArrowheads="1"/>
          </p:cNvSpPr>
          <p:nvPr/>
        </p:nvSpPr>
        <p:spPr bwMode="auto">
          <a:xfrm>
            <a:off x="5563274" y="4287385"/>
            <a:ext cx="2020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algn="ctr" eaLnBrk="1" hangingPunct="1">
              <a:spcBef>
                <a:spcPct val="50000"/>
              </a:spcBef>
            </a:pPr>
            <a:r>
              <a:rPr lang="en-GB">
                <a:solidFill>
                  <a:schemeClr val="tx1"/>
                </a:solidFill>
              </a:rPr>
              <a:t>Ford</a:t>
            </a:r>
          </a:p>
        </p:txBody>
      </p:sp>
      <p:sp>
        <p:nvSpPr>
          <p:cNvPr id="56330" name="Line 11"/>
          <p:cNvSpPr>
            <a:spLocks noChangeShapeType="1"/>
          </p:cNvSpPr>
          <p:nvPr/>
        </p:nvSpPr>
        <p:spPr bwMode="auto">
          <a:xfrm>
            <a:off x="4128174" y="2853870"/>
            <a:ext cx="0" cy="3455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2"/>
          <p:cNvSpPr>
            <a:spLocks noChangeShapeType="1"/>
          </p:cNvSpPr>
          <p:nvPr/>
        </p:nvSpPr>
        <p:spPr bwMode="auto">
          <a:xfrm flipV="1">
            <a:off x="3551912" y="628763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TextBox 12"/>
          <p:cNvSpPr txBox="1">
            <a:spLocks noChangeArrowheads="1"/>
          </p:cNvSpPr>
          <p:nvPr/>
        </p:nvSpPr>
        <p:spPr bwMode="auto">
          <a:xfrm>
            <a:off x="6083975" y="5287510"/>
            <a:ext cx="15001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algn="ctr" eaLnBrk="1" hangingPunct="1"/>
            <a:r>
              <a:rPr lang="en-GB"/>
              <a:t>Used cars</a:t>
            </a:r>
          </a:p>
        </p:txBody>
      </p:sp>
      <p:sp>
        <p:nvSpPr>
          <p:cNvPr id="56333" name="TextBox 13"/>
          <p:cNvSpPr txBox="1">
            <a:spLocks noChangeArrowheads="1"/>
          </p:cNvSpPr>
          <p:nvPr/>
        </p:nvSpPr>
        <p:spPr bwMode="auto">
          <a:xfrm>
            <a:off x="5217199" y="2858633"/>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eaLnBrk="1" hangingPunct="1"/>
            <a:r>
              <a:rPr lang="en-GB" sz="1400"/>
              <a:t>Porsche</a:t>
            </a:r>
          </a:p>
        </p:txBody>
      </p:sp>
      <p:sp>
        <p:nvSpPr>
          <p:cNvPr id="56334" name="TextBox 14"/>
          <p:cNvSpPr txBox="1">
            <a:spLocks noChangeArrowheads="1"/>
          </p:cNvSpPr>
          <p:nvPr/>
        </p:nvSpPr>
        <p:spPr bwMode="auto">
          <a:xfrm rot="-5400000">
            <a:off x="2991524" y="3644236"/>
            <a:ext cx="1214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eaLnBrk="1" hangingPunct="1"/>
            <a:r>
              <a:rPr lang="en-GB"/>
              <a:t>Income $</a:t>
            </a:r>
          </a:p>
        </p:txBody>
      </p:sp>
      <p:sp>
        <p:nvSpPr>
          <p:cNvPr id="56335" name="TextBox 15"/>
          <p:cNvSpPr txBox="1">
            <a:spLocks noChangeArrowheads="1"/>
          </p:cNvSpPr>
          <p:nvPr/>
        </p:nvSpPr>
        <p:spPr bwMode="auto">
          <a:xfrm>
            <a:off x="5920462" y="6430510"/>
            <a:ext cx="128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rgbClr val="6E6E6F"/>
                </a:solidFill>
                <a:latin typeface="Verdana" charset="0"/>
                <a:ea typeface="ＭＳ Ｐゴシック" charset="0"/>
                <a:cs typeface="Times New Roman" charset="0"/>
              </a:defRPr>
            </a:lvl1pPr>
            <a:lvl2pPr marL="37931725" indent="-37474525" eaLnBrk="0" hangingPunct="0">
              <a:defRPr sz="1600" i="1">
                <a:solidFill>
                  <a:srgbClr val="6E6E6F"/>
                </a:solidFill>
                <a:latin typeface="Verdana" charset="0"/>
                <a:ea typeface="Times New Roman" charset="0"/>
                <a:cs typeface="Times New Roman" charset="0"/>
              </a:defRPr>
            </a:lvl2pPr>
            <a:lvl3pPr eaLnBrk="0" hangingPunct="0">
              <a:defRPr sz="1600" i="1">
                <a:solidFill>
                  <a:srgbClr val="6E6E6F"/>
                </a:solidFill>
                <a:latin typeface="Verdana" charset="0"/>
                <a:ea typeface="Times New Roman" charset="0"/>
                <a:cs typeface="Times New Roman" charset="0"/>
              </a:defRPr>
            </a:lvl3pPr>
            <a:lvl4pPr eaLnBrk="0" hangingPunct="0">
              <a:defRPr sz="1600" i="1">
                <a:solidFill>
                  <a:srgbClr val="6E6E6F"/>
                </a:solidFill>
                <a:latin typeface="Verdana" charset="0"/>
                <a:ea typeface="Times New Roman" charset="0"/>
                <a:cs typeface="Times New Roman" charset="0"/>
              </a:defRPr>
            </a:lvl4pPr>
            <a:lvl5pPr eaLnBrk="0" hangingPunct="0">
              <a:defRPr sz="1600" i="1">
                <a:solidFill>
                  <a:srgbClr val="6E6E6F"/>
                </a:solidFill>
                <a:latin typeface="Verdana" charset="0"/>
                <a:ea typeface="Times New Roman" charset="0"/>
                <a:cs typeface="Times New Roman" charset="0"/>
              </a:defRPr>
            </a:lvl5pPr>
            <a:lvl6pPr marL="457200" eaLnBrk="0" fontAlgn="base" hangingPunct="0">
              <a:spcBef>
                <a:spcPct val="0"/>
              </a:spcBef>
              <a:spcAft>
                <a:spcPct val="0"/>
              </a:spcAft>
              <a:defRPr sz="1600" i="1">
                <a:solidFill>
                  <a:srgbClr val="6E6E6F"/>
                </a:solidFill>
                <a:latin typeface="Verdana" charset="0"/>
                <a:ea typeface="Times New Roman" charset="0"/>
                <a:cs typeface="Times New Roman" charset="0"/>
              </a:defRPr>
            </a:lvl6pPr>
            <a:lvl7pPr marL="914400" eaLnBrk="0" fontAlgn="base" hangingPunct="0">
              <a:spcBef>
                <a:spcPct val="0"/>
              </a:spcBef>
              <a:spcAft>
                <a:spcPct val="0"/>
              </a:spcAft>
              <a:defRPr sz="1600" i="1">
                <a:solidFill>
                  <a:srgbClr val="6E6E6F"/>
                </a:solidFill>
                <a:latin typeface="Verdana" charset="0"/>
                <a:ea typeface="Times New Roman" charset="0"/>
                <a:cs typeface="Times New Roman" charset="0"/>
              </a:defRPr>
            </a:lvl7pPr>
            <a:lvl8pPr marL="1371600" eaLnBrk="0" fontAlgn="base" hangingPunct="0">
              <a:spcBef>
                <a:spcPct val="0"/>
              </a:spcBef>
              <a:spcAft>
                <a:spcPct val="0"/>
              </a:spcAft>
              <a:defRPr sz="1600" i="1">
                <a:solidFill>
                  <a:srgbClr val="6E6E6F"/>
                </a:solidFill>
                <a:latin typeface="Verdana" charset="0"/>
                <a:ea typeface="Times New Roman" charset="0"/>
                <a:cs typeface="Times New Roman" charset="0"/>
              </a:defRPr>
            </a:lvl8pPr>
            <a:lvl9pPr marL="1828800" eaLnBrk="0" fontAlgn="base" hangingPunct="0">
              <a:spcBef>
                <a:spcPct val="0"/>
              </a:spcBef>
              <a:spcAft>
                <a:spcPct val="0"/>
              </a:spcAft>
              <a:defRPr sz="1600" i="1">
                <a:solidFill>
                  <a:srgbClr val="6E6E6F"/>
                </a:solidFill>
                <a:latin typeface="Verdana" charset="0"/>
                <a:ea typeface="Times New Roman" charset="0"/>
                <a:cs typeface="Times New Roman" charset="0"/>
              </a:defRPr>
            </a:lvl9pPr>
          </a:lstStyle>
          <a:p>
            <a:pPr algn="ctr" eaLnBrk="1" hangingPunct="1"/>
            <a:r>
              <a:rPr lang="en-GB"/>
              <a:t>Age</a:t>
            </a:r>
          </a:p>
        </p:txBody>
      </p:sp>
      <p:sp>
        <p:nvSpPr>
          <p:cNvPr id="18" name="TextBox 17"/>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a:t>
            </a:r>
            <a:r>
              <a:rPr lang="en-GB" sz="1400" b="1" dirty="0" smtClean="0">
                <a:sym typeface="Wingdings" panose="05000000000000000000" pitchFamily="2" charset="2"/>
              </a:rPr>
              <a:t>Targeting </a:t>
            </a:r>
            <a:r>
              <a:rPr lang="en-GB" sz="1400" dirty="0" smtClean="0">
                <a:sym typeface="Wingdings" panose="05000000000000000000" pitchFamily="2" charset="2"/>
              </a:rPr>
              <a:t> Positioning  Recap</a:t>
            </a:r>
          </a:p>
          <a:p>
            <a:r>
              <a:rPr lang="en-GB" sz="1400" dirty="0" smtClean="0">
                <a:sym typeface="Wingdings" panose="05000000000000000000" pitchFamily="2" charset="2"/>
              </a:rPr>
              <a:t>What is it  How is it done  </a:t>
            </a:r>
            <a:r>
              <a:rPr lang="en-GB" sz="1400" b="1" dirty="0" smtClean="0">
                <a:sym typeface="Wingdings" panose="05000000000000000000" pitchFamily="2" charset="2"/>
              </a:rPr>
              <a:t>Why </a:t>
            </a:r>
            <a:r>
              <a:rPr lang="en-GB" sz="1400" b="1" dirty="0">
                <a:sym typeface="Wingdings" panose="05000000000000000000" pitchFamily="2" charset="2"/>
              </a:rPr>
              <a:t>is it done </a:t>
            </a:r>
            <a:endParaRPr lang="en-US" sz="1400" b="1" dirty="0"/>
          </a:p>
        </p:txBody>
      </p:sp>
    </p:spTree>
    <p:extLst>
      <p:ext uri="{BB962C8B-B14F-4D97-AF65-F5344CB8AC3E}">
        <p14:creationId xmlns:p14="http://schemas.microsoft.com/office/powerpoint/2010/main" val="2638071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altLang="en-US" dirty="0" smtClean="0"/>
              <a:t>Positioning</a:t>
            </a:r>
          </a:p>
        </p:txBody>
      </p:sp>
      <p:sp>
        <p:nvSpPr>
          <p:cNvPr id="74756" name="Rectangle 3"/>
          <p:cNvSpPr>
            <a:spLocks noGrp="1" noChangeArrowheads="1"/>
          </p:cNvSpPr>
          <p:nvPr>
            <p:ph type="body" idx="1"/>
          </p:nvPr>
        </p:nvSpPr>
        <p:spPr/>
        <p:txBody>
          <a:bodyPr/>
          <a:lstStyle/>
          <a:p>
            <a:r>
              <a:rPr lang="en-US" altLang="en-US" dirty="0" smtClean="0"/>
              <a:t>Q: What is it?</a:t>
            </a:r>
          </a:p>
          <a:p>
            <a:r>
              <a:rPr lang="en-US" altLang="en-US" dirty="0" smtClean="0"/>
              <a:t>A: The way a product is defined by consumers on important attributes</a:t>
            </a:r>
          </a:p>
          <a:p>
            <a:r>
              <a:rPr lang="en-GB" altLang="en-US" dirty="0" smtClean="0"/>
              <a:t>A: </a:t>
            </a:r>
            <a:r>
              <a:rPr lang="en-US" altLang="en-US" dirty="0" smtClean="0"/>
              <a:t>The </a:t>
            </a:r>
            <a:r>
              <a:rPr lang="en-US" altLang="en-US" dirty="0"/>
              <a:t>complex set of perceptions, impressions, and feelings that consumers have for the product compared with competing products</a:t>
            </a:r>
            <a:endParaRPr lang="en-US" altLang="en-US" dirty="0" smtClean="0"/>
          </a:p>
          <a:p>
            <a:pPr lvl="1"/>
            <a:r>
              <a:rPr lang="en-GB" altLang="en-US" dirty="0" smtClean="0"/>
              <a:t>May be different for each target segment</a:t>
            </a:r>
          </a:p>
          <a:p>
            <a:pPr lvl="1"/>
            <a:r>
              <a:rPr lang="en-GB" altLang="en-US" dirty="0" smtClean="0"/>
              <a:t>Based on a value proposition that must be different from (differentiated from) competitors </a:t>
            </a:r>
            <a:endParaRPr lang="en-US" altLang="en-US" dirty="0" smtClean="0"/>
          </a:p>
        </p:txBody>
      </p:sp>
      <p:sp>
        <p:nvSpPr>
          <p:cNvPr id="5" name="TextBox 4"/>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b="1" dirty="0" smtClean="0">
                <a:sym typeface="Wingdings" panose="05000000000000000000" pitchFamily="2" charset="2"/>
              </a:rPr>
              <a:t>What is it </a:t>
            </a:r>
            <a:r>
              <a:rPr lang="en-GB" sz="1400" dirty="0" smtClean="0">
                <a:sym typeface="Wingdings" panose="05000000000000000000" pitchFamily="2" charset="2"/>
              </a:rPr>
              <a:t> Differentiation  How is it done  Perceptual maps</a:t>
            </a:r>
            <a:endParaRPr lang="en-US" sz="1400" dirty="0"/>
          </a:p>
        </p:txBody>
      </p:sp>
    </p:spTree>
    <p:extLst>
      <p:ext uri="{BB962C8B-B14F-4D97-AF65-F5344CB8AC3E}">
        <p14:creationId xmlns:p14="http://schemas.microsoft.com/office/powerpoint/2010/main" val="12118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Positioning and differentiation</a:t>
            </a:r>
            <a:endParaRPr lang="en-US" dirty="0"/>
          </a:p>
        </p:txBody>
      </p:sp>
      <p:sp>
        <p:nvSpPr>
          <p:cNvPr id="71682" name="Content Placeholder 4"/>
          <p:cNvSpPr>
            <a:spLocks noGrp="1"/>
          </p:cNvSpPr>
          <p:nvPr>
            <p:ph idx="1"/>
          </p:nvPr>
        </p:nvSpPr>
        <p:spPr/>
        <p:txBody>
          <a:bodyPr>
            <a:normAutofit fontScale="92500" lnSpcReduction="10000"/>
          </a:bodyPr>
          <a:lstStyle/>
          <a:p>
            <a:r>
              <a:rPr lang="en-US" altLang="en-US" b="1" dirty="0" smtClean="0"/>
              <a:t>Competitive advantage </a:t>
            </a:r>
            <a:r>
              <a:rPr lang="en-US" altLang="en-US" dirty="0" smtClean="0"/>
              <a:t>is an advantage over competitors gained by offering consumers greater value, either through lower prices or by providing more benefits that justify higher prices.</a:t>
            </a:r>
          </a:p>
          <a:p>
            <a:endParaRPr lang="en-US" altLang="en-US" dirty="0" smtClean="0"/>
          </a:p>
          <a:p>
            <a:r>
              <a:rPr lang="en-US" altLang="en-US" dirty="0" smtClean="0"/>
              <a:t>Possible competitive advantages to differentiate in terms of:</a:t>
            </a:r>
          </a:p>
          <a:p>
            <a:pPr lvl="1"/>
            <a:r>
              <a:rPr lang="en-GB" altLang="en-US" dirty="0" smtClean="0"/>
              <a:t>Product</a:t>
            </a:r>
          </a:p>
          <a:p>
            <a:pPr lvl="1"/>
            <a:r>
              <a:rPr lang="en-GB" altLang="en-US" dirty="0" smtClean="0"/>
              <a:t>Services</a:t>
            </a:r>
          </a:p>
          <a:p>
            <a:pPr lvl="1"/>
            <a:r>
              <a:rPr lang="en-GB" altLang="en-US" dirty="0" smtClean="0"/>
              <a:t>Channels (means of distribution)</a:t>
            </a:r>
          </a:p>
          <a:p>
            <a:pPr lvl="1"/>
            <a:r>
              <a:rPr lang="en-GB" altLang="en-US" dirty="0" smtClean="0"/>
              <a:t>People</a:t>
            </a:r>
          </a:p>
          <a:p>
            <a:pPr lvl="1"/>
            <a:r>
              <a:rPr lang="en-GB" altLang="en-US" dirty="0" smtClean="0"/>
              <a:t>Image</a:t>
            </a:r>
            <a:endParaRPr lang="en-US" altLang="en-US" dirty="0" smtClean="0"/>
          </a:p>
          <a:p>
            <a:endParaRPr lang="en-US" altLang="en-US" dirty="0" smtClean="0"/>
          </a:p>
          <a:p>
            <a:endParaRPr lang="en-US" altLang="en-US" dirty="0" smtClean="0"/>
          </a:p>
        </p:txBody>
      </p:sp>
      <p:sp>
        <p:nvSpPr>
          <p:cNvPr id="19" name="TextBox 18"/>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Differentiation</a:t>
            </a:r>
            <a:r>
              <a:rPr lang="en-GB" sz="1400" dirty="0" smtClean="0">
                <a:sym typeface="Wingdings" panose="05000000000000000000" pitchFamily="2" charset="2"/>
              </a:rPr>
              <a:t>  How is it done  Perceptual maps</a:t>
            </a:r>
            <a:endParaRPr lang="en-US" sz="1400" dirty="0"/>
          </a:p>
        </p:txBody>
      </p:sp>
    </p:spTree>
    <p:extLst>
      <p:ext uri="{BB962C8B-B14F-4D97-AF65-F5344CB8AC3E}">
        <p14:creationId xmlns:p14="http://schemas.microsoft.com/office/powerpoint/2010/main" val="1266140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Positioning and differentiation</a:t>
            </a:r>
            <a:endParaRPr lang="en-US" dirty="0"/>
          </a:p>
        </p:txBody>
      </p:sp>
      <p:sp>
        <p:nvSpPr>
          <p:cNvPr id="73730" name="Content Placeholder 6"/>
          <p:cNvSpPr>
            <a:spLocks noGrp="1"/>
          </p:cNvSpPr>
          <p:nvPr>
            <p:ph idx="1"/>
          </p:nvPr>
        </p:nvSpPr>
        <p:spPr/>
        <p:txBody>
          <a:bodyPr/>
          <a:lstStyle/>
          <a:p>
            <a:pPr marL="0" indent="0" algn="ctr">
              <a:buNone/>
            </a:pPr>
            <a:r>
              <a:rPr lang="en-US" altLang="en-US" dirty="0" smtClean="0"/>
              <a:t>Choosing the right competitive advantage: </a:t>
            </a:r>
          </a:p>
          <a:p>
            <a:pPr marL="0" indent="0" algn="ctr">
              <a:buNone/>
            </a:pPr>
            <a:r>
              <a:rPr lang="en-US" altLang="en-US" dirty="0" smtClean="0"/>
              <a:t>A difference to promote should be</a:t>
            </a:r>
          </a:p>
          <a:p>
            <a:endParaRPr lang="en-US" altLang="en-US" dirty="0" smtClean="0"/>
          </a:p>
        </p:txBody>
      </p:sp>
      <p:graphicFrame>
        <p:nvGraphicFramePr>
          <p:cNvPr id="14" name="Diagram 13"/>
          <p:cNvGraphicFramePr/>
          <p:nvPr>
            <p:extLst>
              <p:ext uri="{D42A27DB-BD31-4B8C-83A1-F6EECF244321}">
                <p14:modId xmlns:p14="http://schemas.microsoft.com/office/powerpoint/2010/main" val="1734969719"/>
              </p:ext>
            </p:extLst>
          </p:nvPr>
        </p:nvGraphicFramePr>
        <p:xfrm>
          <a:off x="2315029" y="3035300"/>
          <a:ext cx="4572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Differentiation</a:t>
            </a:r>
            <a:r>
              <a:rPr lang="en-GB" sz="1400" dirty="0" smtClean="0">
                <a:sym typeface="Wingdings" panose="05000000000000000000" pitchFamily="2" charset="2"/>
              </a:rPr>
              <a:t>  How is it done  Perceptual maps</a:t>
            </a:r>
            <a:endParaRPr lang="en-US" sz="1400" dirty="0"/>
          </a:p>
        </p:txBody>
      </p:sp>
    </p:spTree>
    <p:extLst>
      <p:ext uri="{BB962C8B-B14F-4D97-AF65-F5344CB8AC3E}">
        <p14:creationId xmlns:p14="http://schemas.microsoft.com/office/powerpoint/2010/main" val="12788808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altLang="en-US" dirty="0" smtClean="0"/>
              <a:t>Positioning statement</a:t>
            </a:r>
          </a:p>
        </p:txBody>
      </p:sp>
      <p:sp>
        <p:nvSpPr>
          <p:cNvPr id="1150979" name="Text Box 3"/>
          <p:cNvSpPr>
            <a:spLocks noGrp="1" noChangeArrowheads="1"/>
          </p:cNvSpPr>
          <p:nvPr>
            <p:ph type="body" idx="1"/>
          </p:nvPr>
        </p:nvSpPr>
        <p:spPr/>
        <p:txBody>
          <a:bodyPr/>
          <a:lstStyle/>
          <a:p>
            <a:r>
              <a:rPr lang="en-US" altLang="en-US" dirty="0" smtClean="0"/>
              <a:t>To customers who are </a:t>
            </a:r>
            <a:r>
              <a:rPr lang="en-US" altLang="en-US" dirty="0" smtClean="0">
                <a:solidFill>
                  <a:srgbClr val="00B0F0"/>
                </a:solidFill>
              </a:rPr>
              <a:t>(target summary)</a:t>
            </a:r>
          </a:p>
          <a:p>
            <a:r>
              <a:rPr lang="en-US" altLang="en-US" dirty="0" smtClean="0"/>
              <a:t>Our product offers </a:t>
            </a:r>
            <a:r>
              <a:rPr lang="en-US" altLang="en-US" dirty="0" smtClean="0">
                <a:solidFill>
                  <a:srgbClr val="00B0F0"/>
                </a:solidFill>
              </a:rPr>
              <a:t>(state what the product does from the consumers’ point of view)</a:t>
            </a:r>
          </a:p>
          <a:p>
            <a:r>
              <a:rPr lang="en-US" altLang="en-US" dirty="0" smtClean="0"/>
              <a:t>Relative to </a:t>
            </a:r>
            <a:r>
              <a:rPr lang="en-US" altLang="en-US" dirty="0" smtClean="0">
                <a:solidFill>
                  <a:srgbClr val="00B0F0"/>
                </a:solidFill>
              </a:rPr>
              <a:t>(competitive alternatives)</a:t>
            </a:r>
          </a:p>
          <a:p>
            <a:r>
              <a:rPr lang="en-US" altLang="en-US" dirty="0" smtClean="0"/>
              <a:t>Because </a:t>
            </a:r>
            <a:r>
              <a:rPr lang="en-US" altLang="en-US" dirty="0" smtClean="0">
                <a:solidFill>
                  <a:srgbClr val="00B0F0"/>
                </a:solidFill>
              </a:rPr>
              <a:t>(reason to believe)</a:t>
            </a:r>
          </a:p>
        </p:txBody>
      </p:sp>
      <p:sp>
        <p:nvSpPr>
          <p:cNvPr id="1150980" name="Text Box 4"/>
          <p:cNvSpPr txBox="1">
            <a:spLocks noChangeArrowheads="1"/>
          </p:cNvSpPr>
          <p:nvPr/>
        </p:nvSpPr>
        <p:spPr bwMode="auto">
          <a:xfrm>
            <a:off x="272142" y="4368126"/>
            <a:ext cx="8686800" cy="19389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2000" i="1" dirty="0">
                <a:solidFill>
                  <a:srgbClr val="FF0033"/>
                </a:solidFill>
                <a:latin typeface="Courier New" panose="02070309020205020404" pitchFamily="49" charset="0"/>
                <a:cs typeface="Courier New" panose="02070309020205020404" pitchFamily="49" charset="0"/>
              </a:rPr>
              <a:t>“For World Wide Web users who enjoy books, Amazon.com is a retail bookseller that provides instant access to over 1.1 million books.  Unlike traditional book retailers, Amazon.com provides a combination of extraordinary convenience, low prices, and comprehensive selection.” (</a:t>
            </a:r>
            <a:r>
              <a:rPr lang="en-US" altLang="en-US" sz="2000" b="0" i="1" dirty="0" err="1">
                <a:solidFill>
                  <a:srgbClr val="FF0033"/>
                </a:solidFill>
                <a:latin typeface="Courier New" panose="02070309020205020404" pitchFamily="49" charset="0"/>
                <a:cs typeface="Courier New" panose="02070309020205020404" pitchFamily="49" charset="0"/>
              </a:rPr>
              <a:t>Winer</a:t>
            </a:r>
            <a:r>
              <a:rPr lang="en-US" altLang="en-US" sz="2000" b="0" i="1" dirty="0">
                <a:solidFill>
                  <a:srgbClr val="FF0033"/>
                </a:solidFill>
                <a:latin typeface="Courier New" panose="02070309020205020404" pitchFamily="49" charset="0"/>
                <a:cs typeface="Courier New" panose="02070309020205020404" pitchFamily="49" charset="0"/>
              </a:rPr>
              <a:t>, 2000, p. 64)</a:t>
            </a:r>
          </a:p>
        </p:txBody>
      </p:sp>
      <p:sp>
        <p:nvSpPr>
          <p:cNvPr id="10" name="TextBox 9"/>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Differentiation</a:t>
            </a:r>
            <a:r>
              <a:rPr lang="en-GB" sz="1400" dirty="0" smtClean="0">
                <a:sym typeface="Wingdings" panose="05000000000000000000" pitchFamily="2" charset="2"/>
              </a:rPr>
              <a:t>  How is it done  Perceptual maps</a:t>
            </a:r>
            <a:endParaRPr lang="en-US" sz="1400" dirty="0"/>
          </a:p>
        </p:txBody>
      </p:sp>
    </p:spTree>
    <p:extLst>
      <p:ext uri="{BB962C8B-B14F-4D97-AF65-F5344CB8AC3E}">
        <p14:creationId xmlns:p14="http://schemas.microsoft.com/office/powerpoint/2010/main" val="1530298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0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4"/>
          <p:cNvSpPr>
            <a:spLocks noGrp="1" noChangeArrowheads="1"/>
          </p:cNvSpPr>
          <p:nvPr>
            <p:ph type="title"/>
          </p:nvPr>
        </p:nvSpPr>
        <p:spPr/>
        <p:txBody>
          <a:bodyPr/>
          <a:lstStyle/>
          <a:p>
            <a:r>
              <a:rPr lang="en-US" altLang="en-US" dirty="0" smtClean="0"/>
              <a:t>Positioning: Methods </a:t>
            </a:r>
          </a:p>
        </p:txBody>
      </p:sp>
      <p:sp>
        <p:nvSpPr>
          <p:cNvPr id="133122" name="Rectangle 3"/>
          <p:cNvSpPr>
            <a:spLocks noGrp="1" noChangeArrowheads="1"/>
          </p:cNvSpPr>
          <p:nvPr>
            <p:ph type="body" idx="1"/>
          </p:nvPr>
        </p:nvSpPr>
        <p:spPr/>
        <p:txBody>
          <a:bodyPr>
            <a:normAutofit lnSpcReduction="10000"/>
          </a:bodyPr>
          <a:lstStyle/>
          <a:p>
            <a:r>
              <a:rPr lang="en-US" altLang="en-US" dirty="0" smtClean="0"/>
              <a:t>Select target segment </a:t>
            </a:r>
          </a:p>
          <a:p>
            <a:r>
              <a:rPr lang="en-US" altLang="en-US" dirty="0" smtClean="0"/>
              <a:t>Determine relevant competitive offerings</a:t>
            </a:r>
          </a:p>
          <a:p>
            <a:r>
              <a:rPr lang="en-US" altLang="en-US" dirty="0" smtClean="0"/>
              <a:t>Determine potential differentiator-dimensions</a:t>
            </a:r>
          </a:p>
          <a:p>
            <a:r>
              <a:rPr lang="en-US" altLang="en-US" dirty="0" smtClean="0"/>
              <a:t>Select sample of customers in target segment and get ratings of competitors on selected dimensions</a:t>
            </a:r>
          </a:p>
          <a:p>
            <a:r>
              <a:rPr lang="en-US" altLang="en-US" dirty="0" smtClean="0"/>
              <a:t>“View” the results (perceptual maps)</a:t>
            </a:r>
          </a:p>
          <a:p>
            <a:r>
              <a:rPr lang="en-US" altLang="en-US" dirty="0" smtClean="0"/>
              <a:t>Relate to preference, choice, or market share (preference maps)</a:t>
            </a:r>
          </a:p>
          <a:p>
            <a:r>
              <a:rPr lang="en-US" altLang="en-US" dirty="0" smtClean="0"/>
              <a:t>Develop positioning statement and associated strategies</a:t>
            </a:r>
          </a:p>
        </p:txBody>
      </p:sp>
      <p:sp>
        <p:nvSpPr>
          <p:cNvPr id="6" name="TextBox 5"/>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Differentiation  </a:t>
            </a:r>
            <a:r>
              <a:rPr lang="en-GB" sz="1400" b="1" dirty="0" smtClean="0">
                <a:sym typeface="Wingdings" panose="05000000000000000000" pitchFamily="2" charset="2"/>
              </a:rPr>
              <a:t>How is it done </a:t>
            </a:r>
            <a:r>
              <a:rPr lang="en-GB" sz="1400" dirty="0" smtClean="0">
                <a:sym typeface="Wingdings" panose="05000000000000000000" pitchFamily="2" charset="2"/>
              </a:rPr>
              <a:t> Perceptual maps</a:t>
            </a:r>
            <a:endParaRPr lang="en-US" sz="1400" dirty="0"/>
          </a:p>
        </p:txBody>
      </p:sp>
    </p:spTree>
    <p:extLst>
      <p:ext uri="{BB962C8B-B14F-4D97-AF65-F5344CB8AC3E}">
        <p14:creationId xmlns:p14="http://schemas.microsoft.com/office/powerpoint/2010/main" val="3210841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2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2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2"/>
          <p:cNvSpPr txBox="1">
            <a:spLocks noChangeArrowheads="1"/>
          </p:cNvSpPr>
          <p:nvPr/>
        </p:nvSpPr>
        <p:spPr bwMode="auto">
          <a:xfrm>
            <a:off x="152400" y="228602"/>
            <a:ext cx="876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b="0" dirty="0">
                <a:latin typeface="+mj-lt"/>
              </a:rPr>
              <a:t>A </a:t>
            </a:r>
            <a:r>
              <a:rPr lang="en-US" altLang="en-US" b="0" dirty="0" smtClean="0">
                <a:latin typeface="+mj-lt"/>
              </a:rPr>
              <a:t>general </a:t>
            </a:r>
            <a:r>
              <a:rPr lang="en-US" altLang="en-US" b="0" dirty="0">
                <a:latin typeface="+mj-lt"/>
              </a:rPr>
              <a:t>e</a:t>
            </a:r>
            <a:r>
              <a:rPr lang="en-US" altLang="en-US" b="0" dirty="0" smtClean="0">
                <a:latin typeface="+mj-lt"/>
              </a:rPr>
              <a:t>xample</a:t>
            </a:r>
            <a:r>
              <a:rPr lang="en-US" altLang="en-US" b="0" dirty="0">
                <a:latin typeface="+mj-lt"/>
              </a:rPr>
              <a:t>: The </a:t>
            </a:r>
            <a:r>
              <a:rPr lang="en-US" altLang="en-US" b="0" dirty="0" smtClean="0">
                <a:latin typeface="+mj-lt"/>
              </a:rPr>
              <a:t>raw </a:t>
            </a:r>
            <a:r>
              <a:rPr lang="en-US" altLang="en-US" b="0" dirty="0">
                <a:latin typeface="+mj-lt"/>
              </a:rPr>
              <a:t>d</a:t>
            </a:r>
            <a:r>
              <a:rPr lang="en-US" altLang="en-US" b="0" dirty="0" smtClean="0">
                <a:latin typeface="+mj-lt"/>
              </a:rPr>
              <a:t>ata (brand </a:t>
            </a:r>
            <a:r>
              <a:rPr lang="en-US" altLang="en-US" b="0" dirty="0">
                <a:latin typeface="+mj-lt"/>
              </a:rPr>
              <a:t>r</a:t>
            </a:r>
            <a:r>
              <a:rPr lang="en-US" altLang="en-US" b="0" dirty="0" smtClean="0">
                <a:latin typeface="+mj-lt"/>
              </a:rPr>
              <a:t>atings</a:t>
            </a:r>
            <a:r>
              <a:rPr lang="en-US" altLang="en-US" b="0" dirty="0">
                <a:latin typeface="+mj-lt"/>
              </a:rPr>
              <a:t>)</a:t>
            </a:r>
          </a:p>
        </p:txBody>
      </p:sp>
      <p:graphicFrame>
        <p:nvGraphicFramePr>
          <p:cNvPr id="958467" name="Group 3"/>
          <p:cNvGraphicFramePr>
            <a:graphicFrameLocks noGrp="1"/>
          </p:cNvGraphicFramePr>
          <p:nvPr>
            <p:extLst>
              <p:ext uri="{D42A27DB-BD31-4B8C-83A1-F6EECF244321}">
                <p14:modId xmlns:p14="http://schemas.microsoft.com/office/powerpoint/2010/main" val="865361923"/>
              </p:ext>
            </p:extLst>
          </p:nvPr>
        </p:nvGraphicFramePr>
        <p:xfrm>
          <a:off x="304800" y="1320792"/>
          <a:ext cx="8305800" cy="2743200"/>
        </p:xfrm>
        <a:graphic>
          <a:graphicData uri="http://schemas.openxmlformats.org/drawingml/2006/table">
            <a:tbl>
              <a:tblPr/>
              <a:tblGrid>
                <a:gridCol w="2057400"/>
                <a:gridCol w="3124200"/>
                <a:gridCol w="3124200"/>
              </a:tblGrid>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Brand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Deodorant Rating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Moisturizing Rating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8300">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Dove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Oil of Olay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Nivea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Irish Spring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8300">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Old Spice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
        <p:nvSpPr>
          <p:cNvPr id="4" name="TextBox 3"/>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Differentiation  </a:t>
            </a:r>
            <a:r>
              <a:rPr lang="en-GB" sz="1400" b="1" dirty="0" smtClean="0">
                <a:sym typeface="Wingdings" panose="05000000000000000000" pitchFamily="2" charset="2"/>
              </a:rPr>
              <a:t>How is it done </a:t>
            </a:r>
            <a:r>
              <a:rPr lang="en-GB" sz="1400" dirty="0" smtClean="0">
                <a:sym typeface="Wingdings" panose="05000000000000000000" pitchFamily="2" charset="2"/>
              </a:rPr>
              <a:t> Perceptual maps</a:t>
            </a:r>
            <a:endParaRPr lang="en-US" sz="1400" dirty="0"/>
          </a:p>
        </p:txBody>
      </p:sp>
    </p:spTree>
    <p:extLst>
      <p:ext uri="{BB962C8B-B14F-4D97-AF65-F5344CB8AC3E}">
        <p14:creationId xmlns:p14="http://schemas.microsoft.com/office/powerpoint/2010/main" val="1836996072"/>
      </p:ext>
    </p:extLst>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2"/>
          <p:cNvSpPr>
            <a:spLocks noGrp="1"/>
          </p:cNvSpPr>
          <p:nvPr>
            <p:ph type="sldNum" sz="quarter" idx="4294967295"/>
          </p:nvPr>
        </p:nvSpPr>
        <p:spPr>
          <a:xfrm>
            <a:off x="7276620" y="5821730"/>
            <a:ext cx="1791179" cy="415798"/>
          </a:xfrm>
          <a:prstGeom prst="rect">
            <a:avLst/>
          </a:prstGeom>
          <a:noFill/>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Char char="•"/>
            </a:pPr>
            <a:fld id="{B554C530-E754-4A64-A466-38F493EB7912}" type="slidenum">
              <a:rPr lang="en-US" altLang="en-US" sz="1400" smtClean="0"/>
              <a:pPr>
                <a:spcBef>
                  <a:spcPct val="50000"/>
                </a:spcBef>
                <a:buClrTx/>
                <a:buSzTx/>
                <a:buFontTx/>
                <a:buChar char="•"/>
              </a:pPr>
              <a:t>28</a:t>
            </a:fld>
            <a:endParaRPr lang="en-US" altLang="en-US" sz="1400" smtClean="0"/>
          </a:p>
        </p:txBody>
      </p:sp>
      <p:sp>
        <p:nvSpPr>
          <p:cNvPr id="81923" name="Text Box 2"/>
          <p:cNvSpPr txBox="1">
            <a:spLocks noChangeArrowheads="1"/>
          </p:cNvSpPr>
          <p:nvPr/>
        </p:nvSpPr>
        <p:spPr bwMode="auto">
          <a:xfrm>
            <a:off x="76200" y="152402"/>
            <a:ext cx="8915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b="0" dirty="0">
                <a:latin typeface="+mj-lt"/>
              </a:rPr>
              <a:t>A </a:t>
            </a:r>
            <a:r>
              <a:rPr lang="en-US" altLang="en-US" b="0" dirty="0" smtClean="0">
                <a:latin typeface="+mj-lt"/>
              </a:rPr>
              <a:t>general </a:t>
            </a:r>
            <a:r>
              <a:rPr lang="en-US" altLang="en-US" b="0" dirty="0">
                <a:latin typeface="+mj-lt"/>
              </a:rPr>
              <a:t>e</a:t>
            </a:r>
            <a:r>
              <a:rPr lang="en-US" altLang="en-US" b="0" dirty="0" smtClean="0">
                <a:latin typeface="+mj-lt"/>
              </a:rPr>
              <a:t>xample</a:t>
            </a:r>
            <a:r>
              <a:rPr lang="en-US" altLang="en-US" b="0" dirty="0">
                <a:latin typeface="+mj-lt"/>
              </a:rPr>
              <a:t>: Positioning </a:t>
            </a:r>
            <a:r>
              <a:rPr lang="en-US" altLang="en-US" b="0" dirty="0" smtClean="0">
                <a:latin typeface="+mj-lt"/>
              </a:rPr>
              <a:t>maps (brand ratings</a:t>
            </a:r>
            <a:r>
              <a:rPr lang="en-US" altLang="en-US" b="0" dirty="0">
                <a:latin typeface="+mj-lt"/>
              </a:rPr>
              <a:t>)</a:t>
            </a:r>
          </a:p>
        </p:txBody>
      </p:sp>
      <p:sp>
        <p:nvSpPr>
          <p:cNvPr id="81924" name="AutoShape 3"/>
          <p:cNvSpPr>
            <a:spLocks noChangeArrowheads="1"/>
          </p:cNvSpPr>
          <p:nvPr/>
        </p:nvSpPr>
        <p:spPr bwMode="auto">
          <a:xfrm>
            <a:off x="1016000" y="869508"/>
            <a:ext cx="7594600" cy="5197475"/>
          </a:xfrm>
          <a:prstGeom prst="roundRect">
            <a:avLst>
              <a:gd name="adj" fmla="val 5875"/>
            </a:avLst>
          </a:prstGeom>
          <a:solidFill>
            <a:srgbClr val="CCFFCC"/>
          </a:solidFill>
          <a:ln w="85725">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81925" name="Group 4"/>
          <p:cNvGrpSpPr>
            <a:grpSpLocks/>
          </p:cNvGrpSpPr>
          <p:nvPr/>
        </p:nvGrpSpPr>
        <p:grpSpPr bwMode="auto">
          <a:xfrm>
            <a:off x="3498490" y="1262849"/>
            <a:ext cx="2292709" cy="4533353"/>
            <a:chOff x="2112" y="950"/>
            <a:chExt cx="1536" cy="3140"/>
          </a:xfrm>
        </p:grpSpPr>
        <p:sp>
          <p:nvSpPr>
            <p:cNvPr id="81943" name="Text Box 5"/>
            <p:cNvSpPr txBox="1">
              <a:spLocks noChangeArrowheads="1"/>
            </p:cNvSpPr>
            <p:nvPr/>
          </p:nvSpPr>
          <p:spPr bwMode="auto">
            <a:xfrm>
              <a:off x="2112" y="950"/>
              <a:ext cx="1536" cy="2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000" b="0"/>
                <a:t>High moisturizing</a:t>
              </a:r>
            </a:p>
          </p:txBody>
        </p:sp>
        <p:sp>
          <p:nvSpPr>
            <p:cNvPr id="81944" name="Text Box 6"/>
            <p:cNvSpPr txBox="1">
              <a:spLocks noChangeArrowheads="1"/>
            </p:cNvSpPr>
            <p:nvPr/>
          </p:nvSpPr>
          <p:spPr bwMode="auto">
            <a:xfrm>
              <a:off x="2112" y="3840"/>
              <a:ext cx="1536" cy="2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000" b="0"/>
                <a:t>low moisturizing</a:t>
              </a:r>
            </a:p>
          </p:txBody>
        </p:sp>
        <p:sp>
          <p:nvSpPr>
            <p:cNvPr id="81945" name="Line 7"/>
            <p:cNvSpPr>
              <a:spLocks noChangeShapeType="1"/>
            </p:cNvSpPr>
            <p:nvPr/>
          </p:nvSpPr>
          <p:spPr bwMode="auto">
            <a:xfrm>
              <a:off x="2880" y="1152"/>
              <a:ext cx="0" cy="2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grpSp>
        <p:nvGrpSpPr>
          <p:cNvPr id="81926" name="Group 8"/>
          <p:cNvGrpSpPr>
            <a:grpSpLocks/>
          </p:cNvGrpSpPr>
          <p:nvPr/>
        </p:nvGrpSpPr>
        <p:grpSpPr bwMode="auto">
          <a:xfrm>
            <a:off x="881253" y="3151569"/>
            <a:ext cx="8072248" cy="384036"/>
            <a:chOff x="232" y="2400"/>
            <a:chExt cx="5408" cy="266"/>
          </a:xfrm>
        </p:grpSpPr>
        <p:sp>
          <p:nvSpPr>
            <p:cNvPr id="81940" name="Text Box 9"/>
            <p:cNvSpPr txBox="1">
              <a:spLocks noChangeArrowheads="1"/>
            </p:cNvSpPr>
            <p:nvPr/>
          </p:nvSpPr>
          <p:spPr bwMode="auto">
            <a:xfrm>
              <a:off x="232" y="2400"/>
              <a:ext cx="1536" cy="2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r" eaLnBrk="1" hangingPunct="1">
                <a:spcBef>
                  <a:spcPct val="50000"/>
                </a:spcBef>
                <a:buClrTx/>
                <a:buSzTx/>
                <a:buFontTx/>
                <a:buNone/>
              </a:pPr>
              <a:r>
                <a:rPr lang="en-US" altLang="en-US" sz="2000" b="0"/>
                <a:t>Nondeodorant</a:t>
              </a:r>
            </a:p>
          </p:txBody>
        </p:sp>
        <p:sp>
          <p:nvSpPr>
            <p:cNvPr id="81941" name="Text Box 10"/>
            <p:cNvSpPr txBox="1">
              <a:spLocks noChangeArrowheads="1"/>
            </p:cNvSpPr>
            <p:nvPr/>
          </p:nvSpPr>
          <p:spPr bwMode="auto">
            <a:xfrm>
              <a:off x="4104" y="2416"/>
              <a:ext cx="1536" cy="2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2000" b="0"/>
                <a:t>Deodorant</a:t>
              </a:r>
            </a:p>
          </p:txBody>
        </p:sp>
        <p:sp>
          <p:nvSpPr>
            <p:cNvPr id="81942" name="Line 11"/>
            <p:cNvSpPr>
              <a:spLocks noChangeShapeType="1"/>
            </p:cNvSpPr>
            <p:nvPr/>
          </p:nvSpPr>
          <p:spPr bwMode="auto">
            <a:xfrm>
              <a:off x="1728" y="2544"/>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sp>
        <p:nvSpPr>
          <p:cNvPr id="81927" name="Oval 12"/>
          <p:cNvSpPr>
            <a:spLocks noChangeArrowheads="1"/>
          </p:cNvSpPr>
          <p:nvPr/>
        </p:nvSpPr>
        <p:spPr bwMode="auto">
          <a:xfrm>
            <a:off x="4894052" y="1469228"/>
            <a:ext cx="71647" cy="693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81928" name="Oval 13"/>
          <p:cNvSpPr>
            <a:spLocks noChangeArrowheads="1"/>
          </p:cNvSpPr>
          <p:nvPr/>
        </p:nvSpPr>
        <p:spPr bwMode="auto">
          <a:xfrm>
            <a:off x="4728952" y="1786728"/>
            <a:ext cx="71647" cy="693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81929" name="Oval 14"/>
          <p:cNvSpPr>
            <a:spLocks noChangeArrowheads="1"/>
          </p:cNvSpPr>
          <p:nvPr/>
        </p:nvSpPr>
        <p:spPr bwMode="auto">
          <a:xfrm>
            <a:off x="5059152" y="2282028"/>
            <a:ext cx="71647" cy="693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81930" name="Oval 15"/>
          <p:cNvSpPr>
            <a:spLocks noChangeArrowheads="1"/>
          </p:cNvSpPr>
          <p:nvPr/>
        </p:nvSpPr>
        <p:spPr bwMode="auto">
          <a:xfrm>
            <a:off x="6545052" y="4288628"/>
            <a:ext cx="71647" cy="693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81931" name="Oval 16"/>
          <p:cNvSpPr>
            <a:spLocks noChangeArrowheads="1"/>
          </p:cNvSpPr>
          <p:nvPr/>
        </p:nvSpPr>
        <p:spPr bwMode="auto">
          <a:xfrm>
            <a:off x="6125952" y="4517228"/>
            <a:ext cx="71647" cy="69300"/>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81932" name="Group 23"/>
          <p:cNvGrpSpPr>
            <a:grpSpLocks/>
          </p:cNvGrpSpPr>
          <p:nvPr/>
        </p:nvGrpSpPr>
        <p:grpSpPr bwMode="auto">
          <a:xfrm>
            <a:off x="4900762" y="1428291"/>
            <a:ext cx="1576238" cy="1061152"/>
            <a:chOff x="3808" y="1464"/>
            <a:chExt cx="1056" cy="735"/>
          </a:xfrm>
        </p:grpSpPr>
        <p:sp>
          <p:nvSpPr>
            <p:cNvPr id="81937" name="Text Box 24"/>
            <p:cNvSpPr txBox="1">
              <a:spLocks noChangeArrowheads="1"/>
            </p:cNvSpPr>
            <p:nvPr/>
          </p:nvSpPr>
          <p:spPr bwMode="auto">
            <a:xfrm>
              <a:off x="3912" y="1464"/>
              <a:ext cx="52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Dove</a:t>
              </a:r>
            </a:p>
          </p:txBody>
        </p:sp>
        <p:sp>
          <p:nvSpPr>
            <p:cNvPr id="81938" name="Text Box 25"/>
            <p:cNvSpPr txBox="1">
              <a:spLocks noChangeArrowheads="1"/>
            </p:cNvSpPr>
            <p:nvPr/>
          </p:nvSpPr>
          <p:spPr bwMode="auto">
            <a:xfrm>
              <a:off x="3808" y="1664"/>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Oil of Olay</a:t>
              </a:r>
            </a:p>
          </p:txBody>
        </p:sp>
        <p:sp>
          <p:nvSpPr>
            <p:cNvPr id="81939" name="Text Box 26"/>
            <p:cNvSpPr txBox="1">
              <a:spLocks noChangeArrowheads="1"/>
            </p:cNvSpPr>
            <p:nvPr/>
          </p:nvSpPr>
          <p:spPr bwMode="auto">
            <a:xfrm>
              <a:off x="4016" y="1968"/>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Nivea</a:t>
              </a:r>
            </a:p>
          </p:txBody>
        </p:sp>
      </p:grpSp>
      <p:grpSp>
        <p:nvGrpSpPr>
          <p:cNvPr id="81933" name="Group 36"/>
          <p:cNvGrpSpPr>
            <a:grpSpLocks/>
          </p:cNvGrpSpPr>
          <p:nvPr/>
        </p:nvGrpSpPr>
        <p:grpSpPr bwMode="auto">
          <a:xfrm>
            <a:off x="6241092" y="4195939"/>
            <a:ext cx="1683708" cy="541404"/>
            <a:chOff x="3616" y="3048"/>
            <a:chExt cx="1128" cy="375"/>
          </a:xfrm>
        </p:grpSpPr>
        <p:sp>
          <p:nvSpPr>
            <p:cNvPr id="81935" name="Text Box 37"/>
            <p:cNvSpPr txBox="1">
              <a:spLocks noChangeArrowheads="1"/>
            </p:cNvSpPr>
            <p:nvPr/>
          </p:nvSpPr>
          <p:spPr bwMode="auto">
            <a:xfrm>
              <a:off x="3896" y="3048"/>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dirty="0"/>
                <a:t>Irish Spring</a:t>
              </a:r>
            </a:p>
          </p:txBody>
        </p:sp>
        <p:sp>
          <p:nvSpPr>
            <p:cNvPr id="81936" name="Text Box 38"/>
            <p:cNvSpPr txBox="1">
              <a:spLocks noChangeArrowheads="1"/>
            </p:cNvSpPr>
            <p:nvPr/>
          </p:nvSpPr>
          <p:spPr bwMode="auto">
            <a:xfrm>
              <a:off x="3616" y="3192"/>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Old Spice</a:t>
              </a:r>
            </a:p>
          </p:txBody>
        </p:sp>
      </p:grpSp>
      <p:sp>
        <p:nvSpPr>
          <p:cNvPr id="81934" name="Text Box 46"/>
          <p:cNvSpPr txBox="1">
            <a:spLocks noChangeArrowheads="1"/>
          </p:cNvSpPr>
          <p:nvPr/>
        </p:nvSpPr>
        <p:spPr bwMode="auto">
          <a:xfrm>
            <a:off x="1208176" y="875978"/>
            <a:ext cx="70214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a:spcBef>
                <a:spcPct val="50000"/>
              </a:spcBef>
              <a:buClrTx/>
              <a:buSzTx/>
              <a:buFontTx/>
              <a:buNone/>
            </a:pPr>
            <a:r>
              <a:rPr lang="en-US" altLang="en-US" sz="2400"/>
              <a:t>Greater the Similarity =&gt; Less the Distance</a:t>
            </a:r>
          </a:p>
        </p:txBody>
      </p:sp>
      <p:sp>
        <p:nvSpPr>
          <p:cNvPr id="28" name="TextBox 27"/>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Differentiation  </a:t>
            </a:r>
            <a:r>
              <a:rPr lang="en-GB" sz="1400" b="1" dirty="0" smtClean="0">
                <a:sym typeface="Wingdings" panose="05000000000000000000" pitchFamily="2" charset="2"/>
              </a:rPr>
              <a:t>How is it done </a:t>
            </a:r>
            <a:r>
              <a:rPr lang="en-GB" sz="1400" dirty="0" smtClean="0">
                <a:sym typeface="Wingdings" panose="05000000000000000000" pitchFamily="2" charset="2"/>
              </a:rPr>
              <a:t> Perceptual maps</a:t>
            </a:r>
            <a:endParaRPr lang="en-US" sz="1400" dirty="0"/>
          </a:p>
        </p:txBody>
      </p:sp>
    </p:spTree>
    <p:extLst>
      <p:ext uri="{BB962C8B-B14F-4D97-AF65-F5344CB8AC3E}">
        <p14:creationId xmlns:p14="http://schemas.microsoft.com/office/powerpoint/2010/main" val="3623705446"/>
      </p:ext>
    </p:extLst>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Picture 2"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
            <a:ext cx="7543800" cy="59436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Oval 3"/>
          <p:cNvSpPr>
            <a:spLocks noChangeArrowheads="1"/>
          </p:cNvSpPr>
          <p:nvPr/>
        </p:nvSpPr>
        <p:spPr bwMode="auto">
          <a:xfrm>
            <a:off x="6629400" y="4038600"/>
            <a:ext cx="914400" cy="91440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4" name="TextBox 3"/>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Differentiation  How is it done  </a:t>
            </a:r>
            <a:r>
              <a:rPr lang="en-GB" sz="1400" b="1" dirty="0" smtClean="0">
                <a:sym typeface="Wingdings" panose="05000000000000000000" pitchFamily="2" charset="2"/>
              </a:rPr>
              <a:t>Perceptual maps</a:t>
            </a:r>
            <a:endParaRPr lang="en-US" sz="1400" b="1" dirty="0"/>
          </a:p>
        </p:txBody>
      </p:sp>
    </p:spTree>
    <p:extLst>
      <p:ext uri="{BB962C8B-B14F-4D97-AF65-F5344CB8AC3E}">
        <p14:creationId xmlns:p14="http://schemas.microsoft.com/office/powerpoint/2010/main" val="1119869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4800" dirty="0" smtClean="0"/>
              <a:t>Who (which customers) are we going to serve? And how? </a:t>
            </a:r>
            <a:endParaRPr lang="en-US" sz="4800" dirty="0"/>
          </a:p>
        </p:txBody>
      </p:sp>
    </p:spTree>
    <p:extLst>
      <p:ext uri="{BB962C8B-B14F-4D97-AF65-F5344CB8AC3E}">
        <p14:creationId xmlns:p14="http://schemas.microsoft.com/office/powerpoint/2010/main" val="2318580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tLang="en-US" dirty="0" smtClean="0"/>
              <a:t>Strategic uses of perceptual </a:t>
            </a:r>
            <a:r>
              <a:rPr lang="en-US" altLang="en-US" dirty="0"/>
              <a:t>m</a:t>
            </a:r>
            <a:r>
              <a:rPr lang="en-US" altLang="en-US" dirty="0" smtClean="0"/>
              <a:t>aps</a:t>
            </a:r>
          </a:p>
        </p:txBody>
      </p:sp>
      <p:sp>
        <p:nvSpPr>
          <p:cNvPr id="1201155" name="Rectangle 3"/>
          <p:cNvSpPr>
            <a:spLocks noGrp="1" noChangeArrowheads="1"/>
          </p:cNvSpPr>
          <p:nvPr>
            <p:ph type="body" idx="1"/>
          </p:nvPr>
        </p:nvSpPr>
        <p:spPr/>
        <p:txBody>
          <a:bodyPr/>
          <a:lstStyle/>
          <a:p>
            <a:r>
              <a:rPr lang="en-US" altLang="en-US" dirty="0" smtClean="0"/>
              <a:t>Understanding the market structure</a:t>
            </a:r>
          </a:p>
          <a:p>
            <a:pPr lvl="1"/>
            <a:r>
              <a:rPr lang="en-US" altLang="en-US" dirty="0" smtClean="0"/>
              <a:t>Do we have the desired position?</a:t>
            </a:r>
          </a:p>
          <a:p>
            <a:pPr lvl="1"/>
            <a:r>
              <a:rPr lang="en-US" altLang="en-US" dirty="0" smtClean="0"/>
              <a:t>Are there any “holes” in the product space?</a:t>
            </a:r>
          </a:p>
          <a:p>
            <a:pPr lvl="1"/>
            <a:r>
              <a:rPr lang="en-US" altLang="en-US" dirty="0" smtClean="0"/>
              <a:t>Are there any competitor vulnerabilities?</a:t>
            </a:r>
          </a:p>
          <a:p>
            <a:r>
              <a:rPr lang="en-US" altLang="en-US" dirty="0" smtClean="0"/>
              <a:t>Perceptions of a new </a:t>
            </a:r>
            <a:r>
              <a:rPr lang="en-US" altLang="en-US" dirty="0"/>
              <a:t>p</a:t>
            </a:r>
            <a:r>
              <a:rPr lang="en-US" altLang="en-US" dirty="0" smtClean="0"/>
              <a:t>roduct </a:t>
            </a:r>
            <a:r>
              <a:rPr lang="en-US" altLang="en-US" dirty="0"/>
              <a:t>c</a:t>
            </a:r>
            <a:r>
              <a:rPr lang="en-US" altLang="en-US" dirty="0" smtClean="0"/>
              <a:t>oncept</a:t>
            </a:r>
          </a:p>
          <a:p>
            <a:r>
              <a:rPr lang="en-US" altLang="en-US" dirty="0" smtClean="0"/>
              <a:t>Direct R&amp;D to satisfy customers </a:t>
            </a:r>
            <a:r>
              <a:rPr lang="en-US" altLang="en-US" dirty="0"/>
              <a:t>b</a:t>
            </a:r>
            <a:r>
              <a:rPr lang="en-US" altLang="en-US" dirty="0" smtClean="0"/>
              <a:t>etter</a:t>
            </a:r>
          </a:p>
          <a:p>
            <a:pPr lvl="1"/>
            <a:r>
              <a:rPr lang="en-US" altLang="en-US" dirty="0" smtClean="0"/>
              <a:t>Maps yield “ideal points”</a:t>
            </a:r>
          </a:p>
          <a:p>
            <a:pPr lvl="1"/>
            <a:r>
              <a:rPr lang="en-US" altLang="en-US" dirty="0" smtClean="0"/>
              <a:t>Evolution of “ideal points” over time</a:t>
            </a:r>
          </a:p>
        </p:txBody>
      </p:sp>
      <p:sp>
        <p:nvSpPr>
          <p:cNvPr id="6" name="TextBox 5"/>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Recap</a:t>
            </a:r>
          </a:p>
          <a:p>
            <a:r>
              <a:rPr lang="en-GB" sz="1400" dirty="0" smtClean="0">
                <a:sym typeface="Wingdings" panose="05000000000000000000" pitchFamily="2" charset="2"/>
              </a:rPr>
              <a:t>What is it  Differentiation  How is it done  </a:t>
            </a:r>
            <a:r>
              <a:rPr lang="en-GB" sz="1400" b="1" dirty="0" smtClean="0">
                <a:sym typeface="Wingdings" panose="05000000000000000000" pitchFamily="2" charset="2"/>
              </a:rPr>
              <a:t>Perceptual maps</a:t>
            </a:r>
            <a:endParaRPr lang="en-US" sz="1400" b="1" dirty="0"/>
          </a:p>
        </p:txBody>
      </p:sp>
    </p:spTree>
    <p:extLst>
      <p:ext uri="{BB962C8B-B14F-4D97-AF65-F5344CB8AC3E}">
        <p14:creationId xmlns:p14="http://schemas.microsoft.com/office/powerpoint/2010/main" val="3150021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1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1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1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1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1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11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11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0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5"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a:t>
            </a:r>
            <a:endParaRPr lang="en-US" dirty="0"/>
          </a:p>
        </p:txBody>
      </p:sp>
      <p:sp>
        <p:nvSpPr>
          <p:cNvPr id="3" name="Content Placeholder 2"/>
          <p:cNvSpPr>
            <a:spLocks noGrp="1"/>
          </p:cNvSpPr>
          <p:nvPr>
            <p:ph idx="1"/>
          </p:nvPr>
        </p:nvSpPr>
        <p:spPr/>
        <p:txBody>
          <a:bodyPr/>
          <a:lstStyle/>
          <a:p>
            <a:r>
              <a:rPr lang="en-GB" dirty="0" smtClean="0"/>
              <a:t>Next 4 weeks: Implementing the positioning using the marketing mix (“the 4 Ps”) </a:t>
            </a:r>
            <a:endParaRPr lang="en-US" dirty="0"/>
          </a:p>
        </p:txBody>
      </p:sp>
      <p:sp>
        <p:nvSpPr>
          <p:cNvPr id="4" name="TextBox 3"/>
          <p:cNvSpPr txBox="1"/>
          <p:nvPr/>
        </p:nvSpPr>
        <p:spPr>
          <a:xfrm>
            <a:off x="0" y="6255657"/>
            <a:ext cx="8853714" cy="307777"/>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a:t>
            </a:r>
            <a:r>
              <a:rPr lang="en-GB" sz="1400" b="1" dirty="0" smtClean="0">
                <a:sym typeface="Wingdings" panose="05000000000000000000" pitchFamily="2" charset="2"/>
              </a:rPr>
              <a:t> </a:t>
            </a:r>
            <a:r>
              <a:rPr lang="en-GB" sz="1400" dirty="0" smtClean="0">
                <a:sym typeface="Wingdings" panose="05000000000000000000" pitchFamily="2" charset="2"/>
              </a:rPr>
              <a:t>Segmentation</a:t>
            </a:r>
            <a:r>
              <a:rPr lang="en-GB" sz="1400" b="1" dirty="0" smtClean="0">
                <a:sym typeface="Wingdings" panose="05000000000000000000" pitchFamily="2" charset="2"/>
              </a:rPr>
              <a:t> </a:t>
            </a:r>
            <a:r>
              <a:rPr lang="en-GB" sz="1400" dirty="0" smtClean="0">
                <a:sym typeface="Wingdings" panose="05000000000000000000" pitchFamily="2" charset="2"/>
              </a:rPr>
              <a:t> Targeting  </a:t>
            </a:r>
            <a:r>
              <a:rPr lang="en-GB" sz="1400" b="1" dirty="0" smtClean="0">
                <a:sym typeface="Wingdings" panose="05000000000000000000" pitchFamily="2" charset="2"/>
              </a:rPr>
              <a:t>Positioning</a:t>
            </a:r>
            <a:r>
              <a:rPr lang="en-GB" sz="1400" dirty="0" smtClean="0">
                <a:sym typeface="Wingdings" panose="05000000000000000000" pitchFamily="2" charset="2"/>
              </a:rPr>
              <a:t>  </a:t>
            </a:r>
            <a:r>
              <a:rPr lang="en-GB" sz="1400" b="1" dirty="0" smtClean="0">
                <a:sym typeface="Wingdings" panose="05000000000000000000" pitchFamily="2" charset="2"/>
              </a:rPr>
              <a:t>Recap</a:t>
            </a:r>
          </a:p>
        </p:txBody>
      </p:sp>
    </p:spTree>
    <p:extLst>
      <p:ext uri="{BB962C8B-B14F-4D97-AF65-F5344CB8AC3E}">
        <p14:creationId xmlns:p14="http://schemas.microsoft.com/office/powerpoint/2010/main" val="332244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Outline</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Overview: what are we doing and why?</a:t>
            </a:r>
          </a:p>
          <a:p>
            <a:r>
              <a:rPr lang="en-GB" dirty="0" smtClean="0"/>
              <a:t>Segmentation</a:t>
            </a:r>
          </a:p>
          <a:p>
            <a:pPr lvl="1"/>
            <a:r>
              <a:rPr lang="en-GB" dirty="0" smtClean="0"/>
              <a:t>What is it</a:t>
            </a:r>
          </a:p>
          <a:p>
            <a:pPr lvl="1"/>
            <a:r>
              <a:rPr lang="en-GB" dirty="0" smtClean="0"/>
              <a:t>How is it done</a:t>
            </a:r>
          </a:p>
          <a:p>
            <a:r>
              <a:rPr lang="en-GB" dirty="0" smtClean="0"/>
              <a:t>Targeting</a:t>
            </a:r>
          </a:p>
          <a:p>
            <a:pPr lvl="1"/>
            <a:r>
              <a:rPr lang="en-GB" dirty="0" smtClean="0"/>
              <a:t>What is it</a:t>
            </a:r>
          </a:p>
          <a:p>
            <a:pPr lvl="1"/>
            <a:r>
              <a:rPr lang="en-GB" dirty="0"/>
              <a:t>How is it done</a:t>
            </a:r>
          </a:p>
          <a:p>
            <a:pPr lvl="1"/>
            <a:r>
              <a:rPr lang="en-GB" dirty="0" smtClean="0"/>
              <a:t>Why is it done</a:t>
            </a:r>
          </a:p>
          <a:p>
            <a:r>
              <a:rPr lang="en-GB" dirty="0" smtClean="0"/>
              <a:t>Positioning</a:t>
            </a:r>
          </a:p>
          <a:p>
            <a:pPr lvl="1"/>
            <a:r>
              <a:rPr lang="en-GB" dirty="0" smtClean="0"/>
              <a:t>What is it</a:t>
            </a:r>
          </a:p>
          <a:p>
            <a:pPr lvl="1"/>
            <a:r>
              <a:rPr lang="en-GB" dirty="0" smtClean="0"/>
              <a:t>Differentiation</a:t>
            </a:r>
          </a:p>
          <a:p>
            <a:pPr lvl="1"/>
            <a:r>
              <a:rPr lang="en-GB" dirty="0" smtClean="0"/>
              <a:t>How is it done</a:t>
            </a:r>
          </a:p>
          <a:p>
            <a:pPr lvl="1"/>
            <a:r>
              <a:rPr lang="en-GB" dirty="0" smtClean="0"/>
              <a:t>Perceptual maps</a:t>
            </a:r>
          </a:p>
          <a:p>
            <a:r>
              <a:rPr lang="en-GB" dirty="0" smtClean="0"/>
              <a:t>Recap</a:t>
            </a:r>
          </a:p>
          <a:p>
            <a:pPr lvl="1"/>
            <a:endParaRPr lang="en-GB" dirty="0" smtClean="0"/>
          </a:p>
          <a:p>
            <a:endParaRPr lang="en-GB" dirty="0" smtClean="0"/>
          </a:p>
          <a:p>
            <a:endParaRPr lang="en-US" dirty="0"/>
          </a:p>
        </p:txBody>
      </p:sp>
    </p:spTree>
    <p:extLst>
      <p:ext uri="{BB962C8B-B14F-4D97-AF65-F5344CB8AC3E}">
        <p14:creationId xmlns:p14="http://schemas.microsoft.com/office/powerpoint/2010/main" val="52700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Segmentation, targeting, positioning</a:t>
            </a:r>
            <a:endParaRPr lang="en-US" sz="3600" dirty="0"/>
          </a:p>
        </p:txBody>
      </p:sp>
      <p:pic>
        <p:nvPicPr>
          <p:cNvPr id="1026" name="Picture 2" descr="Image result for segmentation targeting and pos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 y="1798183"/>
            <a:ext cx="9115425" cy="29718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1886" y="4644571"/>
            <a:ext cx="8476343" cy="369332"/>
          </a:xfrm>
          <a:prstGeom prst="rect">
            <a:avLst/>
          </a:prstGeom>
          <a:noFill/>
        </p:spPr>
        <p:txBody>
          <a:bodyPr wrap="square" rtlCol="0">
            <a:spAutoFit/>
          </a:bodyPr>
          <a:lstStyle/>
          <a:p>
            <a:pPr algn="ctr"/>
            <a:r>
              <a:rPr lang="en-GB" dirty="0" smtClean="0"/>
              <a:t>Undifferentiated </a:t>
            </a:r>
            <a:r>
              <a:rPr lang="en-GB" dirty="0" smtClean="0">
                <a:sym typeface="Wingdings" panose="05000000000000000000" pitchFamily="2" charset="2"/>
              </a:rPr>
              <a:t> Differentiated </a:t>
            </a:r>
            <a:endParaRPr lang="en-US" dirty="0"/>
          </a:p>
        </p:txBody>
      </p:sp>
      <p:sp>
        <p:nvSpPr>
          <p:cNvPr id="5" name="TextBox 4"/>
          <p:cNvSpPr txBox="1"/>
          <p:nvPr/>
        </p:nvSpPr>
        <p:spPr>
          <a:xfrm>
            <a:off x="0" y="6255657"/>
            <a:ext cx="8853714" cy="307777"/>
          </a:xfrm>
          <a:prstGeom prst="rect">
            <a:avLst/>
          </a:prstGeom>
          <a:noFill/>
        </p:spPr>
        <p:txBody>
          <a:bodyPr wrap="square" rtlCol="0">
            <a:spAutoFit/>
          </a:bodyPr>
          <a:lstStyle/>
          <a:p>
            <a:r>
              <a:rPr lang="en-GB" sz="1400" b="1" dirty="0" smtClean="0"/>
              <a:t>Overview </a:t>
            </a:r>
            <a:r>
              <a:rPr lang="en-GB" sz="1400" dirty="0" smtClean="0">
                <a:sym typeface="Wingdings" panose="05000000000000000000" pitchFamily="2" charset="2"/>
              </a:rPr>
              <a:t> Segmentation  Targeting  Positioning  Recap</a:t>
            </a:r>
          </a:p>
        </p:txBody>
      </p:sp>
    </p:spTree>
    <p:extLst>
      <p:ext uri="{BB962C8B-B14F-4D97-AF65-F5344CB8AC3E}">
        <p14:creationId xmlns:p14="http://schemas.microsoft.com/office/powerpoint/2010/main" val="1776626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altLang="en-US" smtClean="0"/>
              <a:t>Segmentation</a:t>
            </a:r>
          </a:p>
        </p:txBody>
      </p:sp>
      <p:sp>
        <p:nvSpPr>
          <p:cNvPr id="74756" name="Rectangle 3"/>
          <p:cNvSpPr>
            <a:spLocks noGrp="1" noChangeArrowheads="1"/>
          </p:cNvSpPr>
          <p:nvPr>
            <p:ph type="body" idx="1"/>
          </p:nvPr>
        </p:nvSpPr>
        <p:spPr/>
        <p:txBody>
          <a:bodyPr/>
          <a:lstStyle/>
          <a:p>
            <a:r>
              <a:rPr lang="en-US" altLang="en-US" smtClean="0"/>
              <a:t>Q: What is it?</a:t>
            </a:r>
          </a:p>
          <a:p>
            <a:r>
              <a:rPr lang="en-US" altLang="en-US" smtClean="0"/>
              <a:t>A: Separating prospective buyers into groups such that, within a group:</a:t>
            </a:r>
          </a:p>
          <a:p>
            <a:pPr lvl="1"/>
            <a:r>
              <a:rPr lang="en-US" altLang="en-US" smtClean="0"/>
              <a:t>Similarity is high</a:t>
            </a:r>
          </a:p>
          <a:p>
            <a:pPr lvl="2"/>
            <a:r>
              <a:rPr lang="en-US" altLang="en-US" smtClean="0"/>
              <a:t>Similarity between-groups is low</a:t>
            </a:r>
          </a:p>
          <a:p>
            <a:pPr lvl="1"/>
            <a:r>
              <a:rPr lang="en-US" altLang="en-US" smtClean="0"/>
              <a:t>Needs are common</a:t>
            </a:r>
          </a:p>
          <a:p>
            <a:pPr lvl="1"/>
            <a:r>
              <a:rPr lang="en-US" altLang="en-US" smtClean="0"/>
              <a:t>Responses to marketing action are similar</a:t>
            </a:r>
          </a:p>
        </p:txBody>
      </p:sp>
      <p:sp>
        <p:nvSpPr>
          <p:cNvPr id="6" name="TextBox 5"/>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b="1" dirty="0" smtClean="0">
                <a:sym typeface="Wingdings" panose="05000000000000000000" pitchFamily="2" charset="2"/>
              </a:rPr>
              <a:t>What is it </a:t>
            </a:r>
            <a:r>
              <a:rPr lang="en-GB" sz="1400" dirty="0" smtClean="0">
                <a:sym typeface="Wingdings" panose="05000000000000000000" pitchFamily="2" charset="2"/>
              </a:rPr>
              <a:t> How is it done</a:t>
            </a:r>
            <a:endParaRPr lang="en-US" sz="1400" dirty="0"/>
          </a:p>
        </p:txBody>
      </p:sp>
    </p:spTree>
    <p:extLst>
      <p:ext uri="{BB962C8B-B14F-4D97-AF65-F5344CB8AC3E}">
        <p14:creationId xmlns:p14="http://schemas.microsoft.com/office/powerpoint/2010/main" val="2764664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rot="16200000">
            <a:off x="7421024" y="4673384"/>
            <a:ext cx="702860" cy="2394959"/>
          </a:xfrm>
          <a:prstGeom prst="wedgeRoundRectCallout">
            <a:avLst>
              <a:gd name="adj1" fmla="val 517702"/>
              <a:gd name="adj2" fmla="val -9448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2"/>
          <p:cNvSpPr>
            <a:spLocks noGrp="1" noChangeArrowheads="1"/>
          </p:cNvSpPr>
          <p:nvPr>
            <p:ph type="title"/>
          </p:nvPr>
        </p:nvSpPr>
        <p:spPr/>
        <p:txBody>
          <a:bodyPr/>
          <a:lstStyle/>
          <a:p>
            <a:r>
              <a:rPr lang="en-US" altLang="en-US" dirty="0" smtClean="0"/>
              <a:t>Segmenting customers: Methods</a:t>
            </a:r>
          </a:p>
        </p:txBody>
      </p:sp>
      <p:sp>
        <p:nvSpPr>
          <p:cNvPr id="2" name="Content Placeholder 1"/>
          <p:cNvSpPr>
            <a:spLocks noGrp="1"/>
          </p:cNvSpPr>
          <p:nvPr>
            <p:ph idx="1"/>
          </p:nvPr>
        </p:nvSpPr>
        <p:spPr/>
        <p:txBody>
          <a:bodyPr/>
          <a:lstStyle/>
          <a:p>
            <a:r>
              <a:rPr lang="en-GB" altLang="en-US" smtClean="0"/>
              <a:t>What attributes are important? How important?</a:t>
            </a:r>
          </a:p>
          <a:p>
            <a:pPr lvl="1"/>
            <a:r>
              <a:rPr lang="en-GB" altLang="en-US" smtClean="0"/>
              <a:t>Obtain attribute importance ratings, “How important is Attribute X when you buy…?”</a:t>
            </a:r>
          </a:p>
          <a:p>
            <a:pPr lvl="1"/>
            <a:r>
              <a:rPr lang="en-GB" altLang="en-US" smtClean="0"/>
              <a:t>If there is a long list of attributes, use methods (e.g., Factor Analysis) to narrow down</a:t>
            </a:r>
          </a:p>
          <a:p>
            <a:r>
              <a:rPr lang="en-GB" altLang="en-US" smtClean="0"/>
              <a:t>Create sub-groups of people based on their similarity on these few important attributes</a:t>
            </a:r>
          </a:p>
          <a:p>
            <a:pPr lvl="1"/>
            <a:r>
              <a:rPr lang="en-GB" altLang="en-US" smtClean="0"/>
              <a:t>Many methods (e.g., Cluster Analysis)</a:t>
            </a:r>
          </a:p>
        </p:txBody>
      </p:sp>
      <p:sp>
        <p:nvSpPr>
          <p:cNvPr id="5" name="TextBox 4"/>
          <p:cNvSpPr txBox="1"/>
          <p:nvPr/>
        </p:nvSpPr>
        <p:spPr>
          <a:xfrm>
            <a:off x="6415313" y="5507088"/>
            <a:ext cx="2622859" cy="646331"/>
          </a:xfrm>
          <a:prstGeom prst="rect">
            <a:avLst/>
          </a:prstGeom>
          <a:noFill/>
        </p:spPr>
        <p:txBody>
          <a:bodyPr wrap="square" rtlCol="0">
            <a:spAutoFit/>
          </a:bodyPr>
          <a:lstStyle/>
          <a:p>
            <a:pPr algn="ctr"/>
            <a:r>
              <a:rPr lang="en-GB" dirty="0" smtClean="0"/>
              <a:t>Remember </a:t>
            </a:r>
            <a:r>
              <a:rPr lang="en-GB" dirty="0" err="1" smtClean="0"/>
              <a:t>Fishbein</a:t>
            </a:r>
            <a:r>
              <a:rPr lang="en-GB" dirty="0" smtClean="0"/>
              <a:t> model from last time</a:t>
            </a:r>
            <a:endParaRPr lang="en-US" dirty="0"/>
          </a:p>
        </p:txBody>
      </p:sp>
      <p:sp>
        <p:nvSpPr>
          <p:cNvPr id="6" name="TextBox 5"/>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202328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build="p" bldLvl="2"/>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2"/>
          <p:cNvSpPr txBox="1">
            <a:spLocks noChangeArrowheads="1"/>
          </p:cNvSpPr>
          <p:nvPr/>
        </p:nvSpPr>
        <p:spPr bwMode="auto">
          <a:xfrm>
            <a:off x="152400" y="228602"/>
            <a:ext cx="876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800" b="0" dirty="0">
                <a:latin typeface="+mj-lt"/>
              </a:rPr>
              <a:t>A </a:t>
            </a:r>
            <a:r>
              <a:rPr lang="en-US" altLang="en-US" sz="2800" b="0" dirty="0" smtClean="0">
                <a:latin typeface="+mj-lt"/>
              </a:rPr>
              <a:t>general </a:t>
            </a:r>
            <a:r>
              <a:rPr lang="en-US" altLang="en-US" sz="2800" b="0" dirty="0">
                <a:latin typeface="+mj-lt"/>
              </a:rPr>
              <a:t>e</a:t>
            </a:r>
            <a:r>
              <a:rPr lang="en-US" altLang="en-US" sz="2800" b="0" dirty="0" smtClean="0">
                <a:latin typeface="+mj-lt"/>
              </a:rPr>
              <a:t>xample</a:t>
            </a:r>
            <a:r>
              <a:rPr lang="en-US" altLang="en-US" sz="2800" b="0" dirty="0">
                <a:latin typeface="+mj-lt"/>
              </a:rPr>
              <a:t>: The </a:t>
            </a:r>
            <a:r>
              <a:rPr lang="en-US" altLang="en-US" sz="2800" b="0" dirty="0" smtClean="0">
                <a:latin typeface="+mj-lt"/>
              </a:rPr>
              <a:t>raw </a:t>
            </a:r>
            <a:r>
              <a:rPr lang="en-US" altLang="en-US" sz="2800" b="0" dirty="0">
                <a:latin typeface="+mj-lt"/>
              </a:rPr>
              <a:t>d</a:t>
            </a:r>
            <a:r>
              <a:rPr lang="en-US" altLang="en-US" sz="2800" b="0" dirty="0" smtClean="0">
                <a:latin typeface="+mj-lt"/>
              </a:rPr>
              <a:t>ata (attrib</a:t>
            </a:r>
            <a:r>
              <a:rPr lang="en-US" altLang="en-US" sz="2800" b="0" dirty="0">
                <a:latin typeface="+mj-lt"/>
              </a:rPr>
              <a:t>. </a:t>
            </a:r>
            <a:r>
              <a:rPr lang="en-US" altLang="en-US" sz="2800" b="0" dirty="0" smtClean="0">
                <a:latin typeface="+mj-lt"/>
              </a:rPr>
              <a:t>importance</a:t>
            </a:r>
            <a:r>
              <a:rPr lang="en-US" altLang="en-US" sz="2800" b="0" dirty="0">
                <a:latin typeface="+mj-lt"/>
              </a:rPr>
              <a:t>)</a:t>
            </a:r>
          </a:p>
        </p:txBody>
      </p:sp>
      <p:graphicFrame>
        <p:nvGraphicFramePr>
          <p:cNvPr id="958467" name="Group 3"/>
          <p:cNvGraphicFramePr>
            <a:graphicFrameLocks noGrp="1"/>
          </p:cNvGraphicFramePr>
          <p:nvPr/>
        </p:nvGraphicFramePr>
        <p:xfrm>
          <a:off x="304800" y="914400"/>
          <a:ext cx="8305800" cy="5029200"/>
        </p:xfrm>
        <a:graphic>
          <a:graphicData uri="http://schemas.openxmlformats.org/drawingml/2006/table">
            <a:tbl>
              <a:tblPr/>
              <a:tblGrid>
                <a:gridCol w="2057400"/>
                <a:gridCol w="3124200"/>
                <a:gridCol w="3124200"/>
              </a:tblGrid>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smtClean="0">
                          <a:ln>
                            <a:noFill/>
                          </a:ln>
                          <a:solidFill>
                            <a:srgbClr val="000000"/>
                          </a:solidFill>
                          <a:effectLst/>
                          <a:latin typeface="Garamond" pitchFamily="18" charset="0"/>
                        </a:rPr>
                        <a:t>Respondent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Deodorant Rating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Moisturizing Rating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8300">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Andy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dirty="0" err="1" smtClean="0">
                          <a:ln>
                            <a:noFill/>
                          </a:ln>
                          <a:solidFill>
                            <a:srgbClr val="000000"/>
                          </a:solidFill>
                          <a:effectLst/>
                          <a:latin typeface="Garamond" pitchFamily="18" charset="0"/>
                        </a:rPr>
                        <a:t>Els</a:t>
                      </a:r>
                      <a:endParaRPr kumimoji="0" lang="en-US" sz="2400" b="1" i="0" u="none" strike="noStrike" cap="none" normalizeH="0" baseline="0" dirty="0" smtClean="0">
                        <a:ln>
                          <a:noFill/>
                        </a:ln>
                        <a:solidFill>
                          <a:srgbClr val="000000"/>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Ozzy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Lisa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8300">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Elise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Marcus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Qi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8300">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Stijn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9888">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Stacy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
                          <a:srgbClr val="FF5008"/>
                        </a:buClr>
                        <a:buSzPct val="62000"/>
                        <a:buFont typeface="Monotype Sorts" pitchFamily="2" charset="2"/>
                        <a:buNone/>
                        <a:tabLst/>
                      </a:pPr>
                      <a:r>
                        <a:rPr kumimoji="0" lang="en-US" sz="2400" b="1" i="0" u="none" strike="noStrike" cap="none" normalizeH="0" baseline="0" smtClean="0">
                          <a:ln>
                            <a:noFill/>
                          </a:ln>
                          <a:solidFill>
                            <a:srgbClr val="000000"/>
                          </a:solidFill>
                          <a:effectLst/>
                          <a:latin typeface="Garamond"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
        <p:nvSpPr>
          <p:cNvPr id="4" name="TextBox 3"/>
          <p:cNvSpPr txBox="1"/>
          <p:nvPr/>
        </p:nvSpPr>
        <p:spPr>
          <a:xfrm>
            <a:off x="0" y="625565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2987482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2"/>
          <p:cNvSpPr>
            <a:spLocks noGrp="1"/>
          </p:cNvSpPr>
          <p:nvPr>
            <p:ph type="sldNum" sz="quarter" idx="4294967295"/>
          </p:nvPr>
        </p:nvSpPr>
        <p:spPr>
          <a:xfrm>
            <a:off x="7144144" y="6205008"/>
            <a:ext cx="1851085" cy="438912"/>
          </a:xfrm>
          <a:prstGeom prst="rect">
            <a:avLst/>
          </a:prstGeom>
          <a:noFill/>
        </p:spPr>
        <p:txBody>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Char char="•"/>
            </a:pPr>
            <a:fld id="{E39E3C94-3EC3-4B3A-A750-6933F6BE1411}" type="slidenum">
              <a:rPr lang="en-US" altLang="en-US" sz="1400" smtClean="0"/>
              <a:pPr>
                <a:spcBef>
                  <a:spcPct val="50000"/>
                </a:spcBef>
                <a:buClrTx/>
                <a:buSzTx/>
                <a:buFontTx/>
                <a:buChar char="•"/>
              </a:pPr>
              <a:t>9</a:t>
            </a:fld>
            <a:endParaRPr lang="en-US" altLang="en-US" sz="1400" smtClean="0"/>
          </a:p>
        </p:txBody>
      </p:sp>
      <p:sp>
        <p:nvSpPr>
          <p:cNvPr id="69635" name="Text Box 2"/>
          <p:cNvSpPr txBox="1">
            <a:spLocks noChangeArrowheads="1"/>
          </p:cNvSpPr>
          <p:nvPr/>
        </p:nvSpPr>
        <p:spPr bwMode="auto">
          <a:xfrm>
            <a:off x="152400" y="228602"/>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2800" b="0" dirty="0">
                <a:latin typeface="+mj-lt"/>
              </a:rPr>
              <a:t>A </a:t>
            </a:r>
            <a:r>
              <a:rPr lang="en-US" altLang="en-US" sz="2800" b="0" dirty="0" smtClean="0">
                <a:latin typeface="+mj-lt"/>
              </a:rPr>
              <a:t>general </a:t>
            </a:r>
            <a:r>
              <a:rPr lang="en-US" altLang="en-US" sz="2800" b="0" dirty="0">
                <a:latin typeface="+mj-lt"/>
              </a:rPr>
              <a:t>e</a:t>
            </a:r>
            <a:r>
              <a:rPr lang="en-US" altLang="en-US" sz="2800" b="0" dirty="0" smtClean="0">
                <a:latin typeface="+mj-lt"/>
              </a:rPr>
              <a:t>xample</a:t>
            </a:r>
            <a:r>
              <a:rPr lang="en-US" altLang="en-US" sz="2800" b="0" dirty="0">
                <a:latin typeface="+mj-lt"/>
              </a:rPr>
              <a:t>: </a:t>
            </a:r>
            <a:r>
              <a:rPr lang="en-US" altLang="en-US" sz="2800" b="0" dirty="0" smtClean="0">
                <a:latin typeface="+mj-lt"/>
              </a:rPr>
              <a:t>plotting </a:t>
            </a:r>
            <a:r>
              <a:rPr lang="en-US" altLang="en-US" sz="2800" b="0" dirty="0">
                <a:latin typeface="+mj-lt"/>
              </a:rPr>
              <a:t>e</a:t>
            </a:r>
            <a:r>
              <a:rPr lang="en-US" altLang="en-US" sz="2800" b="0" dirty="0" smtClean="0">
                <a:latin typeface="+mj-lt"/>
              </a:rPr>
              <a:t>ach </a:t>
            </a:r>
            <a:r>
              <a:rPr lang="en-US" altLang="en-US" sz="2800" b="0" dirty="0">
                <a:latin typeface="+mj-lt"/>
              </a:rPr>
              <a:t>c</a:t>
            </a:r>
            <a:r>
              <a:rPr lang="en-US" altLang="en-US" sz="2800" b="0" dirty="0" smtClean="0">
                <a:latin typeface="+mj-lt"/>
              </a:rPr>
              <a:t>ustomer</a:t>
            </a:r>
            <a:endParaRPr lang="en-US" altLang="en-US" sz="2800" b="0" dirty="0">
              <a:latin typeface="+mj-lt"/>
            </a:endParaRPr>
          </a:p>
        </p:txBody>
      </p:sp>
      <p:sp>
        <p:nvSpPr>
          <p:cNvPr id="69636" name="AutoShape 3"/>
          <p:cNvSpPr>
            <a:spLocks noChangeArrowheads="1"/>
          </p:cNvSpPr>
          <p:nvPr/>
        </p:nvSpPr>
        <p:spPr bwMode="auto">
          <a:xfrm>
            <a:off x="689430" y="928920"/>
            <a:ext cx="7848600" cy="5486400"/>
          </a:xfrm>
          <a:prstGeom prst="roundRect">
            <a:avLst>
              <a:gd name="adj" fmla="val 5875"/>
            </a:avLst>
          </a:prstGeom>
          <a:solidFill>
            <a:srgbClr val="CCFFCC"/>
          </a:solidFill>
          <a:ln w="85725">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nvGrpSpPr>
          <p:cNvPr id="960516" name="Group 4"/>
          <p:cNvGrpSpPr>
            <a:grpSpLocks/>
          </p:cNvGrpSpPr>
          <p:nvPr/>
        </p:nvGrpSpPr>
        <p:grpSpPr bwMode="auto">
          <a:xfrm>
            <a:off x="538707" y="3536613"/>
            <a:ext cx="8606003" cy="425196"/>
            <a:chOff x="232" y="2400"/>
            <a:chExt cx="5579" cy="279"/>
          </a:xfrm>
        </p:grpSpPr>
        <p:sp>
          <p:nvSpPr>
            <p:cNvPr id="69672" name="Text Box 5"/>
            <p:cNvSpPr txBox="1">
              <a:spLocks noChangeArrowheads="1"/>
            </p:cNvSpPr>
            <p:nvPr/>
          </p:nvSpPr>
          <p:spPr bwMode="auto">
            <a:xfrm>
              <a:off x="232" y="2400"/>
              <a:ext cx="1536" cy="263"/>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r" eaLnBrk="1" hangingPunct="1">
                <a:spcBef>
                  <a:spcPct val="50000"/>
                </a:spcBef>
                <a:buClrTx/>
                <a:buSzTx/>
                <a:buFontTx/>
                <a:buNone/>
              </a:pPr>
              <a:r>
                <a:rPr lang="en-US" altLang="en-US" sz="1400" b="0" dirty="0" smtClean="0"/>
                <a:t>Deodorant not important    </a:t>
              </a:r>
              <a:r>
                <a:rPr lang="en-US" altLang="en-US" sz="2000" b="0" dirty="0">
                  <a:solidFill>
                    <a:srgbClr val="0000FF"/>
                  </a:solidFill>
                </a:rPr>
                <a:t>1</a:t>
              </a:r>
            </a:p>
          </p:txBody>
        </p:sp>
        <p:sp>
          <p:nvSpPr>
            <p:cNvPr id="69673" name="Text Box 6"/>
            <p:cNvSpPr txBox="1">
              <a:spLocks noChangeArrowheads="1"/>
            </p:cNvSpPr>
            <p:nvPr/>
          </p:nvSpPr>
          <p:spPr bwMode="auto">
            <a:xfrm>
              <a:off x="4128" y="2416"/>
              <a:ext cx="1683" cy="263"/>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2000" b="0" dirty="0" smtClean="0">
                  <a:solidFill>
                    <a:srgbClr val="0000FF"/>
                  </a:solidFill>
                </a:rPr>
                <a:t>10</a:t>
              </a:r>
              <a:r>
                <a:rPr lang="en-US" altLang="en-US" sz="2000" b="0" dirty="0" smtClean="0"/>
                <a:t> </a:t>
              </a:r>
              <a:r>
                <a:rPr lang="en-US" altLang="en-US" sz="1400" b="0" dirty="0" smtClean="0"/>
                <a:t>Deodorant important</a:t>
              </a:r>
              <a:endParaRPr lang="en-US" altLang="en-US" sz="1400" b="0" dirty="0"/>
            </a:p>
          </p:txBody>
        </p:sp>
        <p:sp>
          <p:nvSpPr>
            <p:cNvPr id="69674" name="Line 7"/>
            <p:cNvSpPr>
              <a:spLocks noChangeShapeType="1"/>
            </p:cNvSpPr>
            <p:nvPr/>
          </p:nvSpPr>
          <p:spPr bwMode="auto">
            <a:xfrm>
              <a:off x="1728" y="2544"/>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grpSp>
      <p:grpSp>
        <p:nvGrpSpPr>
          <p:cNvPr id="960520" name="Group 8"/>
          <p:cNvGrpSpPr>
            <a:grpSpLocks/>
          </p:cNvGrpSpPr>
          <p:nvPr/>
        </p:nvGrpSpPr>
        <p:grpSpPr bwMode="auto">
          <a:xfrm>
            <a:off x="3539980" y="2305030"/>
            <a:ext cx="2813649" cy="3156204"/>
            <a:chOff x="2224" y="1552"/>
            <a:chExt cx="1824" cy="2071"/>
          </a:xfrm>
        </p:grpSpPr>
        <p:grpSp>
          <p:nvGrpSpPr>
            <p:cNvPr id="69662" name="Group 9"/>
            <p:cNvGrpSpPr>
              <a:grpSpLocks/>
            </p:cNvGrpSpPr>
            <p:nvPr/>
          </p:nvGrpSpPr>
          <p:grpSpPr bwMode="auto">
            <a:xfrm>
              <a:off x="2224" y="1552"/>
              <a:ext cx="1824" cy="1984"/>
              <a:chOff x="2224" y="1552"/>
              <a:chExt cx="1824" cy="1984"/>
            </a:xfrm>
          </p:grpSpPr>
          <p:sp>
            <p:nvSpPr>
              <p:cNvPr id="69664" name="Oval 10"/>
              <p:cNvSpPr>
                <a:spLocks noChangeArrowheads="1"/>
              </p:cNvSpPr>
              <p:nvPr/>
            </p:nvSpPr>
            <p:spPr bwMode="auto">
              <a:xfrm>
                <a:off x="3896" y="1552"/>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65" name="Oval 11"/>
              <p:cNvSpPr>
                <a:spLocks noChangeArrowheads="1"/>
              </p:cNvSpPr>
              <p:nvPr/>
            </p:nvSpPr>
            <p:spPr bwMode="auto">
              <a:xfrm>
                <a:off x="3792" y="1752"/>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66" name="Oval 12"/>
              <p:cNvSpPr>
                <a:spLocks noChangeArrowheads="1"/>
              </p:cNvSpPr>
              <p:nvPr/>
            </p:nvSpPr>
            <p:spPr bwMode="auto">
              <a:xfrm>
                <a:off x="4000" y="2064"/>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67" name="Oval 13"/>
              <p:cNvSpPr>
                <a:spLocks noChangeArrowheads="1"/>
              </p:cNvSpPr>
              <p:nvPr/>
            </p:nvSpPr>
            <p:spPr bwMode="auto">
              <a:xfrm>
                <a:off x="3872" y="3136"/>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68" name="Oval 14"/>
              <p:cNvSpPr>
                <a:spLocks noChangeArrowheads="1"/>
              </p:cNvSpPr>
              <p:nvPr/>
            </p:nvSpPr>
            <p:spPr bwMode="auto">
              <a:xfrm>
                <a:off x="3608" y="3280"/>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69" name="Oval 15"/>
              <p:cNvSpPr>
                <a:spLocks noChangeArrowheads="1"/>
              </p:cNvSpPr>
              <p:nvPr/>
            </p:nvSpPr>
            <p:spPr bwMode="auto">
              <a:xfrm>
                <a:off x="2536" y="2384"/>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70" name="Oval 16"/>
              <p:cNvSpPr>
                <a:spLocks noChangeArrowheads="1"/>
              </p:cNvSpPr>
              <p:nvPr/>
            </p:nvSpPr>
            <p:spPr bwMode="auto">
              <a:xfrm>
                <a:off x="3296" y="2256"/>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71" name="Oval 17"/>
              <p:cNvSpPr>
                <a:spLocks noChangeArrowheads="1"/>
              </p:cNvSpPr>
              <p:nvPr/>
            </p:nvSpPr>
            <p:spPr bwMode="auto">
              <a:xfrm>
                <a:off x="2224" y="3488"/>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grpSp>
        <p:sp>
          <p:nvSpPr>
            <p:cNvPr id="69663" name="Text Box 18"/>
            <p:cNvSpPr txBox="1">
              <a:spLocks noChangeArrowheads="1"/>
            </p:cNvSpPr>
            <p:nvPr/>
          </p:nvSpPr>
          <p:spPr bwMode="auto">
            <a:xfrm>
              <a:off x="2240" y="3392"/>
              <a:ext cx="848"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endParaRPr lang="en-US" altLang="en-US" sz="1800" b="0"/>
            </a:p>
          </p:txBody>
        </p:sp>
      </p:grpSp>
      <p:grpSp>
        <p:nvGrpSpPr>
          <p:cNvPr id="960531" name="Group 19"/>
          <p:cNvGrpSpPr>
            <a:grpSpLocks/>
          </p:cNvGrpSpPr>
          <p:nvPr/>
        </p:nvGrpSpPr>
        <p:grpSpPr bwMode="auto">
          <a:xfrm>
            <a:off x="3323362" y="2224320"/>
            <a:ext cx="1480868" cy="1828800"/>
            <a:chOff x="2112" y="1536"/>
            <a:chExt cx="960" cy="1200"/>
          </a:xfrm>
        </p:grpSpPr>
        <p:sp>
          <p:nvSpPr>
            <p:cNvPr id="69656" name="Oval 20"/>
            <p:cNvSpPr>
              <a:spLocks noChangeArrowheads="1"/>
            </p:cNvSpPr>
            <p:nvPr/>
          </p:nvSpPr>
          <p:spPr bwMode="auto">
            <a:xfrm>
              <a:off x="2176" y="1768"/>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57" name="Text Box 21"/>
            <p:cNvSpPr txBox="1">
              <a:spLocks noChangeArrowheads="1"/>
            </p:cNvSpPr>
            <p:nvPr/>
          </p:nvSpPr>
          <p:spPr bwMode="auto">
            <a:xfrm>
              <a:off x="2112" y="1536"/>
              <a:ext cx="912"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Els (3, 8)</a:t>
              </a:r>
            </a:p>
          </p:txBody>
        </p:sp>
        <p:sp>
          <p:nvSpPr>
            <p:cNvPr id="69658" name="Line 22"/>
            <p:cNvSpPr>
              <a:spLocks noChangeShapeType="1"/>
            </p:cNvSpPr>
            <p:nvPr/>
          </p:nvSpPr>
          <p:spPr bwMode="auto">
            <a:xfrm>
              <a:off x="2208" y="1776"/>
              <a:ext cx="0" cy="768"/>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69659" name="Line 23"/>
            <p:cNvSpPr>
              <a:spLocks noChangeShapeType="1"/>
            </p:cNvSpPr>
            <p:nvPr/>
          </p:nvSpPr>
          <p:spPr bwMode="auto">
            <a:xfrm>
              <a:off x="2208" y="1776"/>
              <a:ext cx="672"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69660" name="Text Box 24"/>
            <p:cNvSpPr txBox="1">
              <a:spLocks noChangeArrowheads="1"/>
            </p:cNvSpPr>
            <p:nvPr/>
          </p:nvSpPr>
          <p:spPr bwMode="auto">
            <a:xfrm>
              <a:off x="2112" y="2505"/>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3</a:t>
              </a:r>
            </a:p>
          </p:txBody>
        </p:sp>
        <p:sp>
          <p:nvSpPr>
            <p:cNvPr id="69661" name="Text Box 25"/>
            <p:cNvSpPr txBox="1">
              <a:spLocks noChangeArrowheads="1"/>
            </p:cNvSpPr>
            <p:nvPr/>
          </p:nvSpPr>
          <p:spPr bwMode="auto">
            <a:xfrm>
              <a:off x="2880" y="1689"/>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8</a:t>
              </a:r>
            </a:p>
          </p:txBody>
        </p:sp>
      </p:grpSp>
      <p:grpSp>
        <p:nvGrpSpPr>
          <p:cNvPr id="960538" name="Group 26"/>
          <p:cNvGrpSpPr>
            <a:grpSpLocks/>
          </p:cNvGrpSpPr>
          <p:nvPr/>
        </p:nvGrpSpPr>
        <p:grpSpPr bwMode="auto">
          <a:xfrm>
            <a:off x="2582928" y="1872276"/>
            <a:ext cx="2221302" cy="2180844"/>
            <a:chOff x="1632" y="1305"/>
            <a:chExt cx="1440" cy="1431"/>
          </a:xfrm>
        </p:grpSpPr>
        <p:sp>
          <p:nvSpPr>
            <p:cNvPr id="69650" name="Oval 27"/>
            <p:cNvSpPr>
              <a:spLocks noChangeArrowheads="1"/>
            </p:cNvSpPr>
            <p:nvPr/>
          </p:nvSpPr>
          <p:spPr bwMode="auto">
            <a:xfrm>
              <a:off x="1960" y="1528"/>
              <a:ext cx="48" cy="48"/>
            </a:xfrm>
            <a:prstGeom prst="ellipse">
              <a:avLst/>
            </a:prstGeom>
            <a:solidFill>
              <a:schemeClr val="tx1"/>
            </a:solidFill>
            <a:ln>
              <a:noFill/>
            </a:ln>
            <a:effectLst/>
            <a:extLst>
              <a:ext uri="{91240B29-F687-4F45-9708-019B960494DF}">
                <a14:hiddenLine xmlns:a14="http://schemas.microsoft.com/office/drawing/2010/main" w="85725">
                  <a:solidFill>
                    <a:srgbClr val="FFEB3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0"/>
                </a:spcBef>
                <a:buClrTx/>
                <a:buSzTx/>
                <a:buFontTx/>
                <a:buNone/>
              </a:pPr>
              <a:endParaRPr lang="en-GB" altLang="en-US" sz="2400" b="0"/>
            </a:p>
          </p:txBody>
        </p:sp>
        <p:sp>
          <p:nvSpPr>
            <p:cNvPr id="69651" name="Text Box 28"/>
            <p:cNvSpPr txBox="1">
              <a:spLocks noChangeArrowheads="1"/>
            </p:cNvSpPr>
            <p:nvPr/>
          </p:nvSpPr>
          <p:spPr bwMode="auto">
            <a:xfrm>
              <a:off x="1632" y="1305"/>
              <a:ext cx="912"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Andy (2, 9)</a:t>
              </a:r>
            </a:p>
          </p:txBody>
        </p:sp>
        <p:sp>
          <p:nvSpPr>
            <p:cNvPr id="69652" name="Line 29"/>
            <p:cNvSpPr>
              <a:spLocks noChangeShapeType="1"/>
            </p:cNvSpPr>
            <p:nvPr/>
          </p:nvSpPr>
          <p:spPr bwMode="auto">
            <a:xfrm>
              <a:off x="1968" y="1584"/>
              <a:ext cx="0" cy="96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69653" name="Line 30"/>
            <p:cNvSpPr>
              <a:spLocks noChangeShapeType="1"/>
            </p:cNvSpPr>
            <p:nvPr/>
          </p:nvSpPr>
          <p:spPr bwMode="auto">
            <a:xfrm>
              <a:off x="2016" y="1536"/>
              <a:ext cx="86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latin typeface="Garamond"/>
              </a:endParaRPr>
            </a:p>
          </p:txBody>
        </p:sp>
        <p:sp>
          <p:nvSpPr>
            <p:cNvPr id="69654" name="Text Box 31"/>
            <p:cNvSpPr txBox="1">
              <a:spLocks noChangeArrowheads="1"/>
            </p:cNvSpPr>
            <p:nvPr/>
          </p:nvSpPr>
          <p:spPr bwMode="auto">
            <a:xfrm>
              <a:off x="1872" y="2505"/>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2</a:t>
              </a:r>
            </a:p>
          </p:txBody>
        </p:sp>
        <p:sp>
          <p:nvSpPr>
            <p:cNvPr id="69655" name="Text Box 32"/>
            <p:cNvSpPr txBox="1">
              <a:spLocks noChangeArrowheads="1"/>
            </p:cNvSpPr>
            <p:nvPr/>
          </p:nvSpPr>
          <p:spPr bwMode="auto">
            <a:xfrm>
              <a:off x="2880" y="13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t>9</a:t>
              </a:r>
            </a:p>
          </p:txBody>
        </p:sp>
      </p:grpSp>
      <p:grpSp>
        <p:nvGrpSpPr>
          <p:cNvPr id="960545" name="Group 33"/>
          <p:cNvGrpSpPr>
            <a:grpSpLocks/>
          </p:cNvGrpSpPr>
          <p:nvPr/>
        </p:nvGrpSpPr>
        <p:grpSpPr bwMode="auto">
          <a:xfrm>
            <a:off x="3349240" y="1148376"/>
            <a:ext cx="2369389" cy="5193792"/>
            <a:chOff x="2112" y="768"/>
            <a:chExt cx="1536" cy="3408"/>
          </a:xfrm>
        </p:grpSpPr>
        <p:sp>
          <p:nvSpPr>
            <p:cNvPr id="69645" name="Text Box 34"/>
            <p:cNvSpPr txBox="1">
              <a:spLocks noChangeArrowheads="1"/>
            </p:cNvSpPr>
            <p:nvPr/>
          </p:nvSpPr>
          <p:spPr bwMode="auto">
            <a:xfrm>
              <a:off x="2112" y="768"/>
              <a:ext cx="1536" cy="202"/>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1400" b="0" dirty="0" smtClean="0"/>
                <a:t>Moisturizing important</a:t>
              </a:r>
              <a:endParaRPr lang="en-US" altLang="en-US" sz="1400" b="0" dirty="0"/>
            </a:p>
          </p:txBody>
        </p:sp>
        <p:sp>
          <p:nvSpPr>
            <p:cNvPr id="69646" name="Text Box 35"/>
            <p:cNvSpPr txBox="1">
              <a:spLocks noChangeArrowheads="1"/>
            </p:cNvSpPr>
            <p:nvPr/>
          </p:nvSpPr>
          <p:spPr bwMode="auto">
            <a:xfrm>
              <a:off x="2112" y="3974"/>
              <a:ext cx="1536" cy="202"/>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lgn="ctr" eaLnBrk="1" hangingPunct="1">
                <a:spcBef>
                  <a:spcPct val="50000"/>
                </a:spcBef>
                <a:buClrTx/>
                <a:buSzTx/>
                <a:buFontTx/>
                <a:buNone/>
              </a:pPr>
              <a:r>
                <a:rPr lang="en-US" altLang="en-US" sz="1400" b="0" dirty="0" smtClean="0"/>
                <a:t>Moisturizing not important</a:t>
              </a:r>
              <a:endParaRPr lang="en-US" altLang="en-US" sz="1400" b="0" dirty="0"/>
            </a:p>
          </p:txBody>
        </p:sp>
        <p:sp>
          <p:nvSpPr>
            <p:cNvPr id="69647" name="Line 36"/>
            <p:cNvSpPr>
              <a:spLocks noChangeShapeType="1"/>
            </p:cNvSpPr>
            <p:nvPr/>
          </p:nvSpPr>
          <p:spPr bwMode="auto">
            <a:xfrm>
              <a:off x="2880" y="1152"/>
              <a:ext cx="0" cy="27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solidFill>
                  <a:srgbClr val="000000"/>
                </a:solidFill>
                <a:latin typeface="Garamond"/>
              </a:endParaRPr>
            </a:p>
          </p:txBody>
        </p:sp>
        <p:sp>
          <p:nvSpPr>
            <p:cNvPr id="69648" name="Text Box 37"/>
            <p:cNvSpPr txBox="1">
              <a:spLocks noChangeArrowheads="1"/>
            </p:cNvSpPr>
            <p:nvPr/>
          </p:nvSpPr>
          <p:spPr bwMode="auto">
            <a:xfrm>
              <a:off x="2784" y="3849"/>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solidFill>
                    <a:srgbClr val="0000FF"/>
                  </a:solidFill>
                </a:rPr>
                <a:t>1</a:t>
              </a:r>
            </a:p>
          </p:txBody>
        </p:sp>
        <p:sp>
          <p:nvSpPr>
            <p:cNvPr id="69649" name="Text Box 38"/>
            <p:cNvSpPr txBox="1">
              <a:spLocks noChangeArrowheads="1"/>
            </p:cNvSpPr>
            <p:nvPr/>
          </p:nvSpPr>
          <p:spPr bwMode="auto">
            <a:xfrm>
              <a:off x="2736" y="969"/>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a:spcBef>
                  <a:spcPct val="50000"/>
                </a:spcBef>
                <a:buClrTx/>
                <a:buSzTx/>
                <a:buFontTx/>
                <a:buNone/>
              </a:pPr>
              <a:r>
                <a:rPr lang="en-US" altLang="en-US" sz="1800" b="0">
                  <a:solidFill>
                    <a:srgbClr val="0000FF"/>
                  </a:solidFill>
                </a:rPr>
                <a:t>10</a:t>
              </a:r>
            </a:p>
          </p:txBody>
        </p:sp>
      </p:grpSp>
      <p:grpSp>
        <p:nvGrpSpPr>
          <p:cNvPr id="960551" name="Group 39"/>
          <p:cNvGrpSpPr>
            <a:grpSpLocks/>
          </p:cNvGrpSpPr>
          <p:nvPr/>
        </p:nvGrpSpPr>
        <p:grpSpPr bwMode="auto">
          <a:xfrm>
            <a:off x="730404" y="958831"/>
            <a:ext cx="1406825" cy="717804"/>
            <a:chOff x="480" y="768"/>
            <a:chExt cx="912" cy="471"/>
          </a:xfrm>
        </p:grpSpPr>
        <p:sp>
          <p:nvSpPr>
            <p:cNvPr id="69643" name="Text Box 40"/>
            <p:cNvSpPr txBox="1">
              <a:spLocks noChangeArrowheads="1"/>
            </p:cNvSpPr>
            <p:nvPr/>
          </p:nvSpPr>
          <p:spPr bwMode="auto">
            <a:xfrm>
              <a:off x="480" y="768"/>
              <a:ext cx="912"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Andy (2, 9)</a:t>
              </a:r>
            </a:p>
          </p:txBody>
        </p:sp>
        <p:sp>
          <p:nvSpPr>
            <p:cNvPr id="69644" name="Text Box 41"/>
            <p:cNvSpPr txBox="1">
              <a:spLocks noChangeArrowheads="1"/>
            </p:cNvSpPr>
            <p:nvPr/>
          </p:nvSpPr>
          <p:spPr bwMode="auto">
            <a:xfrm>
              <a:off x="480" y="1008"/>
              <a:ext cx="912" cy="231"/>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85725">
                  <a:solidFill>
                    <a:srgbClr val="FFEB3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FF5008"/>
                </a:buClr>
                <a:buSzPct val="62000"/>
                <a:buFont typeface="Monotype Sorts" pitchFamily="2" charset="2"/>
                <a:buChar char="l"/>
                <a:defRPr sz="3200" b="1">
                  <a:solidFill>
                    <a:srgbClr val="000000"/>
                  </a:solidFill>
                  <a:latin typeface="Garamond" pitchFamily="18" charset="0"/>
                </a:defRPr>
              </a:lvl1pPr>
              <a:lvl2pPr marL="742950" indent="-285750">
                <a:spcBef>
                  <a:spcPct val="20000"/>
                </a:spcBef>
                <a:buClr>
                  <a:srgbClr val="FF5008"/>
                </a:buClr>
                <a:buSzPct val="50000"/>
                <a:buFont typeface="Monotype Sorts" pitchFamily="2" charset="2"/>
                <a:buChar char="l"/>
                <a:defRPr sz="2800" b="1">
                  <a:solidFill>
                    <a:srgbClr val="000000"/>
                  </a:solidFill>
                  <a:latin typeface="Garamond" pitchFamily="18" charset="0"/>
                </a:defRPr>
              </a:lvl2pPr>
              <a:lvl3pPr marL="1143000" indent="-228600">
                <a:spcBef>
                  <a:spcPct val="20000"/>
                </a:spcBef>
                <a:buClr>
                  <a:srgbClr val="FF5008"/>
                </a:buClr>
                <a:buSzPct val="62000"/>
                <a:buFont typeface="Monotype Sorts" pitchFamily="2" charset="2"/>
                <a:buChar char="l"/>
                <a:defRPr sz="2400" b="1">
                  <a:solidFill>
                    <a:srgbClr val="000000"/>
                  </a:solidFill>
                  <a:latin typeface="Garamond" pitchFamily="18" charset="0"/>
                </a:defRPr>
              </a:lvl3pPr>
              <a:lvl4pPr marL="16002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4pPr>
              <a:lvl5pPr marL="2057400" indent="-228600">
                <a:spcBef>
                  <a:spcPct val="20000"/>
                </a:spcBef>
                <a:buClr>
                  <a:srgbClr val="FF5008"/>
                </a:buClr>
                <a:buSzPct val="100000"/>
                <a:buFont typeface="Monotype Sorts" pitchFamily="2" charset="2"/>
                <a:buChar char="l"/>
                <a:defRPr sz="2000" b="1">
                  <a:solidFill>
                    <a:srgbClr val="000000"/>
                  </a:solidFill>
                  <a:latin typeface="Garamond" pitchFamily="18" charset="0"/>
                </a:defRPr>
              </a:lvl5pPr>
              <a:lvl6pPr marL="25146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6pPr>
              <a:lvl7pPr marL="29718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7pPr>
              <a:lvl8pPr marL="34290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8pPr>
              <a:lvl9pPr marL="3886200" indent="-228600" eaLnBrk="0" fontAlgn="base" hangingPunct="0">
                <a:spcBef>
                  <a:spcPct val="20000"/>
                </a:spcBef>
                <a:spcAft>
                  <a:spcPct val="0"/>
                </a:spcAft>
                <a:buClr>
                  <a:srgbClr val="FF5008"/>
                </a:buClr>
                <a:buSzPct val="100000"/>
                <a:buFont typeface="Monotype Sorts" pitchFamily="2" charset="2"/>
                <a:buChar char="l"/>
                <a:defRPr sz="2000" b="1">
                  <a:solidFill>
                    <a:srgbClr val="000000"/>
                  </a:solidFill>
                  <a:latin typeface="Garamond" pitchFamily="18" charset="0"/>
                </a:defRPr>
              </a:lvl9pPr>
            </a:lstStyle>
            <a:p>
              <a:pPr eaLnBrk="1" hangingPunct="1">
                <a:spcBef>
                  <a:spcPct val="50000"/>
                </a:spcBef>
                <a:buClrTx/>
                <a:buSzTx/>
                <a:buFontTx/>
                <a:buNone/>
              </a:pPr>
              <a:r>
                <a:rPr lang="en-US" altLang="en-US" sz="1800" b="0"/>
                <a:t>Els (3, 8)</a:t>
              </a:r>
            </a:p>
          </p:txBody>
        </p:sp>
      </p:grpSp>
      <p:sp>
        <p:nvSpPr>
          <p:cNvPr id="44" name="TextBox 43"/>
          <p:cNvSpPr txBox="1"/>
          <p:nvPr/>
        </p:nvSpPr>
        <p:spPr>
          <a:xfrm>
            <a:off x="0" y="6400797"/>
            <a:ext cx="8853714" cy="523220"/>
          </a:xfrm>
          <a:prstGeom prst="rect">
            <a:avLst/>
          </a:prstGeom>
          <a:noFill/>
        </p:spPr>
        <p:txBody>
          <a:bodyPr wrap="square" rtlCol="0">
            <a:spAutoFit/>
          </a:bodyPr>
          <a:lstStyle/>
          <a:p>
            <a:r>
              <a:rPr lang="en-GB" sz="1400" dirty="0" smtClean="0"/>
              <a:t>Overview </a:t>
            </a:r>
            <a:r>
              <a:rPr lang="en-GB" sz="1400" dirty="0" smtClean="0">
                <a:sym typeface="Wingdings" panose="05000000000000000000" pitchFamily="2" charset="2"/>
              </a:rPr>
              <a:t> </a:t>
            </a:r>
            <a:r>
              <a:rPr lang="en-GB" sz="1400" b="1" dirty="0" smtClean="0">
                <a:sym typeface="Wingdings" panose="05000000000000000000" pitchFamily="2" charset="2"/>
              </a:rPr>
              <a:t>Segmentation</a:t>
            </a:r>
            <a:r>
              <a:rPr lang="en-GB" sz="1400" dirty="0" smtClean="0">
                <a:sym typeface="Wingdings" panose="05000000000000000000" pitchFamily="2" charset="2"/>
              </a:rPr>
              <a:t>  Targeting  Positioning  Recap</a:t>
            </a:r>
          </a:p>
          <a:p>
            <a:r>
              <a:rPr lang="en-GB" sz="1400" dirty="0" smtClean="0">
                <a:sym typeface="Wingdings" panose="05000000000000000000" pitchFamily="2" charset="2"/>
              </a:rPr>
              <a:t>What is it  </a:t>
            </a:r>
            <a:r>
              <a:rPr lang="en-GB" sz="1400" b="1" dirty="0" smtClean="0">
                <a:sym typeface="Wingdings" panose="05000000000000000000" pitchFamily="2" charset="2"/>
              </a:rPr>
              <a:t>How is it done</a:t>
            </a:r>
            <a:endParaRPr lang="en-US" sz="1400" b="1" dirty="0"/>
          </a:p>
        </p:txBody>
      </p:sp>
    </p:spTree>
    <p:extLst>
      <p:ext uri="{BB962C8B-B14F-4D97-AF65-F5344CB8AC3E}">
        <p14:creationId xmlns:p14="http://schemas.microsoft.com/office/powerpoint/2010/main" val="3055213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960516"/>
                                        </p:tgtEl>
                                        <p:attrNameLst>
                                          <p:attrName>style.visibility</p:attrName>
                                        </p:attrNameLst>
                                      </p:cBhvr>
                                      <p:to>
                                        <p:strVal val="visible"/>
                                      </p:to>
                                    </p:set>
                                    <p:animEffect transition="in" filter="box(out)">
                                      <p:cBhvr>
                                        <p:cTn id="7" dur="500"/>
                                        <p:tgtEl>
                                          <p:spTgt spid="960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60545"/>
                                        </p:tgtEl>
                                        <p:attrNameLst>
                                          <p:attrName>style.visibility</p:attrName>
                                        </p:attrNameLst>
                                      </p:cBhvr>
                                      <p:to>
                                        <p:strVal val="visible"/>
                                      </p:to>
                                    </p:set>
                                    <p:animEffect transition="in" filter="box(out)">
                                      <p:cBhvr>
                                        <p:cTn id="12" dur="500"/>
                                        <p:tgtEl>
                                          <p:spTgt spid="960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9605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96053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9605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960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3814</TotalTime>
  <Words>2996</Words>
  <Application>Microsoft Macintosh PowerPoint</Application>
  <PresentationFormat>On-screen Show (4:3)</PresentationFormat>
  <Paragraphs>449</Paragraphs>
  <Slides>31</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Courier New</vt:lpstr>
      <vt:lpstr>Garamond</vt:lpstr>
      <vt:lpstr>Monotype Sorts</vt:lpstr>
      <vt:lpstr>ＭＳ Ｐゴシック</vt:lpstr>
      <vt:lpstr>Times New Roman</vt:lpstr>
      <vt:lpstr>Verdana</vt:lpstr>
      <vt:lpstr>Wingdings</vt:lpstr>
      <vt:lpstr>ヒラギノ角ゴ Pro W3</vt:lpstr>
      <vt:lpstr>Office Theme</vt:lpstr>
      <vt:lpstr>MG212: Marketing</vt:lpstr>
      <vt:lpstr>Organisational notes</vt:lpstr>
      <vt:lpstr>PowerPoint Presentation</vt:lpstr>
      <vt:lpstr>Outline</vt:lpstr>
      <vt:lpstr>Segmentation, targeting, positioning</vt:lpstr>
      <vt:lpstr>Segmentation</vt:lpstr>
      <vt:lpstr>Segmenting customers: Methods</vt:lpstr>
      <vt:lpstr>PowerPoint Presentation</vt:lpstr>
      <vt:lpstr>PowerPoint Presentation</vt:lpstr>
      <vt:lpstr>PowerPoint Presentation</vt:lpstr>
      <vt:lpstr>PowerPoint Presentation</vt:lpstr>
      <vt:lpstr>Segmenting customers: Methods</vt:lpstr>
      <vt:lpstr>Segmenting customers:  on which basis? </vt:lpstr>
      <vt:lpstr>Segmenting customers:  on which basis? </vt:lpstr>
      <vt:lpstr>Segmenting customers:  on which basis? </vt:lpstr>
      <vt:lpstr>PowerPoint Presentation</vt:lpstr>
      <vt:lpstr>Segmentation: Criteria</vt:lpstr>
      <vt:lpstr>Targeting</vt:lpstr>
      <vt:lpstr>Targeting</vt:lpstr>
      <vt:lpstr>Targeting: Why?</vt:lpstr>
      <vt:lpstr>Targeting: Why?</vt:lpstr>
      <vt:lpstr>Positioning</vt:lpstr>
      <vt:lpstr>Positioning and differentiation</vt:lpstr>
      <vt:lpstr>Positioning and differentiation</vt:lpstr>
      <vt:lpstr>Positioning statement</vt:lpstr>
      <vt:lpstr>Positioning: Methods </vt:lpstr>
      <vt:lpstr>PowerPoint Presentation</vt:lpstr>
      <vt:lpstr>PowerPoint Presentation</vt:lpstr>
      <vt:lpstr>PowerPoint Presentation</vt:lpstr>
      <vt:lpstr>Strategic uses of perceptual maps</vt:lpstr>
      <vt:lpstr>Recap</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Oberoi,PK (ug)</cp:lastModifiedBy>
  <cp:revision>380</cp:revision>
  <cp:lastPrinted>2017-10-19T15:16:43Z</cp:lastPrinted>
  <dcterms:created xsi:type="dcterms:W3CDTF">2014-08-17T17:56:33Z</dcterms:created>
  <dcterms:modified xsi:type="dcterms:W3CDTF">2017-10-19T15:17:43Z</dcterms:modified>
</cp:coreProperties>
</file>