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924DF9-BA86-463D-86A0-DBEF96DF0E79}" type="datetimeFigureOut">
              <a:rPr lang="en-US" smtClean="0"/>
              <a:t>9/17/2023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C63347-83EB-4975-92B5-799F34755194}" type="slidenum">
              <a:rPr lang="en-US" smtClean="0"/>
              <a:t>‹#›</a:t>
            </a:fld>
            <a:endParaRPr lang="en-US"/>
          </a:p>
        </p:txBody>
      </p:sp>
    </p:spTree>
    <p:extLst>
      <p:ext uri="{BB962C8B-B14F-4D97-AF65-F5344CB8AC3E}">
        <p14:creationId xmlns:p14="http://schemas.microsoft.com/office/powerpoint/2010/main" val="1413121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A332EF-B506-4780-BF3F-85DC9F841C3B}" type="datetime1">
              <a:rPr lang="en-US" smtClean="0"/>
              <a:t>9/17/2023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3539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8C7184-F229-4CC4-85CD-6F372D837377}" type="datetime1">
              <a:rPr lang="en-US" smtClean="0"/>
              <a:t>9/17/2023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16992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6C0AB0-D82C-4100-A7EC-236E61D3DD63}" type="datetime1">
              <a:rPr lang="en-US" smtClean="0"/>
              <a:t>9/17/2023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304882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2E2D79-26DA-4020-A477-DC0C76383292}" type="datetime1">
              <a:rPr lang="en-US" smtClean="0"/>
              <a:t>9/17/2023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391562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9855541-26B6-4405-85CC-7DCD8E17F1E6}" type="datetime1">
              <a:rPr lang="en-US" smtClean="0"/>
              <a:t>9/17/2023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66982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E231A1C-9A9A-4448-80E8-E1463A279F6C}" type="datetime1">
              <a:rPr lang="en-US" smtClean="0"/>
              <a:t>9/17/2023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66651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0C8318-E568-4274-AAA9-4B95F6C518D2}" type="datetime1">
              <a:rPr lang="en-US" smtClean="0"/>
              <a:t>9/17/2023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51250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5E5552-4B78-4A03-93EC-854E3D808FCE}" type="datetime1">
              <a:rPr lang="en-US" smtClean="0"/>
              <a:t>9/17/2023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50059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1AFD5-106F-4A48-8FFA-337404C78A03}" type="datetime1">
              <a:rPr lang="en-US" smtClean="0"/>
              <a:t>9/17/2023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28537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CE6CE8-02E6-4E64-8DA8-4231094C5353}" type="datetime1">
              <a:rPr lang="en-US" smtClean="0"/>
              <a:t>9/17/2023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0946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8E734C-2AB2-44C5-A454-D5E63FD20CEA}" type="datetime1">
              <a:rPr lang="en-US" smtClean="0"/>
              <a:t>9/17/2023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72841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AB72E2-8537-43ED-BD52-1296F276F138}" type="datetime1">
              <a:rPr lang="en-US" smtClean="0"/>
              <a:t>9/17/2023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1906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61EFE1-2BB5-4E31-8B84-EDEC0A51C9AB}" type="datetime1">
              <a:rPr lang="en-US" smtClean="0"/>
              <a:t>9/17/2023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0577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C7434C-5D53-450F-BB44-F4A3F116E54F}" type="datetime1">
              <a:rPr lang="en-US" smtClean="0"/>
              <a:t>9/17/2023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88430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D08BD7-13CD-45BE-855F-086931A4BA3A}" type="datetime1">
              <a:rPr lang="en-US" smtClean="0"/>
              <a:t>9/17/2023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5094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80D24F-AF1C-4E04-82AF-4A99BA4326D5}" type="datetime1">
              <a:rPr lang="en-US" smtClean="0"/>
              <a:t>9/17/2023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34006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D667AC4-4243-434F-8BFC-39EEB1AB422A}" type="datetime1">
              <a:rPr lang="en-US" smtClean="0"/>
              <a:t>9/17/2023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85100523"/>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16A24-3756-4506-1952-AAA345C8A3D3}"/>
              </a:ext>
            </a:extLst>
          </p:cNvPr>
          <p:cNvSpPr>
            <a:spLocks noGrp="1"/>
          </p:cNvSpPr>
          <p:nvPr>
            <p:ph type="ctrTitle"/>
          </p:nvPr>
        </p:nvSpPr>
        <p:spPr>
          <a:xfrm>
            <a:off x="2123050" y="228601"/>
            <a:ext cx="7092668" cy="4173070"/>
          </a:xfrm>
        </p:spPr>
        <p:txBody>
          <a:bodyPr/>
          <a:lstStyle/>
          <a:p>
            <a:r>
              <a:rPr lang="en-US" dirty="0"/>
              <a:t> </a:t>
            </a:r>
          </a:p>
        </p:txBody>
      </p:sp>
      <p:sp>
        <p:nvSpPr>
          <p:cNvPr id="3" name="Subtitle 2">
            <a:extLst>
              <a:ext uri="{FF2B5EF4-FFF2-40B4-BE49-F238E27FC236}">
                <a16:creationId xmlns:a16="http://schemas.microsoft.com/office/drawing/2014/main" id="{374C3C06-5C52-9609-EB26-07C514ACD508}"/>
              </a:ext>
            </a:extLst>
          </p:cNvPr>
          <p:cNvSpPr>
            <a:spLocks noGrp="1"/>
          </p:cNvSpPr>
          <p:nvPr>
            <p:ph type="subTitle" idx="1"/>
          </p:nvPr>
        </p:nvSpPr>
        <p:spPr>
          <a:xfrm>
            <a:off x="2123050" y="4437552"/>
            <a:ext cx="10068950" cy="2308389"/>
          </a:xfrm>
        </p:spPr>
        <p:txBody>
          <a:bodyPr>
            <a:normAutofit lnSpcReduction="10000"/>
          </a:bodyPr>
          <a:lstStyle/>
          <a:p>
            <a:r>
              <a:rPr lang="en-US" dirty="0"/>
              <a:t>						Team: </a:t>
            </a:r>
            <a:r>
              <a:rPr lang="en-US" b="1" dirty="0" err="1"/>
              <a:t>TeraByte</a:t>
            </a:r>
            <a:endParaRPr lang="en-US" b="1" dirty="0"/>
          </a:p>
          <a:p>
            <a:r>
              <a:rPr lang="en-US" dirty="0"/>
              <a:t>Members:</a:t>
            </a:r>
          </a:p>
          <a:p>
            <a:pPr marL="285750" indent="-285750">
              <a:buFont typeface="Wingdings" panose="05000000000000000000" pitchFamily="2" charset="2"/>
              <a:buChar char="Ø"/>
            </a:pPr>
            <a:r>
              <a:rPr lang="en-US" dirty="0"/>
              <a:t>Prabesh Dangi</a:t>
            </a:r>
          </a:p>
          <a:p>
            <a:pPr marL="285750" indent="-285750">
              <a:buFont typeface="Wingdings" panose="05000000000000000000" pitchFamily="2" charset="2"/>
              <a:buChar char="Ø"/>
            </a:pPr>
            <a:r>
              <a:rPr lang="en-US" dirty="0"/>
              <a:t>Gopal </a:t>
            </a:r>
            <a:r>
              <a:rPr lang="en-US" dirty="0" err="1"/>
              <a:t>Pokhrel</a:t>
            </a:r>
            <a:endParaRPr lang="en-US" dirty="0"/>
          </a:p>
          <a:p>
            <a:pPr marL="285750" indent="-285750">
              <a:buFont typeface="Wingdings" panose="05000000000000000000" pitchFamily="2" charset="2"/>
              <a:buChar char="Ø"/>
            </a:pPr>
            <a:r>
              <a:rPr lang="en-US" dirty="0"/>
              <a:t>Prasanna Acharya</a:t>
            </a:r>
          </a:p>
          <a:p>
            <a:pPr marL="285750" indent="-285750">
              <a:buFont typeface="Wingdings" panose="05000000000000000000" pitchFamily="2" charset="2"/>
              <a:buChar char="Ø"/>
            </a:pPr>
            <a:r>
              <a:rPr lang="en-US" dirty="0"/>
              <a:t>Govinda </a:t>
            </a:r>
            <a:r>
              <a:rPr lang="en-US" dirty="0" err="1"/>
              <a:t>Timsina</a:t>
            </a:r>
            <a:r>
              <a:rPr lang="en-US" dirty="0"/>
              <a:t> 									      			</a:t>
            </a:r>
            <a:r>
              <a:rPr lang="en-US" sz="1700" dirty="0"/>
              <a:t>Date: 2080 Bhadra 30-31</a:t>
            </a:r>
            <a:endParaRPr lang="en-US" dirty="0"/>
          </a:p>
          <a:p>
            <a:pPr algn="r"/>
            <a:endParaRPr lang="en-US" dirty="0"/>
          </a:p>
        </p:txBody>
      </p:sp>
      <p:pic>
        <p:nvPicPr>
          <p:cNvPr id="5" name="Picture 4">
            <a:extLst>
              <a:ext uri="{FF2B5EF4-FFF2-40B4-BE49-F238E27FC236}">
                <a16:creationId xmlns:a16="http://schemas.microsoft.com/office/drawing/2014/main" id="{170F432C-9651-85A2-D329-CCE4CB21DFA7}"/>
              </a:ext>
            </a:extLst>
          </p:cNvPr>
          <p:cNvPicPr>
            <a:picLocks noChangeAspect="1"/>
          </p:cNvPicPr>
          <p:nvPr/>
        </p:nvPicPr>
        <p:blipFill>
          <a:blip r:embed="rId2"/>
          <a:stretch>
            <a:fillRect/>
          </a:stretch>
        </p:blipFill>
        <p:spPr>
          <a:xfrm>
            <a:off x="2235901" y="112059"/>
            <a:ext cx="7973310" cy="4325493"/>
          </a:xfrm>
          <a:prstGeom prst="rect">
            <a:avLst/>
          </a:prstGeom>
        </p:spPr>
      </p:pic>
      <p:sp>
        <p:nvSpPr>
          <p:cNvPr id="7" name="Slide Number Placeholder 6">
            <a:extLst>
              <a:ext uri="{FF2B5EF4-FFF2-40B4-BE49-F238E27FC236}">
                <a16:creationId xmlns:a16="http://schemas.microsoft.com/office/drawing/2014/main" id="{90A06B1C-FDC9-539B-1D48-4DF1E2E2A880}"/>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2994687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5948F-AD99-9B9C-06E3-34BF6E6A4C47}"/>
              </a:ext>
            </a:extLst>
          </p:cNvPr>
          <p:cNvSpPr>
            <a:spLocks noGrp="1"/>
          </p:cNvSpPr>
          <p:nvPr>
            <p:ph type="title"/>
          </p:nvPr>
        </p:nvSpPr>
        <p:spPr>
          <a:xfrm>
            <a:off x="2781183" y="2614275"/>
            <a:ext cx="8911687" cy="1280890"/>
          </a:xfrm>
        </p:spPr>
        <p:txBody>
          <a:bodyPr/>
          <a:lstStyle/>
          <a:p>
            <a:r>
              <a:rPr lang="en-US" dirty="0"/>
              <a:t>				Thank You!!</a:t>
            </a:r>
          </a:p>
        </p:txBody>
      </p:sp>
      <p:sp>
        <p:nvSpPr>
          <p:cNvPr id="3" name="Slide Number Placeholder 2">
            <a:extLst>
              <a:ext uri="{FF2B5EF4-FFF2-40B4-BE49-F238E27FC236}">
                <a16:creationId xmlns:a16="http://schemas.microsoft.com/office/drawing/2014/main" id="{81B57C8E-A3AF-14B0-4A86-1B0E4FCFCEA3}"/>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2053939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8BE6F-E720-66E3-1A64-4C25A1BC3B9B}"/>
              </a:ext>
            </a:extLst>
          </p:cNvPr>
          <p:cNvSpPr>
            <a:spLocks noGrp="1"/>
          </p:cNvSpPr>
          <p:nvPr>
            <p:ph type="title"/>
          </p:nvPr>
        </p:nvSpPr>
        <p:spPr>
          <a:xfrm>
            <a:off x="1732314" y="77263"/>
            <a:ext cx="8308158" cy="710519"/>
          </a:xfrm>
        </p:spPr>
        <p:txBody>
          <a:bodyPr/>
          <a:lstStyle/>
          <a:p>
            <a:r>
              <a:rPr lang="en-US" dirty="0"/>
              <a:t>Problem Statement:</a:t>
            </a:r>
          </a:p>
        </p:txBody>
      </p:sp>
      <p:sp>
        <p:nvSpPr>
          <p:cNvPr id="3" name="Content Placeholder 2">
            <a:extLst>
              <a:ext uri="{FF2B5EF4-FFF2-40B4-BE49-F238E27FC236}">
                <a16:creationId xmlns:a16="http://schemas.microsoft.com/office/drawing/2014/main" id="{1FAABA71-CC8C-7A86-140B-0E45E2B70DA6}"/>
              </a:ext>
            </a:extLst>
          </p:cNvPr>
          <p:cNvSpPr>
            <a:spLocks noGrp="1"/>
          </p:cNvSpPr>
          <p:nvPr>
            <p:ph idx="1"/>
          </p:nvPr>
        </p:nvSpPr>
        <p:spPr>
          <a:xfrm>
            <a:off x="1728600" y="970343"/>
            <a:ext cx="10463400" cy="5810393"/>
          </a:xfrm>
        </p:spPr>
        <p:txBody>
          <a:bodyPr/>
          <a:lstStyle/>
          <a:p>
            <a:r>
              <a:rPr lang="en-GB" dirty="0"/>
              <a:t>Informal middlemen in agriculture disrupt the value chain, causing financial instability for farmers, inefficiencies in distribution, and market disconnect.</a:t>
            </a:r>
          </a:p>
          <a:p>
            <a:r>
              <a:rPr lang="en-GB" dirty="0"/>
              <a:t>Farmers need a platform that connects them directly to businesses, eliminating intermediaries, ensuring fair pricing, reducing post-harvest losses, and promoting economic growth.</a:t>
            </a:r>
          </a:p>
          <a:p>
            <a:r>
              <a:rPr lang="en-GB" dirty="0"/>
              <a:t>The produce of the agriculture sector often are subjected to waste due to improper storage and lacking technology. So prior to such wastage of produce, they must be properly processed and send forward for packaging in order to meet the market demand.</a:t>
            </a:r>
            <a:endParaRPr lang="en-US" dirty="0"/>
          </a:p>
        </p:txBody>
      </p:sp>
      <p:sp>
        <p:nvSpPr>
          <p:cNvPr id="4" name="Slide Number Placeholder 3">
            <a:extLst>
              <a:ext uri="{FF2B5EF4-FFF2-40B4-BE49-F238E27FC236}">
                <a16:creationId xmlns:a16="http://schemas.microsoft.com/office/drawing/2014/main" id="{106C47DB-69A5-C245-8DE9-1894253E702B}"/>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755383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9FB2-A8F6-D45F-13F1-9F7B189E174B}"/>
              </a:ext>
            </a:extLst>
          </p:cNvPr>
          <p:cNvSpPr>
            <a:spLocks noGrp="1"/>
          </p:cNvSpPr>
          <p:nvPr>
            <p:ph type="title"/>
          </p:nvPr>
        </p:nvSpPr>
        <p:spPr>
          <a:xfrm>
            <a:off x="1884713" y="0"/>
            <a:ext cx="8397805" cy="708212"/>
          </a:xfrm>
        </p:spPr>
        <p:txBody>
          <a:bodyPr/>
          <a:lstStyle/>
          <a:p>
            <a:r>
              <a:rPr lang="en-US" dirty="0"/>
              <a:t> </a:t>
            </a:r>
          </a:p>
        </p:txBody>
      </p:sp>
      <p:pic>
        <p:nvPicPr>
          <p:cNvPr id="6" name="Content Placeholder 5">
            <a:extLst>
              <a:ext uri="{FF2B5EF4-FFF2-40B4-BE49-F238E27FC236}">
                <a16:creationId xmlns:a16="http://schemas.microsoft.com/office/drawing/2014/main" id="{FD6A2465-B8FE-3E07-264B-9F77AB40B950}"/>
              </a:ext>
            </a:extLst>
          </p:cNvPr>
          <p:cNvPicPr>
            <a:picLocks noGrp="1" noChangeAspect="1"/>
          </p:cNvPicPr>
          <p:nvPr>
            <p:ph idx="1"/>
          </p:nvPr>
        </p:nvPicPr>
        <p:blipFill>
          <a:blip r:embed="rId2"/>
          <a:stretch>
            <a:fillRect/>
          </a:stretch>
        </p:blipFill>
        <p:spPr>
          <a:xfrm>
            <a:off x="2294965" y="582706"/>
            <a:ext cx="8668870" cy="5737412"/>
          </a:xfrm>
        </p:spPr>
      </p:pic>
      <p:sp>
        <p:nvSpPr>
          <p:cNvPr id="4" name="Slide Number Placeholder 3">
            <a:extLst>
              <a:ext uri="{FF2B5EF4-FFF2-40B4-BE49-F238E27FC236}">
                <a16:creationId xmlns:a16="http://schemas.microsoft.com/office/drawing/2014/main" id="{1704C7B6-3A35-3A78-BA40-F2A5F223FBF9}"/>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584746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72DF4-8733-7B3B-1DC8-FFA8E7CD69D7}"/>
              </a:ext>
            </a:extLst>
          </p:cNvPr>
          <p:cNvSpPr>
            <a:spLocks noGrp="1"/>
          </p:cNvSpPr>
          <p:nvPr>
            <p:ph type="title"/>
          </p:nvPr>
        </p:nvSpPr>
        <p:spPr>
          <a:xfrm>
            <a:off x="1777138" y="68299"/>
            <a:ext cx="7304110" cy="719483"/>
          </a:xfrm>
        </p:spPr>
        <p:txBody>
          <a:bodyPr/>
          <a:lstStyle/>
          <a:p>
            <a:r>
              <a:rPr lang="en-US" dirty="0"/>
              <a:t>Overview of solution:</a:t>
            </a:r>
          </a:p>
        </p:txBody>
      </p:sp>
      <p:sp>
        <p:nvSpPr>
          <p:cNvPr id="3" name="Content Placeholder 2">
            <a:extLst>
              <a:ext uri="{FF2B5EF4-FFF2-40B4-BE49-F238E27FC236}">
                <a16:creationId xmlns:a16="http://schemas.microsoft.com/office/drawing/2014/main" id="{AF6F691C-DFF6-99C2-F6F9-44919D0590D9}"/>
              </a:ext>
            </a:extLst>
          </p:cNvPr>
          <p:cNvSpPr>
            <a:spLocks noGrp="1"/>
          </p:cNvSpPr>
          <p:nvPr>
            <p:ph idx="1"/>
          </p:nvPr>
        </p:nvSpPr>
        <p:spPr>
          <a:xfrm>
            <a:off x="1777138" y="860612"/>
            <a:ext cx="10414862" cy="5997388"/>
          </a:xfrm>
        </p:spPr>
        <p:txBody>
          <a:bodyPr/>
          <a:lstStyle/>
          <a:p>
            <a:r>
              <a:rPr lang="en-US" dirty="0"/>
              <a:t>Agri-solution is basically focused on M2P strategy covering up the main problem of involvement of multiple stacks of middlemen in between business and farmers by providing a platform for them to directly connect with each other.</a:t>
            </a:r>
          </a:p>
          <a:p>
            <a:r>
              <a:rPr lang="en-US" dirty="0"/>
              <a:t>To ensure the transparency, the Agri-solution works on contract basis, dealing on the certain percentages from both parties.</a:t>
            </a:r>
          </a:p>
          <a:p>
            <a:r>
              <a:rPr lang="en-US" dirty="0"/>
              <a:t>Access to real-time market value of produces thus making both parties aware about the pricing.</a:t>
            </a:r>
          </a:p>
          <a:p>
            <a:r>
              <a:rPr lang="en-US" dirty="0"/>
              <a:t> To solve the post harvest loss, through our tool, farmers can request the concerned local body to take our products for further processing and making dry vegetables, juices and ultimately deploy them into market as packaged products.</a:t>
            </a:r>
          </a:p>
          <a:p>
            <a:r>
              <a:rPr lang="en-US"/>
              <a:t>Reduction in </a:t>
            </a:r>
            <a:r>
              <a:rPr lang="en-US" dirty="0"/>
              <a:t>the import of dried veggies and mixed juices.</a:t>
            </a:r>
          </a:p>
        </p:txBody>
      </p:sp>
      <p:sp>
        <p:nvSpPr>
          <p:cNvPr id="4" name="Slide Number Placeholder 3">
            <a:extLst>
              <a:ext uri="{FF2B5EF4-FFF2-40B4-BE49-F238E27FC236}">
                <a16:creationId xmlns:a16="http://schemas.microsoft.com/office/drawing/2014/main" id="{4E9C93ED-0399-87EE-A8D1-716BBD7D36F3}"/>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3657090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2D0F2-B6D8-0B7E-4519-BEA11D2D3E9F}"/>
              </a:ext>
            </a:extLst>
          </p:cNvPr>
          <p:cNvSpPr>
            <a:spLocks noGrp="1"/>
          </p:cNvSpPr>
          <p:nvPr>
            <p:ph type="title"/>
          </p:nvPr>
        </p:nvSpPr>
        <p:spPr>
          <a:xfrm>
            <a:off x="1640156" y="615883"/>
            <a:ext cx="8911687" cy="675301"/>
          </a:xfrm>
        </p:spPr>
        <p:txBody>
          <a:bodyPr/>
          <a:lstStyle/>
          <a:p>
            <a:r>
              <a:rPr lang="en-US" dirty="0"/>
              <a:t>How </a:t>
            </a:r>
            <a:r>
              <a:rPr lang="en-US" dirty="0" err="1"/>
              <a:t>Agro</a:t>
            </a:r>
            <a:r>
              <a:rPr lang="en-US" dirty="0"/>
              <a:t>-Solution works?</a:t>
            </a:r>
          </a:p>
        </p:txBody>
      </p:sp>
      <p:pic>
        <p:nvPicPr>
          <p:cNvPr id="6" name="Content Placeholder 5">
            <a:extLst>
              <a:ext uri="{FF2B5EF4-FFF2-40B4-BE49-F238E27FC236}">
                <a16:creationId xmlns:a16="http://schemas.microsoft.com/office/drawing/2014/main" id="{0E87247D-C898-D3EB-D8CD-B642AE3E3FB6}"/>
              </a:ext>
            </a:extLst>
          </p:cNvPr>
          <p:cNvPicPr>
            <a:picLocks noGrp="1" noChangeAspect="1"/>
          </p:cNvPicPr>
          <p:nvPr>
            <p:ph idx="1"/>
          </p:nvPr>
        </p:nvPicPr>
        <p:blipFill>
          <a:blip r:embed="rId2"/>
          <a:stretch>
            <a:fillRect/>
          </a:stretch>
        </p:blipFill>
        <p:spPr>
          <a:xfrm>
            <a:off x="1563813" y="1272981"/>
            <a:ext cx="9536049" cy="5638806"/>
          </a:xfrm>
        </p:spPr>
      </p:pic>
      <p:sp>
        <p:nvSpPr>
          <p:cNvPr id="4" name="Slide Number Placeholder 3">
            <a:extLst>
              <a:ext uri="{FF2B5EF4-FFF2-40B4-BE49-F238E27FC236}">
                <a16:creationId xmlns:a16="http://schemas.microsoft.com/office/drawing/2014/main" id="{355E0120-7856-361C-32C6-F88101A46730}"/>
              </a:ext>
            </a:extLst>
          </p:cNvPr>
          <p:cNvSpPr>
            <a:spLocks noGrp="1"/>
          </p:cNvSpPr>
          <p:nvPr>
            <p:ph type="sldNum" sz="quarter" idx="12"/>
          </p:nvPr>
        </p:nvSpPr>
        <p:spPr>
          <a:xfrm>
            <a:off x="531812" y="787782"/>
            <a:ext cx="779767" cy="365125"/>
          </a:xfrm>
        </p:spPr>
        <p:txBody>
          <a:bodyPr/>
          <a:lstStyle/>
          <a:p>
            <a:fld id="{D57F1E4F-1CFF-5643-939E-217C01CDF565}" type="slidenum">
              <a:rPr lang="en-US" smtClean="0"/>
              <a:pPr/>
              <a:t>5</a:t>
            </a:fld>
            <a:endParaRPr lang="en-US" dirty="0"/>
          </a:p>
        </p:txBody>
      </p:sp>
      <p:cxnSp>
        <p:nvCxnSpPr>
          <p:cNvPr id="8" name="Connector: Curved 7">
            <a:extLst>
              <a:ext uri="{FF2B5EF4-FFF2-40B4-BE49-F238E27FC236}">
                <a16:creationId xmlns:a16="http://schemas.microsoft.com/office/drawing/2014/main" id="{7FAE8937-159A-62FE-85FA-98DEC891CAF2}"/>
              </a:ext>
            </a:extLst>
          </p:cNvPr>
          <p:cNvCxnSpPr/>
          <p:nvPr/>
        </p:nvCxnSpPr>
        <p:spPr>
          <a:xfrm flipV="1">
            <a:off x="8776447" y="6499412"/>
            <a:ext cx="510988" cy="125506"/>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73827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FE251-CF2D-010A-10DC-2FE0748BE427}"/>
              </a:ext>
            </a:extLst>
          </p:cNvPr>
          <p:cNvSpPr>
            <a:spLocks noGrp="1"/>
          </p:cNvSpPr>
          <p:nvPr>
            <p:ph type="title"/>
          </p:nvPr>
        </p:nvSpPr>
        <p:spPr>
          <a:xfrm>
            <a:off x="2256043" y="656194"/>
            <a:ext cx="4978949" cy="528797"/>
          </a:xfrm>
        </p:spPr>
        <p:txBody>
          <a:bodyPr>
            <a:normAutofit fontScale="90000"/>
          </a:bodyPr>
          <a:lstStyle/>
          <a:p>
            <a:r>
              <a:rPr lang="en-US" dirty="0"/>
              <a:t>Technical Details</a:t>
            </a:r>
          </a:p>
        </p:txBody>
      </p:sp>
      <p:sp>
        <p:nvSpPr>
          <p:cNvPr id="3" name="Content Placeholder 2">
            <a:extLst>
              <a:ext uri="{FF2B5EF4-FFF2-40B4-BE49-F238E27FC236}">
                <a16:creationId xmlns:a16="http://schemas.microsoft.com/office/drawing/2014/main" id="{F89579C9-2974-C362-133E-BA86DD9E2CB0}"/>
              </a:ext>
            </a:extLst>
          </p:cNvPr>
          <p:cNvSpPr>
            <a:spLocks noGrp="1"/>
          </p:cNvSpPr>
          <p:nvPr>
            <p:ph idx="1"/>
          </p:nvPr>
        </p:nvSpPr>
        <p:spPr>
          <a:xfrm>
            <a:off x="2525044" y="1764631"/>
            <a:ext cx="8784640" cy="4154905"/>
          </a:xfrm>
        </p:spPr>
        <p:txBody>
          <a:bodyPr/>
          <a:lstStyle/>
          <a:p>
            <a:r>
              <a:rPr lang="en-US" b="1" dirty="0"/>
              <a:t>Technology Used</a:t>
            </a:r>
            <a:r>
              <a:rPr lang="en-US" dirty="0"/>
              <a:t>: MERN Stack</a:t>
            </a:r>
          </a:p>
          <a:p>
            <a:r>
              <a:rPr lang="en-US" b="1" dirty="0"/>
              <a:t>Key Feature</a:t>
            </a:r>
            <a:r>
              <a:rPr lang="en-US" dirty="0"/>
              <a:t>:</a:t>
            </a:r>
          </a:p>
          <a:p>
            <a:pPr lvl="1"/>
            <a:r>
              <a:rPr lang="en-US" dirty="0"/>
              <a:t>Request from the producers to Local Bodies</a:t>
            </a:r>
          </a:p>
          <a:p>
            <a:pPr lvl="1"/>
            <a:r>
              <a:rPr lang="en-US" dirty="0"/>
              <a:t>Post harvest loss management</a:t>
            </a:r>
          </a:p>
          <a:p>
            <a:pPr lvl="1"/>
            <a:r>
              <a:rPr lang="en-US" dirty="0"/>
              <a:t>Reduction of multiple stacks of middlemen.</a:t>
            </a:r>
          </a:p>
          <a:p>
            <a:pPr lvl="1"/>
            <a:r>
              <a:rPr lang="en-US" dirty="0"/>
              <a:t>Real time Market Value</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98789447-E616-F441-7687-16803E4AB791}"/>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2747809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6C80A-F9CC-9F12-21CC-5C2B8587008F}"/>
              </a:ext>
            </a:extLst>
          </p:cNvPr>
          <p:cNvSpPr>
            <a:spLocks noGrp="1"/>
          </p:cNvSpPr>
          <p:nvPr>
            <p:ph type="title"/>
          </p:nvPr>
        </p:nvSpPr>
        <p:spPr/>
        <p:txBody>
          <a:bodyPr/>
          <a:lstStyle/>
          <a:p>
            <a:r>
              <a:rPr lang="en-US" dirty="0"/>
              <a:t>Impact of </a:t>
            </a:r>
            <a:r>
              <a:rPr lang="en-US" dirty="0" err="1"/>
              <a:t>Agro</a:t>
            </a:r>
            <a:r>
              <a:rPr lang="en-US" dirty="0"/>
              <a:t>-Solution</a:t>
            </a:r>
          </a:p>
        </p:txBody>
      </p:sp>
      <p:sp>
        <p:nvSpPr>
          <p:cNvPr id="3" name="Content Placeholder 2">
            <a:extLst>
              <a:ext uri="{FF2B5EF4-FFF2-40B4-BE49-F238E27FC236}">
                <a16:creationId xmlns:a16="http://schemas.microsoft.com/office/drawing/2014/main" id="{CCB1AF98-339E-6409-DCA3-1C6DC68BC24B}"/>
              </a:ext>
            </a:extLst>
          </p:cNvPr>
          <p:cNvSpPr>
            <a:spLocks noGrp="1"/>
          </p:cNvSpPr>
          <p:nvPr>
            <p:ph idx="1"/>
          </p:nvPr>
        </p:nvSpPr>
        <p:spPr/>
        <p:txBody>
          <a:bodyPr/>
          <a:lstStyle/>
          <a:p>
            <a:r>
              <a:rPr lang="en-US" dirty="0"/>
              <a:t>Artificial shortage elimination</a:t>
            </a:r>
          </a:p>
          <a:p>
            <a:r>
              <a:rPr lang="en-US" dirty="0"/>
              <a:t>Financial benefit to farmers</a:t>
            </a:r>
          </a:p>
          <a:p>
            <a:r>
              <a:rPr lang="en-US" dirty="0"/>
              <a:t>Transparency</a:t>
            </a:r>
          </a:p>
          <a:p>
            <a:r>
              <a:rPr lang="en-US" dirty="0"/>
              <a:t>Assistance in GDP due to reduction of import in packaged veggies to some extent.</a:t>
            </a:r>
          </a:p>
          <a:p>
            <a:endParaRPr lang="en-US" dirty="0"/>
          </a:p>
        </p:txBody>
      </p:sp>
      <p:sp>
        <p:nvSpPr>
          <p:cNvPr id="4" name="Slide Number Placeholder 3">
            <a:extLst>
              <a:ext uri="{FF2B5EF4-FFF2-40B4-BE49-F238E27FC236}">
                <a16:creationId xmlns:a16="http://schemas.microsoft.com/office/drawing/2014/main" id="{88F07C49-CC65-32B0-4311-A3AA0985251D}"/>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2616022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41D9B-D42A-C41B-81D5-BC5944DDFB66}"/>
              </a:ext>
            </a:extLst>
          </p:cNvPr>
          <p:cNvSpPr>
            <a:spLocks noGrp="1"/>
          </p:cNvSpPr>
          <p:nvPr>
            <p:ph type="title"/>
          </p:nvPr>
        </p:nvSpPr>
        <p:spPr/>
        <p:txBody>
          <a:bodyPr/>
          <a:lstStyle/>
          <a:p>
            <a:r>
              <a:rPr lang="en-US" dirty="0"/>
              <a:t>Future Plans</a:t>
            </a:r>
          </a:p>
        </p:txBody>
      </p:sp>
      <p:sp>
        <p:nvSpPr>
          <p:cNvPr id="3" name="Content Placeholder 2">
            <a:extLst>
              <a:ext uri="{FF2B5EF4-FFF2-40B4-BE49-F238E27FC236}">
                <a16:creationId xmlns:a16="http://schemas.microsoft.com/office/drawing/2014/main" id="{51030DC5-6620-CF1D-3E41-247F38D91FF7}"/>
              </a:ext>
            </a:extLst>
          </p:cNvPr>
          <p:cNvSpPr>
            <a:spLocks noGrp="1"/>
          </p:cNvSpPr>
          <p:nvPr>
            <p:ph idx="1"/>
          </p:nvPr>
        </p:nvSpPr>
        <p:spPr/>
        <p:txBody>
          <a:bodyPr/>
          <a:lstStyle/>
          <a:p>
            <a:r>
              <a:rPr lang="en-US" dirty="0"/>
              <a:t>To plan for the easy access of the platform to all the farmers</a:t>
            </a:r>
          </a:p>
          <a:p>
            <a:r>
              <a:rPr lang="en-US" dirty="0"/>
              <a:t>Improve UI to make it more user friendly</a:t>
            </a:r>
          </a:p>
          <a:p>
            <a:r>
              <a:rPr lang="en-US" dirty="0"/>
              <a:t>Include experts panel to get suggestions, expert advices to improve the relations between producers and consumers via the platform</a:t>
            </a:r>
          </a:p>
          <a:p>
            <a:r>
              <a:rPr lang="en-US" dirty="0"/>
              <a:t>Scale up the project to address such problem within the whole country.</a:t>
            </a:r>
          </a:p>
          <a:p>
            <a:endParaRPr lang="en-US" dirty="0"/>
          </a:p>
        </p:txBody>
      </p:sp>
      <p:sp>
        <p:nvSpPr>
          <p:cNvPr id="4" name="Slide Number Placeholder 3">
            <a:extLst>
              <a:ext uri="{FF2B5EF4-FFF2-40B4-BE49-F238E27FC236}">
                <a16:creationId xmlns:a16="http://schemas.microsoft.com/office/drawing/2014/main" id="{8EE60A1A-54AC-3172-02E8-49BF0E5EA823}"/>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1491346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718A2-C74C-5FF0-52B9-377865420A17}"/>
              </a:ext>
            </a:extLst>
          </p:cNvPr>
          <p:cNvSpPr>
            <a:spLocks noGrp="1"/>
          </p:cNvSpPr>
          <p:nvPr>
            <p:ph type="title"/>
          </p:nvPr>
        </p:nvSpPr>
        <p:spPr/>
        <p:txBody>
          <a:bodyPr/>
          <a:lstStyle/>
          <a:p>
            <a:r>
              <a:rPr lang="en-US" dirty="0"/>
              <a:t>Q&amp;A</a:t>
            </a:r>
          </a:p>
        </p:txBody>
      </p:sp>
      <p:sp>
        <p:nvSpPr>
          <p:cNvPr id="3" name="Content Placeholder 2">
            <a:extLst>
              <a:ext uri="{FF2B5EF4-FFF2-40B4-BE49-F238E27FC236}">
                <a16:creationId xmlns:a16="http://schemas.microsoft.com/office/drawing/2014/main" id="{3F26E1E4-5587-8F50-D214-1634AF60159D}"/>
              </a:ext>
            </a:extLst>
          </p:cNvPr>
          <p:cNvSpPr>
            <a:spLocks noGrp="1"/>
          </p:cNvSpPr>
          <p:nvPr>
            <p:ph idx="1"/>
          </p:nvPr>
        </p:nvSpPr>
        <p:spPr/>
        <p:txBody>
          <a:bodyPr/>
          <a:lstStyle/>
          <a:p>
            <a:r>
              <a:rPr lang="en-US" dirty="0"/>
              <a:t>Any Questions?</a:t>
            </a:r>
          </a:p>
        </p:txBody>
      </p:sp>
      <p:sp>
        <p:nvSpPr>
          <p:cNvPr id="4" name="Slide Number Placeholder 3">
            <a:extLst>
              <a:ext uri="{FF2B5EF4-FFF2-40B4-BE49-F238E27FC236}">
                <a16:creationId xmlns:a16="http://schemas.microsoft.com/office/drawing/2014/main" id="{F0095994-2370-090F-1634-8B222BC34579}"/>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265075750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383</TotalTime>
  <Words>409</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Century Gothic</vt:lpstr>
      <vt:lpstr>Wingdings</vt:lpstr>
      <vt:lpstr>Wingdings 3</vt:lpstr>
      <vt:lpstr>Wisp</vt:lpstr>
      <vt:lpstr> </vt:lpstr>
      <vt:lpstr>Problem Statement:</vt:lpstr>
      <vt:lpstr> </vt:lpstr>
      <vt:lpstr>Overview of solution:</vt:lpstr>
      <vt:lpstr>How Agro-Solution works?</vt:lpstr>
      <vt:lpstr>Technical Details</vt:lpstr>
      <vt:lpstr>Impact of Agro-Solution</vt:lpstr>
      <vt:lpstr>Future Plans</vt:lpstr>
      <vt:lpstr>Q&amp;A</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PRABESH DANGI</dc:creator>
  <cp:lastModifiedBy>PRABESH DANGI</cp:lastModifiedBy>
  <cp:revision>9</cp:revision>
  <dcterms:created xsi:type="dcterms:W3CDTF">2023-09-16T18:09:31Z</dcterms:created>
  <dcterms:modified xsi:type="dcterms:W3CDTF">2023-09-17T06:37:47Z</dcterms:modified>
</cp:coreProperties>
</file>