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266" r:id="rId3"/>
    <p:sldId id="256" r:id="rId4"/>
    <p:sldId id="264" r:id="rId5"/>
    <p:sldId id="265" r:id="rId6"/>
    <p:sldId id="257" r:id="rId7"/>
    <p:sldId id="258" r:id="rId8"/>
    <p:sldId id="288" r:id="rId9"/>
    <p:sldId id="304" r:id="rId10"/>
    <p:sldId id="306" r:id="rId11"/>
    <p:sldId id="307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FBAB871B-C539-4CCE-AD3E-ADE913536165}">
          <p14:sldIdLst>
            <p14:sldId id="320"/>
            <p14:sldId id="266"/>
            <p14:sldId id="256"/>
          </p14:sldIdLst>
        </p14:section>
        <p14:section name="Sagan" id="{8CD30728-0505-4137-AB6E-098D6F6384F2}">
          <p14:sldIdLst>
            <p14:sldId id="264"/>
            <p14:sldId id="265"/>
          </p14:sldIdLst>
        </p14:section>
        <p14:section name="Me" id="{95D6DA49-EC8A-488A-92DF-8B906DBE63FC}">
          <p14:sldIdLst>
            <p14:sldId id="257"/>
            <p14:sldId id="258"/>
          </p14:sldIdLst>
        </p14:section>
        <p14:section name="Nirajan" id="{2AA7E7DB-27A3-4900-84CA-2252FCF07308}">
          <p14:sldIdLst>
            <p14:sldId id="288"/>
            <p14:sldId id="304"/>
          </p14:sldIdLst>
        </p14:section>
        <p14:section name="mani" id="{19759334-A756-46FA-9FE3-F88119E2E8EB}">
          <p14:sldIdLst>
            <p14:sldId id="306"/>
            <p14:sldId id="307"/>
          </p14:sldIdLst>
        </p14:section>
        <p14:section name="Supriya" id="{D19436A1-EC95-40F2-A278-AC8AE1BE0A0D}">
          <p14:sldIdLst>
            <p14:sldId id="321"/>
          </p14:sldIdLst>
        </p14:section>
        <p14:section name="The end" id="{7CA5E75C-3FD4-4788-8BF4-5844D3BA4693}">
          <p14:sldIdLst/>
        </p14:section>
        <p14:section name="any query" id="{C49339E4-C6AF-4B70-8437-0F1D6AAD6A3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AEA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156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8431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1346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210343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17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40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550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77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55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119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031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1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13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83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2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13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1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0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70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75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8.xml"/><Relationship Id="rId3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slide" Target="slide4.xml"/><Relationship Id="rId4" Type="http://schemas.openxmlformats.org/officeDocument/2006/relationships/slide" Target="slide6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ABFE61-B2E8-7442-E8EF-EB13957361C6}"/>
              </a:ext>
            </a:extLst>
          </p:cNvPr>
          <p:cNvSpPr txBox="1">
            <a:spLocks/>
          </p:cNvSpPr>
          <p:nvPr/>
        </p:nvSpPr>
        <p:spPr>
          <a:xfrm>
            <a:off x="2760845" y="12277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Blood Donation System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F80996-6807-A262-87BA-0B6E14B22735}"/>
              </a:ext>
            </a:extLst>
          </p:cNvPr>
          <p:cNvSpPr txBox="1">
            <a:spLocks/>
          </p:cNvSpPr>
          <p:nvPr/>
        </p:nvSpPr>
        <p:spPr>
          <a:xfrm>
            <a:off x="5004780" y="3543660"/>
            <a:ext cx="358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By :Team </a:t>
            </a:r>
            <a:r>
              <a:rPr lang="en-US" dirty="0" err="1">
                <a:solidFill>
                  <a:schemeClr val="bg1"/>
                </a:solidFill>
              </a:rPr>
              <a:t>Penstate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E894F-B083-509F-E76D-DD21AEA218A4}"/>
              </a:ext>
            </a:extLst>
          </p:cNvPr>
          <p:cNvSpPr txBox="1"/>
          <p:nvPr/>
        </p:nvSpPr>
        <p:spPr>
          <a:xfrm>
            <a:off x="5268173" y="3976261"/>
            <a:ext cx="30619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Prabesh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Khadka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Samichhya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Chiluwal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Arpan </a:t>
            </a:r>
            <a:r>
              <a:rPr lang="en-US" sz="2800" dirty="0" err="1">
                <a:solidFill>
                  <a:schemeClr val="bg1"/>
                </a:solidFill>
              </a:rPr>
              <a:t>Adhikari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Nabin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Thapa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1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35580" y="68580"/>
            <a:ext cx="6720840" cy="6720840"/>
          </a:xfrm>
          <a:prstGeom prst="ellipse">
            <a:avLst/>
          </a:prstGeom>
          <a:solidFill>
            <a:srgbClr val="BD9AEA">
              <a:alpha val="5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514" y="3270289"/>
            <a:ext cx="7012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bg1"/>
                </a:solidFill>
              </a:rPr>
              <a:t>Conclusion &amp; Futuristic Idea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C8C18-ECD1-5D0B-BC58-4749092C8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01" y="970623"/>
            <a:ext cx="1992798" cy="19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7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1480918" y="-4147918"/>
            <a:ext cx="15153835" cy="15153835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6710" y="1343746"/>
            <a:ext cx="6718569" cy="769441"/>
          </a:xfrm>
          <a:prstGeom prst="rect">
            <a:avLst/>
          </a:prstGeom>
          <a:effectLst>
            <a:outerShdw blurRad="495300" dist="50800" dir="5400000" algn="ctr" rotWithShape="0">
              <a:schemeClr val="bg1">
                <a:alpha val="91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</a:rPr>
              <a:t>Conclusion &amp; Futuristic Idea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97CD70-0E02-480B-AF50-42251AD3F4E4}"/>
              </a:ext>
            </a:extLst>
          </p:cNvPr>
          <p:cNvCxnSpPr>
            <a:cxnSpLocks/>
          </p:cNvCxnSpPr>
          <p:nvPr/>
        </p:nvCxnSpPr>
        <p:spPr>
          <a:xfrm>
            <a:off x="2988779" y="6671049"/>
            <a:ext cx="50813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7EE449-25D6-4B37-96E3-C48D05664683}"/>
              </a:ext>
            </a:extLst>
          </p:cNvPr>
          <p:cNvCxnSpPr>
            <a:cxnSpLocks/>
          </p:cNvCxnSpPr>
          <p:nvPr/>
        </p:nvCxnSpPr>
        <p:spPr>
          <a:xfrm>
            <a:off x="2988779" y="2507960"/>
            <a:ext cx="0" cy="416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F816A2-DCD5-4AE1-9C6A-9AB509268284}"/>
              </a:ext>
            </a:extLst>
          </p:cNvPr>
          <p:cNvCxnSpPr>
            <a:cxnSpLocks/>
          </p:cNvCxnSpPr>
          <p:nvPr/>
        </p:nvCxnSpPr>
        <p:spPr>
          <a:xfrm>
            <a:off x="2988779" y="2507960"/>
            <a:ext cx="5316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8F7C1B-E8B2-4BB9-AC4A-94A2CDF284CD}"/>
              </a:ext>
            </a:extLst>
          </p:cNvPr>
          <p:cNvCxnSpPr>
            <a:cxnSpLocks/>
          </p:cNvCxnSpPr>
          <p:nvPr/>
        </p:nvCxnSpPr>
        <p:spPr>
          <a:xfrm flipH="1">
            <a:off x="8778240" y="6670710"/>
            <a:ext cx="15224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63D4A8-B1B8-443C-8791-B6E05F6CF744}"/>
              </a:ext>
            </a:extLst>
          </p:cNvPr>
          <p:cNvCxnSpPr>
            <a:cxnSpLocks/>
          </p:cNvCxnSpPr>
          <p:nvPr/>
        </p:nvCxnSpPr>
        <p:spPr>
          <a:xfrm>
            <a:off x="10300650" y="2507960"/>
            <a:ext cx="0" cy="416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04ECE8-9BA7-4DFE-89C7-88F55B4FDFBD}"/>
              </a:ext>
            </a:extLst>
          </p:cNvPr>
          <p:cNvCxnSpPr>
            <a:cxnSpLocks/>
          </p:cNvCxnSpPr>
          <p:nvPr/>
        </p:nvCxnSpPr>
        <p:spPr>
          <a:xfrm>
            <a:off x="4121902" y="2507960"/>
            <a:ext cx="61787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99FC2B-16F7-4807-B738-3184629DE2AC}"/>
              </a:ext>
            </a:extLst>
          </p:cNvPr>
          <p:cNvSpPr txBox="1"/>
          <p:nvPr/>
        </p:nvSpPr>
        <p:spPr>
          <a:xfrm>
            <a:off x="3143251" y="2627671"/>
            <a:ext cx="71573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bg1"/>
                </a:solidFill>
              </a:rPr>
              <a:t>Conclusion: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This platform is poised to make a significant impact in the healthcare sector, contributing to better health outcomes and community welfare.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bg1"/>
                </a:solidFill>
              </a:rPr>
              <a:t>Futuristic Ideas: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AI-Powered Donation Matching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Global Expansion and Interconnectivity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chemeClr val="bg1"/>
              </a:solidFill>
              <a:latin typeface="Raleway variant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chemeClr val="bg1"/>
              </a:solidFill>
              <a:latin typeface="Raleway variant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D4FF14-F6FA-3C6E-03EA-2F3FA16A9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99" y="44487"/>
            <a:ext cx="1441450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4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85A1F-3382-8CCD-47D8-E958295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6F55E-A7A3-6BE9-64A9-B300F52439C6}"/>
              </a:ext>
            </a:extLst>
          </p:cNvPr>
          <p:cNvSpPr txBox="1"/>
          <p:nvPr/>
        </p:nvSpPr>
        <p:spPr>
          <a:xfrm>
            <a:off x="1925053" y="834189"/>
            <a:ext cx="904774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0" algn="ctr"/>
            <a:r>
              <a:rPr lang="en-US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Reference</a:t>
            </a:r>
          </a:p>
          <a:p>
            <a:pPr marR="457200"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457200" algn="l"/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1]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TopPNG</a:t>
            </a:r>
            <a:r>
              <a:rPr lang="en-US" dirty="0">
                <a:solidFill>
                  <a:schemeClr val="bg1"/>
                </a:solidFill>
              </a:rPr>
              <a:t>,” </a:t>
            </a:r>
            <a:r>
              <a:rPr lang="en-US" dirty="0" err="1">
                <a:solidFill>
                  <a:schemeClr val="bg1"/>
                </a:solidFill>
              </a:rPr>
              <a:t>TopPNG</a:t>
            </a:r>
            <a:r>
              <a:rPr lang="en-US" dirty="0">
                <a:solidFill>
                  <a:schemeClr val="bg1"/>
                </a:solidFill>
              </a:rPr>
              <a:t>, Mar. 11, 2019. https://toppng.com/free-image/confused-kid-png-PNG-free-PNG-Images_112399 (accessed Aug. 11, 2024).</a:t>
            </a:r>
          </a:p>
          <a:p>
            <a:pPr marR="457200" algn="l"/>
            <a:r>
              <a:rPr lang="en-US" dirty="0">
                <a:solidFill>
                  <a:schemeClr val="bg1"/>
                </a:solidFill>
              </a:rPr>
              <a:t>‌[2]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“Goal OKR, objective, angle, spiral, logo </a:t>
            </a:r>
            <a:r>
              <a:rPr lang="en-US" dirty="0" err="1">
                <a:solidFill>
                  <a:schemeClr val="bg1"/>
                </a:solidFill>
              </a:rPr>
              <a:t>png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PNGWing</a:t>
            </a:r>
            <a:r>
              <a:rPr lang="en-US" dirty="0">
                <a:solidFill>
                  <a:schemeClr val="bg1"/>
                </a:solidFill>
              </a:rPr>
              <a:t>,” www.pngwing.com. https://www.pngwing.com/en/free-png-xyplq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‌</a:t>
            </a:r>
          </a:p>
          <a:p>
            <a:pPr marR="457200" algn="l"/>
            <a:r>
              <a:rPr lang="en-US" dirty="0">
                <a:solidFill>
                  <a:schemeClr val="bg1"/>
                </a:solidFill>
              </a:rPr>
              <a:t>[3]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“business model Vector Icons free download in SVG, PNG Format,” Veryicon.com, 2019. https://www.veryicon.com/icons/business/business-plan-icon/business-model.html (accessed Aug. 11, 2024).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R="457200" algn="l"/>
            <a:r>
              <a:rPr lang="en-US" dirty="0">
                <a:solidFill>
                  <a:schemeClr val="bg1"/>
                </a:solidFill>
              </a:rPr>
              <a:t>[4]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“Conclusion, consideration, great idea, opinion, scheme, thinking, understanding icon - Download on </a:t>
            </a:r>
            <a:r>
              <a:rPr lang="en-US" dirty="0" err="1">
                <a:solidFill>
                  <a:schemeClr val="bg1"/>
                </a:solidFill>
              </a:rPr>
              <a:t>Iconfinder</a:t>
            </a:r>
            <a:r>
              <a:rPr lang="en-US" dirty="0">
                <a:solidFill>
                  <a:schemeClr val="bg1"/>
                </a:solidFill>
              </a:rPr>
              <a:t> | Blog illustrations, Technology icon, </a:t>
            </a:r>
            <a:r>
              <a:rPr lang="en-US" dirty="0" err="1">
                <a:solidFill>
                  <a:schemeClr val="bg1"/>
                </a:solidFill>
              </a:rPr>
              <a:t>Greatful</a:t>
            </a:r>
            <a:r>
              <a:rPr lang="en-US" dirty="0">
                <a:solidFill>
                  <a:schemeClr val="bg1"/>
                </a:solidFill>
              </a:rPr>
              <a:t>,” Pinterest, 2024. https://www.pinterest.com/pin/892064638660412237/ (accessed Aug. 11, 2024).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15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3F536E-1369-6B61-BAEA-EA5CC57E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1" y="54723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4CA0BB-820E-BF58-4D11-4EFE665D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26" y="1835474"/>
            <a:ext cx="10515600" cy="448464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The Blood donation system is a web based application 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In this system, the donor’s information is collected through form where he/she fills up the form.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The receiver request the blood and if blood bank and associated(Red Cross) have requested blood group, the receiver gets blood. 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Else, registered donor will be able to donate the requested blood.</a:t>
            </a:r>
          </a:p>
        </p:txBody>
      </p:sp>
    </p:spTree>
    <p:extLst>
      <p:ext uri="{BB962C8B-B14F-4D97-AF65-F5344CB8AC3E}">
        <p14:creationId xmlns:p14="http://schemas.microsoft.com/office/powerpoint/2010/main" val="60398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r="1181"/>
          <a:stretch/>
        </p:blipFill>
        <p:spPr>
          <a:xfrm>
            <a:off x="0" y="10160"/>
            <a:ext cx="12192000" cy="683768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3FEDDAC2-7D3C-468D-8DF6-5FAFB2336E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8332087"/>
                  </p:ext>
                </p:extLst>
              </p:nvPr>
            </p:nvGraphicFramePr>
            <p:xfrm>
              <a:off x="1512033" y="3103183"/>
              <a:ext cx="2819938" cy="1586215"/>
            </p:xfrm>
            <a:graphic>
              <a:graphicData uri="http://schemas.microsoft.com/office/powerpoint/2016/sectionzoom">
                <psez:sectionZm>
                  <psez:sectionZmObj sectionId="{95D6DA49-EC8A-488A-92DF-8B906DBE63FC}">
                    <psez:zmPr id="{DEF0F083-C8CD-4E0E-96B0-B90326986935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9938" cy="1586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EDDAC2-7D3C-468D-8DF6-5FAFB2336E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033" y="3103183"/>
                <a:ext cx="2819938" cy="1586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180F3CA8-8B43-4725-BFFD-5E7960C7F6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6211489"/>
                  </p:ext>
                </p:extLst>
              </p:nvPr>
            </p:nvGraphicFramePr>
            <p:xfrm>
              <a:off x="-273424" y="4790431"/>
              <a:ext cx="3241591" cy="1823395"/>
            </p:xfrm>
            <a:graphic>
              <a:graphicData uri="http://schemas.microsoft.com/office/powerpoint/2016/sectionzoom">
                <psez:sectionZm>
                  <psez:sectionZmObj sectionId="{8CD30728-0505-4137-AB6E-098D6F6384F2}">
                    <psez:zmPr id="{3D3BA469-A10D-464C-A811-40DEE9AFD7FF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1591" cy="182339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80F3CA8-8B43-4725-BFFD-5E7960C7F6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73424" y="4790431"/>
                <a:ext cx="3241591" cy="1823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99CAAF5D-87B8-4B12-A37B-E46B7E3B79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6198108"/>
                  </p:ext>
                </p:extLst>
              </p:nvPr>
            </p:nvGraphicFramePr>
            <p:xfrm>
              <a:off x="4468683" y="5265000"/>
              <a:ext cx="2064042" cy="1161024"/>
            </p:xfrm>
            <a:graphic>
              <a:graphicData uri="http://schemas.microsoft.com/office/powerpoint/2016/sectionzoom">
                <psez:sectionZm>
                  <psez:sectionZmObj sectionId="{2AA7E7DB-27A3-4900-84CA-2252FCF07308}">
                    <psez:zmPr id="{3947C6AD-8C77-4614-B43B-B431D193F404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64042" cy="116102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9CAAF5D-87B8-4B12-A37B-E46B7E3B79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68683" y="5265000"/>
                <a:ext cx="2064042" cy="1161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6BCBBA8A-55B1-42C7-A545-7E0D08F579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2508845"/>
                  </p:ext>
                </p:extLst>
              </p:nvPr>
            </p:nvGraphicFramePr>
            <p:xfrm>
              <a:off x="4605395" y="3331213"/>
              <a:ext cx="2416274" cy="1359154"/>
            </p:xfrm>
            <a:graphic>
              <a:graphicData uri="http://schemas.microsoft.com/office/powerpoint/2016/sectionzoom">
                <psez:sectionZm>
                  <psez:sectionZmObj sectionId="{19759334-A756-46FA-9FE3-F88119E2E8EB}">
                    <psez:zmPr id="{A5EF24DD-3C5C-4A6C-8C3F-9B4D9D34B0A8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16274" cy="135915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6BCBBA8A-55B1-42C7-A545-7E0D08F57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5395" y="3331213"/>
                <a:ext cx="2416274" cy="13591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8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35580" y="50995"/>
            <a:ext cx="6720840" cy="6720840"/>
          </a:xfrm>
          <a:prstGeom prst="ellipse">
            <a:avLst/>
          </a:prstGeom>
          <a:solidFill>
            <a:srgbClr val="BD9AEA">
              <a:alpha val="5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0591" y="3287874"/>
            <a:ext cx="701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variant0"/>
                <a:ea typeface="+mn-ea"/>
                <a:cs typeface="+mn-cs"/>
              </a:rPr>
              <a:t>Problem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variant0"/>
                <a:ea typeface="+mn-ea"/>
                <a:cs typeface="+mn-cs"/>
              </a:rPr>
              <a:t>Statemet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" b="1106"/>
          <a:stretch/>
        </p:blipFill>
        <p:spPr>
          <a:xfrm>
            <a:off x="5137600" y="549371"/>
            <a:ext cx="2240127" cy="224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73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218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1480918" y="-4147918"/>
            <a:ext cx="15153835" cy="15153835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0761" y="1343746"/>
            <a:ext cx="7130478" cy="1015663"/>
          </a:xfrm>
          <a:prstGeom prst="rect">
            <a:avLst/>
          </a:prstGeom>
          <a:effectLst>
            <a:outerShdw blurRad="495300" dist="50800" dir="5400000" algn="ctr" rotWithShape="0">
              <a:schemeClr val="bg1">
                <a:alpha val="91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variant0"/>
                <a:ea typeface="+mn-ea"/>
                <a:cs typeface="+mn-cs"/>
              </a:rPr>
              <a:t>Problem Statement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04ECE8-9BA7-4DFE-89C7-88F55B4FDFBD}"/>
              </a:ext>
            </a:extLst>
          </p:cNvPr>
          <p:cNvCxnSpPr>
            <a:cxnSpLocks/>
          </p:cNvCxnSpPr>
          <p:nvPr/>
        </p:nvCxnSpPr>
        <p:spPr>
          <a:xfrm>
            <a:off x="4121902" y="2507960"/>
            <a:ext cx="53369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97CD70-0E02-480B-AF50-42251AD3F4E4}"/>
              </a:ext>
            </a:extLst>
          </p:cNvPr>
          <p:cNvCxnSpPr>
            <a:cxnSpLocks/>
          </p:cNvCxnSpPr>
          <p:nvPr/>
        </p:nvCxnSpPr>
        <p:spPr>
          <a:xfrm>
            <a:off x="2988779" y="6671049"/>
            <a:ext cx="50813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7EE449-25D6-4B37-96E3-C48D05664683}"/>
              </a:ext>
            </a:extLst>
          </p:cNvPr>
          <p:cNvCxnSpPr>
            <a:cxnSpLocks/>
          </p:cNvCxnSpPr>
          <p:nvPr/>
        </p:nvCxnSpPr>
        <p:spPr>
          <a:xfrm>
            <a:off x="2988779" y="2507960"/>
            <a:ext cx="0" cy="416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63D4A8-B1B8-443C-8791-B6E05F6CF744}"/>
              </a:ext>
            </a:extLst>
          </p:cNvPr>
          <p:cNvCxnSpPr>
            <a:cxnSpLocks/>
          </p:cNvCxnSpPr>
          <p:nvPr/>
        </p:nvCxnSpPr>
        <p:spPr>
          <a:xfrm>
            <a:off x="9458886" y="2507960"/>
            <a:ext cx="0" cy="416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F816A2-DCD5-4AE1-9C6A-9AB509268284}"/>
              </a:ext>
            </a:extLst>
          </p:cNvPr>
          <p:cNvCxnSpPr>
            <a:cxnSpLocks/>
          </p:cNvCxnSpPr>
          <p:nvPr/>
        </p:nvCxnSpPr>
        <p:spPr>
          <a:xfrm>
            <a:off x="2988779" y="2507960"/>
            <a:ext cx="5316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8F7C1B-E8B2-4BB9-AC4A-94A2CDF284CD}"/>
              </a:ext>
            </a:extLst>
          </p:cNvPr>
          <p:cNvCxnSpPr/>
          <p:nvPr/>
        </p:nvCxnSpPr>
        <p:spPr>
          <a:xfrm flipH="1">
            <a:off x="8778240" y="6670710"/>
            <a:ext cx="68064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99FC2B-16F7-4807-B738-3184629DE2AC}"/>
              </a:ext>
            </a:extLst>
          </p:cNvPr>
          <p:cNvSpPr txBox="1"/>
          <p:nvPr/>
        </p:nvSpPr>
        <p:spPr>
          <a:xfrm>
            <a:off x="3011499" y="2510805"/>
            <a:ext cx="64800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The existing system doesn’t have facility of contacting person to person to fulfil the blood requirements.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variant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8B26C-108D-0F20-C936-4F199E243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" b="1106"/>
          <a:stretch/>
        </p:blipFill>
        <p:spPr>
          <a:xfrm>
            <a:off x="5398494" y="39527"/>
            <a:ext cx="1395010" cy="1395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278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35580" y="50995"/>
            <a:ext cx="6720840" cy="6720840"/>
          </a:xfrm>
          <a:prstGeom prst="ellipse">
            <a:avLst/>
          </a:prstGeom>
          <a:solidFill>
            <a:srgbClr val="BD9AEA">
              <a:alpha val="5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5069" y="2967335"/>
            <a:ext cx="701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Raleway variant0"/>
              </a:rPr>
              <a:t>Objectives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191AE-ED61-05D4-0266-1F6795ED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95" y="748635"/>
            <a:ext cx="2050010" cy="18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1480918" y="-4147918"/>
            <a:ext cx="15153835" cy="15153835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8802" y="1343746"/>
            <a:ext cx="3674403" cy="1015663"/>
          </a:xfrm>
          <a:prstGeom prst="rect">
            <a:avLst/>
          </a:prstGeom>
          <a:effectLst>
            <a:outerShdw blurRad="495300" dist="50800" dir="5400000" algn="ctr" rotWithShape="0">
              <a:schemeClr val="bg1">
                <a:alpha val="91000"/>
              </a:scheme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Raleway variant0"/>
              </a:rPr>
              <a:t>Objective</a:t>
            </a:r>
            <a:endParaRPr lang="en-US" sz="6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04ECE8-9BA7-4DFE-89C7-88F55B4FDFBD}"/>
              </a:ext>
            </a:extLst>
          </p:cNvPr>
          <p:cNvCxnSpPr>
            <a:cxnSpLocks/>
          </p:cNvCxnSpPr>
          <p:nvPr/>
        </p:nvCxnSpPr>
        <p:spPr>
          <a:xfrm>
            <a:off x="4121902" y="2507960"/>
            <a:ext cx="53369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97CD70-0E02-480B-AF50-42251AD3F4E4}"/>
              </a:ext>
            </a:extLst>
          </p:cNvPr>
          <p:cNvCxnSpPr>
            <a:cxnSpLocks/>
          </p:cNvCxnSpPr>
          <p:nvPr/>
        </p:nvCxnSpPr>
        <p:spPr>
          <a:xfrm>
            <a:off x="2988779" y="5728657"/>
            <a:ext cx="50813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7EE449-25D6-4B37-96E3-C48D05664683}"/>
              </a:ext>
            </a:extLst>
          </p:cNvPr>
          <p:cNvCxnSpPr/>
          <p:nvPr/>
        </p:nvCxnSpPr>
        <p:spPr>
          <a:xfrm>
            <a:off x="2988779" y="2507960"/>
            <a:ext cx="0" cy="32206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63D4A8-B1B8-443C-8791-B6E05F6CF744}"/>
              </a:ext>
            </a:extLst>
          </p:cNvPr>
          <p:cNvCxnSpPr/>
          <p:nvPr/>
        </p:nvCxnSpPr>
        <p:spPr>
          <a:xfrm>
            <a:off x="9458886" y="2507960"/>
            <a:ext cx="0" cy="32206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F816A2-DCD5-4AE1-9C6A-9AB509268284}"/>
              </a:ext>
            </a:extLst>
          </p:cNvPr>
          <p:cNvCxnSpPr>
            <a:cxnSpLocks/>
          </p:cNvCxnSpPr>
          <p:nvPr/>
        </p:nvCxnSpPr>
        <p:spPr>
          <a:xfrm>
            <a:off x="2988779" y="2507960"/>
            <a:ext cx="5316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8F7C1B-E8B2-4BB9-AC4A-94A2CDF284CD}"/>
              </a:ext>
            </a:extLst>
          </p:cNvPr>
          <p:cNvCxnSpPr/>
          <p:nvPr/>
        </p:nvCxnSpPr>
        <p:spPr>
          <a:xfrm flipH="1">
            <a:off x="8778240" y="5728657"/>
            <a:ext cx="68064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99FC2B-16F7-4807-B738-3184629DE2AC}"/>
              </a:ext>
            </a:extLst>
          </p:cNvPr>
          <p:cNvSpPr txBox="1"/>
          <p:nvPr/>
        </p:nvSpPr>
        <p:spPr>
          <a:xfrm>
            <a:off x="2988778" y="2751569"/>
            <a:ext cx="64037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 bridge the gap between the blood donor and the blood receiver.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656AED-2758-48D5-3ED9-4489A8E9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439" y="266322"/>
            <a:ext cx="1348430" cy="12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35580" y="68580"/>
            <a:ext cx="6720840" cy="6720840"/>
          </a:xfrm>
          <a:prstGeom prst="ellipse">
            <a:avLst/>
          </a:prstGeom>
          <a:solidFill>
            <a:srgbClr val="BD9AEA">
              <a:alpha val="5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0463" y="3270289"/>
            <a:ext cx="8544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chemeClr val="bg1"/>
                </a:solidFill>
              </a:rPr>
              <a:t>Business Model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D9046-5CB6-7E6B-C366-9FDB3075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81" y="965627"/>
            <a:ext cx="2084838" cy="17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3190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-1480918" y="-4147918"/>
            <a:ext cx="15153835" cy="15153835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6615" y="1343746"/>
            <a:ext cx="5578771" cy="1015663"/>
          </a:xfrm>
          <a:prstGeom prst="rect">
            <a:avLst/>
          </a:prstGeom>
          <a:effectLst>
            <a:outerShdw blurRad="495300" dist="50800" dir="5400000" algn="ctr" rotWithShape="0">
              <a:schemeClr val="bg1">
                <a:alpha val="91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variant0"/>
                <a:ea typeface="+mn-ea"/>
                <a:cs typeface="+mn-cs"/>
              </a:rPr>
              <a:t>Business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04ECE8-9BA7-4DFE-89C7-88F55B4FDFBD}"/>
              </a:ext>
            </a:extLst>
          </p:cNvPr>
          <p:cNvCxnSpPr>
            <a:cxnSpLocks/>
          </p:cNvCxnSpPr>
          <p:nvPr/>
        </p:nvCxnSpPr>
        <p:spPr>
          <a:xfrm>
            <a:off x="4121902" y="2507960"/>
            <a:ext cx="67498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97CD70-0E02-480B-AF50-42251AD3F4E4}"/>
              </a:ext>
            </a:extLst>
          </p:cNvPr>
          <p:cNvCxnSpPr>
            <a:cxnSpLocks/>
          </p:cNvCxnSpPr>
          <p:nvPr/>
        </p:nvCxnSpPr>
        <p:spPr>
          <a:xfrm>
            <a:off x="1580114" y="6671049"/>
            <a:ext cx="64899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7EE449-25D6-4B37-96E3-C48D05664683}"/>
              </a:ext>
            </a:extLst>
          </p:cNvPr>
          <p:cNvCxnSpPr>
            <a:cxnSpLocks/>
          </p:cNvCxnSpPr>
          <p:nvPr/>
        </p:nvCxnSpPr>
        <p:spPr>
          <a:xfrm>
            <a:off x="1580114" y="2398352"/>
            <a:ext cx="0" cy="416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63D4A8-B1B8-443C-8791-B6E05F6CF744}"/>
              </a:ext>
            </a:extLst>
          </p:cNvPr>
          <p:cNvCxnSpPr>
            <a:cxnSpLocks/>
          </p:cNvCxnSpPr>
          <p:nvPr/>
        </p:nvCxnSpPr>
        <p:spPr>
          <a:xfrm>
            <a:off x="10871792" y="2507960"/>
            <a:ext cx="0" cy="416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F816A2-DCD5-4AE1-9C6A-9AB509268284}"/>
              </a:ext>
            </a:extLst>
          </p:cNvPr>
          <p:cNvCxnSpPr>
            <a:cxnSpLocks/>
          </p:cNvCxnSpPr>
          <p:nvPr/>
        </p:nvCxnSpPr>
        <p:spPr>
          <a:xfrm>
            <a:off x="1580114" y="2507960"/>
            <a:ext cx="19403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8F7C1B-E8B2-4BB9-AC4A-94A2CDF284CD}"/>
              </a:ext>
            </a:extLst>
          </p:cNvPr>
          <p:cNvCxnSpPr>
            <a:cxnSpLocks/>
          </p:cNvCxnSpPr>
          <p:nvPr/>
        </p:nvCxnSpPr>
        <p:spPr>
          <a:xfrm flipH="1">
            <a:off x="8778240" y="6670710"/>
            <a:ext cx="20935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99FC2B-16F7-4807-B738-3184629DE2AC}"/>
              </a:ext>
            </a:extLst>
          </p:cNvPr>
          <p:cNvSpPr txBox="1"/>
          <p:nvPr/>
        </p:nvSpPr>
        <p:spPr>
          <a:xfrm>
            <a:off x="1580114" y="2656512"/>
            <a:ext cx="90317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</a:rPr>
              <a:t>Viability: </a:t>
            </a:r>
            <a:r>
              <a:rPr lang="en-US" sz="2800" dirty="0">
                <a:solidFill>
                  <a:schemeClr val="bg1"/>
                </a:solidFill>
              </a:rPr>
              <a:t>Commission by the blood banks, NGOs, CSR funding from different organizations.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Usability: </a:t>
            </a:r>
            <a:r>
              <a:rPr lang="en-US" sz="2800" dirty="0">
                <a:solidFill>
                  <a:schemeClr val="bg1"/>
                </a:solidFill>
              </a:rPr>
              <a:t>The platform has device compatibility as well as is easy to navigate. 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Feasibility:</a:t>
            </a:r>
          </a:p>
          <a:p>
            <a:pPr marL="0" indent="0" algn="just">
              <a:buNone/>
            </a:pPr>
            <a:r>
              <a:rPr lang="en-US" sz="2800" b="1" dirty="0" err="1">
                <a:solidFill>
                  <a:schemeClr val="bg1"/>
                </a:solidFill>
              </a:rPr>
              <a:t>i</a:t>
            </a:r>
            <a:r>
              <a:rPr lang="en-US" sz="2800" b="1" dirty="0">
                <a:solidFill>
                  <a:schemeClr val="bg1"/>
                </a:solidFill>
              </a:rPr>
              <a:t>. Technical feasibility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bg1"/>
                </a:solidFill>
              </a:rPr>
              <a:t>ii. Operational feasibility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bg1"/>
                </a:solidFill>
              </a:rPr>
              <a:t>iii. Legal feasibility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B0AB58-8269-A770-3CA5-65915235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439" y="43190"/>
            <a:ext cx="1683973" cy="14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0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387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 variant0</vt:lpstr>
      <vt:lpstr>Trade Gothic LT Pro</vt:lpstr>
      <vt:lpstr>1_Office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Prabesh Khadka</cp:lastModifiedBy>
  <cp:revision>69</cp:revision>
  <dcterms:created xsi:type="dcterms:W3CDTF">2023-06-11T11:27:48Z</dcterms:created>
  <dcterms:modified xsi:type="dcterms:W3CDTF">2024-08-11T10:02:58Z</dcterms:modified>
</cp:coreProperties>
</file>