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6" r:id="rId2"/>
    <p:sldId id="288"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5" indent="0" algn="ctr">
              <a:buNone/>
              <a:defRPr sz="2000"/>
            </a:lvl2pPr>
            <a:lvl3pPr marL="914349" indent="0" algn="ctr">
              <a:buNone/>
              <a:defRPr sz="1799"/>
            </a:lvl3pPr>
            <a:lvl4pPr marL="1371524" indent="0" algn="ctr">
              <a:buNone/>
              <a:defRPr sz="1600"/>
            </a:lvl4pPr>
            <a:lvl5pPr marL="1828698" indent="0" algn="ctr">
              <a:buNone/>
              <a:defRPr sz="1600"/>
            </a:lvl5pPr>
            <a:lvl6pPr marL="2285872" indent="0" algn="ctr">
              <a:buNone/>
              <a:defRPr sz="1600"/>
            </a:lvl6pPr>
            <a:lvl7pPr marL="2743047" indent="0" algn="ctr">
              <a:buNone/>
              <a:defRPr sz="1600"/>
            </a:lvl7pPr>
            <a:lvl8pPr marL="3200222" indent="0" algn="ctr">
              <a:buNone/>
              <a:defRPr sz="1600"/>
            </a:lvl8pPr>
            <a:lvl9pPr marL="3657396"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4953F0-3884-4236-8305-9D4F8DC6E073}" type="datetime1">
              <a:rPr lang="en-US" smtClean="0"/>
              <a:pPr/>
              <a:t>12/13/2021</a:t>
            </a:fld>
            <a:endParaRPr lang="en-US"/>
          </a:p>
        </p:txBody>
      </p:sp>
      <p:sp>
        <p:nvSpPr>
          <p:cNvPr id="5" name="Footer Placeholder 4"/>
          <p:cNvSpPr>
            <a:spLocks noGrp="1"/>
          </p:cNvSpPr>
          <p:nvPr>
            <p:ph type="ftr" sz="quarter" idx="11"/>
          </p:nvPr>
        </p:nvSpPr>
        <p:spPr/>
        <p:txBody>
          <a:bodyPr/>
          <a:lstStyle/>
          <a:p>
            <a:r>
              <a:rPr lang="en-US"/>
              <a:t>© polyprep.co.in</a:t>
            </a:r>
          </a:p>
        </p:txBody>
      </p:sp>
      <p:sp>
        <p:nvSpPr>
          <p:cNvPr id="6" name="Slide Number Placeholder 5"/>
          <p:cNvSpPr>
            <a:spLocks noGrp="1"/>
          </p:cNvSpPr>
          <p:nvPr>
            <p:ph type="sldNum" sz="quarter" idx="12"/>
          </p:nvPr>
        </p:nvSpPr>
        <p:spPr/>
        <p:txBody>
          <a:bodyPr/>
          <a:lstStyle/>
          <a:p>
            <a:fld id="{8B062E63-5FCE-4494-BFA2-0F0580178C09}" type="slidenum">
              <a:rPr lang="en-US" smtClean="0"/>
              <a:pPr/>
              <a:t>‹#›</a:t>
            </a:fld>
            <a:endParaRPr lang="en-US"/>
          </a:p>
        </p:txBody>
      </p:sp>
    </p:spTree>
    <p:extLst>
      <p:ext uri="{BB962C8B-B14F-4D97-AF65-F5344CB8AC3E}">
        <p14:creationId xmlns:p14="http://schemas.microsoft.com/office/powerpoint/2010/main" val="2375975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9C4BB-3F45-457E-BD9C-F1CFFFD39305}" type="datetime1">
              <a:rPr lang="en-US" smtClean="0"/>
              <a:pPr/>
              <a:t>12/13/2021</a:t>
            </a:fld>
            <a:endParaRPr lang="en-US"/>
          </a:p>
        </p:txBody>
      </p:sp>
      <p:sp>
        <p:nvSpPr>
          <p:cNvPr id="5" name="Footer Placeholder 4"/>
          <p:cNvSpPr>
            <a:spLocks noGrp="1"/>
          </p:cNvSpPr>
          <p:nvPr>
            <p:ph type="ftr" sz="quarter" idx="11"/>
          </p:nvPr>
        </p:nvSpPr>
        <p:spPr/>
        <p:txBody>
          <a:bodyPr/>
          <a:lstStyle/>
          <a:p>
            <a:r>
              <a:rPr lang="en-US"/>
              <a:t>© polyprep.co.in</a:t>
            </a:r>
          </a:p>
        </p:txBody>
      </p:sp>
      <p:sp>
        <p:nvSpPr>
          <p:cNvPr id="6" name="Slide Number Placeholder 5"/>
          <p:cNvSpPr>
            <a:spLocks noGrp="1"/>
          </p:cNvSpPr>
          <p:nvPr>
            <p:ph type="sldNum" sz="quarter" idx="12"/>
          </p:nvPr>
        </p:nvSpPr>
        <p:spPr/>
        <p:txBody>
          <a:bodyPr/>
          <a:lstStyle/>
          <a:p>
            <a:fld id="{8B062E63-5FCE-4494-BFA2-0F0580178C09}" type="slidenum">
              <a:rPr lang="en-US" smtClean="0"/>
              <a:pPr/>
              <a:t>‹#›</a:t>
            </a:fld>
            <a:endParaRPr lang="en-US"/>
          </a:p>
        </p:txBody>
      </p:sp>
    </p:spTree>
    <p:extLst>
      <p:ext uri="{BB962C8B-B14F-4D97-AF65-F5344CB8AC3E}">
        <p14:creationId xmlns:p14="http://schemas.microsoft.com/office/powerpoint/2010/main" val="108976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6"/>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9F7ED-E135-40B2-A35F-7FEB4A72DD54}" type="datetime1">
              <a:rPr lang="en-US" smtClean="0"/>
              <a:pPr/>
              <a:t>12/13/2021</a:t>
            </a:fld>
            <a:endParaRPr lang="en-US"/>
          </a:p>
        </p:txBody>
      </p:sp>
      <p:sp>
        <p:nvSpPr>
          <p:cNvPr id="5" name="Footer Placeholder 4"/>
          <p:cNvSpPr>
            <a:spLocks noGrp="1"/>
          </p:cNvSpPr>
          <p:nvPr>
            <p:ph type="ftr" sz="quarter" idx="11"/>
          </p:nvPr>
        </p:nvSpPr>
        <p:spPr/>
        <p:txBody>
          <a:bodyPr/>
          <a:lstStyle/>
          <a:p>
            <a:r>
              <a:rPr lang="en-US"/>
              <a:t>© polyprep.co.in</a:t>
            </a:r>
          </a:p>
        </p:txBody>
      </p:sp>
      <p:sp>
        <p:nvSpPr>
          <p:cNvPr id="6" name="Slide Number Placeholder 5"/>
          <p:cNvSpPr>
            <a:spLocks noGrp="1"/>
          </p:cNvSpPr>
          <p:nvPr>
            <p:ph type="sldNum" sz="quarter" idx="12"/>
          </p:nvPr>
        </p:nvSpPr>
        <p:spPr/>
        <p:txBody>
          <a:bodyPr/>
          <a:lstStyle/>
          <a:p>
            <a:fld id="{8B062E63-5FCE-4494-BFA2-0F0580178C09}" type="slidenum">
              <a:rPr lang="en-US" smtClean="0"/>
              <a:pPr/>
              <a:t>‹#›</a:t>
            </a:fld>
            <a:endParaRPr lang="en-US"/>
          </a:p>
        </p:txBody>
      </p:sp>
    </p:spTree>
    <p:extLst>
      <p:ext uri="{BB962C8B-B14F-4D97-AF65-F5344CB8AC3E}">
        <p14:creationId xmlns:p14="http://schemas.microsoft.com/office/powerpoint/2010/main" val="136431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384174-7D6A-423D-8E5D-7F77F3AD881B}" type="datetime1">
              <a:rPr lang="en-US" smtClean="0"/>
              <a:pPr/>
              <a:t>12/13/2021</a:t>
            </a:fld>
            <a:endParaRPr lang="en-US"/>
          </a:p>
        </p:txBody>
      </p:sp>
      <p:sp>
        <p:nvSpPr>
          <p:cNvPr id="5" name="Footer Placeholder 4"/>
          <p:cNvSpPr>
            <a:spLocks noGrp="1"/>
          </p:cNvSpPr>
          <p:nvPr>
            <p:ph type="ftr" sz="quarter" idx="11"/>
          </p:nvPr>
        </p:nvSpPr>
        <p:spPr/>
        <p:txBody>
          <a:bodyPr/>
          <a:lstStyle/>
          <a:p>
            <a:r>
              <a:rPr lang="en-US"/>
              <a:t>© polyprep.co.in</a:t>
            </a:r>
          </a:p>
        </p:txBody>
      </p:sp>
      <p:sp>
        <p:nvSpPr>
          <p:cNvPr id="6" name="Slide Number Placeholder 5"/>
          <p:cNvSpPr>
            <a:spLocks noGrp="1"/>
          </p:cNvSpPr>
          <p:nvPr>
            <p:ph type="sldNum" sz="quarter" idx="12"/>
          </p:nvPr>
        </p:nvSpPr>
        <p:spPr/>
        <p:txBody>
          <a:bodyPr/>
          <a:lstStyle/>
          <a:p>
            <a:fld id="{8B062E63-5FCE-4494-BFA2-0F0580178C09}" type="slidenum">
              <a:rPr lang="en-US" smtClean="0"/>
              <a:pPr/>
              <a:t>‹#›</a:t>
            </a:fld>
            <a:endParaRPr lang="en-US"/>
          </a:p>
        </p:txBody>
      </p:sp>
    </p:spTree>
    <p:extLst>
      <p:ext uri="{BB962C8B-B14F-4D97-AF65-F5344CB8AC3E}">
        <p14:creationId xmlns:p14="http://schemas.microsoft.com/office/powerpoint/2010/main" val="2005472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75" indent="0">
              <a:buNone/>
              <a:defRPr sz="2000">
                <a:solidFill>
                  <a:schemeClr val="tx1">
                    <a:tint val="75000"/>
                  </a:schemeClr>
                </a:solidFill>
              </a:defRPr>
            </a:lvl2pPr>
            <a:lvl3pPr marL="914349" indent="0">
              <a:buNone/>
              <a:defRPr sz="1799">
                <a:solidFill>
                  <a:schemeClr val="tx1">
                    <a:tint val="75000"/>
                  </a:schemeClr>
                </a:solidFill>
              </a:defRPr>
            </a:lvl3pPr>
            <a:lvl4pPr marL="1371524" indent="0">
              <a:buNone/>
              <a:defRPr sz="1600">
                <a:solidFill>
                  <a:schemeClr val="tx1">
                    <a:tint val="75000"/>
                  </a:schemeClr>
                </a:solidFill>
              </a:defRPr>
            </a:lvl4pPr>
            <a:lvl5pPr marL="1828698" indent="0">
              <a:buNone/>
              <a:defRPr sz="1600">
                <a:solidFill>
                  <a:schemeClr val="tx1">
                    <a:tint val="75000"/>
                  </a:schemeClr>
                </a:solidFill>
              </a:defRPr>
            </a:lvl5pPr>
            <a:lvl6pPr marL="2285872" indent="0">
              <a:buNone/>
              <a:defRPr sz="1600">
                <a:solidFill>
                  <a:schemeClr val="tx1">
                    <a:tint val="75000"/>
                  </a:schemeClr>
                </a:solidFill>
              </a:defRPr>
            </a:lvl6pPr>
            <a:lvl7pPr marL="2743047" indent="0">
              <a:buNone/>
              <a:defRPr sz="1600">
                <a:solidFill>
                  <a:schemeClr val="tx1">
                    <a:tint val="75000"/>
                  </a:schemeClr>
                </a:solidFill>
              </a:defRPr>
            </a:lvl7pPr>
            <a:lvl8pPr marL="3200222" indent="0">
              <a:buNone/>
              <a:defRPr sz="1600">
                <a:solidFill>
                  <a:schemeClr val="tx1">
                    <a:tint val="75000"/>
                  </a:schemeClr>
                </a:solidFill>
              </a:defRPr>
            </a:lvl8pPr>
            <a:lvl9pPr marL="36573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331E3-52E6-4E7A-80A6-AE4A8399F357}" type="datetime1">
              <a:rPr lang="en-US" smtClean="0"/>
              <a:pPr/>
              <a:t>12/13/2021</a:t>
            </a:fld>
            <a:endParaRPr lang="en-US"/>
          </a:p>
        </p:txBody>
      </p:sp>
      <p:sp>
        <p:nvSpPr>
          <p:cNvPr id="5" name="Footer Placeholder 4"/>
          <p:cNvSpPr>
            <a:spLocks noGrp="1"/>
          </p:cNvSpPr>
          <p:nvPr>
            <p:ph type="ftr" sz="quarter" idx="11"/>
          </p:nvPr>
        </p:nvSpPr>
        <p:spPr/>
        <p:txBody>
          <a:bodyPr/>
          <a:lstStyle/>
          <a:p>
            <a:r>
              <a:rPr lang="en-US"/>
              <a:t>© polyprep.co.in</a:t>
            </a:r>
          </a:p>
        </p:txBody>
      </p:sp>
      <p:sp>
        <p:nvSpPr>
          <p:cNvPr id="6" name="Slide Number Placeholder 5"/>
          <p:cNvSpPr>
            <a:spLocks noGrp="1"/>
          </p:cNvSpPr>
          <p:nvPr>
            <p:ph type="sldNum" sz="quarter" idx="12"/>
          </p:nvPr>
        </p:nvSpPr>
        <p:spPr/>
        <p:txBody>
          <a:bodyPr/>
          <a:lstStyle/>
          <a:p>
            <a:fld id="{8B062E63-5FCE-4494-BFA2-0F0580178C09}" type="slidenum">
              <a:rPr lang="en-US" smtClean="0"/>
              <a:pPr/>
              <a:t>‹#›</a:t>
            </a:fld>
            <a:endParaRPr lang="en-US"/>
          </a:p>
        </p:txBody>
      </p:sp>
    </p:spTree>
    <p:extLst>
      <p:ext uri="{BB962C8B-B14F-4D97-AF65-F5344CB8AC3E}">
        <p14:creationId xmlns:p14="http://schemas.microsoft.com/office/powerpoint/2010/main" val="211852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876FF6-3418-4733-A340-3BB08665B625}" type="datetime1">
              <a:rPr lang="en-US" smtClean="0"/>
              <a:pPr/>
              <a:t>12/13/2021</a:t>
            </a:fld>
            <a:endParaRPr lang="en-US"/>
          </a:p>
        </p:txBody>
      </p:sp>
      <p:sp>
        <p:nvSpPr>
          <p:cNvPr id="6" name="Footer Placeholder 5"/>
          <p:cNvSpPr>
            <a:spLocks noGrp="1"/>
          </p:cNvSpPr>
          <p:nvPr>
            <p:ph type="ftr" sz="quarter" idx="11"/>
          </p:nvPr>
        </p:nvSpPr>
        <p:spPr/>
        <p:txBody>
          <a:bodyPr/>
          <a:lstStyle/>
          <a:p>
            <a:r>
              <a:rPr lang="en-US"/>
              <a:t>© polyprep.co.in</a:t>
            </a:r>
          </a:p>
        </p:txBody>
      </p:sp>
      <p:sp>
        <p:nvSpPr>
          <p:cNvPr id="7" name="Slide Number Placeholder 6"/>
          <p:cNvSpPr>
            <a:spLocks noGrp="1"/>
          </p:cNvSpPr>
          <p:nvPr>
            <p:ph type="sldNum" sz="quarter" idx="12"/>
          </p:nvPr>
        </p:nvSpPr>
        <p:spPr/>
        <p:txBody>
          <a:bodyPr/>
          <a:lstStyle/>
          <a:p>
            <a:fld id="{8B062E63-5FCE-4494-BFA2-0F0580178C09}" type="slidenum">
              <a:rPr lang="en-US" smtClean="0"/>
              <a:pPr/>
              <a:t>‹#›</a:t>
            </a:fld>
            <a:endParaRPr lang="en-US"/>
          </a:p>
        </p:txBody>
      </p:sp>
    </p:spTree>
    <p:extLst>
      <p:ext uri="{BB962C8B-B14F-4D97-AF65-F5344CB8AC3E}">
        <p14:creationId xmlns:p14="http://schemas.microsoft.com/office/powerpoint/2010/main" val="203690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5" indent="0">
              <a:buNone/>
              <a:defRPr sz="2000" b="1"/>
            </a:lvl2pPr>
            <a:lvl3pPr marL="914349" indent="0">
              <a:buNone/>
              <a:defRPr sz="1799" b="1"/>
            </a:lvl3pPr>
            <a:lvl4pPr marL="1371524" indent="0">
              <a:buNone/>
              <a:defRPr sz="1600" b="1"/>
            </a:lvl4pPr>
            <a:lvl5pPr marL="1828698" indent="0">
              <a:buNone/>
              <a:defRPr sz="1600" b="1"/>
            </a:lvl5pPr>
            <a:lvl6pPr marL="2285872" indent="0">
              <a:buNone/>
              <a:defRPr sz="1600" b="1"/>
            </a:lvl6pPr>
            <a:lvl7pPr marL="2743047" indent="0">
              <a:buNone/>
              <a:defRPr sz="1600" b="1"/>
            </a:lvl7pPr>
            <a:lvl8pPr marL="3200222" indent="0">
              <a:buNone/>
              <a:defRPr sz="1600" b="1"/>
            </a:lvl8pPr>
            <a:lvl9pPr marL="3657396"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75" indent="0">
              <a:buNone/>
              <a:defRPr sz="2000" b="1"/>
            </a:lvl2pPr>
            <a:lvl3pPr marL="914349" indent="0">
              <a:buNone/>
              <a:defRPr sz="1799" b="1"/>
            </a:lvl3pPr>
            <a:lvl4pPr marL="1371524" indent="0">
              <a:buNone/>
              <a:defRPr sz="1600" b="1"/>
            </a:lvl4pPr>
            <a:lvl5pPr marL="1828698" indent="0">
              <a:buNone/>
              <a:defRPr sz="1600" b="1"/>
            </a:lvl5pPr>
            <a:lvl6pPr marL="2285872" indent="0">
              <a:buNone/>
              <a:defRPr sz="1600" b="1"/>
            </a:lvl6pPr>
            <a:lvl7pPr marL="2743047" indent="0">
              <a:buNone/>
              <a:defRPr sz="1600" b="1"/>
            </a:lvl7pPr>
            <a:lvl8pPr marL="3200222" indent="0">
              <a:buNone/>
              <a:defRPr sz="1600" b="1"/>
            </a:lvl8pPr>
            <a:lvl9pPr marL="365739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DCD58-AE08-4800-85C6-0F05F355CC6A}" type="datetime1">
              <a:rPr lang="en-US" smtClean="0"/>
              <a:pPr/>
              <a:t>12/13/2021</a:t>
            </a:fld>
            <a:endParaRPr lang="en-US"/>
          </a:p>
        </p:txBody>
      </p:sp>
      <p:sp>
        <p:nvSpPr>
          <p:cNvPr id="8" name="Footer Placeholder 7"/>
          <p:cNvSpPr>
            <a:spLocks noGrp="1"/>
          </p:cNvSpPr>
          <p:nvPr>
            <p:ph type="ftr" sz="quarter" idx="11"/>
          </p:nvPr>
        </p:nvSpPr>
        <p:spPr/>
        <p:txBody>
          <a:bodyPr/>
          <a:lstStyle/>
          <a:p>
            <a:r>
              <a:rPr lang="en-US"/>
              <a:t>© polyprep.co.in</a:t>
            </a:r>
          </a:p>
        </p:txBody>
      </p:sp>
      <p:sp>
        <p:nvSpPr>
          <p:cNvPr id="9" name="Slide Number Placeholder 8"/>
          <p:cNvSpPr>
            <a:spLocks noGrp="1"/>
          </p:cNvSpPr>
          <p:nvPr>
            <p:ph type="sldNum" sz="quarter" idx="12"/>
          </p:nvPr>
        </p:nvSpPr>
        <p:spPr/>
        <p:txBody>
          <a:bodyPr/>
          <a:lstStyle/>
          <a:p>
            <a:fld id="{8B062E63-5FCE-4494-BFA2-0F0580178C09}" type="slidenum">
              <a:rPr lang="en-US" smtClean="0"/>
              <a:pPr/>
              <a:t>‹#›</a:t>
            </a:fld>
            <a:endParaRPr lang="en-US"/>
          </a:p>
        </p:txBody>
      </p:sp>
    </p:spTree>
    <p:extLst>
      <p:ext uri="{BB962C8B-B14F-4D97-AF65-F5344CB8AC3E}">
        <p14:creationId xmlns:p14="http://schemas.microsoft.com/office/powerpoint/2010/main" val="250441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21AF9B-BE91-4958-AF07-AE10468439B0}" type="datetime1">
              <a:rPr lang="en-US" smtClean="0"/>
              <a:pPr/>
              <a:t>12/13/2021</a:t>
            </a:fld>
            <a:endParaRPr lang="en-US"/>
          </a:p>
        </p:txBody>
      </p:sp>
      <p:sp>
        <p:nvSpPr>
          <p:cNvPr id="4" name="Footer Placeholder 3"/>
          <p:cNvSpPr>
            <a:spLocks noGrp="1"/>
          </p:cNvSpPr>
          <p:nvPr>
            <p:ph type="ftr" sz="quarter" idx="11"/>
          </p:nvPr>
        </p:nvSpPr>
        <p:spPr/>
        <p:txBody>
          <a:bodyPr/>
          <a:lstStyle/>
          <a:p>
            <a:r>
              <a:rPr lang="en-US"/>
              <a:t>© polyprep.co.in</a:t>
            </a:r>
          </a:p>
        </p:txBody>
      </p:sp>
      <p:sp>
        <p:nvSpPr>
          <p:cNvPr id="5" name="Slide Number Placeholder 4"/>
          <p:cNvSpPr>
            <a:spLocks noGrp="1"/>
          </p:cNvSpPr>
          <p:nvPr>
            <p:ph type="sldNum" sz="quarter" idx="12"/>
          </p:nvPr>
        </p:nvSpPr>
        <p:spPr/>
        <p:txBody>
          <a:bodyPr/>
          <a:lstStyle/>
          <a:p>
            <a:fld id="{8B062E63-5FCE-4494-BFA2-0F0580178C09}" type="slidenum">
              <a:rPr lang="en-US" smtClean="0"/>
              <a:pPr/>
              <a:t>‹#›</a:t>
            </a:fld>
            <a:endParaRPr lang="en-US"/>
          </a:p>
        </p:txBody>
      </p:sp>
    </p:spTree>
    <p:extLst>
      <p:ext uri="{BB962C8B-B14F-4D97-AF65-F5344CB8AC3E}">
        <p14:creationId xmlns:p14="http://schemas.microsoft.com/office/powerpoint/2010/main" val="38212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262C7-997C-411B-B69A-FBE5E87A4AB7}" type="datetime1">
              <a:rPr lang="en-US" smtClean="0"/>
              <a:pPr/>
              <a:t>12/13/2021</a:t>
            </a:fld>
            <a:endParaRPr lang="en-US"/>
          </a:p>
        </p:txBody>
      </p:sp>
      <p:sp>
        <p:nvSpPr>
          <p:cNvPr id="3" name="Footer Placeholder 2"/>
          <p:cNvSpPr>
            <a:spLocks noGrp="1"/>
          </p:cNvSpPr>
          <p:nvPr>
            <p:ph type="ftr" sz="quarter" idx="11"/>
          </p:nvPr>
        </p:nvSpPr>
        <p:spPr/>
        <p:txBody>
          <a:bodyPr/>
          <a:lstStyle/>
          <a:p>
            <a:r>
              <a:rPr lang="en-US"/>
              <a:t>© polyprep.co.in</a:t>
            </a:r>
          </a:p>
        </p:txBody>
      </p:sp>
      <p:sp>
        <p:nvSpPr>
          <p:cNvPr id="4" name="Slide Number Placeholder 3"/>
          <p:cNvSpPr>
            <a:spLocks noGrp="1"/>
          </p:cNvSpPr>
          <p:nvPr>
            <p:ph type="sldNum" sz="quarter" idx="12"/>
          </p:nvPr>
        </p:nvSpPr>
        <p:spPr/>
        <p:txBody>
          <a:bodyPr/>
          <a:lstStyle/>
          <a:p>
            <a:fld id="{8B062E63-5FCE-4494-BFA2-0F0580178C09}" type="slidenum">
              <a:rPr lang="en-US" smtClean="0"/>
              <a:pPr/>
              <a:t>‹#›</a:t>
            </a:fld>
            <a:endParaRPr lang="en-US"/>
          </a:p>
        </p:txBody>
      </p:sp>
    </p:spTree>
    <p:extLst>
      <p:ext uri="{BB962C8B-B14F-4D97-AF65-F5344CB8AC3E}">
        <p14:creationId xmlns:p14="http://schemas.microsoft.com/office/powerpoint/2010/main" val="283707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75" indent="0">
              <a:buNone/>
              <a:defRPr sz="1400"/>
            </a:lvl2pPr>
            <a:lvl3pPr marL="914349" indent="0">
              <a:buNone/>
              <a:defRPr sz="1200"/>
            </a:lvl3pPr>
            <a:lvl4pPr marL="1371524" indent="0">
              <a:buNone/>
              <a:defRPr sz="1000"/>
            </a:lvl4pPr>
            <a:lvl5pPr marL="1828698" indent="0">
              <a:buNone/>
              <a:defRPr sz="1000"/>
            </a:lvl5pPr>
            <a:lvl6pPr marL="2285872" indent="0">
              <a:buNone/>
              <a:defRPr sz="1000"/>
            </a:lvl6pPr>
            <a:lvl7pPr marL="2743047" indent="0">
              <a:buNone/>
              <a:defRPr sz="1000"/>
            </a:lvl7pPr>
            <a:lvl8pPr marL="3200222" indent="0">
              <a:buNone/>
              <a:defRPr sz="1000"/>
            </a:lvl8pPr>
            <a:lvl9pPr marL="36573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75057-9CC0-42D5-8A7D-63A01E62D30A}" type="datetime1">
              <a:rPr lang="en-US" smtClean="0"/>
              <a:pPr/>
              <a:t>12/13/2021</a:t>
            </a:fld>
            <a:endParaRPr lang="en-US"/>
          </a:p>
        </p:txBody>
      </p:sp>
      <p:sp>
        <p:nvSpPr>
          <p:cNvPr id="6" name="Footer Placeholder 5"/>
          <p:cNvSpPr>
            <a:spLocks noGrp="1"/>
          </p:cNvSpPr>
          <p:nvPr>
            <p:ph type="ftr" sz="quarter" idx="11"/>
          </p:nvPr>
        </p:nvSpPr>
        <p:spPr/>
        <p:txBody>
          <a:bodyPr/>
          <a:lstStyle/>
          <a:p>
            <a:r>
              <a:rPr lang="en-US"/>
              <a:t>© polyprep.co.in</a:t>
            </a:r>
          </a:p>
        </p:txBody>
      </p:sp>
      <p:sp>
        <p:nvSpPr>
          <p:cNvPr id="7" name="Slide Number Placeholder 6"/>
          <p:cNvSpPr>
            <a:spLocks noGrp="1"/>
          </p:cNvSpPr>
          <p:nvPr>
            <p:ph type="sldNum" sz="quarter" idx="12"/>
          </p:nvPr>
        </p:nvSpPr>
        <p:spPr/>
        <p:txBody>
          <a:bodyPr/>
          <a:lstStyle/>
          <a:p>
            <a:fld id="{8B062E63-5FCE-4494-BFA2-0F0580178C09}" type="slidenum">
              <a:rPr lang="en-US" smtClean="0"/>
              <a:pPr/>
              <a:t>‹#›</a:t>
            </a:fld>
            <a:endParaRPr lang="en-US"/>
          </a:p>
        </p:txBody>
      </p:sp>
    </p:spTree>
    <p:extLst>
      <p:ext uri="{BB962C8B-B14F-4D97-AF65-F5344CB8AC3E}">
        <p14:creationId xmlns:p14="http://schemas.microsoft.com/office/powerpoint/2010/main" val="56272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75" indent="0">
              <a:buNone/>
              <a:defRPr sz="2800"/>
            </a:lvl2pPr>
            <a:lvl3pPr marL="914349" indent="0">
              <a:buNone/>
              <a:defRPr sz="2400"/>
            </a:lvl3pPr>
            <a:lvl4pPr marL="1371524" indent="0">
              <a:buNone/>
              <a:defRPr sz="2000"/>
            </a:lvl4pPr>
            <a:lvl5pPr marL="1828698" indent="0">
              <a:buNone/>
              <a:defRPr sz="2000"/>
            </a:lvl5pPr>
            <a:lvl6pPr marL="2285872" indent="0">
              <a:buNone/>
              <a:defRPr sz="2000"/>
            </a:lvl6pPr>
            <a:lvl7pPr marL="2743047" indent="0">
              <a:buNone/>
              <a:defRPr sz="2000"/>
            </a:lvl7pPr>
            <a:lvl8pPr marL="3200222" indent="0">
              <a:buNone/>
              <a:defRPr sz="2000"/>
            </a:lvl8pPr>
            <a:lvl9pPr marL="3657396"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75" indent="0">
              <a:buNone/>
              <a:defRPr sz="1400"/>
            </a:lvl2pPr>
            <a:lvl3pPr marL="914349" indent="0">
              <a:buNone/>
              <a:defRPr sz="1200"/>
            </a:lvl3pPr>
            <a:lvl4pPr marL="1371524" indent="0">
              <a:buNone/>
              <a:defRPr sz="1000"/>
            </a:lvl4pPr>
            <a:lvl5pPr marL="1828698" indent="0">
              <a:buNone/>
              <a:defRPr sz="1000"/>
            </a:lvl5pPr>
            <a:lvl6pPr marL="2285872" indent="0">
              <a:buNone/>
              <a:defRPr sz="1000"/>
            </a:lvl6pPr>
            <a:lvl7pPr marL="2743047" indent="0">
              <a:buNone/>
              <a:defRPr sz="1000"/>
            </a:lvl7pPr>
            <a:lvl8pPr marL="3200222" indent="0">
              <a:buNone/>
              <a:defRPr sz="1000"/>
            </a:lvl8pPr>
            <a:lvl9pPr marL="36573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77804-A9CD-4E0B-B53C-F8A91D62D01E}" type="datetime1">
              <a:rPr lang="en-US" smtClean="0"/>
              <a:pPr/>
              <a:t>12/13/2021</a:t>
            </a:fld>
            <a:endParaRPr lang="en-US"/>
          </a:p>
        </p:txBody>
      </p:sp>
      <p:sp>
        <p:nvSpPr>
          <p:cNvPr id="6" name="Footer Placeholder 5"/>
          <p:cNvSpPr>
            <a:spLocks noGrp="1"/>
          </p:cNvSpPr>
          <p:nvPr>
            <p:ph type="ftr" sz="quarter" idx="11"/>
          </p:nvPr>
        </p:nvSpPr>
        <p:spPr/>
        <p:txBody>
          <a:bodyPr/>
          <a:lstStyle/>
          <a:p>
            <a:r>
              <a:rPr lang="en-US"/>
              <a:t>© polyprep.co.in</a:t>
            </a:r>
          </a:p>
        </p:txBody>
      </p:sp>
      <p:sp>
        <p:nvSpPr>
          <p:cNvPr id="7" name="Slide Number Placeholder 6"/>
          <p:cNvSpPr>
            <a:spLocks noGrp="1"/>
          </p:cNvSpPr>
          <p:nvPr>
            <p:ph type="sldNum" sz="quarter" idx="12"/>
          </p:nvPr>
        </p:nvSpPr>
        <p:spPr/>
        <p:txBody>
          <a:bodyPr/>
          <a:lstStyle/>
          <a:p>
            <a:fld id="{8B062E63-5FCE-4494-BFA2-0F0580178C09}" type="slidenum">
              <a:rPr lang="en-US" smtClean="0"/>
              <a:pPr/>
              <a:t>‹#›</a:t>
            </a:fld>
            <a:endParaRPr lang="en-US"/>
          </a:p>
        </p:txBody>
      </p:sp>
    </p:spTree>
    <p:extLst>
      <p:ext uri="{BB962C8B-B14F-4D97-AF65-F5344CB8AC3E}">
        <p14:creationId xmlns:p14="http://schemas.microsoft.com/office/powerpoint/2010/main" val="41734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1FEC0-C8EA-46E9-BDBA-AE52A9AE7229}" type="datetime1">
              <a:rPr lang="en-US" smtClean="0"/>
              <a:pPr/>
              <a:t>12/13/2021</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polyprep.co.in</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62E63-5FCE-4494-BFA2-0F0580178C09}" type="slidenum">
              <a:rPr lang="en-US" smtClean="0"/>
              <a:pPr/>
              <a:t>‹#›</a:t>
            </a:fld>
            <a:endParaRPr lang="en-US"/>
          </a:p>
        </p:txBody>
      </p:sp>
    </p:spTree>
    <p:extLst>
      <p:ext uri="{BB962C8B-B14F-4D97-AF65-F5344CB8AC3E}">
        <p14:creationId xmlns:p14="http://schemas.microsoft.com/office/powerpoint/2010/main" val="3080030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34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7" indent="-228587" algn="l" defTabSz="91434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1" indent="-228587" algn="l" defTabSz="91434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36" indent="-228587" algn="l" defTabSz="91434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11" indent="-228587" algn="l" defTabSz="91434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7285" indent="-228587" algn="l" defTabSz="91434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4460" indent="-228587" algn="l" defTabSz="91434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634" indent="-228587" algn="l" defTabSz="91434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808" indent="-228587" algn="l" defTabSz="91434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983" indent="-228587" algn="l" defTabSz="91434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349" rtl="0" eaLnBrk="1" latinLnBrk="0" hangingPunct="1">
        <a:defRPr sz="1799" kern="1200">
          <a:solidFill>
            <a:schemeClr val="tx1"/>
          </a:solidFill>
          <a:latin typeface="+mn-lt"/>
          <a:ea typeface="+mn-ea"/>
          <a:cs typeface="+mn-cs"/>
        </a:defRPr>
      </a:lvl1pPr>
      <a:lvl2pPr marL="457175" algn="l" defTabSz="914349" rtl="0" eaLnBrk="1" latinLnBrk="0" hangingPunct="1">
        <a:defRPr sz="1799" kern="1200">
          <a:solidFill>
            <a:schemeClr val="tx1"/>
          </a:solidFill>
          <a:latin typeface="+mn-lt"/>
          <a:ea typeface="+mn-ea"/>
          <a:cs typeface="+mn-cs"/>
        </a:defRPr>
      </a:lvl2pPr>
      <a:lvl3pPr marL="914349" algn="l" defTabSz="914349" rtl="0" eaLnBrk="1" latinLnBrk="0" hangingPunct="1">
        <a:defRPr sz="1799" kern="1200">
          <a:solidFill>
            <a:schemeClr val="tx1"/>
          </a:solidFill>
          <a:latin typeface="+mn-lt"/>
          <a:ea typeface="+mn-ea"/>
          <a:cs typeface="+mn-cs"/>
        </a:defRPr>
      </a:lvl3pPr>
      <a:lvl4pPr marL="1371524" algn="l" defTabSz="914349" rtl="0" eaLnBrk="1" latinLnBrk="0" hangingPunct="1">
        <a:defRPr sz="1799" kern="1200">
          <a:solidFill>
            <a:schemeClr val="tx1"/>
          </a:solidFill>
          <a:latin typeface="+mn-lt"/>
          <a:ea typeface="+mn-ea"/>
          <a:cs typeface="+mn-cs"/>
        </a:defRPr>
      </a:lvl4pPr>
      <a:lvl5pPr marL="1828698" algn="l" defTabSz="914349" rtl="0" eaLnBrk="1" latinLnBrk="0" hangingPunct="1">
        <a:defRPr sz="1799" kern="1200">
          <a:solidFill>
            <a:schemeClr val="tx1"/>
          </a:solidFill>
          <a:latin typeface="+mn-lt"/>
          <a:ea typeface="+mn-ea"/>
          <a:cs typeface="+mn-cs"/>
        </a:defRPr>
      </a:lvl5pPr>
      <a:lvl6pPr marL="2285872" algn="l" defTabSz="914349" rtl="0" eaLnBrk="1" latinLnBrk="0" hangingPunct="1">
        <a:defRPr sz="1799" kern="1200">
          <a:solidFill>
            <a:schemeClr val="tx1"/>
          </a:solidFill>
          <a:latin typeface="+mn-lt"/>
          <a:ea typeface="+mn-ea"/>
          <a:cs typeface="+mn-cs"/>
        </a:defRPr>
      </a:lvl6pPr>
      <a:lvl7pPr marL="2743047" algn="l" defTabSz="914349" rtl="0" eaLnBrk="1" latinLnBrk="0" hangingPunct="1">
        <a:defRPr sz="1799" kern="1200">
          <a:solidFill>
            <a:schemeClr val="tx1"/>
          </a:solidFill>
          <a:latin typeface="+mn-lt"/>
          <a:ea typeface="+mn-ea"/>
          <a:cs typeface="+mn-cs"/>
        </a:defRPr>
      </a:lvl7pPr>
      <a:lvl8pPr marL="3200222" algn="l" defTabSz="914349" rtl="0" eaLnBrk="1" latinLnBrk="0" hangingPunct="1">
        <a:defRPr sz="1799" kern="1200">
          <a:solidFill>
            <a:schemeClr val="tx1"/>
          </a:solidFill>
          <a:latin typeface="+mn-lt"/>
          <a:ea typeface="+mn-ea"/>
          <a:cs typeface="+mn-cs"/>
        </a:defRPr>
      </a:lvl8pPr>
      <a:lvl9pPr marL="3657396" algn="l" defTabSz="91434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www.python.org/download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18A886-7ABB-490B-8433-4A09BA0EF7E5}"/>
              </a:ext>
            </a:extLst>
          </p:cNvPr>
          <p:cNvSpPr txBox="1"/>
          <p:nvPr/>
        </p:nvSpPr>
        <p:spPr>
          <a:xfrm>
            <a:off x="1282636" y="3704239"/>
            <a:ext cx="10220310" cy="584775"/>
          </a:xfrm>
          <a:prstGeom prst="rect">
            <a:avLst/>
          </a:prstGeom>
          <a:noFill/>
        </p:spPr>
        <p:txBody>
          <a:bodyPr wrap="square" rtlCol="0">
            <a:spAutoFit/>
          </a:bodyPr>
          <a:lstStyle/>
          <a:p>
            <a:pPr algn="ctr"/>
            <a:r>
              <a:rPr lang="en-IN" sz="3200" b="1" dirty="0">
                <a:solidFill>
                  <a:schemeClr val="tx2"/>
                </a:solidFill>
                <a:latin typeface="Times New Roman" panose="02020603050405020304" pitchFamily="18" charset="0"/>
                <a:cs typeface="Times New Roman" panose="02020603050405020304" pitchFamily="18" charset="0"/>
              </a:rPr>
              <a:t>Lecture - 1</a:t>
            </a:r>
          </a:p>
        </p:txBody>
      </p:sp>
      <p:sp>
        <p:nvSpPr>
          <p:cNvPr id="8" name="Rectangle 7">
            <a:extLst>
              <a:ext uri="{FF2B5EF4-FFF2-40B4-BE49-F238E27FC236}">
                <a16:creationId xmlns:a16="http://schemas.microsoft.com/office/drawing/2014/main" id="{061705AE-7D23-4B60-9E36-95DCB650E565}"/>
              </a:ext>
            </a:extLst>
          </p:cNvPr>
          <p:cNvSpPr/>
          <p:nvPr/>
        </p:nvSpPr>
        <p:spPr>
          <a:xfrm>
            <a:off x="2330373" y="913648"/>
            <a:ext cx="8072584" cy="830997"/>
          </a:xfrm>
          <a:prstGeom prst="rect">
            <a:avLst/>
          </a:prstGeom>
        </p:spPr>
        <p:txBody>
          <a:bodyPr wrap="square">
            <a:spAutoFit/>
          </a:bodyPr>
          <a:lstStyle/>
          <a:p>
            <a:pPr lvl="0" algn="ctr"/>
            <a:r>
              <a:rPr lang="en-IN" sz="4800" b="1" dirty="0">
                <a:solidFill>
                  <a:srgbClr val="44546A"/>
                </a:solidFill>
                <a:latin typeface="Times New Roman" panose="02020603050405020304" pitchFamily="18" charset="0"/>
                <a:cs typeface="Times New Roman" panose="02020603050405020304" pitchFamily="18" charset="0"/>
              </a:rPr>
              <a:t>Training On Python</a:t>
            </a:r>
          </a:p>
        </p:txBody>
      </p:sp>
      <p:sp>
        <p:nvSpPr>
          <p:cNvPr id="9" name="Rectangle: Rounded Corners 8">
            <a:extLst>
              <a:ext uri="{FF2B5EF4-FFF2-40B4-BE49-F238E27FC236}">
                <a16:creationId xmlns:a16="http://schemas.microsoft.com/office/drawing/2014/main" id="{AEBF3C6A-13CC-437D-B871-53EC05954E11}"/>
              </a:ext>
            </a:extLst>
          </p:cNvPr>
          <p:cNvSpPr/>
          <p:nvPr/>
        </p:nvSpPr>
        <p:spPr>
          <a:xfrm>
            <a:off x="2941983" y="2981739"/>
            <a:ext cx="6732104" cy="2067339"/>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154327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5. Interpreted Language</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31521" y="1351124"/>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Python applications don’t require explicit compilation so that compiler is not required for in python software.</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Directly we can run the python applications without compiling explicit.</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Python interpreter is responsible for execution of python applications.</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Whenever we run python applications python interpreter will check the syntax error. If no syntax error python interpreter converts that code in the form of intermediate code in the form of low level format and executes it.</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The intermediate code of python applications is known as byte code.</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The extension for the byte code file is .</a:t>
            </a:r>
            <a:r>
              <a:rPr lang="en-US" sz="2000" dirty="0" err="1">
                <a:solidFill>
                  <a:schemeClr val="tx2">
                    <a:lumMod val="75000"/>
                  </a:schemeClr>
                </a:solidFill>
                <a:latin typeface="Times New Roman" pitchFamily="18" charset="0"/>
                <a:cs typeface="Times New Roman" pitchFamily="18" charset="0"/>
              </a:rPr>
              <a:t>pyc</a:t>
            </a:r>
            <a:r>
              <a:rPr lang="en-US" sz="2000" dirty="0">
                <a:solidFill>
                  <a:schemeClr val="tx2">
                    <a:lumMod val="75000"/>
                  </a:schemeClr>
                </a:solidFill>
                <a:latin typeface="Times New Roman" pitchFamily="18" charset="0"/>
                <a:cs typeface="Times New Roman" pitchFamily="18" charset="0"/>
              </a:rPr>
              <a:t>.</a:t>
            </a:r>
          </a:p>
          <a:p>
            <a:pPr lvl="0">
              <a:buNone/>
            </a:pPr>
            <a:endParaRPr lang="en-US" sz="20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4428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6. Extensible</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31521" y="1351124"/>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Python application execution is slower compared to c, </a:t>
            </a:r>
            <a:r>
              <a:rPr lang="en-US" sz="2000" dirty="0" err="1">
                <a:solidFill>
                  <a:schemeClr val="tx2">
                    <a:lumMod val="75000"/>
                  </a:schemeClr>
                </a:solidFill>
                <a:latin typeface="Times New Roman" pitchFamily="18" charset="0"/>
                <a:cs typeface="Times New Roman" pitchFamily="18" charset="0"/>
              </a:rPr>
              <a:t>c++</a:t>
            </a:r>
            <a:r>
              <a:rPr lang="en-US" sz="2000" dirty="0">
                <a:solidFill>
                  <a:schemeClr val="tx2">
                    <a:lumMod val="75000"/>
                  </a:schemeClr>
                </a:solidFill>
                <a:latin typeface="Times New Roman" pitchFamily="18" charset="0"/>
                <a:cs typeface="Times New Roman" pitchFamily="18" charset="0"/>
              </a:rPr>
              <a:t> programs execution.</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To overcome the above problem we can implement some logics by using c, </a:t>
            </a:r>
            <a:r>
              <a:rPr lang="en-US" sz="2000" dirty="0" err="1">
                <a:solidFill>
                  <a:schemeClr val="tx2">
                    <a:lumMod val="75000"/>
                  </a:schemeClr>
                </a:solidFill>
                <a:latin typeface="Times New Roman" pitchFamily="18" charset="0"/>
                <a:cs typeface="Times New Roman" pitchFamily="18" charset="0"/>
              </a:rPr>
              <a:t>c++</a:t>
            </a:r>
            <a:r>
              <a:rPr lang="en-US" sz="2000" dirty="0">
                <a:solidFill>
                  <a:schemeClr val="tx2">
                    <a:lumMod val="75000"/>
                  </a:schemeClr>
                </a:solidFill>
                <a:latin typeface="Times New Roman" pitchFamily="18" charset="0"/>
                <a:cs typeface="Times New Roman" pitchFamily="18" charset="0"/>
              </a:rPr>
              <a:t> language and we can use c, </a:t>
            </a:r>
            <a:r>
              <a:rPr lang="en-US" sz="2000" dirty="0" err="1">
                <a:solidFill>
                  <a:schemeClr val="tx2">
                    <a:lumMod val="75000"/>
                  </a:schemeClr>
                </a:solidFill>
                <a:latin typeface="Times New Roman" pitchFamily="18" charset="0"/>
                <a:cs typeface="Times New Roman" pitchFamily="18" charset="0"/>
              </a:rPr>
              <a:t>c++</a:t>
            </a:r>
            <a:r>
              <a:rPr lang="en-US" sz="2000" dirty="0">
                <a:solidFill>
                  <a:schemeClr val="tx2">
                    <a:lumMod val="75000"/>
                  </a:schemeClr>
                </a:solidFill>
                <a:latin typeface="Times New Roman" pitchFamily="18" charset="0"/>
                <a:cs typeface="Times New Roman" pitchFamily="18" charset="0"/>
              </a:rPr>
              <a:t> programs into python application.</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Python source code doesn’t contain security i.e., anybody can read python code and they can do the modifications in the source code.</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If we want to provide security to the some part (logic) or some algorithm of python application then we represent that code on logic (or) algorithm by using c (or) </a:t>
            </a:r>
            <a:r>
              <a:rPr lang="en-US" sz="2000" dirty="0" err="1">
                <a:solidFill>
                  <a:schemeClr val="tx2">
                    <a:lumMod val="75000"/>
                  </a:schemeClr>
                </a:solidFill>
                <a:latin typeface="Times New Roman" pitchFamily="18" charset="0"/>
                <a:cs typeface="Times New Roman" pitchFamily="18" charset="0"/>
              </a:rPr>
              <a:t>c++</a:t>
            </a:r>
            <a:r>
              <a:rPr lang="en-US" sz="2000" dirty="0">
                <a:solidFill>
                  <a:schemeClr val="tx2">
                    <a:lumMod val="75000"/>
                  </a:schemeClr>
                </a:solidFill>
                <a:latin typeface="Times New Roman" pitchFamily="18" charset="0"/>
                <a:cs typeface="Times New Roman" pitchFamily="18" charset="0"/>
              </a:rPr>
              <a:t> languages and we use that code into python application.</a:t>
            </a:r>
          </a:p>
          <a:p>
            <a:pPr lvl="0">
              <a:buNone/>
            </a:pPr>
            <a:endParaRPr lang="en-US" sz="20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4428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7. Embeddable</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31521" y="1351124"/>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lnSpc>
                <a:spcPct val="200000"/>
              </a:lnSpc>
              <a:buFont typeface="Wingdings" pitchFamily="2" charset="2"/>
              <a:buChar char="v"/>
            </a:pPr>
            <a:r>
              <a:rPr lang="en-US" sz="2000" dirty="0">
                <a:solidFill>
                  <a:schemeClr val="tx2">
                    <a:lumMod val="75000"/>
                  </a:schemeClr>
                </a:solidFill>
                <a:latin typeface="Times New Roman" pitchFamily="18" charset="0"/>
                <a:cs typeface="Times New Roman" pitchFamily="18" charset="0"/>
              </a:rPr>
              <a:t>We can use the python code into the other language programs such as c, </a:t>
            </a:r>
            <a:r>
              <a:rPr lang="en-US" sz="2000" dirty="0" err="1">
                <a:solidFill>
                  <a:schemeClr val="tx2">
                    <a:lumMod val="75000"/>
                  </a:schemeClr>
                </a:solidFill>
                <a:latin typeface="Times New Roman" pitchFamily="18" charset="0"/>
                <a:cs typeface="Times New Roman" pitchFamily="18" charset="0"/>
              </a:rPr>
              <a:t>c++</a:t>
            </a:r>
            <a:r>
              <a:rPr lang="en-US" sz="2000" dirty="0">
                <a:solidFill>
                  <a:schemeClr val="tx2">
                    <a:lumMod val="75000"/>
                  </a:schemeClr>
                </a:solidFill>
                <a:latin typeface="Times New Roman" pitchFamily="18" charset="0"/>
                <a:cs typeface="Times New Roman" pitchFamily="18" charset="0"/>
              </a:rPr>
              <a:t>, java ..</a:t>
            </a:r>
          </a:p>
          <a:p>
            <a:pPr lvl="0">
              <a:lnSpc>
                <a:spcPct val="200000"/>
              </a:lnSpc>
              <a:buFont typeface="Wingdings" pitchFamily="2" charset="2"/>
              <a:buChar char="v"/>
            </a:pPr>
            <a:r>
              <a:rPr lang="en-US" sz="2000" dirty="0">
                <a:solidFill>
                  <a:schemeClr val="tx2">
                    <a:lumMod val="75000"/>
                  </a:schemeClr>
                </a:solidFill>
                <a:latin typeface="Times New Roman" pitchFamily="18" charset="0"/>
                <a:cs typeface="Times New Roman" pitchFamily="18" charset="0"/>
              </a:rPr>
              <a:t>In order to provide the scripting capabilities to other language programs / applications we use python code into those applications.</a:t>
            </a:r>
          </a:p>
          <a:p>
            <a:pPr lvl="0">
              <a:buNone/>
            </a:pPr>
            <a:endParaRPr lang="en-US" sz="20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4428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8.Rich In Built-in Libraries</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31521" y="1351124"/>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lnSpc>
                <a:spcPct val="150000"/>
              </a:lnSpc>
              <a:buFont typeface="Wingdings" pitchFamily="2" charset="2"/>
              <a:buChar char="v"/>
            </a:pPr>
            <a:r>
              <a:rPr lang="en-US" sz="2000" dirty="0">
                <a:solidFill>
                  <a:schemeClr val="tx2">
                    <a:lumMod val="75000"/>
                  </a:schemeClr>
                </a:solidFill>
                <a:latin typeface="Times New Roman" pitchFamily="18" charset="0"/>
                <a:cs typeface="Times New Roman" pitchFamily="18" charset="0"/>
              </a:rPr>
              <a:t>Python language is providing huge built – in libraries.</a:t>
            </a:r>
          </a:p>
          <a:p>
            <a:pPr lvl="0">
              <a:lnSpc>
                <a:spcPct val="150000"/>
              </a:lnSpc>
              <a:buFont typeface="Wingdings" pitchFamily="2" charset="2"/>
              <a:buChar char="v"/>
            </a:pPr>
            <a:r>
              <a:rPr lang="en-US" sz="2000" dirty="0">
                <a:solidFill>
                  <a:schemeClr val="tx2">
                    <a:lumMod val="75000"/>
                  </a:schemeClr>
                </a:solidFill>
                <a:latin typeface="Times New Roman" pitchFamily="18" charset="0"/>
                <a:cs typeface="Times New Roman" pitchFamily="18" charset="0"/>
              </a:rPr>
              <a:t>Python developers can use built-in libraries in their applications.</a:t>
            </a:r>
          </a:p>
          <a:p>
            <a:pPr lvl="0">
              <a:lnSpc>
                <a:spcPct val="150000"/>
              </a:lnSpc>
              <a:buFont typeface="Wingdings" pitchFamily="2" charset="2"/>
              <a:buChar char="v"/>
            </a:pPr>
            <a:r>
              <a:rPr lang="en-US" sz="2000" dirty="0">
                <a:solidFill>
                  <a:schemeClr val="tx2">
                    <a:lumMod val="75000"/>
                  </a:schemeClr>
                </a:solidFill>
                <a:latin typeface="Times New Roman" pitchFamily="18" charset="0"/>
                <a:cs typeface="Times New Roman" pitchFamily="18" charset="0"/>
              </a:rPr>
              <a:t>By using built-in libraries application development will become faster.</a:t>
            </a:r>
          </a:p>
          <a:p>
            <a:pPr lvl="0">
              <a:lnSpc>
                <a:spcPct val="150000"/>
              </a:lnSpc>
              <a:buFont typeface="Wingdings" pitchFamily="2" charset="2"/>
              <a:buChar char="v"/>
            </a:pPr>
            <a:r>
              <a:rPr lang="en-US" sz="2000" dirty="0">
                <a:solidFill>
                  <a:schemeClr val="tx2">
                    <a:lumMod val="75000"/>
                  </a:schemeClr>
                </a:solidFill>
                <a:latin typeface="Times New Roman" pitchFamily="18" charset="0"/>
                <a:cs typeface="Times New Roman" pitchFamily="18" charset="0"/>
              </a:rPr>
              <a:t>Third party people developed libraries, modules we can add to python software and used into python applications.</a:t>
            </a:r>
          </a:p>
          <a:p>
            <a:pPr lvl="0">
              <a:buNone/>
            </a:pPr>
            <a:endParaRPr lang="en-US" sz="20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4428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Installation Of Python Interpreter</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31521" y="1351124"/>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lnSpc>
                <a:spcPct val="200000"/>
              </a:lnSpc>
              <a:buFont typeface="Wingdings" pitchFamily="2" charset="2"/>
              <a:buChar char="v"/>
            </a:pPr>
            <a:r>
              <a:rPr lang="en-US" sz="2000" dirty="0">
                <a:latin typeface="Times New Roman" pitchFamily="18" charset="0"/>
                <a:cs typeface="Times New Roman" pitchFamily="18" charset="0"/>
              </a:rPr>
              <a:t>Download the required python 3.9.2 software from following website:</a:t>
            </a:r>
          </a:p>
          <a:p>
            <a:pPr marL="0" lvl="0" indent="0">
              <a:lnSpc>
                <a:spcPct val="200000"/>
              </a:lnSpc>
              <a:buNone/>
            </a:pPr>
            <a:r>
              <a:rPr lang="en-US" sz="2000" u="sng">
                <a:latin typeface="Times New Roman" pitchFamily="18" charset="0"/>
                <a:cs typeface="Times New Roman" pitchFamily="18" charset="0"/>
                <a:hlinkClick r:id="rId2"/>
              </a:rPr>
              <a:t>http</a:t>
            </a:r>
            <a:r>
              <a:rPr lang="en-US" sz="2000" u="sng" dirty="0">
                <a:latin typeface="Times New Roman" pitchFamily="18" charset="0"/>
                <a:cs typeface="Times New Roman" pitchFamily="18" charset="0"/>
                <a:hlinkClick r:id="rId2"/>
              </a:rPr>
              <a:t>://www.python.org/downloads</a:t>
            </a:r>
            <a:r>
              <a:rPr lang="en-US" sz="2000" dirty="0">
                <a:latin typeface="Times New Roman" pitchFamily="18" charset="0"/>
                <a:cs typeface="Times New Roman" pitchFamily="18" charset="0"/>
              </a:rPr>
              <a:t> </a:t>
            </a:r>
          </a:p>
          <a:p>
            <a:pPr lvl="0">
              <a:lnSpc>
                <a:spcPct val="200000"/>
              </a:lnSpc>
              <a:buFont typeface="Wingdings" pitchFamily="2" charset="2"/>
              <a:buChar char="v"/>
            </a:pPr>
            <a:r>
              <a:rPr lang="en-US" sz="2000" dirty="0">
                <a:latin typeface="Times New Roman" pitchFamily="18" charset="0"/>
                <a:cs typeface="Times New Roman" pitchFamily="18" charset="0"/>
              </a:rPr>
              <a:t>Click on the downloaded installer file and install it.</a:t>
            </a:r>
          </a:p>
          <a:p>
            <a:pPr lvl="0">
              <a:buNone/>
            </a:pPr>
            <a:endParaRPr lang="en-US" sz="20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44281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Development Of Python Applications (or) Programs</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31521" y="1351124"/>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a:lnSpc>
                <a:spcPct val="200000"/>
              </a:lnSpc>
              <a:buNone/>
            </a:pPr>
            <a:r>
              <a:rPr lang="en-US" sz="2000" dirty="0">
                <a:solidFill>
                  <a:schemeClr val="bg2">
                    <a:lumMod val="25000"/>
                  </a:schemeClr>
                </a:solidFill>
                <a:latin typeface="Times New Roman" pitchFamily="18" charset="0"/>
                <a:cs typeface="Times New Roman" pitchFamily="18" charset="0"/>
              </a:rPr>
              <a:t>We can develop python applications / programs in two modes. They are</a:t>
            </a:r>
          </a:p>
          <a:p>
            <a:pPr lvl="0">
              <a:lnSpc>
                <a:spcPct val="200000"/>
              </a:lnSpc>
              <a:buFont typeface="Wingdings" pitchFamily="2" charset="2"/>
              <a:buChar char="v"/>
            </a:pPr>
            <a:r>
              <a:rPr lang="en-US" sz="2000" dirty="0">
                <a:solidFill>
                  <a:schemeClr val="bg2">
                    <a:lumMod val="25000"/>
                  </a:schemeClr>
                </a:solidFill>
                <a:latin typeface="Times New Roman" pitchFamily="18" charset="0"/>
                <a:cs typeface="Times New Roman" pitchFamily="18" charset="0"/>
              </a:rPr>
              <a:t>Interactive mode</a:t>
            </a:r>
          </a:p>
          <a:p>
            <a:pPr lvl="0">
              <a:lnSpc>
                <a:spcPct val="200000"/>
              </a:lnSpc>
              <a:buFont typeface="Wingdings" pitchFamily="2" charset="2"/>
              <a:buChar char="v"/>
            </a:pPr>
            <a:r>
              <a:rPr lang="en-US" sz="2000" dirty="0">
                <a:solidFill>
                  <a:schemeClr val="bg2">
                    <a:lumMod val="25000"/>
                  </a:schemeClr>
                </a:solidFill>
                <a:latin typeface="Times New Roman" pitchFamily="18" charset="0"/>
                <a:cs typeface="Times New Roman" pitchFamily="18" charset="0"/>
              </a:rPr>
              <a:t>Batch mode</a:t>
            </a:r>
          </a:p>
          <a:p>
            <a:pPr lvl="0">
              <a:buNone/>
            </a:pPr>
            <a:endParaRPr lang="en-US" sz="20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44281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Interactive Mode</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31521" y="1351124"/>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buFont typeface="Wingdings" pitchFamily="2" charset="2"/>
              <a:buChar char="v"/>
            </a:pPr>
            <a:r>
              <a:rPr lang="en-US" sz="2000" dirty="0">
                <a:solidFill>
                  <a:schemeClr val="bg2">
                    <a:lumMod val="25000"/>
                  </a:schemeClr>
                </a:solidFill>
                <a:latin typeface="Times New Roman" pitchFamily="18" charset="0"/>
                <a:cs typeface="Times New Roman" pitchFamily="18" charset="0"/>
              </a:rPr>
              <a:t>Interactive mode is a command line shell.</a:t>
            </a:r>
          </a:p>
          <a:p>
            <a:pPr lvl="0">
              <a:buFont typeface="Wingdings" pitchFamily="2" charset="2"/>
              <a:buChar char="v"/>
            </a:pPr>
            <a:r>
              <a:rPr lang="en-US" sz="2000" dirty="0">
                <a:solidFill>
                  <a:schemeClr val="bg2">
                    <a:lumMod val="25000"/>
                  </a:schemeClr>
                </a:solidFill>
                <a:latin typeface="Times New Roman" pitchFamily="18" charset="0"/>
                <a:cs typeface="Times New Roman" pitchFamily="18" charset="0"/>
              </a:rPr>
              <a:t>In command line shell if we write any python statement immediately that statement will execute and gives the result.</a:t>
            </a:r>
          </a:p>
          <a:p>
            <a:pPr lvl="0">
              <a:buFont typeface="Wingdings" pitchFamily="2" charset="2"/>
              <a:buChar char="v"/>
            </a:pPr>
            <a:r>
              <a:rPr lang="en-US" sz="2000" dirty="0">
                <a:solidFill>
                  <a:schemeClr val="bg2">
                    <a:lumMod val="25000"/>
                  </a:schemeClr>
                </a:solidFill>
                <a:latin typeface="Times New Roman" pitchFamily="18" charset="0"/>
                <a:cs typeface="Times New Roman" pitchFamily="18" charset="0"/>
              </a:rPr>
              <a:t>Interactive mode is used to test the features of the python (what python can do?)</a:t>
            </a:r>
          </a:p>
          <a:p>
            <a:pPr lvl="0">
              <a:buFont typeface="Wingdings" pitchFamily="2" charset="2"/>
              <a:buChar char="v"/>
            </a:pPr>
            <a:endParaRPr lang="en-US" sz="2000" dirty="0">
              <a:solidFill>
                <a:schemeClr val="bg2">
                  <a:lumMod val="25000"/>
                </a:schemeClr>
              </a:solidFill>
              <a:latin typeface="Times New Roman" pitchFamily="18" charset="0"/>
              <a:cs typeface="Times New Roman" pitchFamily="18" charset="0"/>
            </a:endParaRPr>
          </a:p>
          <a:p>
            <a:pPr lvl="0">
              <a:buFont typeface="Wingdings" pitchFamily="2" charset="2"/>
              <a:buChar char="v"/>
            </a:pPr>
            <a:endParaRPr lang="en-US" sz="2000" dirty="0">
              <a:solidFill>
                <a:schemeClr val="bg2">
                  <a:lumMod val="25000"/>
                </a:schemeClr>
              </a:solidFill>
              <a:latin typeface="Times New Roman" pitchFamily="18" charset="0"/>
              <a:cs typeface="Times New Roman" pitchFamily="18" charset="0"/>
            </a:endParaRPr>
          </a:p>
          <a:p>
            <a:pPr lvl="0">
              <a:buNone/>
            </a:pPr>
            <a:r>
              <a:rPr lang="en-US" sz="2000" dirty="0">
                <a:solidFill>
                  <a:schemeClr val="bg2">
                    <a:lumMod val="25000"/>
                  </a:schemeClr>
                </a:solidFill>
                <a:latin typeface="Times New Roman" pitchFamily="18" charset="0"/>
                <a:cs typeface="Times New Roman" pitchFamily="18" charset="0"/>
              </a:rPr>
              <a:t>Note:- Interactive mode is not used for development of business applications.</a:t>
            </a:r>
          </a:p>
          <a:p>
            <a:pPr lvl="0">
              <a:buNone/>
            </a:pPr>
            <a:endParaRPr lang="en-US" sz="20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4428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Batch Mode</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31521" y="906982"/>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buFont typeface="Wingdings" pitchFamily="2" charset="2"/>
              <a:buChar char="v"/>
            </a:pPr>
            <a:r>
              <a:rPr lang="en-US" sz="1800" dirty="0">
                <a:solidFill>
                  <a:schemeClr val="bg2">
                    <a:lumMod val="25000"/>
                  </a:schemeClr>
                </a:solidFill>
                <a:latin typeface="Times New Roman" pitchFamily="18" charset="0"/>
                <a:cs typeface="Times New Roman" pitchFamily="18" charset="0"/>
              </a:rPr>
              <a:t>In batch mode we write group of python statements in any one of the editors (or) IDE’s.</a:t>
            </a:r>
          </a:p>
          <a:p>
            <a:pPr lvl="0">
              <a:buFont typeface="Wingdings" pitchFamily="2" charset="2"/>
              <a:buChar char="v"/>
            </a:pPr>
            <a:r>
              <a:rPr lang="en-US" sz="1800" dirty="0">
                <a:solidFill>
                  <a:schemeClr val="bg2">
                    <a:lumMod val="25000"/>
                  </a:schemeClr>
                </a:solidFill>
                <a:latin typeface="Times New Roman" pitchFamily="18" charset="0"/>
                <a:cs typeface="Times New Roman" pitchFamily="18" charset="0"/>
              </a:rPr>
              <a:t>After writing the group of python statements in anyone of the editor / IDE we save the file with extension “.</a:t>
            </a:r>
            <a:r>
              <a:rPr lang="en-US" sz="1800" dirty="0" err="1">
                <a:solidFill>
                  <a:schemeClr val="bg2">
                    <a:lumMod val="25000"/>
                  </a:schemeClr>
                </a:solidFill>
                <a:latin typeface="Times New Roman" pitchFamily="18" charset="0"/>
                <a:cs typeface="Times New Roman" pitchFamily="18" charset="0"/>
              </a:rPr>
              <a:t>py</a:t>
            </a:r>
            <a:r>
              <a:rPr lang="en-US" sz="1800" dirty="0">
                <a:solidFill>
                  <a:schemeClr val="bg2">
                    <a:lumMod val="25000"/>
                  </a:schemeClr>
                </a:solidFill>
                <a:latin typeface="Times New Roman" pitchFamily="18" charset="0"/>
                <a:cs typeface="Times New Roman" pitchFamily="18" charset="0"/>
              </a:rPr>
              <a:t>” or “.</a:t>
            </a:r>
            <a:r>
              <a:rPr lang="en-US" sz="1800" dirty="0" err="1">
                <a:solidFill>
                  <a:schemeClr val="bg2">
                    <a:lumMod val="25000"/>
                  </a:schemeClr>
                </a:solidFill>
                <a:latin typeface="Times New Roman" pitchFamily="18" charset="0"/>
                <a:cs typeface="Times New Roman" pitchFamily="18" charset="0"/>
              </a:rPr>
              <a:t>pyw</a:t>
            </a:r>
            <a:r>
              <a:rPr lang="en-US" sz="1800" dirty="0">
                <a:solidFill>
                  <a:schemeClr val="bg2">
                    <a:lumMod val="25000"/>
                  </a:schemeClr>
                </a:solidFill>
                <a:latin typeface="Times New Roman" pitchFamily="18" charset="0"/>
                <a:cs typeface="Times New Roman" pitchFamily="18" charset="0"/>
              </a:rPr>
              <a:t>”.</a:t>
            </a:r>
          </a:p>
          <a:p>
            <a:pPr lvl="0">
              <a:buFont typeface="Wingdings" pitchFamily="2" charset="2"/>
              <a:buChar char="v"/>
            </a:pPr>
            <a:r>
              <a:rPr lang="en-US" sz="1800" dirty="0">
                <a:solidFill>
                  <a:schemeClr val="bg2">
                    <a:lumMod val="25000"/>
                  </a:schemeClr>
                </a:solidFill>
                <a:latin typeface="Times New Roman" pitchFamily="18" charset="0"/>
                <a:cs typeface="Times New Roman" pitchFamily="18" charset="0"/>
              </a:rPr>
              <a:t>After developing the .</a:t>
            </a:r>
            <a:r>
              <a:rPr lang="en-US" sz="1800" dirty="0" err="1">
                <a:solidFill>
                  <a:schemeClr val="bg2">
                    <a:lumMod val="25000"/>
                  </a:schemeClr>
                </a:solidFill>
                <a:latin typeface="Times New Roman" pitchFamily="18" charset="0"/>
                <a:cs typeface="Times New Roman" pitchFamily="18" charset="0"/>
              </a:rPr>
              <a:t>py</a:t>
            </a:r>
            <a:r>
              <a:rPr lang="en-US" sz="1800" dirty="0">
                <a:solidFill>
                  <a:schemeClr val="bg2">
                    <a:lumMod val="25000"/>
                  </a:schemeClr>
                </a:solidFill>
                <a:latin typeface="Times New Roman" pitchFamily="18" charset="0"/>
                <a:cs typeface="Times New Roman" pitchFamily="18" charset="0"/>
              </a:rPr>
              <a:t> (or) .</a:t>
            </a:r>
            <a:r>
              <a:rPr lang="en-US" sz="1800" dirty="0" err="1">
                <a:solidFill>
                  <a:schemeClr val="bg2">
                    <a:lumMod val="25000"/>
                  </a:schemeClr>
                </a:solidFill>
                <a:latin typeface="Times New Roman" pitchFamily="18" charset="0"/>
                <a:cs typeface="Times New Roman" pitchFamily="18" charset="0"/>
              </a:rPr>
              <a:t>pyw</a:t>
            </a:r>
            <a:r>
              <a:rPr lang="en-US" sz="1800" dirty="0">
                <a:solidFill>
                  <a:schemeClr val="bg2">
                    <a:lumMod val="25000"/>
                  </a:schemeClr>
                </a:solidFill>
                <a:latin typeface="Times New Roman" pitchFamily="18" charset="0"/>
                <a:cs typeface="Times New Roman" pitchFamily="18" charset="0"/>
              </a:rPr>
              <a:t> files we submit those files to the python interpreter directly.</a:t>
            </a:r>
          </a:p>
          <a:p>
            <a:pPr lvl="0">
              <a:buFont typeface="Wingdings" pitchFamily="2" charset="2"/>
              <a:buChar char="v"/>
            </a:pPr>
            <a:r>
              <a:rPr lang="en-US" sz="1800" dirty="0">
                <a:solidFill>
                  <a:schemeClr val="bg2">
                    <a:lumMod val="25000"/>
                  </a:schemeClr>
                </a:solidFill>
                <a:latin typeface="Times New Roman" pitchFamily="18" charset="0"/>
                <a:cs typeface="Times New Roman" pitchFamily="18" charset="0"/>
              </a:rPr>
              <a:t>Batch mode is used for development of business application.</a:t>
            </a:r>
          </a:p>
          <a:p>
            <a:pPr lvl="0">
              <a:buFont typeface="Wingdings" pitchFamily="2" charset="2"/>
              <a:buChar char="v"/>
            </a:pPr>
            <a:r>
              <a:rPr lang="en-US" sz="1800" dirty="0">
                <a:solidFill>
                  <a:schemeClr val="bg2">
                    <a:lumMod val="25000"/>
                  </a:schemeClr>
                </a:solidFill>
                <a:latin typeface="Times New Roman" pitchFamily="18" charset="0"/>
                <a:cs typeface="Times New Roman" pitchFamily="18" charset="0"/>
              </a:rPr>
              <a:t>Write the following code:-</a:t>
            </a:r>
          </a:p>
          <a:p>
            <a:pPr>
              <a:buNone/>
            </a:pPr>
            <a:r>
              <a:rPr lang="en-US" sz="1800" dirty="0" err="1">
                <a:solidFill>
                  <a:schemeClr val="bg2">
                    <a:lumMod val="25000"/>
                  </a:schemeClr>
                </a:solidFill>
                <a:latin typeface="Times New Roman" pitchFamily="18" charset="0"/>
                <a:cs typeface="Times New Roman" pitchFamily="18" charset="0"/>
              </a:rPr>
              <a:t>i</a:t>
            </a:r>
            <a:r>
              <a:rPr lang="en-US" sz="1800" dirty="0">
                <a:solidFill>
                  <a:schemeClr val="bg2">
                    <a:lumMod val="25000"/>
                  </a:schemeClr>
                </a:solidFill>
                <a:latin typeface="Times New Roman" pitchFamily="18" charset="0"/>
                <a:cs typeface="Times New Roman" pitchFamily="18" charset="0"/>
              </a:rPr>
              <a:t>=1000</a:t>
            </a:r>
          </a:p>
          <a:p>
            <a:pPr>
              <a:buNone/>
            </a:pPr>
            <a:r>
              <a:rPr lang="en-US" sz="1800" dirty="0">
                <a:solidFill>
                  <a:schemeClr val="bg2">
                    <a:lumMod val="25000"/>
                  </a:schemeClr>
                </a:solidFill>
                <a:latin typeface="Times New Roman" pitchFamily="18" charset="0"/>
                <a:cs typeface="Times New Roman" pitchFamily="18" charset="0"/>
              </a:rPr>
              <a:t>j=200</a:t>
            </a:r>
          </a:p>
          <a:p>
            <a:pPr>
              <a:buNone/>
            </a:pPr>
            <a:r>
              <a:rPr lang="en-US" sz="1800" dirty="0">
                <a:solidFill>
                  <a:schemeClr val="bg2">
                    <a:lumMod val="25000"/>
                  </a:schemeClr>
                </a:solidFill>
                <a:latin typeface="Times New Roman" pitchFamily="18" charset="0"/>
                <a:cs typeface="Times New Roman" pitchFamily="18" charset="0"/>
              </a:rPr>
              <a:t>print(</a:t>
            </a:r>
            <a:r>
              <a:rPr lang="en-US" sz="1800" dirty="0" err="1">
                <a:solidFill>
                  <a:schemeClr val="bg2">
                    <a:lumMod val="25000"/>
                  </a:schemeClr>
                </a:solidFill>
                <a:latin typeface="Times New Roman" pitchFamily="18" charset="0"/>
                <a:cs typeface="Times New Roman" pitchFamily="18" charset="0"/>
              </a:rPr>
              <a:t>i+j</a:t>
            </a:r>
            <a:r>
              <a:rPr lang="en-US" sz="1800" dirty="0">
                <a:solidFill>
                  <a:schemeClr val="bg2">
                    <a:lumMod val="25000"/>
                  </a:schemeClr>
                </a:solidFill>
                <a:latin typeface="Times New Roman" pitchFamily="18" charset="0"/>
                <a:cs typeface="Times New Roman" pitchFamily="18" charset="0"/>
              </a:rPr>
              <a:t>)</a:t>
            </a:r>
          </a:p>
          <a:p>
            <a:pPr>
              <a:buNone/>
            </a:pPr>
            <a:r>
              <a:rPr lang="en-US" sz="1800" dirty="0">
                <a:solidFill>
                  <a:schemeClr val="bg2">
                    <a:lumMod val="25000"/>
                  </a:schemeClr>
                </a:solidFill>
                <a:latin typeface="Times New Roman" pitchFamily="18" charset="0"/>
                <a:cs typeface="Times New Roman" pitchFamily="18" charset="0"/>
              </a:rPr>
              <a:t>print (</a:t>
            </a:r>
            <a:r>
              <a:rPr lang="en-US" sz="1800" dirty="0" err="1">
                <a:solidFill>
                  <a:schemeClr val="bg2">
                    <a:lumMod val="25000"/>
                  </a:schemeClr>
                </a:solidFill>
                <a:latin typeface="Times New Roman" pitchFamily="18" charset="0"/>
                <a:cs typeface="Times New Roman" pitchFamily="18" charset="0"/>
              </a:rPr>
              <a:t>i</a:t>
            </a:r>
            <a:r>
              <a:rPr lang="en-US" sz="1800" dirty="0">
                <a:solidFill>
                  <a:schemeClr val="bg2">
                    <a:lumMod val="25000"/>
                  </a:schemeClr>
                </a:solidFill>
                <a:latin typeface="Times New Roman" pitchFamily="18" charset="0"/>
                <a:cs typeface="Times New Roman" pitchFamily="18" charset="0"/>
              </a:rPr>
              <a:t>-j)</a:t>
            </a:r>
          </a:p>
          <a:p>
            <a:pPr lvl="0">
              <a:buFont typeface="Wingdings" pitchFamily="2" charset="2"/>
              <a:buChar char="v"/>
            </a:pPr>
            <a:r>
              <a:rPr lang="en-US" sz="1800" dirty="0">
                <a:solidFill>
                  <a:schemeClr val="bg2">
                    <a:lumMod val="25000"/>
                  </a:schemeClr>
                </a:solidFill>
                <a:latin typeface="Times New Roman" pitchFamily="18" charset="0"/>
                <a:cs typeface="Times New Roman" pitchFamily="18" charset="0"/>
              </a:rPr>
              <a:t>Save the above file with demo.py in c-drive.</a:t>
            </a:r>
          </a:p>
          <a:p>
            <a:pPr lvl="0">
              <a:buFont typeface="Wingdings" pitchFamily="2" charset="2"/>
              <a:buChar char="v"/>
            </a:pPr>
            <a:r>
              <a:rPr lang="en-US" sz="1800" dirty="0">
                <a:solidFill>
                  <a:schemeClr val="bg2">
                    <a:lumMod val="25000"/>
                  </a:schemeClr>
                </a:solidFill>
                <a:latin typeface="Times New Roman" pitchFamily="18" charset="0"/>
                <a:cs typeface="Times New Roman" pitchFamily="18" charset="0"/>
              </a:rPr>
              <a:t>Open the </a:t>
            </a:r>
            <a:r>
              <a:rPr lang="en-US" sz="1800" dirty="0" err="1">
                <a:solidFill>
                  <a:schemeClr val="bg2">
                    <a:lumMod val="25000"/>
                  </a:schemeClr>
                </a:solidFill>
                <a:latin typeface="Times New Roman" pitchFamily="18" charset="0"/>
                <a:cs typeface="Times New Roman" pitchFamily="18" charset="0"/>
              </a:rPr>
              <a:t>cmd</a:t>
            </a:r>
            <a:r>
              <a:rPr lang="en-US" sz="1800" dirty="0">
                <a:solidFill>
                  <a:schemeClr val="bg2">
                    <a:lumMod val="25000"/>
                  </a:schemeClr>
                </a:solidFill>
                <a:latin typeface="Times New Roman" pitchFamily="18" charset="0"/>
                <a:cs typeface="Times New Roman" pitchFamily="18" charset="0"/>
              </a:rPr>
              <a:t> prompt</a:t>
            </a:r>
          </a:p>
          <a:p>
            <a:pPr>
              <a:buFont typeface="Wingdings" pitchFamily="2" charset="2"/>
              <a:buChar char="v"/>
            </a:pPr>
            <a:r>
              <a:rPr lang="en-US" sz="1800" dirty="0">
                <a:solidFill>
                  <a:schemeClr val="bg2">
                    <a:lumMod val="25000"/>
                  </a:schemeClr>
                </a:solidFill>
                <a:latin typeface="Times New Roman" pitchFamily="18" charset="0"/>
                <a:cs typeface="Times New Roman" pitchFamily="18" charset="0"/>
              </a:rPr>
              <a:t>C:\&gt;python demo.py</a:t>
            </a:r>
          </a:p>
          <a:p>
            <a:pPr lvl="0">
              <a:buNone/>
            </a:pPr>
            <a:endParaRPr lang="en-US" sz="20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44281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Input &amp; Output In Python</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31521" y="906982"/>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buNone/>
            </a:pPr>
            <a:r>
              <a:rPr lang="en-US" sz="2000" dirty="0">
                <a:solidFill>
                  <a:schemeClr val="tx2">
                    <a:lumMod val="75000"/>
                  </a:schemeClr>
                </a:solidFill>
                <a:latin typeface="Times New Roman" pitchFamily="18" charset="0"/>
                <a:cs typeface="Times New Roman" pitchFamily="18" charset="0"/>
              </a:rPr>
              <a:t>In python we use print() method to display output.</a:t>
            </a:r>
          </a:p>
          <a:p>
            <a:pPr lvl="0">
              <a:buNone/>
            </a:pPr>
            <a:r>
              <a:rPr lang="en-US" sz="2000" dirty="0">
                <a:solidFill>
                  <a:schemeClr val="tx2">
                    <a:lumMod val="75000"/>
                  </a:schemeClr>
                </a:solidFill>
                <a:latin typeface="Times New Roman" pitchFamily="18" charset="0"/>
                <a:cs typeface="Times New Roman" pitchFamily="18" charset="0"/>
              </a:rPr>
              <a:t>E.g.</a:t>
            </a:r>
          </a:p>
          <a:p>
            <a:pPr lvl="0">
              <a:buNone/>
            </a:pPr>
            <a:r>
              <a:rPr lang="en-US" sz="2000" dirty="0">
                <a:solidFill>
                  <a:schemeClr val="tx2">
                    <a:lumMod val="75000"/>
                  </a:schemeClr>
                </a:solidFill>
                <a:latin typeface="Times New Roman" pitchFamily="18" charset="0"/>
                <a:cs typeface="Times New Roman" pitchFamily="18" charset="0"/>
              </a:rPr>
              <a:t>print(“Hello, World”)</a:t>
            </a:r>
          </a:p>
          <a:p>
            <a:pPr lvl="0">
              <a:buNone/>
            </a:pPr>
            <a:r>
              <a:rPr lang="en-US" sz="2000" dirty="0">
                <a:solidFill>
                  <a:schemeClr val="tx2">
                    <a:lumMod val="75000"/>
                  </a:schemeClr>
                </a:solidFill>
                <a:latin typeface="Times New Roman" pitchFamily="18" charset="0"/>
                <a:cs typeface="Times New Roman" pitchFamily="18" charset="0"/>
              </a:rPr>
              <a:t>print(“Summation=”,(10+2))</a:t>
            </a:r>
          </a:p>
          <a:p>
            <a:pPr lvl="0">
              <a:buNone/>
            </a:pPr>
            <a:endParaRPr lang="en-US" sz="2000" dirty="0">
              <a:solidFill>
                <a:schemeClr val="tx2">
                  <a:lumMod val="75000"/>
                </a:schemeClr>
              </a:solidFill>
              <a:latin typeface="Times New Roman" pitchFamily="18" charset="0"/>
              <a:cs typeface="Times New Roman" pitchFamily="18" charset="0"/>
            </a:endParaRPr>
          </a:p>
          <a:p>
            <a:pPr lvl="0">
              <a:buNone/>
            </a:pPr>
            <a:r>
              <a:rPr lang="en-US" sz="2000" dirty="0">
                <a:solidFill>
                  <a:schemeClr val="tx2">
                    <a:lumMod val="75000"/>
                  </a:schemeClr>
                </a:solidFill>
                <a:latin typeface="Times New Roman" pitchFamily="18" charset="0"/>
                <a:cs typeface="Times New Roman" pitchFamily="18" charset="0"/>
              </a:rPr>
              <a:t>In python we use input() method to take input from user. By default input() method take string type input.</a:t>
            </a:r>
          </a:p>
          <a:p>
            <a:pPr lvl="0">
              <a:buNone/>
            </a:pPr>
            <a:r>
              <a:rPr lang="en-US" sz="2000" dirty="0">
                <a:solidFill>
                  <a:schemeClr val="tx2">
                    <a:lumMod val="75000"/>
                  </a:schemeClr>
                </a:solidFill>
                <a:latin typeface="Times New Roman" pitchFamily="18" charset="0"/>
                <a:cs typeface="Times New Roman" pitchFamily="18" charset="0"/>
              </a:rPr>
              <a:t>But if you need another type of input you must typecast it.</a:t>
            </a:r>
          </a:p>
          <a:p>
            <a:pPr lvl="0">
              <a:buNone/>
            </a:pPr>
            <a:r>
              <a:rPr lang="en-US" sz="2000" dirty="0">
                <a:solidFill>
                  <a:schemeClr val="tx2">
                    <a:lumMod val="75000"/>
                  </a:schemeClr>
                </a:solidFill>
                <a:latin typeface="Times New Roman" pitchFamily="18" charset="0"/>
                <a:cs typeface="Times New Roman" pitchFamily="18" charset="0"/>
              </a:rPr>
              <a:t>E.g.</a:t>
            </a:r>
          </a:p>
          <a:p>
            <a:pPr lvl="0">
              <a:buNone/>
            </a:pPr>
            <a:r>
              <a:rPr lang="en-US" sz="2000" dirty="0">
                <a:solidFill>
                  <a:schemeClr val="tx2">
                    <a:lumMod val="75000"/>
                  </a:schemeClr>
                </a:solidFill>
                <a:latin typeface="Times New Roman" pitchFamily="18" charset="0"/>
                <a:cs typeface="Times New Roman" pitchFamily="18" charset="0"/>
              </a:rPr>
              <a:t>name=input(“Enter your name : ”) #String input</a:t>
            </a:r>
          </a:p>
          <a:p>
            <a:pPr lvl="0">
              <a:buNone/>
            </a:pPr>
            <a:r>
              <a:rPr lang="en-US" sz="2000" dirty="0">
                <a:solidFill>
                  <a:schemeClr val="tx2">
                    <a:lumMod val="75000"/>
                  </a:schemeClr>
                </a:solidFill>
                <a:latin typeface="Times New Roman" pitchFamily="18" charset="0"/>
                <a:cs typeface="Times New Roman" pitchFamily="18" charset="0"/>
              </a:rPr>
              <a:t>a=</a:t>
            </a:r>
            <a:r>
              <a:rPr lang="en-US" sz="2000" dirty="0" err="1">
                <a:solidFill>
                  <a:schemeClr val="tx2">
                    <a:lumMod val="75000"/>
                  </a:schemeClr>
                </a:solidFill>
                <a:latin typeface="Times New Roman" pitchFamily="18" charset="0"/>
                <a:cs typeface="Times New Roman" pitchFamily="18" charset="0"/>
              </a:rPr>
              <a:t>int</a:t>
            </a:r>
            <a:r>
              <a:rPr lang="en-US" sz="2000" dirty="0">
                <a:solidFill>
                  <a:schemeClr val="tx2">
                    <a:lumMod val="75000"/>
                  </a:schemeClr>
                </a:solidFill>
                <a:latin typeface="Times New Roman" pitchFamily="18" charset="0"/>
                <a:cs typeface="Times New Roman" pitchFamily="18" charset="0"/>
              </a:rPr>
              <a:t>(input(“Enter first no : ”)) #</a:t>
            </a:r>
            <a:r>
              <a:rPr lang="en-US" sz="2000" dirty="0" err="1">
                <a:solidFill>
                  <a:schemeClr val="tx2">
                    <a:lumMod val="75000"/>
                  </a:schemeClr>
                </a:solidFill>
                <a:latin typeface="Times New Roman" pitchFamily="18" charset="0"/>
                <a:cs typeface="Times New Roman" pitchFamily="18" charset="0"/>
              </a:rPr>
              <a:t>int</a:t>
            </a:r>
            <a:r>
              <a:rPr lang="en-US" sz="2000" dirty="0">
                <a:solidFill>
                  <a:schemeClr val="tx2">
                    <a:lumMod val="75000"/>
                  </a:schemeClr>
                </a:solidFill>
                <a:latin typeface="Times New Roman" pitchFamily="18" charset="0"/>
                <a:cs typeface="Times New Roman" pitchFamily="18" charset="0"/>
              </a:rPr>
              <a:t> input</a:t>
            </a:r>
          </a:p>
          <a:p>
            <a:pPr lvl="0">
              <a:buNone/>
            </a:pPr>
            <a:endParaRPr lang="en-US" sz="20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44281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a:solidFill>
                  <a:srgbClr val="4472C4">
                    <a:lumMod val="50000"/>
                  </a:srgbClr>
                </a:solidFill>
                <a:latin typeface="Times New Roman" panose="02020603050405020304" pitchFamily="18" charset="0"/>
                <a:cs typeface="Times New Roman" panose="02020603050405020304" pitchFamily="18" charset="0"/>
              </a:rPr>
              <a:t>Example Application</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31521" y="789415"/>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buNone/>
            </a:pPr>
            <a:r>
              <a:rPr lang="en-US" sz="1800" dirty="0">
                <a:solidFill>
                  <a:schemeClr val="tx2">
                    <a:lumMod val="75000"/>
                  </a:schemeClr>
                </a:solidFill>
                <a:latin typeface="Times New Roman" pitchFamily="18" charset="0"/>
                <a:cs typeface="Times New Roman" pitchFamily="18" charset="0"/>
              </a:rPr>
              <a:t>#WAP in python to make a simple calculator</a:t>
            </a:r>
          </a:p>
          <a:p>
            <a:pPr lvl="0">
              <a:buNone/>
            </a:pPr>
            <a:r>
              <a:rPr lang="en-US" sz="1800" dirty="0">
                <a:solidFill>
                  <a:schemeClr val="tx2">
                    <a:lumMod val="75000"/>
                  </a:schemeClr>
                </a:solidFill>
                <a:latin typeface="Times New Roman" pitchFamily="18" charset="0"/>
                <a:cs typeface="Times New Roman" pitchFamily="18" charset="0"/>
              </a:rPr>
              <a:t>a=</a:t>
            </a:r>
            <a:r>
              <a:rPr lang="en-US" sz="1800" dirty="0" err="1">
                <a:solidFill>
                  <a:schemeClr val="tx2">
                    <a:lumMod val="75000"/>
                  </a:schemeClr>
                </a:solidFill>
                <a:latin typeface="Times New Roman" pitchFamily="18" charset="0"/>
                <a:cs typeface="Times New Roman" pitchFamily="18" charset="0"/>
              </a:rPr>
              <a:t>int</a:t>
            </a:r>
            <a:r>
              <a:rPr lang="en-US" sz="1800" dirty="0">
                <a:solidFill>
                  <a:schemeClr val="tx2">
                    <a:lumMod val="75000"/>
                  </a:schemeClr>
                </a:solidFill>
                <a:latin typeface="Times New Roman" pitchFamily="18" charset="0"/>
                <a:cs typeface="Times New Roman" pitchFamily="18" charset="0"/>
              </a:rPr>
              <a:t>(input(“Enter first no : ”))</a:t>
            </a:r>
          </a:p>
          <a:p>
            <a:pPr lvl="0">
              <a:buNone/>
            </a:pPr>
            <a:r>
              <a:rPr lang="en-US" sz="1800" dirty="0">
                <a:solidFill>
                  <a:schemeClr val="tx2">
                    <a:lumMod val="75000"/>
                  </a:schemeClr>
                </a:solidFill>
                <a:latin typeface="Times New Roman" pitchFamily="18" charset="0"/>
                <a:cs typeface="Times New Roman" pitchFamily="18" charset="0"/>
              </a:rPr>
              <a:t>b=</a:t>
            </a:r>
            <a:r>
              <a:rPr lang="en-US" sz="1800" dirty="0" err="1">
                <a:solidFill>
                  <a:schemeClr val="tx2">
                    <a:lumMod val="75000"/>
                  </a:schemeClr>
                </a:solidFill>
                <a:latin typeface="Times New Roman" pitchFamily="18" charset="0"/>
                <a:cs typeface="Times New Roman" pitchFamily="18" charset="0"/>
              </a:rPr>
              <a:t>int</a:t>
            </a:r>
            <a:r>
              <a:rPr lang="en-US" sz="1800" dirty="0">
                <a:solidFill>
                  <a:schemeClr val="tx2">
                    <a:lumMod val="75000"/>
                  </a:schemeClr>
                </a:solidFill>
                <a:latin typeface="Times New Roman" pitchFamily="18" charset="0"/>
                <a:cs typeface="Times New Roman" pitchFamily="18" charset="0"/>
              </a:rPr>
              <a:t>(input(“Enter second no : ”))</a:t>
            </a:r>
          </a:p>
          <a:p>
            <a:pPr lvl="0">
              <a:buNone/>
            </a:pPr>
            <a:r>
              <a:rPr lang="en-US" sz="1800" dirty="0">
                <a:solidFill>
                  <a:schemeClr val="tx2">
                    <a:lumMod val="75000"/>
                  </a:schemeClr>
                </a:solidFill>
                <a:latin typeface="Times New Roman" pitchFamily="18" charset="0"/>
                <a:cs typeface="Times New Roman" pitchFamily="18" charset="0"/>
              </a:rPr>
              <a:t>print(“Summation=”,(</a:t>
            </a:r>
            <a:r>
              <a:rPr lang="en-US" sz="1800" dirty="0" err="1">
                <a:solidFill>
                  <a:schemeClr val="tx2">
                    <a:lumMod val="75000"/>
                  </a:schemeClr>
                </a:solidFill>
                <a:latin typeface="Times New Roman" pitchFamily="18" charset="0"/>
                <a:cs typeface="Times New Roman" pitchFamily="18" charset="0"/>
              </a:rPr>
              <a:t>a+b</a:t>
            </a:r>
            <a:r>
              <a:rPr lang="en-US" sz="1800" dirty="0">
                <a:solidFill>
                  <a:schemeClr val="tx2">
                    <a:lumMod val="75000"/>
                  </a:schemeClr>
                </a:solidFill>
                <a:latin typeface="Times New Roman" pitchFamily="18" charset="0"/>
                <a:cs typeface="Times New Roman" pitchFamily="18" charset="0"/>
              </a:rPr>
              <a:t>))</a:t>
            </a:r>
          </a:p>
          <a:p>
            <a:pPr>
              <a:buNone/>
            </a:pPr>
            <a:r>
              <a:rPr lang="en-US" sz="1800" dirty="0">
                <a:solidFill>
                  <a:schemeClr val="tx2">
                    <a:lumMod val="75000"/>
                  </a:schemeClr>
                </a:solidFill>
                <a:latin typeface="Times New Roman" pitchFamily="18" charset="0"/>
                <a:cs typeface="Times New Roman" pitchFamily="18" charset="0"/>
              </a:rPr>
              <a:t>print(“Subtraction=”,(a-b))</a:t>
            </a:r>
          </a:p>
          <a:p>
            <a:pPr>
              <a:buNone/>
            </a:pPr>
            <a:r>
              <a:rPr lang="en-US" sz="1800" dirty="0">
                <a:solidFill>
                  <a:schemeClr val="tx2">
                    <a:lumMod val="75000"/>
                  </a:schemeClr>
                </a:solidFill>
                <a:latin typeface="Times New Roman" pitchFamily="18" charset="0"/>
                <a:cs typeface="Times New Roman" pitchFamily="18" charset="0"/>
              </a:rPr>
              <a:t>print(“Multiplication=”,(a*b))</a:t>
            </a:r>
          </a:p>
          <a:p>
            <a:pPr>
              <a:buNone/>
            </a:pPr>
            <a:r>
              <a:rPr lang="en-US" sz="1800" dirty="0">
                <a:solidFill>
                  <a:schemeClr val="tx2">
                    <a:lumMod val="75000"/>
                  </a:schemeClr>
                </a:solidFill>
                <a:latin typeface="Times New Roman" pitchFamily="18" charset="0"/>
                <a:cs typeface="Times New Roman" pitchFamily="18" charset="0"/>
              </a:rPr>
              <a:t>print(“Division=”,(a/b))</a:t>
            </a:r>
          </a:p>
          <a:p>
            <a:pPr lvl="0">
              <a:buNone/>
            </a:pPr>
            <a:r>
              <a:rPr lang="en-US" sz="1800" b="1" dirty="0">
                <a:solidFill>
                  <a:schemeClr val="tx2">
                    <a:lumMod val="75000"/>
                  </a:schemeClr>
                </a:solidFill>
                <a:latin typeface="Times New Roman" pitchFamily="18" charset="0"/>
                <a:cs typeface="Times New Roman" pitchFamily="18" charset="0"/>
              </a:rPr>
              <a:t>O/P:-</a:t>
            </a:r>
          </a:p>
          <a:p>
            <a:pPr lvl="0">
              <a:buNone/>
            </a:pPr>
            <a:r>
              <a:rPr lang="en-US" sz="1800" dirty="0">
                <a:solidFill>
                  <a:schemeClr val="tx2">
                    <a:lumMod val="75000"/>
                  </a:schemeClr>
                </a:solidFill>
                <a:latin typeface="Times New Roman" pitchFamily="18" charset="0"/>
                <a:cs typeface="Times New Roman" pitchFamily="18" charset="0"/>
              </a:rPr>
              <a:t>Enter first no : 10</a:t>
            </a:r>
          </a:p>
          <a:p>
            <a:pPr lvl="0">
              <a:buNone/>
            </a:pPr>
            <a:r>
              <a:rPr lang="en-US" sz="1800" dirty="0">
                <a:solidFill>
                  <a:schemeClr val="tx2">
                    <a:lumMod val="75000"/>
                  </a:schemeClr>
                </a:solidFill>
                <a:latin typeface="Times New Roman" pitchFamily="18" charset="0"/>
                <a:cs typeface="Times New Roman" pitchFamily="18" charset="0"/>
              </a:rPr>
              <a:t>Enter second no : 5</a:t>
            </a:r>
          </a:p>
          <a:p>
            <a:pPr lvl="0">
              <a:buNone/>
            </a:pPr>
            <a:r>
              <a:rPr lang="en-US" sz="1800" dirty="0">
                <a:solidFill>
                  <a:schemeClr val="tx2">
                    <a:lumMod val="75000"/>
                  </a:schemeClr>
                </a:solidFill>
                <a:latin typeface="Times New Roman" pitchFamily="18" charset="0"/>
                <a:cs typeface="Times New Roman" pitchFamily="18" charset="0"/>
              </a:rPr>
              <a:t>Summation=15</a:t>
            </a:r>
          </a:p>
          <a:p>
            <a:pPr lvl="0">
              <a:buNone/>
            </a:pPr>
            <a:r>
              <a:rPr lang="en-US" sz="1800" dirty="0">
                <a:solidFill>
                  <a:schemeClr val="tx2">
                    <a:lumMod val="75000"/>
                  </a:schemeClr>
                </a:solidFill>
                <a:latin typeface="Times New Roman" pitchFamily="18" charset="0"/>
                <a:cs typeface="Times New Roman" pitchFamily="18" charset="0"/>
              </a:rPr>
              <a:t>Subtraction=5</a:t>
            </a:r>
          </a:p>
          <a:p>
            <a:pPr lvl="0">
              <a:buNone/>
            </a:pPr>
            <a:r>
              <a:rPr lang="en-US" sz="1800" dirty="0">
                <a:solidFill>
                  <a:schemeClr val="tx2">
                    <a:lumMod val="75000"/>
                  </a:schemeClr>
                </a:solidFill>
                <a:latin typeface="Times New Roman" pitchFamily="18" charset="0"/>
                <a:cs typeface="Times New Roman" pitchFamily="18" charset="0"/>
              </a:rPr>
              <a:t>Multiplication=50</a:t>
            </a:r>
          </a:p>
          <a:p>
            <a:pPr lvl="0">
              <a:buNone/>
            </a:pPr>
            <a:r>
              <a:rPr lang="en-US" sz="1800" dirty="0">
                <a:solidFill>
                  <a:schemeClr val="tx2">
                    <a:lumMod val="75000"/>
                  </a:schemeClr>
                </a:solidFill>
                <a:latin typeface="Times New Roman" pitchFamily="18" charset="0"/>
                <a:cs typeface="Times New Roman" pitchFamily="18" charset="0"/>
              </a:rPr>
              <a:t>Division=2</a:t>
            </a:r>
          </a:p>
          <a:p>
            <a:pPr lvl="0">
              <a:buNone/>
            </a:pPr>
            <a:endParaRPr lang="en-US" sz="20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4428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30" y="184769"/>
            <a:ext cx="5991764"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Introduction To Python</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433DE6A-676D-4A43-93E4-7E24ADE8C63A}"/>
              </a:ext>
            </a:extLst>
          </p:cNvPr>
          <p:cNvSpPr txBox="1">
            <a:spLocks/>
          </p:cNvSpPr>
          <p:nvPr/>
        </p:nvSpPr>
        <p:spPr>
          <a:xfrm>
            <a:off x="796835" y="1298873"/>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r>
              <a:rPr lang="en-US" sz="2000" dirty="0">
                <a:solidFill>
                  <a:schemeClr val="bg2">
                    <a:lumMod val="25000"/>
                  </a:schemeClr>
                </a:solidFill>
                <a:latin typeface="Times New Roman" pitchFamily="18" charset="0"/>
                <a:cs typeface="Times New Roman" pitchFamily="18" charset="0"/>
              </a:rPr>
              <a:t>Python is powerful and general purpose programming language, developed by the Guido Van </a:t>
            </a:r>
            <a:r>
              <a:rPr lang="en-US" sz="2000" dirty="0" err="1">
                <a:solidFill>
                  <a:schemeClr val="bg2">
                    <a:lumMod val="25000"/>
                  </a:schemeClr>
                </a:solidFill>
                <a:latin typeface="Times New Roman" pitchFamily="18" charset="0"/>
                <a:cs typeface="Times New Roman" pitchFamily="18" charset="0"/>
              </a:rPr>
              <a:t>Rossum</a:t>
            </a:r>
            <a:r>
              <a:rPr lang="en-US" sz="2000" dirty="0">
                <a:solidFill>
                  <a:schemeClr val="bg2">
                    <a:lumMod val="25000"/>
                  </a:schemeClr>
                </a:solidFill>
                <a:latin typeface="Times New Roman" pitchFamily="18" charset="0"/>
                <a:cs typeface="Times New Roman" pitchFamily="18" charset="0"/>
              </a:rPr>
              <a:t> (1989).</a:t>
            </a:r>
          </a:p>
          <a:p>
            <a:pPr lvl="0"/>
            <a:r>
              <a:rPr lang="en-US" sz="2000" dirty="0">
                <a:solidFill>
                  <a:schemeClr val="bg2">
                    <a:lumMod val="25000"/>
                  </a:schemeClr>
                </a:solidFill>
                <a:latin typeface="Times New Roman" pitchFamily="18" charset="0"/>
                <a:cs typeface="Times New Roman" pitchFamily="18" charset="0"/>
              </a:rPr>
              <a:t>Guido Van </a:t>
            </a:r>
            <a:r>
              <a:rPr lang="en-US" sz="2000" dirty="0" err="1">
                <a:solidFill>
                  <a:schemeClr val="bg2">
                    <a:lumMod val="25000"/>
                  </a:schemeClr>
                </a:solidFill>
                <a:latin typeface="Times New Roman" pitchFamily="18" charset="0"/>
                <a:cs typeface="Times New Roman" pitchFamily="18" charset="0"/>
              </a:rPr>
              <a:t>Rossum</a:t>
            </a:r>
            <a:r>
              <a:rPr lang="en-US" sz="2000" dirty="0">
                <a:solidFill>
                  <a:schemeClr val="bg2">
                    <a:lumMod val="25000"/>
                  </a:schemeClr>
                </a:solidFill>
                <a:latin typeface="Times New Roman" pitchFamily="18" charset="0"/>
                <a:cs typeface="Times New Roman" pitchFamily="18" charset="0"/>
              </a:rPr>
              <a:t> developed python language at mathematical research institute called ‘CWI’.</a:t>
            </a:r>
          </a:p>
          <a:p>
            <a:pPr lvl="0"/>
            <a:r>
              <a:rPr lang="en-US" sz="2000" dirty="0">
                <a:solidFill>
                  <a:schemeClr val="bg2">
                    <a:lumMod val="25000"/>
                  </a:schemeClr>
                </a:solidFill>
                <a:latin typeface="Times New Roman" pitchFamily="18" charset="0"/>
                <a:cs typeface="Times New Roman" pitchFamily="18" charset="0"/>
              </a:rPr>
              <a:t>CWI is located at Netherland.</a:t>
            </a:r>
          </a:p>
          <a:p>
            <a:pPr lvl="0"/>
            <a:r>
              <a:rPr lang="en-US" sz="2000" dirty="0">
                <a:solidFill>
                  <a:schemeClr val="bg2">
                    <a:lumMod val="25000"/>
                  </a:schemeClr>
                </a:solidFill>
                <a:latin typeface="Times New Roman" pitchFamily="18" charset="0"/>
                <a:cs typeface="Times New Roman" pitchFamily="18" charset="0"/>
              </a:rPr>
              <a:t>Guido developed python language by taking the different language features like:-</a:t>
            </a:r>
          </a:p>
          <a:p>
            <a:pPr lvl="0">
              <a:buFont typeface="Wingdings" pitchFamily="2" charset="2"/>
              <a:buChar char="ü"/>
            </a:pPr>
            <a:r>
              <a:rPr lang="en-US" sz="2000" dirty="0">
                <a:solidFill>
                  <a:schemeClr val="bg2">
                    <a:lumMod val="25000"/>
                  </a:schemeClr>
                </a:solidFill>
                <a:latin typeface="Times New Roman" pitchFamily="18" charset="0"/>
                <a:cs typeface="Times New Roman" pitchFamily="18" charset="0"/>
              </a:rPr>
              <a:t>Procedure oriented programming language--</a:t>
            </a:r>
            <a:r>
              <a:rPr lang="en-US" sz="2000" dirty="0">
                <a:solidFill>
                  <a:schemeClr val="bg2">
                    <a:lumMod val="25000"/>
                  </a:schemeClr>
                </a:solidFill>
                <a:latin typeface="Times New Roman" pitchFamily="18" charset="0"/>
                <a:cs typeface="Times New Roman" pitchFamily="18" charset="0"/>
                <a:sym typeface="Wingdings"/>
              </a:rPr>
              <a:t></a:t>
            </a:r>
            <a:r>
              <a:rPr lang="en-US" sz="2000" dirty="0">
                <a:solidFill>
                  <a:schemeClr val="bg2">
                    <a:lumMod val="25000"/>
                  </a:schemeClr>
                </a:solidFill>
                <a:latin typeface="Times New Roman" pitchFamily="18" charset="0"/>
                <a:cs typeface="Times New Roman" pitchFamily="18" charset="0"/>
              </a:rPr>
              <a:t>C</a:t>
            </a:r>
          </a:p>
          <a:p>
            <a:pPr lvl="0">
              <a:buFont typeface="Wingdings" pitchFamily="2" charset="2"/>
              <a:buChar char="ü"/>
            </a:pPr>
            <a:r>
              <a:rPr lang="en-US" sz="2000" dirty="0">
                <a:solidFill>
                  <a:schemeClr val="bg2">
                    <a:lumMod val="25000"/>
                  </a:schemeClr>
                </a:solidFill>
                <a:latin typeface="Times New Roman" pitchFamily="18" charset="0"/>
                <a:cs typeface="Times New Roman" pitchFamily="18" charset="0"/>
              </a:rPr>
              <a:t>Object oriented programming language--</a:t>
            </a:r>
            <a:r>
              <a:rPr lang="en-US" sz="2000" dirty="0">
                <a:solidFill>
                  <a:schemeClr val="bg2">
                    <a:lumMod val="25000"/>
                  </a:schemeClr>
                </a:solidFill>
                <a:latin typeface="Times New Roman" pitchFamily="18" charset="0"/>
                <a:cs typeface="Times New Roman" pitchFamily="18" charset="0"/>
                <a:sym typeface="Wingdings"/>
              </a:rPr>
              <a:t></a:t>
            </a:r>
            <a:r>
              <a:rPr lang="en-US" sz="2000" dirty="0">
                <a:solidFill>
                  <a:schemeClr val="bg2">
                    <a:lumMod val="25000"/>
                  </a:schemeClr>
                </a:solidFill>
                <a:latin typeface="Times New Roman" pitchFamily="18" charset="0"/>
                <a:cs typeface="Times New Roman" pitchFamily="18" charset="0"/>
              </a:rPr>
              <a:t>C++, Java</a:t>
            </a:r>
          </a:p>
          <a:p>
            <a:pPr lvl="0">
              <a:buFont typeface="Wingdings" pitchFamily="2" charset="2"/>
              <a:buChar char="ü"/>
            </a:pPr>
            <a:r>
              <a:rPr lang="en-US" sz="2000" dirty="0">
                <a:solidFill>
                  <a:schemeClr val="bg2">
                    <a:lumMod val="25000"/>
                  </a:schemeClr>
                </a:solidFill>
                <a:latin typeface="Times New Roman" pitchFamily="18" charset="0"/>
                <a:cs typeface="Times New Roman" pitchFamily="18" charset="0"/>
              </a:rPr>
              <a:t>Scripting language--</a:t>
            </a:r>
            <a:r>
              <a:rPr lang="en-US" sz="2000" dirty="0">
                <a:solidFill>
                  <a:schemeClr val="bg2">
                    <a:lumMod val="25000"/>
                  </a:schemeClr>
                </a:solidFill>
                <a:latin typeface="Times New Roman" pitchFamily="18" charset="0"/>
                <a:cs typeface="Times New Roman" pitchFamily="18" charset="0"/>
                <a:sym typeface="Wingdings"/>
              </a:rPr>
              <a:t></a:t>
            </a:r>
            <a:r>
              <a:rPr lang="en-US" sz="2000" dirty="0">
                <a:solidFill>
                  <a:schemeClr val="bg2">
                    <a:lumMod val="25000"/>
                  </a:schemeClr>
                </a:solidFill>
                <a:latin typeface="Times New Roman" pitchFamily="18" charset="0"/>
                <a:cs typeface="Times New Roman" pitchFamily="18" charset="0"/>
              </a:rPr>
              <a:t> Shell script, </a:t>
            </a:r>
            <a:r>
              <a:rPr lang="en-US" sz="2000" dirty="0" err="1">
                <a:solidFill>
                  <a:schemeClr val="bg2">
                    <a:lumMod val="25000"/>
                  </a:schemeClr>
                </a:solidFill>
                <a:latin typeface="Times New Roman" pitchFamily="18" charset="0"/>
                <a:cs typeface="Times New Roman" pitchFamily="18" charset="0"/>
              </a:rPr>
              <a:t>perl</a:t>
            </a:r>
            <a:r>
              <a:rPr lang="en-US" sz="2000" dirty="0">
                <a:solidFill>
                  <a:schemeClr val="bg2">
                    <a:lumMod val="25000"/>
                  </a:schemeClr>
                </a:solidFill>
                <a:latin typeface="Times New Roman" pitchFamily="18" charset="0"/>
                <a:cs typeface="Times New Roman" pitchFamily="18" charset="0"/>
              </a:rPr>
              <a:t>.</a:t>
            </a:r>
          </a:p>
          <a:p>
            <a:pPr lvl="0">
              <a:buFont typeface="Wingdings" pitchFamily="2" charset="2"/>
              <a:buChar char="ü"/>
            </a:pPr>
            <a:r>
              <a:rPr lang="en-US" sz="2000" dirty="0">
                <a:solidFill>
                  <a:schemeClr val="bg2">
                    <a:lumMod val="25000"/>
                  </a:schemeClr>
                </a:solidFill>
                <a:latin typeface="Times New Roman" pitchFamily="18" charset="0"/>
                <a:cs typeface="Times New Roman" pitchFamily="18" charset="0"/>
              </a:rPr>
              <a:t>Modular programming language--</a:t>
            </a:r>
            <a:r>
              <a:rPr lang="en-US" sz="2000" dirty="0">
                <a:solidFill>
                  <a:schemeClr val="bg2">
                    <a:lumMod val="25000"/>
                  </a:schemeClr>
                </a:solidFill>
                <a:latin typeface="Times New Roman" pitchFamily="18" charset="0"/>
                <a:cs typeface="Times New Roman" pitchFamily="18" charset="0"/>
                <a:sym typeface="Wingdings"/>
              </a:rPr>
              <a:t></a:t>
            </a:r>
            <a:r>
              <a:rPr lang="en-US" sz="2000" dirty="0">
                <a:solidFill>
                  <a:schemeClr val="bg2">
                    <a:lumMod val="25000"/>
                  </a:schemeClr>
                </a:solidFill>
                <a:latin typeface="Times New Roman" pitchFamily="18" charset="0"/>
                <a:cs typeface="Times New Roman" pitchFamily="18" charset="0"/>
              </a:rPr>
              <a:t>Modula – 3</a:t>
            </a:r>
          </a:p>
          <a:p>
            <a:pPr lvl="0">
              <a:buNone/>
            </a:pPr>
            <a:endParaRPr lang="en-US" sz="2000" dirty="0">
              <a:solidFill>
                <a:schemeClr val="bg2">
                  <a:lumMod val="25000"/>
                </a:schemeClr>
              </a:solidFill>
              <a:latin typeface="Times New Roman" pitchFamily="18" charset="0"/>
              <a:cs typeface="Times New Roman" pitchFamily="18" charset="0"/>
            </a:endParaRPr>
          </a:p>
          <a:p>
            <a:pPr>
              <a:buNone/>
            </a:pPr>
            <a:r>
              <a:rPr lang="en-US" sz="2000" b="1" dirty="0">
                <a:solidFill>
                  <a:schemeClr val="bg2">
                    <a:lumMod val="25000"/>
                  </a:schemeClr>
                </a:solidFill>
                <a:latin typeface="Times New Roman" pitchFamily="18" charset="0"/>
                <a:cs typeface="Times New Roman" pitchFamily="18" charset="0"/>
              </a:rPr>
              <a:t>Note:- </a:t>
            </a:r>
            <a:r>
              <a:rPr lang="en-US" sz="2000" dirty="0">
                <a:solidFill>
                  <a:schemeClr val="bg2">
                    <a:lumMod val="25000"/>
                  </a:schemeClr>
                </a:solidFill>
                <a:latin typeface="Times New Roman" pitchFamily="18" charset="0"/>
                <a:cs typeface="Times New Roman" pitchFamily="18" charset="0"/>
              </a:rPr>
              <a:t>Guido Van </a:t>
            </a:r>
            <a:r>
              <a:rPr lang="en-US" sz="2000" dirty="0" err="1">
                <a:solidFill>
                  <a:schemeClr val="bg2">
                    <a:lumMod val="25000"/>
                  </a:schemeClr>
                </a:solidFill>
                <a:latin typeface="Times New Roman" pitchFamily="18" charset="0"/>
                <a:cs typeface="Times New Roman" pitchFamily="18" charset="0"/>
              </a:rPr>
              <a:t>Rossum</a:t>
            </a:r>
            <a:r>
              <a:rPr lang="en-US" sz="2000" dirty="0">
                <a:solidFill>
                  <a:schemeClr val="bg2">
                    <a:lumMod val="25000"/>
                  </a:schemeClr>
                </a:solidFill>
                <a:latin typeface="Times New Roman" pitchFamily="18" charset="0"/>
                <a:cs typeface="Times New Roman" pitchFamily="18" charset="0"/>
              </a:rPr>
              <a:t> made available python language to the public in 1991.</a:t>
            </a:r>
          </a:p>
          <a:p>
            <a:pPr lvl="0">
              <a:buNone/>
            </a:pPr>
            <a:endParaRPr lang="en-US" sz="2000" dirty="0"/>
          </a:p>
        </p:txBody>
      </p:sp>
    </p:spTree>
    <p:extLst>
      <p:ext uri="{BB962C8B-B14F-4D97-AF65-F5344CB8AC3E}">
        <p14:creationId xmlns:p14="http://schemas.microsoft.com/office/powerpoint/2010/main" val="94428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30" y="184769"/>
            <a:ext cx="6915056"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Applications Developed By Using Python</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433DE6A-676D-4A43-93E4-7E24ADE8C63A}"/>
              </a:ext>
            </a:extLst>
          </p:cNvPr>
          <p:cNvSpPr txBox="1">
            <a:spLocks/>
          </p:cNvSpPr>
          <p:nvPr/>
        </p:nvSpPr>
        <p:spPr>
          <a:xfrm>
            <a:off x="796835" y="1298873"/>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marL="342900" indent="-342900">
              <a:lnSpc>
                <a:spcPct val="100000"/>
              </a:lnSpc>
              <a:buFont typeface="Wingdings" pitchFamily="2" charset="2"/>
              <a:buChar char="Ø"/>
              <a:defRPr/>
            </a:pPr>
            <a:r>
              <a:rPr lang="en-US" sz="2000" dirty="0">
                <a:solidFill>
                  <a:schemeClr val="tx2">
                    <a:lumMod val="75000"/>
                  </a:schemeClr>
                </a:solidFill>
                <a:latin typeface="Times New Roman" pitchFamily="18" charset="0"/>
                <a:cs typeface="Times New Roman" pitchFamily="18" charset="0"/>
              </a:rPr>
              <a:t>Web Development.</a:t>
            </a:r>
          </a:p>
          <a:p>
            <a:pPr marL="342900" indent="-342900">
              <a:lnSpc>
                <a:spcPct val="100000"/>
              </a:lnSpc>
              <a:buFont typeface="Wingdings" pitchFamily="2" charset="2"/>
              <a:buChar char="Ø"/>
              <a:defRPr/>
            </a:pPr>
            <a:r>
              <a:rPr lang="en-US" sz="2000" dirty="0">
                <a:solidFill>
                  <a:schemeClr val="tx2">
                    <a:lumMod val="75000"/>
                  </a:schemeClr>
                </a:solidFill>
                <a:latin typeface="Times New Roman" pitchFamily="18" charset="0"/>
                <a:cs typeface="Times New Roman" pitchFamily="18" charset="0"/>
              </a:rPr>
              <a:t>Machine Learning &amp; Artificial Intelligence.</a:t>
            </a:r>
          </a:p>
          <a:p>
            <a:pPr marL="342900" indent="-342900">
              <a:lnSpc>
                <a:spcPct val="100000"/>
              </a:lnSpc>
              <a:buFont typeface="Wingdings" pitchFamily="2" charset="2"/>
              <a:buChar char="Ø"/>
              <a:defRPr/>
            </a:pPr>
            <a:r>
              <a:rPr lang="en-US" sz="2000" dirty="0">
                <a:solidFill>
                  <a:schemeClr val="tx2">
                    <a:lumMod val="75000"/>
                  </a:schemeClr>
                </a:solidFill>
                <a:latin typeface="Times New Roman" pitchFamily="18" charset="0"/>
                <a:cs typeface="Times New Roman" pitchFamily="18" charset="0"/>
              </a:rPr>
              <a:t>Data Science &amp; Data Visualization</a:t>
            </a:r>
          </a:p>
          <a:p>
            <a:pPr marL="342900" indent="-342900">
              <a:lnSpc>
                <a:spcPct val="100000"/>
              </a:lnSpc>
              <a:buFont typeface="Wingdings" pitchFamily="2" charset="2"/>
              <a:buChar char="Ø"/>
              <a:defRPr/>
            </a:pPr>
            <a:r>
              <a:rPr lang="en-US" sz="2000" dirty="0">
                <a:solidFill>
                  <a:schemeClr val="tx2">
                    <a:lumMod val="75000"/>
                  </a:schemeClr>
                </a:solidFill>
                <a:latin typeface="Times New Roman" pitchFamily="18" charset="0"/>
                <a:cs typeface="Times New Roman" pitchFamily="18" charset="0"/>
              </a:rPr>
              <a:t>Desktop GUI</a:t>
            </a:r>
          </a:p>
          <a:p>
            <a:pPr marL="342900" indent="-342900">
              <a:lnSpc>
                <a:spcPct val="100000"/>
              </a:lnSpc>
              <a:buFont typeface="Wingdings" pitchFamily="2" charset="2"/>
              <a:buChar char="Ø"/>
              <a:defRPr/>
            </a:pPr>
            <a:r>
              <a:rPr lang="en-US" sz="2000" dirty="0">
                <a:solidFill>
                  <a:schemeClr val="tx2">
                    <a:lumMod val="75000"/>
                  </a:schemeClr>
                </a:solidFill>
                <a:latin typeface="Times New Roman" pitchFamily="18" charset="0"/>
                <a:cs typeface="Times New Roman" pitchFamily="18" charset="0"/>
              </a:rPr>
              <a:t>Game Development</a:t>
            </a:r>
          </a:p>
          <a:p>
            <a:pPr marL="342900" indent="-342900">
              <a:lnSpc>
                <a:spcPct val="100000"/>
              </a:lnSpc>
              <a:buFont typeface="Wingdings" pitchFamily="2" charset="2"/>
              <a:buChar char="Ø"/>
              <a:defRPr/>
            </a:pPr>
            <a:r>
              <a:rPr lang="en-US" sz="2000" dirty="0">
                <a:solidFill>
                  <a:schemeClr val="tx2">
                    <a:lumMod val="75000"/>
                  </a:schemeClr>
                </a:solidFill>
                <a:latin typeface="Times New Roman" pitchFamily="18" charset="0"/>
                <a:cs typeface="Times New Roman" pitchFamily="18" charset="0"/>
              </a:rPr>
              <a:t>Web Scrapping Applications</a:t>
            </a:r>
          </a:p>
          <a:p>
            <a:pPr marL="342900" indent="-342900">
              <a:lnSpc>
                <a:spcPct val="100000"/>
              </a:lnSpc>
              <a:buFont typeface="Wingdings" pitchFamily="2" charset="2"/>
              <a:buChar char="Ø"/>
              <a:defRPr/>
            </a:pPr>
            <a:r>
              <a:rPr lang="en-US" sz="2000" dirty="0">
                <a:solidFill>
                  <a:schemeClr val="tx2">
                    <a:lumMod val="75000"/>
                  </a:schemeClr>
                </a:solidFill>
                <a:latin typeface="Times New Roman" pitchFamily="18" charset="0"/>
                <a:cs typeface="Times New Roman" pitchFamily="18" charset="0"/>
              </a:rPr>
              <a:t>Business Applications</a:t>
            </a:r>
          </a:p>
          <a:p>
            <a:pPr marL="342900" indent="-342900">
              <a:lnSpc>
                <a:spcPct val="100000"/>
              </a:lnSpc>
              <a:buFont typeface="Wingdings" pitchFamily="2" charset="2"/>
              <a:buChar char="Ø"/>
              <a:defRPr/>
            </a:pPr>
            <a:r>
              <a:rPr lang="en-US" sz="2000" dirty="0">
                <a:solidFill>
                  <a:schemeClr val="tx2">
                    <a:lumMod val="75000"/>
                  </a:schemeClr>
                </a:solidFill>
                <a:latin typeface="Times New Roman" pitchFamily="18" charset="0"/>
                <a:cs typeface="Times New Roman" pitchFamily="18" charset="0"/>
              </a:rPr>
              <a:t>Embedded Applications</a:t>
            </a:r>
          </a:p>
          <a:p>
            <a:pPr marL="342900" indent="-342900">
              <a:lnSpc>
                <a:spcPct val="100000"/>
              </a:lnSpc>
              <a:buFont typeface="Wingdings" pitchFamily="2" charset="2"/>
              <a:buChar char="Ø"/>
              <a:defRPr/>
            </a:pPr>
            <a:r>
              <a:rPr lang="en-US" sz="2000" dirty="0">
                <a:solidFill>
                  <a:schemeClr val="tx2">
                    <a:lumMod val="75000"/>
                  </a:schemeClr>
                </a:solidFill>
                <a:latin typeface="Times New Roman" pitchFamily="18" charset="0"/>
                <a:cs typeface="Times New Roman" pitchFamily="18" charset="0"/>
              </a:rPr>
              <a:t>IOT (Internet Of Things)</a:t>
            </a:r>
          </a:p>
          <a:p>
            <a:pPr lvl="0">
              <a:buNone/>
            </a:pPr>
            <a:endParaRPr lang="en-US" sz="2000" dirty="0"/>
          </a:p>
        </p:txBody>
      </p:sp>
    </p:spTree>
    <p:extLst>
      <p:ext uri="{BB962C8B-B14F-4D97-AF65-F5344CB8AC3E}">
        <p14:creationId xmlns:p14="http://schemas.microsoft.com/office/powerpoint/2010/main" val="94428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Difference Between Programming And Scripting Languages</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nvGraphicFramePr>
        <p:xfrm>
          <a:off x="744580" y="1477313"/>
          <a:ext cx="10920550" cy="3596640"/>
        </p:xfrm>
        <a:graphic>
          <a:graphicData uri="http://schemas.openxmlformats.org/drawingml/2006/table">
            <a:tbl>
              <a:tblPr firstRow="1" bandRow="1">
                <a:tableStyleId>{2D5ABB26-0587-4C30-8999-92F81FD0307C}</a:tableStyleId>
              </a:tblPr>
              <a:tblGrid>
                <a:gridCol w="5460275">
                  <a:extLst>
                    <a:ext uri="{9D8B030D-6E8A-4147-A177-3AD203B41FA5}">
                      <a16:colId xmlns:a16="http://schemas.microsoft.com/office/drawing/2014/main" val="20000"/>
                    </a:ext>
                  </a:extLst>
                </a:gridCol>
                <a:gridCol w="5460275">
                  <a:extLst>
                    <a:ext uri="{9D8B030D-6E8A-4147-A177-3AD203B41FA5}">
                      <a16:colId xmlns:a16="http://schemas.microsoft.com/office/drawing/2014/main" val="20001"/>
                    </a:ext>
                  </a:extLst>
                </a:gridCol>
              </a:tblGrid>
              <a:tr h="370840">
                <a:tc>
                  <a:txBody>
                    <a:bodyPr/>
                    <a:lstStyle/>
                    <a:p>
                      <a:pPr algn="ctr"/>
                      <a:r>
                        <a:rPr lang="en-US" sz="2000" b="1" dirty="0">
                          <a:solidFill>
                            <a:schemeClr val="tx2">
                              <a:lumMod val="75000"/>
                            </a:schemeClr>
                          </a:solidFill>
                          <a:latin typeface="Times New Roman" pitchFamily="18" charset="0"/>
                          <a:cs typeface="Times New Roman" pitchFamily="18" charset="0"/>
                        </a:rPr>
                        <a:t>Scripting Language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solidFill>
                            <a:schemeClr val="tx2">
                              <a:lumMod val="75000"/>
                            </a:schemeClr>
                          </a:solidFill>
                          <a:latin typeface="Times New Roman" pitchFamily="18" charset="0"/>
                          <a:cs typeface="Times New Roman" pitchFamily="18" charset="0"/>
                        </a:rPr>
                        <a:t>Programming Language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kern="1200" dirty="0">
                          <a:solidFill>
                            <a:schemeClr val="tx2">
                              <a:lumMod val="75000"/>
                            </a:schemeClr>
                          </a:solidFill>
                          <a:latin typeface="Times New Roman" pitchFamily="18" charset="0"/>
                          <a:ea typeface="+mn-ea"/>
                          <a:cs typeface="Times New Roman" pitchFamily="18" charset="0"/>
                        </a:rPr>
                        <a:t>Scripting language are interpreter based languages.</a:t>
                      </a:r>
                      <a:endParaRPr lang="en-US" sz="2000" dirty="0">
                        <a:solidFill>
                          <a:schemeClr val="tx2">
                            <a:lumMod val="75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tx2">
                              <a:lumMod val="75000"/>
                            </a:schemeClr>
                          </a:solidFill>
                          <a:latin typeface="Times New Roman" pitchFamily="18" charset="0"/>
                          <a:ea typeface="+mn-ea"/>
                          <a:cs typeface="Times New Roman" pitchFamily="18" charset="0"/>
                        </a:rPr>
                        <a:t>Programming language are compiler based languages.</a:t>
                      </a:r>
                      <a:endParaRPr lang="en-US" sz="2000" dirty="0">
                        <a:solidFill>
                          <a:schemeClr val="tx2">
                            <a:lumMod val="75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kern="1200" dirty="0">
                          <a:solidFill>
                            <a:schemeClr val="tx2">
                              <a:lumMod val="75000"/>
                            </a:schemeClr>
                          </a:solidFill>
                          <a:latin typeface="Times New Roman" pitchFamily="18" charset="0"/>
                          <a:ea typeface="+mn-ea"/>
                          <a:cs typeface="Times New Roman" pitchFamily="18" charset="0"/>
                        </a:rPr>
                        <a:t>Scripting language programs (or) applications explicit compilation is not required.</a:t>
                      </a:r>
                      <a:endParaRPr lang="en-US" sz="2000" dirty="0">
                        <a:solidFill>
                          <a:schemeClr val="tx2">
                            <a:lumMod val="75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tx2">
                              <a:lumMod val="75000"/>
                            </a:schemeClr>
                          </a:solidFill>
                          <a:latin typeface="Times New Roman" pitchFamily="18" charset="0"/>
                          <a:ea typeface="+mn-ea"/>
                          <a:cs typeface="Times New Roman" pitchFamily="18" charset="0"/>
                        </a:rPr>
                        <a:t>It requires explicit compilation.</a:t>
                      </a:r>
                      <a:endParaRPr lang="en-US" sz="2000" dirty="0">
                        <a:solidFill>
                          <a:schemeClr val="tx2">
                            <a:lumMod val="75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kern="1200" dirty="0">
                          <a:solidFill>
                            <a:schemeClr val="tx2">
                              <a:lumMod val="75000"/>
                            </a:schemeClr>
                          </a:solidFill>
                          <a:latin typeface="Times New Roman" pitchFamily="18" charset="0"/>
                          <a:ea typeface="+mn-ea"/>
                          <a:cs typeface="Times New Roman" pitchFamily="18" charset="0"/>
                        </a:rPr>
                        <a:t>Scripting language programs (or) applications directly we can run.</a:t>
                      </a:r>
                      <a:endParaRPr lang="en-US" sz="2000" dirty="0">
                        <a:solidFill>
                          <a:schemeClr val="tx2">
                            <a:lumMod val="75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tx2">
                              <a:lumMod val="75000"/>
                            </a:schemeClr>
                          </a:solidFill>
                          <a:latin typeface="Times New Roman" pitchFamily="18" charset="0"/>
                          <a:ea typeface="+mn-ea"/>
                          <a:cs typeface="Times New Roman" pitchFamily="18" charset="0"/>
                        </a:rPr>
                        <a:t>Programming language programs (or) applications we can’t run without compilation.</a:t>
                      </a:r>
                      <a:endParaRPr lang="en-US" sz="2000" dirty="0">
                        <a:solidFill>
                          <a:schemeClr val="tx2">
                            <a:lumMod val="75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kern="1200" dirty="0">
                          <a:solidFill>
                            <a:schemeClr val="tx2">
                              <a:lumMod val="75000"/>
                            </a:schemeClr>
                          </a:solidFill>
                          <a:latin typeface="Times New Roman" pitchFamily="18" charset="0"/>
                          <a:ea typeface="+mn-ea"/>
                          <a:cs typeface="Times New Roman" pitchFamily="18" charset="0"/>
                        </a:rPr>
                        <a:t>Scripting language programs (or) applications take larger time to execute.</a:t>
                      </a:r>
                      <a:endParaRPr lang="en-US" sz="2000" dirty="0">
                        <a:solidFill>
                          <a:schemeClr val="tx2">
                            <a:lumMod val="75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tx2">
                              <a:lumMod val="75000"/>
                            </a:schemeClr>
                          </a:solidFill>
                          <a:latin typeface="Times New Roman" pitchFamily="18" charset="0"/>
                          <a:ea typeface="+mn-ea"/>
                          <a:cs typeface="Times New Roman" pitchFamily="18" charset="0"/>
                        </a:rPr>
                        <a:t>Programming language programs (or) applications take less time to execute.</a:t>
                      </a:r>
                      <a:endParaRPr lang="en-US" sz="2000" dirty="0">
                        <a:solidFill>
                          <a:schemeClr val="tx2">
                            <a:lumMod val="75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kern="1200" dirty="0">
                          <a:solidFill>
                            <a:schemeClr val="tx2">
                              <a:lumMod val="75000"/>
                            </a:schemeClr>
                          </a:solidFill>
                          <a:latin typeface="Times New Roman" pitchFamily="18" charset="0"/>
                          <a:ea typeface="+mn-ea"/>
                          <a:cs typeface="Times New Roman" pitchFamily="18" charset="0"/>
                        </a:rPr>
                        <a:t>Ex. Shell script, </a:t>
                      </a:r>
                      <a:r>
                        <a:rPr lang="en-US" sz="2000" kern="1200" dirty="0" err="1">
                          <a:solidFill>
                            <a:schemeClr val="tx2">
                              <a:lumMod val="75000"/>
                            </a:schemeClr>
                          </a:solidFill>
                          <a:latin typeface="Times New Roman" pitchFamily="18" charset="0"/>
                          <a:ea typeface="+mn-ea"/>
                          <a:cs typeface="Times New Roman" pitchFamily="18" charset="0"/>
                        </a:rPr>
                        <a:t>perl</a:t>
                      </a:r>
                      <a:r>
                        <a:rPr lang="en-US" sz="2000" kern="1200" dirty="0">
                          <a:solidFill>
                            <a:schemeClr val="tx2">
                              <a:lumMod val="75000"/>
                            </a:schemeClr>
                          </a:solidFill>
                          <a:latin typeface="Times New Roman" pitchFamily="18" charset="0"/>
                          <a:ea typeface="+mn-ea"/>
                          <a:cs typeface="Times New Roman" pitchFamily="18" charset="0"/>
                        </a:rPr>
                        <a:t>…</a:t>
                      </a:r>
                      <a:endParaRPr lang="en-US" sz="2000" dirty="0">
                        <a:solidFill>
                          <a:schemeClr val="tx2">
                            <a:lumMod val="75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tx2">
                              <a:lumMod val="75000"/>
                            </a:schemeClr>
                          </a:solidFill>
                          <a:latin typeface="Times New Roman" pitchFamily="18" charset="0"/>
                          <a:ea typeface="+mn-ea"/>
                          <a:cs typeface="Times New Roman" pitchFamily="18" charset="0"/>
                        </a:rPr>
                        <a:t>Ex. C, C++, Java,…..</a:t>
                      </a:r>
                      <a:endParaRPr lang="en-US" sz="2000" dirty="0">
                        <a:solidFill>
                          <a:schemeClr val="tx2">
                            <a:lumMod val="75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428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1484361" y="2836529"/>
            <a:ext cx="9919513" cy="707886"/>
          </a:xfrm>
          <a:prstGeom prst="rect">
            <a:avLst/>
          </a:prstGeom>
          <a:noFill/>
        </p:spPr>
        <p:txBody>
          <a:bodyPr wrap="square" rtlCol="0">
            <a:spAutoFit/>
          </a:bodyPr>
          <a:lstStyle/>
          <a:p>
            <a:pPr algn="ctr" defTabSz="435529"/>
            <a:r>
              <a:rPr lang="en-IN" sz="4000" b="1" dirty="0">
                <a:solidFill>
                  <a:srgbClr val="4472C4">
                    <a:lumMod val="50000"/>
                  </a:srgbClr>
                </a:solidFill>
                <a:latin typeface="Times New Roman" panose="02020603050405020304" pitchFamily="18" charset="0"/>
                <a:cs typeface="Times New Roman" panose="02020603050405020304" pitchFamily="18" charset="0"/>
              </a:rPr>
              <a:t>Features Of Python</a:t>
            </a:r>
            <a:endParaRPr lang="en-US" sz="4000" b="1" dirty="0">
              <a:solidFill>
                <a:srgbClr val="4472C4">
                  <a:lumMod val="5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28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1. Simple And Easy To Learn</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05395" y="998427"/>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The syntaxes of the python language are very simple.</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Anybody can remember the python language syntaxes, rules and regulations very easily.</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By developing the python programs (or) applications programmers need not to focus on the syntaxes.</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Instead of focusing on syntaxes they can focus on the business logic implementation.</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The elegant syntaxes of the python language make the people to learn python in easiest manner.</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Without having any other programming language knowledge directly anybody can learn python language.</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The simple and powerful syntax of the python language makes the programmers to express their business logic is less lines of code.</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Because of simple feature of python language project development cost, development time and maintenance cost will become less.</a:t>
            </a:r>
          </a:p>
          <a:p>
            <a:pPr lvl="0">
              <a:buNone/>
            </a:pPr>
            <a:endParaRPr lang="en-US" sz="2000" dirty="0"/>
          </a:p>
        </p:txBody>
      </p:sp>
    </p:spTree>
    <p:extLst>
      <p:ext uri="{BB962C8B-B14F-4D97-AF65-F5344CB8AC3E}">
        <p14:creationId xmlns:p14="http://schemas.microsoft.com/office/powerpoint/2010/main" val="94428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2. Platform Independent</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05395" y="998427"/>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lnSpc>
                <a:spcPct val="200000"/>
              </a:lnSpc>
              <a:buFont typeface="Wingdings" pitchFamily="2" charset="2"/>
              <a:buChar char="v"/>
            </a:pPr>
            <a:r>
              <a:rPr lang="en-US" sz="2000" dirty="0">
                <a:solidFill>
                  <a:schemeClr val="tx2">
                    <a:lumMod val="75000"/>
                  </a:schemeClr>
                </a:solidFill>
                <a:latin typeface="Times New Roman" pitchFamily="18" charset="0"/>
                <a:cs typeface="Times New Roman" pitchFamily="18" charset="0"/>
              </a:rPr>
              <a:t>The Python applications which are developed on one platform are going to execute on irrespective of platforms without making any changes in the python applications.</a:t>
            </a:r>
          </a:p>
          <a:p>
            <a:pPr lvl="0">
              <a:lnSpc>
                <a:spcPct val="200000"/>
              </a:lnSpc>
              <a:buFont typeface="Wingdings" pitchFamily="2" charset="2"/>
              <a:buChar char="v"/>
            </a:pPr>
            <a:r>
              <a:rPr lang="en-US" sz="2000" dirty="0">
                <a:solidFill>
                  <a:schemeClr val="tx2">
                    <a:lumMod val="75000"/>
                  </a:schemeClr>
                </a:solidFill>
                <a:latin typeface="Times New Roman" pitchFamily="18" charset="0"/>
                <a:cs typeface="Times New Roman" pitchFamily="18" charset="0"/>
              </a:rPr>
              <a:t>To achieve the portability feature with respect to every </a:t>
            </a:r>
            <a:r>
              <a:rPr lang="en-US" sz="2000" dirty="0" err="1">
                <a:solidFill>
                  <a:schemeClr val="tx2">
                    <a:lumMod val="75000"/>
                  </a:schemeClr>
                </a:solidFill>
                <a:latin typeface="Times New Roman" pitchFamily="18" charset="0"/>
                <a:cs typeface="Times New Roman" pitchFamily="18" charset="0"/>
              </a:rPr>
              <a:t>o.s</a:t>
            </a:r>
            <a:r>
              <a:rPr lang="en-US" sz="2000" dirty="0">
                <a:solidFill>
                  <a:schemeClr val="tx2">
                    <a:lumMod val="75000"/>
                  </a:schemeClr>
                </a:solidFill>
                <a:latin typeface="Times New Roman" pitchFamily="18" charset="0"/>
                <a:cs typeface="Times New Roman" pitchFamily="18" charset="0"/>
              </a:rPr>
              <a:t>. </a:t>
            </a:r>
            <a:r>
              <a:rPr lang="en-US" sz="2000" dirty="0" err="1">
                <a:solidFill>
                  <a:schemeClr val="tx2">
                    <a:lumMod val="75000"/>
                  </a:schemeClr>
                </a:solidFill>
                <a:latin typeface="Times New Roman" pitchFamily="18" charset="0"/>
                <a:cs typeface="Times New Roman" pitchFamily="18" charset="0"/>
              </a:rPr>
              <a:t>seperate</a:t>
            </a:r>
            <a:r>
              <a:rPr lang="en-US" sz="2000" dirty="0">
                <a:solidFill>
                  <a:schemeClr val="tx2">
                    <a:lumMod val="75000"/>
                  </a:schemeClr>
                </a:solidFill>
                <a:latin typeface="Times New Roman" pitchFamily="18" charset="0"/>
                <a:cs typeface="Times New Roman" pitchFamily="18" charset="0"/>
              </a:rPr>
              <a:t> python software is developed for every version of python.</a:t>
            </a:r>
          </a:p>
          <a:p>
            <a:pPr lvl="0">
              <a:buNone/>
            </a:pPr>
            <a:endParaRPr lang="en-US" sz="2000" dirty="0"/>
          </a:p>
        </p:txBody>
      </p:sp>
    </p:spTree>
    <p:extLst>
      <p:ext uri="{BB962C8B-B14F-4D97-AF65-F5344CB8AC3E}">
        <p14:creationId xmlns:p14="http://schemas.microsoft.com/office/powerpoint/2010/main" val="94428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3. Free, Open Source And Re-distribution</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05395" y="998427"/>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lnSpc>
                <a:spcPct val="200000"/>
              </a:lnSpc>
              <a:buFont typeface="Wingdings" pitchFamily="2" charset="2"/>
              <a:buChar char="v"/>
            </a:pPr>
            <a:r>
              <a:rPr lang="en-US" sz="2000" dirty="0">
                <a:solidFill>
                  <a:schemeClr val="tx2">
                    <a:lumMod val="75000"/>
                  </a:schemeClr>
                </a:solidFill>
                <a:latin typeface="Times New Roman" pitchFamily="18" charset="0"/>
                <a:cs typeface="Times New Roman" pitchFamily="18" charset="0"/>
              </a:rPr>
              <a:t>Anybody can use the python software without purchasing license agreement of python.</a:t>
            </a:r>
          </a:p>
          <a:p>
            <a:pPr lvl="0">
              <a:lnSpc>
                <a:spcPct val="200000"/>
              </a:lnSpc>
              <a:buFont typeface="Wingdings" pitchFamily="2" charset="2"/>
              <a:buChar char="v"/>
            </a:pPr>
            <a:r>
              <a:rPr lang="en-US" sz="2000" dirty="0">
                <a:solidFill>
                  <a:schemeClr val="tx2">
                    <a:lumMod val="75000"/>
                  </a:schemeClr>
                </a:solidFill>
                <a:latin typeface="Times New Roman" pitchFamily="18" charset="0"/>
                <a:cs typeface="Times New Roman" pitchFamily="18" charset="0"/>
              </a:rPr>
              <a:t>Anybody can read the python source code and they can do the modifications in the python source code and we can redistribute that code to others.</a:t>
            </a:r>
          </a:p>
          <a:p>
            <a:pPr lvl="0">
              <a:buNone/>
            </a:pPr>
            <a:endParaRPr lang="en-US" sz="2000" dirty="0"/>
          </a:p>
        </p:txBody>
      </p:sp>
    </p:spTree>
    <p:extLst>
      <p:ext uri="{BB962C8B-B14F-4D97-AF65-F5344CB8AC3E}">
        <p14:creationId xmlns:p14="http://schemas.microsoft.com/office/powerpoint/2010/main" val="94428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409DC-5501-4C05-9BFD-E07A34A4F350}"/>
              </a:ext>
            </a:extLst>
          </p:cNvPr>
          <p:cNvSpPr txBox="1"/>
          <p:nvPr/>
        </p:nvSpPr>
        <p:spPr>
          <a:xfrm>
            <a:off x="792029" y="184769"/>
            <a:ext cx="9919513" cy="561372"/>
          </a:xfrm>
          <a:prstGeom prst="rect">
            <a:avLst/>
          </a:prstGeom>
          <a:noFill/>
        </p:spPr>
        <p:txBody>
          <a:bodyPr wrap="square" rtlCol="0">
            <a:spAutoFit/>
          </a:bodyPr>
          <a:lstStyle/>
          <a:p>
            <a:pPr defTabSz="435529"/>
            <a:r>
              <a:rPr lang="en-IN" sz="3048" dirty="0">
                <a:solidFill>
                  <a:srgbClr val="4472C4">
                    <a:lumMod val="50000"/>
                  </a:srgbClr>
                </a:solidFill>
                <a:latin typeface="Times New Roman" panose="02020603050405020304" pitchFamily="18" charset="0"/>
                <a:cs typeface="Times New Roman" panose="02020603050405020304" pitchFamily="18" charset="0"/>
              </a:rPr>
              <a:t>4. Supporting Procedural And Object Oriented Programming</a:t>
            </a:r>
            <a:endParaRPr lang="en-US" sz="3048"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3DE6A-676D-4A43-93E4-7E24ADE8C63A}"/>
              </a:ext>
            </a:extLst>
          </p:cNvPr>
          <p:cNvSpPr txBox="1">
            <a:spLocks/>
          </p:cNvSpPr>
          <p:nvPr/>
        </p:nvSpPr>
        <p:spPr>
          <a:xfrm>
            <a:off x="731521" y="1351124"/>
            <a:ext cx="10920548" cy="4758670"/>
          </a:xfrm>
          <a:prstGeom prst="rect">
            <a:avLst/>
          </a:prstGeom>
        </p:spPr>
        <p:txBody>
          <a:bodyPr/>
          <a:lst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Python language supports both </a:t>
            </a:r>
            <a:r>
              <a:rPr lang="en-US" sz="2000" dirty="0" err="1">
                <a:solidFill>
                  <a:schemeClr val="tx2">
                    <a:lumMod val="75000"/>
                  </a:schemeClr>
                </a:solidFill>
                <a:latin typeface="Times New Roman" pitchFamily="18" charset="0"/>
                <a:cs typeface="Times New Roman" pitchFamily="18" charset="0"/>
              </a:rPr>
              <a:t>p.o.p</a:t>
            </a:r>
            <a:r>
              <a:rPr lang="en-US" sz="2000" dirty="0">
                <a:solidFill>
                  <a:schemeClr val="tx2">
                    <a:lumMod val="75000"/>
                  </a:schemeClr>
                </a:solidFill>
                <a:latin typeface="Times New Roman" pitchFamily="18" charset="0"/>
                <a:cs typeface="Times New Roman" pitchFamily="18" charset="0"/>
              </a:rPr>
              <a:t> and </a:t>
            </a:r>
            <a:r>
              <a:rPr lang="en-US" sz="2000" dirty="0" err="1">
                <a:solidFill>
                  <a:schemeClr val="tx2">
                    <a:lumMod val="75000"/>
                  </a:schemeClr>
                </a:solidFill>
                <a:latin typeface="Times New Roman" pitchFamily="18" charset="0"/>
                <a:cs typeface="Times New Roman" pitchFamily="18" charset="0"/>
              </a:rPr>
              <a:t>o.o.p</a:t>
            </a:r>
            <a:r>
              <a:rPr lang="en-US" sz="2000" dirty="0">
                <a:solidFill>
                  <a:schemeClr val="tx2">
                    <a:lumMod val="75000"/>
                  </a:schemeClr>
                </a:solidFill>
                <a:latin typeface="Times New Roman" pitchFamily="18" charset="0"/>
                <a:cs typeface="Times New Roman" pitchFamily="18" charset="0"/>
              </a:rPr>
              <a:t> language features.</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If we develop any application according to the oops principles then that application will get security, flexibility &amp; reusability.</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Different oops principles are:</a:t>
            </a:r>
          </a:p>
          <a:p>
            <a:pPr lvl="0">
              <a:buNone/>
            </a:pPr>
            <a:r>
              <a:rPr lang="en-US" sz="2000" dirty="0" err="1">
                <a:solidFill>
                  <a:schemeClr val="tx2">
                    <a:lumMod val="75000"/>
                  </a:schemeClr>
                </a:solidFill>
                <a:latin typeface="Times New Roman" pitchFamily="18" charset="0"/>
                <a:cs typeface="Times New Roman" pitchFamily="18" charset="0"/>
              </a:rPr>
              <a:t>i</a:t>
            </a:r>
            <a:r>
              <a:rPr lang="en-US" sz="2000" dirty="0">
                <a:solidFill>
                  <a:schemeClr val="tx2">
                    <a:lumMod val="75000"/>
                  </a:schemeClr>
                </a:solidFill>
                <a:latin typeface="Times New Roman" pitchFamily="18" charset="0"/>
                <a:cs typeface="Times New Roman" pitchFamily="18" charset="0"/>
              </a:rPr>
              <a:t>.) Encapsulation</a:t>
            </a:r>
          </a:p>
          <a:p>
            <a:pPr lvl="0">
              <a:buNone/>
            </a:pPr>
            <a:r>
              <a:rPr lang="en-US" sz="2000" dirty="0">
                <a:solidFill>
                  <a:schemeClr val="tx2">
                    <a:lumMod val="75000"/>
                  </a:schemeClr>
                </a:solidFill>
                <a:latin typeface="Times New Roman" pitchFamily="18" charset="0"/>
                <a:cs typeface="Times New Roman" pitchFamily="18" charset="0"/>
              </a:rPr>
              <a:t>ii.) Polymorphism</a:t>
            </a:r>
          </a:p>
          <a:p>
            <a:pPr lvl="0">
              <a:buNone/>
            </a:pPr>
            <a:r>
              <a:rPr lang="en-US" sz="2000" dirty="0">
                <a:solidFill>
                  <a:schemeClr val="tx2">
                    <a:lumMod val="75000"/>
                  </a:schemeClr>
                </a:solidFill>
                <a:latin typeface="Times New Roman" pitchFamily="18" charset="0"/>
                <a:cs typeface="Times New Roman" pitchFamily="18" charset="0"/>
              </a:rPr>
              <a:t>iii.) Inheritance</a:t>
            </a:r>
          </a:p>
          <a:p>
            <a:pPr lvl="0">
              <a:buNone/>
            </a:pPr>
            <a:r>
              <a:rPr lang="en-US" sz="2000" dirty="0">
                <a:solidFill>
                  <a:schemeClr val="tx2">
                    <a:lumMod val="75000"/>
                  </a:schemeClr>
                </a:solidFill>
                <a:latin typeface="Times New Roman" pitchFamily="18" charset="0"/>
                <a:cs typeface="Times New Roman" pitchFamily="18" charset="0"/>
              </a:rPr>
              <a:t>iv.) Abstraction</a:t>
            </a:r>
          </a:p>
          <a:p>
            <a:pPr lvl="0">
              <a:buFont typeface="Wingdings" pitchFamily="2" charset="2"/>
              <a:buChar char="v"/>
            </a:pPr>
            <a:r>
              <a:rPr lang="en-US" sz="2000" dirty="0">
                <a:solidFill>
                  <a:schemeClr val="tx2">
                    <a:lumMod val="75000"/>
                  </a:schemeClr>
                </a:solidFill>
                <a:latin typeface="Times New Roman" pitchFamily="18" charset="0"/>
                <a:cs typeface="Times New Roman" pitchFamily="18" charset="0"/>
              </a:rPr>
              <a:t>Python supports oops principles because of that reason python applications will get the security, flexibility and reusability.</a:t>
            </a:r>
          </a:p>
          <a:p>
            <a:pPr lvl="0">
              <a:buFont typeface="Wingdings" pitchFamily="2" charset="2"/>
              <a:buChar char="v"/>
            </a:pPr>
            <a:endParaRPr lang="en-US" sz="20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4428176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1326</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Katiyar</dc:creator>
  <cp:lastModifiedBy>Rohit Kumar</cp:lastModifiedBy>
  <cp:revision>36</cp:revision>
  <dcterms:created xsi:type="dcterms:W3CDTF">2020-05-05T05:45:34Z</dcterms:created>
  <dcterms:modified xsi:type="dcterms:W3CDTF">2021-12-13T08:09:01Z</dcterms:modified>
</cp:coreProperties>
</file>