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5" indent="0" algn="ctr">
              <a:buNone/>
              <a:defRPr sz="2000"/>
            </a:lvl2pPr>
            <a:lvl3pPr marL="914349" indent="0" algn="ctr">
              <a:buNone/>
              <a:defRPr sz="1799"/>
            </a:lvl3pPr>
            <a:lvl4pPr marL="1371524" indent="0" algn="ctr">
              <a:buNone/>
              <a:defRPr sz="1600"/>
            </a:lvl4pPr>
            <a:lvl5pPr marL="1828698" indent="0" algn="ctr">
              <a:buNone/>
              <a:defRPr sz="1600"/>
            </a:lvl5pPr>
            <a:lvl6pPr marL="2285872" indent="0" algn="ctr">
              <a:buNone/>
              <a:defRPr sz="1600"/>
            </a:lvl6pPr>
            <a:lvl7pPr marL="2743047" indent="0" algn="ctr">
              <a:buNone/>
              <a:defRPr sz="1600"/>
            </a:lvl7pPr>
            <a:lvl8pPr marL="3200222" indent="0" algn="ctr">
              <a:buNone/>
              <a:defRPr sz="1600"/>
            </a:lvl8pPr>
            <a:lvl9pPr marL="365739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53F0-3884-4236-8305-9D4F8DC6E073}" type="datetime1">
              <a:rPr lang="en-US" smtClean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597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C4BB-3F45-457E-BD9C-F1CFFFD39305}" type="datetime1">
              <a:rPr lang="en-US" smtClean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976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F7ED-E135-40B2-A35F-7FEB4A72DD54}" type="datetime1">
              <a:rPr lang="en-US" smtClean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431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4174-7D6A-423D-8E5D-7F77F3AD881B}" type="datetime1">
              <a:rPr lang="en-US" smtClean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547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9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31E3-52E6-4E7A-80A6-AE4A8399F357}" type="datetime1">
              <a:rPr lang="en-US" smtClean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852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6FF6-3418-4733-A340-3BB08665B625}" type="datetime1">
              <a:rPr lang="en-US" smtClean="0"/>
              <a:pPr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690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5" indent="0">
              <a:buNone/>
              <a:defRPr sz="2000" b="1"/>
            </a:lvl2pPr>
            <a:lvl3pPr marL="914349" indent="0">
              <a:buNone/>
              <a:defRPr sz="1799" b="1"/>
            </a:lvl3pPr>
            <a:lvl4pPr marL="1371524" indent="0">
              <a:buNone/>
              <a:defRPr sz="1600" b="1"/>
            </a:lvl4pPr>
            <a:lvl5pPr marL="1828698" indent="0">
              <a:buNone/>
              <a:defRPr sz="1600" b="1"/>
            </a:lvl5pPr>
            <a:lvl6pPr marL="2285872" indent="0">
              <a:buNone/>
              <a:defRPr sz="1600" b="1"/>
            </a:lvl6pPr>
            <a:lvl7pPr marL="2743047" indent="0">
              <a:buNone/>
              <a:defRPr sz="1600" b="1"/>
            </a:lvl7pPr>
            <a:lvl8pPr marL="3200222" indent="0">
              <a:buNone/>
              <a:defRPr sz="1600" b="1"/>
            </a:lvl8pPr>
            <a:lvl9pPr marL="365739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CD58-AE08-4800-85C6-0F05F355CC6A}" type="datetime1">
              <a:rPr lang="en-US" smtClean="0"/>
              <a:pPr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441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AF9B-BE91-4958-AF07-AE10468439B0}" type="datetime1">
              <a:rPr lang="en-US" smtClean="0"/>
              <a:pPr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12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62C7-997C-411B-B69A-FBE5E87A4AB7}" type="datetime1">
              <a:rPr lang="en-US" smtClean="0"/>
              <a:pPr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707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5" indent="0">
              <a:buNone/>
              <a:defRPr sz="1400"/>
            </a:lvl2pPr>
            <a:lvl3pPr marL="914349" indent="0">
              <a:buNone/>
              <a:defRPr sz="1200"/>
            </a:lvl3pPr>
            <a:lvl4pPr marL="1371524" indent="0">
              <a:buNone/>
              <a:defRPr sz="1000"/>
            </a:lvl4pPr>
            <a:lvl5pPr marL="1828698" indent="0">
              <a:buNone/>
              <a:defRPr sz="1000"/>
            </a:lvl5pPr>
            <a:lvl6pPr marL="2285872" indent="0">
              <a:buNone/>
              <a:defRPr sz="1000"/>
            </a:lvl6pPr>
            <a:lvl7pPr marL="2743047" indent="0">
              <a:buNone/>
              <a:defRPr sz="1000"/>
            </a:lvl7pPr>
            <a:lvl8pPr marL="3200222" indent="0">
              <a:buNone/>
              <a:defRPr sz="1000"/>
            </a:lvl8pPr>
            <a:lvl9pPr marL="36573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5057-9CC0-42D5-8A7D-63A01E62D30A}" type="datetime1">
              <a:rPr lang="en-US" smtClean="0"/>
              <a:pPr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272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5" indent="0">
              <a:buNone/>
              <a:defRPr sz="2800"/>
            </a:lvl2pPr>
            <a:lvl3pPr marL="914349" indent="0">
              <a:buNone/>
              <a:defRPr sz="2400"/>
            </a:lvl3pPr>
            <a:lvl4pPr marL="1371524" indent="0">
              <a:buNone/>
              <a:defRPr sz="2000"/>
            </a:lvl4pPr>
            <a:lvl5pPr marL="1828698" indent="0">
              <a:buNone/>
              <a:defRPr sz="2000"/>
            </a:lvl5pPr>
            <a:lvl6pPr marL="2285872" indent="0">
              <a:buNone/>
              <a:defRPr sz="2000"/>
            </a:lvl6pPr>
            <a:lvl7pPr marL="2743047" indent="0">
              <a:buNone/>
              <a:defRPr sz="2000"/>
            </a:lvl7pPr>
            <a:lvl8pPr marL="3200222" indent="0">
              <a:buNone/>
              <a:defRPr sz="2000"/>
            </a:lvl8pPr>
            <a:lvl9pPr marL="365739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5" indent="0">
              <a:buNone/>
              <a:defRPr sz="1400"/>
            </a:lvl2pPr>
            <a:lvl3pPr marL="914349" indent="0">
              <a:buNone/>
              <a:defRPr sz="1200"/>
            </a:lvl3pPr>
            <a:lvl4pPr marL="1371524" indent="0">
              <a:buNone/>
              <a:defRPr sz="1000"/>
            </a:lvl4pPr>
            <a:lvl5pPr marL="1828698" indent="0">
              <a:buNone/>
              <a:defRPr sz="1000"/>
            </a:lvl5pPr>
            <a:lvl6pPr marL="2285872" indent="0">
              <a:buNone/>
              <a:defRPr sz="1000"/>
            </a:lvl6pPr>
            <a:lvl7pPr marL="2743047" indent="0">
              <a:buNone/>
              <a:defRPr sz="1000"/>
            </a:lvl7pPr>
            <a:lvl8pPr marL="3200222" indent="0">
              <a:buNone/>
              <a:defRPr sz="1000"/>
            </a:lvl8pPr>
            <a:lvl9pPr marL="365739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7804-A9CD-4E0B-B53C-F8A91D62D01E}" type="datetime1">
              <a:rPr lang="en-US" smtClean="0"/>
              <a:pPr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polyprep.co.in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34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1FEC0-C8EA-46E9-BDBA-AE52A9AE7229}" type="datetime1">
              <a:rPr lang="en-US" smtClean="0"/>
              <a:pPr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polyprep.co.in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62E63-5FCE-4494-BFA2-0F0580178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003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34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7" indent="-228587" algn="l" defTabSz="91434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1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6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1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5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60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4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8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3" indent="-228587" algn="l" defTabSz="9143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9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4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7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2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6" algn="l" defTabSz="9143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B18A886-7ABB-490B-8433-4A09BA0EF7E5}"/>
              </a:ext>
            </a:extLst>
          </p:cNvPr>
          <p:cNvSpPr txBox="1"/>
          <p:nvPr/>
        </p:nvSpPr>
        <p:spPr>
          <a:xfrm>
            <a:off x="1308762" y="3521359"/>
            <a:ext cx="10220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– 6</a:t>
            </a:r>
          </a:p>
          <a:p>
            <a:pPr algn="ctr"/>
            <a:r>
              <a:rPr lang="en-IN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IN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61705AE-7D23-4B60-9E36-95DCB650E565}"/>
              </a:ext>
            </a:extLst>
          </p:cNvPr>
          <p:cNvSpPr/>
          <p:nvPr/>
        </p:nvSpPr>
        <p:spPr>
          <a:xfrm>
            <a:off x="2330373" y="913648"/>
            <a:ext cx="80725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4800" b="1" dirty="0" smtClean="0">
                <a:solidFill>
                  <a:srgbClr val="4454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On Python</a:t>
            </a:r>
            <a:endParaRPr lang="en-IN" sz="4800" b="1" dirty="0">
              <a:solidFill>
                <a:srgbClr val="4454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AEBF3C6A-13CC-437D-B871-53EC05954E11}"/>
              </a:ext>
            </a:extLst>
          </p:cNvPr>
          <p:cNvSpPr/>
          <p:nvPr/>
        </p:nvSpPr>
        <p:spPr>
          <a:xfrm>
            <a:off x="2941983" y="2981739"/>
            <a:ext cx="6732104" cy="206733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43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29" y="184769"/>
            <a:ext cx="9344748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Of  Multilevel Inheritance (cont..)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750226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Payroll(Employee):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def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setPayroll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self,bs,hra,da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self.bs=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bs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self.hra=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hra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self.da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def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getPayroll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print("Basic Salary=",self.bs)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print("House Rent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Allownces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=",self.hra)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print("Dearness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Allownces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=",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self.da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29" y="184769"/>
            <a:ext cx="9344748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Of  Multilevel Inheritance (cont..)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750226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Payslip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(Payroll):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def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netSalary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print("Net Salary=",(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self.bs+self.hra+self.da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eid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Employee Id : "))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ename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=input("Enter Employee Name : ")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b=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Basic Salary : "))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h=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House Rent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Allownces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"))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d=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Dearness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Allownces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"))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ps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Payslip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ps.setEmployee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eid,ename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ps.setPayroll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b,h,d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29" y="184769"/>
            <a:ext cx="9344748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Of  Multilevel Inheritance (cont..)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750226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7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Payslip</a:t>
            </a:r>
            <a:r>
              <a:rPr lang="en-US" sz="17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(Payroll):</a:t>
            </a:r>
          </a:p>
          <a:p>
            <a:pPr>
              <a:buNone/>
            </a:pPr>
            <a:r>
              <a:rPr lang="en-US" sz="17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def </a:t>
            </a:r>
            <a:r>
              <a:rPr lang="en-US" sz="17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netSalary</a:t>
            </a:r>
            <a:r>
              <a:rPr lang="en-US" sz="17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>
              <a:buNone/>
            </a:pPr>
            <a:r>
              <a:rPr lang="en-US" sz="17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print("Net Salary=",(</a:t>
            </a:r>
            <a:r>
              <a:rPr lang="en-US" sz="17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self.bs+self.hra+self.da</a:t>
            </a:r>
            <a:r>
              <a:rPr lang="en-US" sz="17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buNone/>
            </a:pPr>
            <a:r>
              <a:rPr lang="en-US" sz="17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eid</a:t>
            </a:r>
            <a:r>
              <a:rPr lang="en-US" sz="17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7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Employee Id : "))</a:t>
            </a:r>
          </a:p>
          <a:p>
            <a:pPr>
              <a:buNone/>
            </a:pPr>
            <a:r>
              <a:rPr lang="en-US" sz="17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ename</a:t>
            </a:r>
            <a:r>
              <a:rPr lang="en-US" sz="17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=input("Enter Employee Name : ")</a:t>
            </a:r>
          </a:p>
          <a:p>
            <a:pPr>
              <a:buNone/>
            </a:pPr>
            <a:r>
              <a:rPr lang="en-US" sz="17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b=</a:t>
            </a:r>
            <a:r>
              <a:rPr lang="en-US" sz="17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Basic Salary : "))</a:t>
            </a:r>
          </a:p>
          <a:p>
            <a:pPr>
              <a:buNone/>
            </a:pPr>
            <a:r>
              <a:rPr lang="en-US" sz="17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h=</a:t>
            </a:r>
            <a:r>
              <a:rPr lang="en-US" sz="17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House Rent </a:t>
            </a:r>
            <a:r>
              <a:rPr lang="en-US" sz="17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Allownces</a:t>
            </a:r>
            <a:r>
              <a:rPr lang="en-US" sz="17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"))</a:t>
            </a:r>
          </a:p>
          <a:p>
            <a:pPr>
              <a:buNone/>
            </a:pPr>
            <a:r>
              <a:rPr lang="en-US" sz="17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d=</a:t>
            </a:r>
            <a:r>
              <a:rPr lang="en-US" sz="17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Dearness </a:t>
            </a:r>
            <a:r>
              <a:rPr lang="en-US" sz="17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Allownces</a:t>
            </a:r>
            <a:r>
              <a:rPr lang="en-US" sz="17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"))</a:t>
            </a:r>
          </a:p>
          <a:p>
            <a:pPr>
              <a:buNone/>
            </a:pPr>
            <a:r>
              <a:rPr lang="en-US" sz="17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ps</a:t>
            </a:r>
            <a:r>
              <a:rPr lang="en-US" sz="17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7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Payslip</a:t>
            </a:r>
            <a:r>
              <a:rPr lang="en-US" sz="17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17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ps.setEmployee</a:t>
            </a:r>
            <a:r>
              <a:rPr lang="en-US" sz="17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eid,ename</a:t>
            </a:r>
            <a:r>
              <a:rPr lang="en-US" sz="17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17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ps.setPayroll</a:t>
            </a:r>
            <a:r>
              <a:rPr lang="en-US" sz="17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b,h,d</a:t>
            </a:r>
            <a:r>
              <a:rPr lang="en-US" sz="17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17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print("**************PAY SLIP***************")</a:t>
            </a:r>
          </a:p>
          <a:p>
            <a:pPr>
              <a:buNone/>
            </a:pPr>
            <a:r>
              <a:rPr lang="en-US" sz="17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ps.getEmployee</a:t>
            </a:r>
            <a:r>
              <a:rPr lang="en-US" sz="17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17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ps.getPayroll</a:t>
            </a:r>
            <a:r>
              <a:rPr lang="en-US" sz="17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17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ps.netSalary</a:t>
            </a:r>
            <a:r>
              <a:rPr lang="en-US" sz="17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en-US" sz="17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29" y="184769"/>
            <a:ext cx="9344748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Of  Multilevel Inheritance (cont..)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750226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Output:-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Employee Id : 1001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Employee Name :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Brijesh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Mishra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Basic Salary : 35000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House Rent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Allownces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15000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Dearness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Allownces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10000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**************PAY SLIP***************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Employee Id= 1001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Employee Name=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Brijesh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Mishra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Basic Salary= 35000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House Rent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Allownces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 15000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Dearness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Allownces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 10000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Net Salary= 60000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In Python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906983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concept of using properties of one class into another class without creating object of that class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explicitly is known as inheritance.</a:t>
            </a:r>
          </a:p>
          <a:p>
            <a:pPr lvl="0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class which is extended by another class is known as ‘super’ class.</a:t>
            </a:r>
          </a:p>
          <a:p>
            <a:pPr lvl="0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class which is extending another class is known as ‘sub’ class.</a:t>
            </a:r>
          </a:p>
          <a:p>
            <a:pPr lvl="0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Both super class properties and sub class properties can be accessed through subclass reference variable.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Super class properties directly we can use within the subclass.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A: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#Class A Code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B(A):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#Class B Code </a:t>
            </a:r>
          </a:p>
          <a:p>
            <a:pPr lvl="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endParaRPr lang="en-US" sz="2000" dirty="0" smtClean="0"/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30" y="184769"/>
            <a:ext cx="5991764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Inheritance In Python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998423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Python Programming Language provides five types of Inheritance:-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Single Inheritance:- In Single Inheritance there is a single base class and single derived class.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Multiple Inheritance:- In Multiple Inheritance there are multiple base classes and single derived class.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Hierarchical Inheritance:- In Hierarchical Inheritance there is a single base class and multiple derived class.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Multi-level Inheritance:- The concept of inheriting properties from multiple classes into single class with the concept of ‘one after another’ is known as a multilevel inheritance.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Hybrid Inheritance:- If you combine two or more inheritance then resultant inheritance is called Hybrid Inheritance.</a:t>
            </a:r>
          </a:p>
          <a:p>
            <a:pPr marL="457200" indent="-4572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endParaRPr lang="en-US" sz="2000" dirty="0" smtClean="0"/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29" y="184769"/>
            <a:ext cx="7489821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Of Single Inheritance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998423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#Example Application of single inheritance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A: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def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showA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print("This message from base class")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B(A):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def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showB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print("This message from derived class")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b=B() #Creation of object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b.showA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() #This message from base class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b.showB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() #This message from derived class</a:t>
            </a:r>
          </a:p>
          <a:p>
            <a:pPr lvl="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endParaRPr lang="en-US" sz="2000" dirty="0" smtClean="0"/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29" y="184769"/>
            <a:ext cx="7489821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Of Multiple Inheritance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998423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#Example Application Of Multiple Inheritance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x: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def m1(self):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print('in m1 of x')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y: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def m2(self):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print('in m2 of y')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z(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def m3(self):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print('in m3 of z')</a:t>
            </a:r>
          </a:p>
          <a:p>
            <a:pPr lvl="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endParaRPr lang="en-US" sz="2000" dirty="0" smtClean="0"/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29" y="184769"/>
            <a:ext cx="9344748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Of Multiple Inheritance (cont..)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750226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z1=z()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z1.m1()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z1.m2()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z1.m3()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y1=y()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y1.m2()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x1=x()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x1.m1()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Output:-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m1 of x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m2 of y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m3 of z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m2 of y</a:t>
            </a:r>
          </a:p>
          <a:p>
            <a:pPr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m1 of x</a:t>
            </a:r>
          </a:p>
          <a:p>
            <a:pPr lvl="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None/>
            </a:pPr>
            <a:endParaRPr lang="en-US" sz="2000" dirty="0" smtClean="0"/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29" y="184769"/>
            <a:ext cx="9344748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Of  Hierarchical Inheritance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750226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# Example Application Of Hierarchical Inheritance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Shape: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def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setValue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self,s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self.s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=s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Square(Shape):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def area(self):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self.s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self.s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Cube(Shape):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def volume(self):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self.s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self.s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self.s</a:t>
            </a:r>
            <a:endParaRPr lang="en-US" sz="2000" dirty="0" smtClean="0"/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29" y="184769"/>
            <a:ext cx="9344748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Of  Hierarchical Inheritance (cont..)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750226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side of square : "))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sq=Square()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sq.setValue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(x)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print("Area of square:",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sq.area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(input("Enter side of cube : "))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cu=Cube()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cu.setValue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(x)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print("Area of square:",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cu.volume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marL="342900" lvl="0" indent="-342900">
              <a:buNone/>
            </a:pP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Output:-</a:t>
            </a:r>
          </a:p>
          <a:p>
            <a:pPr marL="342900" lvl="0" indent="-342900"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side of square : 10</a:t>
            </a:r>
          </a:p>
          <a:p>
            <a:pPr marL="342900" lvl="0" indent="-342900"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Area of square: 100</a:t>
            </a:r>
          </a:p>
          <a:p>
            <a:pPr marL="342900" lvl="0" indent="-342900"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Enter side of cube : 10</a:t>
            </a:r>
          </a:p>
          <a:p>
            <a:pPr marL="342900" lvl="0" indent="-342900"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Area of square: 1000</a:t>
            </a: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A409DC-5501-4C05-9BFD-E07A34A4F350}"/>
              </a:ext>
            </a:extLst>
          </p:cNvPr>
          <p:cNvSpPr txBox="1"/>
          <p:nvPr/>
        </p:nvSpPr>
        <p:spPr>
          <a:xfrm>
            <a:off x="792029" y="184769"/>
            <a:ext cx="9344748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5529"/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 Of  Multilevel </a:t>
            </a:r>
            <a:r>
              <a:rPr lang="en-IN" sz="3048" dirty="0" smtClean="0">
                <a:solidFill>
                  <a:srgbClr val="4472C4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3048" dirty="0">
              <a:solidFill>
                <a:srgbClr val="4472C4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433DE6A-676D-4A43-93E4-7E24ADE8C63A}"/>
              </a:ext>
            </a:extLst>
          </p:cNvPr>
          <p:cNvSpPr txBox="1">
            <a:spLocks/>
          </p:cNvSpPr>
          <p:nvPr/>
        </p:nvSpPr>
        <p:spPr>
          <a:xfrm>
            <a:off x="679268" y="750226"/>
            <a:ext cx="11168742" cy="4758670"/>
          </a:xfrm>
          <a:prstGeom prst="rect">
            <a:avLst/>
          </a:prstGeom>
        </p:spPr>
        <p:txBody>
          <a:bodyPr/>
          <a:lstStyle>
            <a:lvl1pPr marL="239961" indent="-239961" algn="l" defTabSz="959846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88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9807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9730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653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576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498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421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344" indent="-239961" algn="l" defTabSz="959846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# Example Application Of Multi-level Inheritance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Employee: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def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setEmployee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self,empid,empname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self.empid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empid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self.empname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empname</a:t>
            </a: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def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getEmployee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print("Employee Id=",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self.empid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print("Employee Name=",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self.empname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lvl="0" indent="-342900">
              <a:buNone/>
            </a:pPr>
            <a:endParaRPr lang="en-US" sz="2000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442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788</Words>
  <Application>Microsoft Office PowerPoint</Application>
  <PresentationFormat>Custom</PresentationFormat>
  <Paragraphs>169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Katiyar</dc:creator>
  <cp:lastModifiedBy>Brijesh</cp:lastModifiedBy>
  <cp:revision>119</cp:revision>
  <dcterms:created xsi:type="dcterms:W3CDTF">2020-05-05T05:45:34Z</dcterms:created>
  <dcterms:modified xsi:type="dcterms:W3CDTF">2020-05-28T11:16:45Z</dcterms:modified>
</cp:coreProperties>
</file>