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Montserrat SemiBold"/>
      <p:regular r:id="rId53"/>
      <p:bold r:id="rId54"/>
      <p:italic r:id="rId55"/>
      <p:boldItalic r:id="rId56"/>
    </p:embeddedFont>
    <p:embeddedFont>
      <p:font typeface="Montserrat"/>
      <p:regular r:id="rId57"/>
      <p:bold r:id="rId58"/>
      <p:italic r:id="rId59"/>
      <p:boldItalic r:id="rId60"/>
    </p:embeddedFont>
    <p:embeddedFont>
      <p:font typeface="Inter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nter-bold.fntdata"/><Relationship Id="rId61" Type="http://schemas.openxmlformats.org/officeDocument/2006/relationships/font" Target="fonts/Inter-regular.fntdata"/><Relationship Id="rId20" Type="http://schemas.openxmlformats.org/officeDocument/2006/relationships/slide" Target="slides/slide15.xml"/><Relationship Id="rId64" Type="http://schemas.openxmlformats.org/officeDocument/2006/relationships/font" Target="fonts/Inter-boldItalic.fntdata"/><Relationship Id="rId63" Type="http://schemas.openxmlformats.org/officeDocument/2006/relationships/font" Target="fonts/Int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SemiBold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SemiBold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SemiBold-bold.fntdata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SemiBold-boldItalic.fntdata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6f382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6f382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16bfb570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16bfb570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16bfb57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16bfb57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16bfb57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16bfb57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16bfb5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16bfb5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8fac94d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8fac94d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38fac94d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38fac94d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38fac94d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38fac94d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38fac94d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38fac94d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38fac94d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38fac94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38fac94d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38fac94d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e4255d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e4255d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38fac94d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38fac94d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16bfb570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d16bfb570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16bfb57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16bfb57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16bfb570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16bfb570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38fac94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38fac94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38fac94d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38fac94d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38fac94d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638fac94d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38fac94d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638fac94d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38fac94d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38fac94d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38fac94d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638fac94d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6f3829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6f3829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38fac94d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638fac94d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638fac94d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638fac94d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638fac94d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638fac94d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638fac94d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638fac94d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638fac94d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638fac94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16bfb57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d16bfb57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d16bfb570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d16bfb570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638fac94d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638fac94d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38fac94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638fac9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638fac94d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638fac94d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8fac94d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38fac94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638fac94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638fac94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638fac94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638fac94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638fac94d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638fac94d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638fac94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638fac94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638fac94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638fac94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638fac94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638fac94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638fac94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638fac94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86f3829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186f3829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38fac94d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38fac94d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8fac94d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8fac94d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38fac94d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38fac94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16bfb570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16bfb57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16bfb57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16bfb57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the capital of France?”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the capital of France?”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3"/>
          <p:cNvCxnSpPr>
            <a:endCxn id="141" idx="3"/>
          </p:cNvCxnSpPr>
          <p:nvPr/>
        </p:nvCxnSpPr>
        <p:spPr>
          <a:xfrm rot="10800000">
            <a:off x="2225200" y="1264550"/>
            <a:ext cx="4089300" cy="1191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the capital of France?”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6347250" y="33428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“Paris is the capital of France”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4"/>
          <p:cNvCxnSpPr>
            <a:stCxn id="153" idx="3"/>
            <a:endCxn id="156" idx="1"/>
          </p:cNvCxnSpPr>
          <p:nvPr/>
        </p:nvCxnSpPr>
        <p:spPr>
          <a:xfrm>
            <a:off x="2225200" y="1264550"/>
            <a:ext cx="4122000" cy="27528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471300" y="1125075"/>
            <a:ext cx="2362200" cy="2362200"/>
          </a:xfrm>
          <a:prstGeom prst="noSmoking">
            <a:avLst>
              <a:gd fmla="val 18750" name="adj"/>
            </a:avLst>
          </a:prstGeom>
          <a:solidFill>
            <a:srgbClr val="CC0000">
              <a:alpha val="31009"/>
            </a:srgbClr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2692925" y="28046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1"/>
          <p:cNvCxnSpPr>
            <a:endCxn id="243" idx="1"/>
          </p:cNvCxnSpPr>
          <p:nvPr/>
        </p:nvCxnSpPr>
        <p:spPr>
          <a:xfrm flipH="1" rot="10800000">
            <a:off x="2287625" y="3342809"/>
            <a:ext cx="4053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1"/>
          <p:cNvCxnSpPr>
            <a:stCxn id="243" idx="0"/>
            <a:endCxn id="238" idx="3"/>
          </p:cNvCxnSpPr>
          <p:nvPr/>
        </p:nvCxnSpPr>
        <p:spPr>
          <a:xfrm flipH="1" rot="5400000">
            <a:off x="1926157" y="1563599"/>
            <a:ext cx="1540200" cy="94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1"/>
          <p:cNvCxnSpPr>
            <a:stCxn id="240" idx="1"/>
          </p:cNvCxnSpPr>
          <p:nvPr/>
        </p:nvCxnSpPr>
        <p:spPr>
          <a:xfrm rot="10800000">
            <a:off x="3168125" y="1961550"/>
            <a:ext cx="3146400" cy="4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Knowledge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Retrieval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2692925" y="28046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32"/>
          <p:cNvCxnSpPr>
            <a:endCxn id="260" idx="1"/>
          </p:cNvCxnSpPr>
          <p:nvPr/>
        </p:nvCxnSpPr>
        <p:spPr>
          <a:xfrm flipH="1" rot="10800000">
            <a:off x="2287625" y="3342809"/>
            <a:ext cx="4053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2"/>
          <p:cNvCxnSpPr>
            <a:stCxn id="260" idx="0"/>
            <a:endCxn id="255" idx="3"/>
          </p:cNvCxnSpPr>
          <p:nvPr/>
        </p:nvCxnSpPr>
        <p:spPr>
          <a:xfrm flipH="1" rot="5400000">
            <a:off x="1926157" y="1563599"/>
            <a:ext cx="1540200" cy="94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2"/>
          <p:cNvCxnSpPr>
            <a:stCxn id="257" idx="1"/>
          </p:cNvCxnSpPr>
          <p:nvPr/>
        </p:nvCxnSpPr>
        <p:spPr>
          <a:xfrm rot="10800000">
            <a:off x="3168125" y="1961550"/>
            <a:ext cx="3146400" cy="4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2"/>
          <p:cNvSpPr/>
          <p:nvPr/>
        </p:nvSpPr>
        <p:spPr>
          <a:xfrm>
            <a:off x="6347250" y="33428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“5 weeks PTO a year”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Annotation: File 123 pg 6.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2692925" y="28046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33"/>
          <p:cNvCxnSpPr>
            <a:endCxn id="278" idx="1"/>
          </p:cNvCxnSpPr>
          <p:nvPr/>
        </p:nvCxnSpPr>
        <p:spPr>
          <a:xfrm flipH="1" rot="10800000">
            <a:off x="2287625" y="3342809"/>
            <a:ext cx="4053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3"/>
          <p:cNvCxnSpPr>
            <a:stCxn id="278" idx="0"/>
            <a:endCxn id="273" idx="3"/>
          </p:cNvCxnSpPr>
          <p:nvPr/>
        </p:nvCxnSpPr>
        <p:spPr>
          <a:xfrm flipH="1" rot="5400000">
            <a:off x="1926157" y="1563599"/>
            <a:ext cx="1540200" cy="94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3"/>
          <p:cNvCxnSpPr>
            <a:stCxn id="275" idx="1"/>
          </p:cNvCxnSpPr>
          <p:nvPr/>
        </p:nvCxnSpPr>
        <p:spPr>
          <a:xfrm rot="10800000">
            <a:off x="3168125" y="1961550"/>
            <a:ext cx="3146400" cy="4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3"/>
          <p:cNvSpPr/>
          <p:nvPr/>
        </p:nvSpPr>
        <p:spPr>
          <a:xfrm>
            <a:off x="6347250" y="33428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“5 weeks PTO a year”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Annotation: File 123 pg 6.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4651950" y="340450"/>
            <a:ext cx="4135200" cy="54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System 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“You are a helpful assistant”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4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2692925" y="28046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34"/>
          <p:cNvCxnSpPr>
            <a:endCxn id="297" idx="1"/>
          </p:cNvCxnSpPr>
          <p:nvPr/>
        </p:nvCxnSpPr>
        <p:spPr>
          <a:xfrm flipH="1" rot="10800000">
            <a:off x="2287625" y="3342809"/>
            <a:ext cx="4053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4"/>
          <p:cNvCxnSpPr>
            <a:stCxn id="297" idx="0"/>
            <a:endCxn id="292" idx="3"/>
          </p:cNvCxnSpPr>
          <p:nvPr/>
        </p:nvCxnSpPr>
        <p:spPr>
          <a:xfrm flipH="1" rot="5400000">
            <a:off x="1926157" y="1563599"/>
            <a:ext cx="1540200" cy="94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4"/>
          <p:cNvCxnSpPr>
            <a:stCxn id="294" idx="1"/>
          </p:cNvCxnSpPr>
          <p:nvPr/>
        </p:nvCxnSpPr>
        <p:spPr>
          <a:xfrm rot="10800000">
            <a:off x="3168125" y="1961550"/>
            <a:ext cx="3146400" cy="4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4"/>
          <p:cNvSpPr/>
          <p:nvPr/>
        </p:nvSpPr>
        <p:spPr>
          <a:xfrm>
            <a:off x="6347250" y="33428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“5 weeks PTO a year”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Annotation: File 123 pg 6.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4651950" y="340450"/>
            <a:ext cx="4135200" cy="54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System 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“Only answer questions about Vacations”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6314525" y="1660050"/>
            <a:ext cx="2610300" cy="1591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File_ids: [123]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183850" y="2688800"/>
            <a:ext cx="2196900" cy="1936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2692925" y="28046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5"/>
          <p:cNvCxnSpPr>
            <a:endCxn id="316" idx="1"/>
          </p:cNvCxnSpPr>
          <p:nvPr/>
        </p:nvCxnSpPr>
        <p:spPr>
          <a:xfrm flipH="1" rot="10800000">
            <a:off x="2287625" y="3342809"/>
            <a:ext cx="405300" cy="10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5"/>
          <p:cNvCxnSpPr>
            <a:stCxn id="316" idx="0"/>
            <a:endCxn id="311" idx="3"/>
          </p:cNvCxnSpPr>
          <p:nvPr/>
        </p:nvCxnSpPr>
        <p:spPr>
          <a:xfrm flipH="1" rot="5400000">
            <a:off x="1926157" y="1563599"/>
            <a:ext cx="1540200" cy="94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5"/>
          <p:cNvCxnSpPr>
            <a:stCxn id="313" idx="1"/>
          </p:cNvCxnSpPr>
          <p:nvPr/>
        </p:nvCxnSpPr>
        <p:spPr>
          <a:xfrm rot="10800000">
            <a:off x="3168125" y="1961550"/>
            <a:ext cx="3146400" cy="4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5"/>
          <p:cNvSpPr/>
          <p:nvPr/>
        </p:nvSpPr>
        <p:spPr>
          <a:xfrm>
            <a:off x="6347250" y="33428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“5 weeks PTO a year”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Annotation: File 123 pg 6.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4651950" y="340450"/>
            <a:ext cx="4135200" cy="54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System 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“Only use the PDFs I’ve uploaded.”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7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2" name="Google Shape;342;p37"/>
          <p:cNvCxnSpPr>
            <a:stCxn id="340" idx="2"/>
            <a:endCxn id="341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7"/>
          <p:cNvCxnSpPr>
            <a:stCxn id="339" idx="2"/>
            <a:endCxn id="340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8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p38"/>
          <p:cNvCxnSpPr>
            <a:stCxn id="354" idx="2"/>
            <a:endCxn id="355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8"/>
          <p:cNvCxnSpPr>
            <a:stCxn id="353" idx="2"/>
            <a:endCxn id="354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8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9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4" name="Google Shape;374;p39"/>
          <p:cNvCxnSpPr>
            <a:stCxn id="372" idx="2"/>
            <a:endCxn id="373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9"/>
          <p:cNvCxnSpPr>
            <a:stCxn id="371" idx="2"/>
            <a:endCxn id="372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9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0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0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4" name="Google Shape;394;p40"/>
          <p:cNvCxnSpPr>
            <a:stCxn id="392" idx="2"/>
            <a:endCxn id="393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0"/>
          <p:cNvCxnSpPr>
            <a:stCxn id="391" idx="2"/>
            <a:endCxn id="392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0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40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40"/>
          <p:cNvCxnSpPr>
            <a:stCxn id="401" idx="1"/>
            <a:endCxn id="402" idx="3"/>
          </p:cNvCxnSpPr>
          <p:nvPr/>
        </p:nvCxnSpPr>
        <p:spPr>
          <a:xfrm flipH="1">
            <a:off x="5653025" y="2177100"/>
            <a:ext cx="661500" cy="12168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" name="Google Shape;4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1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183850" y="2688788"/>
            <a:ext cx="2144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6" name="Google Shape;416;p41"/>
          <p:cNvCxnSpPr>
            <a:stCxn id="414" idx="2"/>
            <a:endCxn id="415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1"/>
          <p:cNvCxnSpPr>
            <a:stCxn id="413" idx="2"/>
            <a:endCxn id="414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1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 b="1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p41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5" name="Google Shape;425;p41"/>
          <p:cNvCxnSpPr>
            <a:stCxn id="423" idx="1"/>
            <a:endCxn id="424" idx="3"/>
          </p:cNvCxnSpPr>
          <p:nvPr/>
        </p:nvCxnSpPr>
        <p:spPr>
          <a:xfrm flipH="1">
            <a:off x="5653025" y="2177100"/>
            <a:ext cx="661500" cy="12168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powerful capability of Assistants is to ask them information about files that you upload to OpenAI File Storage.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dive into the coding of using files with our assistants, let’s get an overview of some key ideas on how knowledge retrieval works!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1" name="Google Shape;4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4" name="Google Shape;43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2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2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2"/>
          <p:cNvSpPr/>
          <p:nvPr/>
        </p:nvSpPr>
        <p:spPr>
          <a:xfrm>
            <a:off x="155350" y="2688788"/>
            <a:ext cx="2201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8" name="Google Shape;438;p42"/>
          <p:cNvCxnSpPr>
            <a:stCxn id="436" idx="2"/>
            <a:endCxn id="437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2"/>
          <p:cNvCxnSpPr>
            <a:stCxn id="435" idx="2"/>
            <a:endCxn id="436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42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 b="1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7" name="Google Shape;447;p42"/>
          <p:cNvCxnSpPr>
            <a:stCxn id="445" idx="1"/>
            <a:endCxn id="446" idx="3"/>
          </p:cNvCxnSpPr>
          <p:nvPr/>
        </p:nvCxnSpPr>
        <p:spPr>
          <a:xfrm flipH="1">
            <a:off x="5653025" y="2177100"/>
            <a:ext cx="661500" cy="12168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2"/>
          <p:cNvSpPr/>
          <p:nvPr/>
        </p:nvSpPr>
        <p:spPr>
          <a:xfrm>
            <a:off x="3293925" y="19753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42"/>
          <p:cNvCxnSpPr>
            <a:stCxn id="437" idx="3"/>
            <a:endCxn id="448" idx="1"/>
          </p:cNvCxnSpPr>
          <p:nvPr/>
        </p:nvCxnSpPr>
        <p:spPr>
          <a:xfrm flipH="1" rot="10800000">
            <a:off x="2357050" y="2513588"/>
            <a:ext cx="936900" cy="1143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5" name="Google Shape;4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8" name="Google Shape;4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3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3"/>
          <p:cNvSpPr/>
          <p:nvPr/>
        </p:nvSpPr>
        <p:spPr>
          <a:xfrm>
            <a:off x="155350" y="2688788"/>
            <a:ext cx="2201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2" name="Google Shape;462;p43"/>
          <p:cNvCxnSpPr>
            <a:stCxn id="460" idx="2"/>
            <a:endCxn id="461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3"/>
          <p:cNvCxnSpPr>
            <a:stCxn id="459" idx="2"/>
            <a:endCxn id="460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43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 b="1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8" name="Google Shape;468;p43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1" name="Google Shape;471;p43"/>
          <p:cNvCxnSpPr>
            <a:stCxn id="469" idx="1"/>
            <a:endCxn id="472" idx="3"/>
          </p:cNvCxnSpPr>
          <p:nvPr/>
        </p:nvCxnSpPr>
        <p:spPr>
          <a:xfrm flipH="1">
            <a:off x="4127825" y="2177100"/>
            <a:ext cx="2186700" cy="336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43"/>
          <p:cNvSpPr/>
          <p:nvPr/>
        </p:nvSpPr>
        <p:spPr>
          <a:xfrm>
            <a:off x="3293925" y="19753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3"/>
          <p:cNvCxnSpPr>
            <a:stCxn id="461" idx="3"/>
            <a:endCxn id="472" idx="1"/>
          </p:cNvCxnSpPr>
          <p:nvPr/>
        </p:nvCxnSpPr>
        <p:spPr>
          <a:xfrm flipH="1" rot="10800000">
            <a:off x="2357050" y="2513588"/>
            <a:ext cx="936900" cy="1143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3"/>
          <p:cNvCxnSpPr>
            <a:stCxn id="472" idx="0"/>
            <a:endCxn id="459" idx="3"/>
          </p:cNvCxnSpPr>
          <p:nvPr/>
        </p:nvCxnSpPr>
        <p:spPr>
          <a:xfrm flipH="1" rot="5400000">
            <a:off x="2641307" y="848449"/>
            <a:ext cx="710700" cy="154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0" name="Google Shape;4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4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44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4"/>
          <p:cNvSpPr/>
          <p:nvPr/>
        </p:nvSpPr>
        <p:spPr>
          <a:xfrm>
            <a:off x="155350" y="2688788"/>
            <a:ext cx="2201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7" name="Google Shape;487;p44"/>
          <p:cNvCxnSpPr>
            <a:stCxn id="485" idx="2"/>
            <a:endCxn id="486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4"/>
          <p:cNvCxnSpPr>
            <a:stCxn id="484" idx="2"/>
            <a:endCxn id="485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4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 b="1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2" name="Google Shape;492;p44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3" name="Google Shape;493;p44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44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44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6" name="Google Shape;496;p44"/>
          <p:cNvCxnSpPr>
            <a:stCxn id="494" idx="1"/>
            <a:endCxn id="497" idx="3"/>
          </p:cNvCxnSpPr>
          <p:nvPr/>
        </p:nvCxnSpPr>
        <p:spPr>
          <a:xfrm flipH="1">
            <a:off x="4127825" y="2177100"/>
            <a:ext cx="2186700" cy="336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44"/>
          <p:cNvSpPr/>
          <p:nvPr/>
        </p:nvSpPr>
        <p:spPr>
          <a:xfrm>
            <a:off x="3293925" y="19753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44"/>
          <p:cNvCxnSpPr>
            <a:stCxn id="486" idx="3"/>
            <a:endCxn id="497" idx="1"/>
          </p:cNvCxnSpPr>
          <p:nvPr/>
        </p:nvCxnSpPr>
        <p:spPr>
          <a:xfrm flipH="1" rot="10800000">
            <a:off x="2357050" y="2513588"/>
            <a:ext cx="936900" cy="1143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44"/>
          <p:cNvCxnSpPr>
            <a:stCxn id="497" idx="0"/>
            <a:endCxn id="484" idx="3"/>
          </p:cNvCxnSpPr>
          <p:nvPr/>
        </p:nvCxnSpPr>
        <p:spPr>
          <a:xfrm flipH="1" rot="5400000">
            <a:off x="2641307" y="848449"/>
            <a:ext cx="710700" cy="154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44"/>
          <p:cNvSpPr/>
          <p:nvPr/>
        </p:nvSpPr>
        <p:spPr>
          <a:xfrm>
            <a:off x="6314525" y="2982500"/>
            <a:ext cx="2610300" cy="1348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“5 weeks PTO a year”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Annotation: File 123 pg 6.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/>
          <p:nvPr/>
        </p:nvSpPr>
        <p:spPr>
          <a:xfrm>
            <a:off x="3099875" y="3176450"/>
            <a:ext cx="1004700" cy="1100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6" name="Google Shape;5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4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9" name="Google Shape;5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5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45"/>
          <p:cNvSpPr/>
          <p:nvPr/>
        </p:nvSpPr>
        <p:spPr>
          <a:xfrm>
            <a:off x="287200" y="1741100"/>
            <a:ext cx="1938000" cy="784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Type: Retrieval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45"/>
          <p:cNvSpPr/>
          <p:nvPr/>
        </p:nvSpPr>
        <p:spPr>
          <a:xfrm>
            <a:off x="155350" y="2688788"/>
            <a:ext cx="2201700" cy="1936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File_id: 123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Vacation_policy.pdf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File_id: 456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Office_policy.pdf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3" name="Google Shape;513;p45"/>
          <p:cNvCxnSpPr>
            <a:stCxn id="511" idx="2"/>
            <a:endCxn id="512" idx="0"/>
          </p:cNvCxnSpPr>
          <p:nvPr/>
        </p:nvCxnSpPr>
        <p:spPr>
          <a:xfrm>
            <a:off x="1256200" y="2525300"/>
            <a:ext cx="0" cy="163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45"/>
          <p:cNvCxnSpPr>
            <a:stCxn id="510" idx="2"/>
            <a:endCxn id="511" idx="0"/>
          </p:cNvCxnSpPr>
          <p:nvPr/>
        </p:nvCxnSpPr>
        <p:spPr>
          <a:xfrm>
            <a:off x="1256200" y="1644200"/>
            <a:ext cx="0" cy="96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45"/>
          <p:cNvSpPr/>
          <p:nvPr/>
        </p:nvSpPr>
        <p:spPr>
          <a:xfrm>
            <a:off x="2185050" y="3368425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5"/>
          <p:cNvSpPr/>
          <p:nvPr/>
        </p:nvSpPr>
        <p:spPr>
          <a:xfrm>
            <a:off x="2185050" y="3996050"/>
            <a:ext cx="885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5"/>
          <p:cNvSpPr txBox="1"/>
          <p:nvPr/>
        </p:nvSpPr>
        <p:spPr>
          <a:xfrm>
            <a:off x="2869925" y="3308125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[3,4,..6,1]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2869925" y="3935750"/>
            <a:ext cx="1379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[5,1,..8,9]</a:t>
            </a:r>
            <a:endParaRPr b="1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9" name="Google Shape;519;p45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5"/>
          <p:cNvSpPr/>
          <p:nvPr/>
        </p:nvSpPr>
        <p:spPr>
          <a:xfrm>
            <a:off x="6314525" y="1660050"/>
            <a:ext cx="2610300" cy="10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“What is our vacation policy?”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45"/>
          <p:cNvSpPr/>
          <p:nvPr/>
        </p:nvSpPr>
        <p:spPr>
          <a:xfrm>
            <a:off x="4519200" y="3176450"/>
            <a:ext cx="1133700" cy="43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[3,4,..7,1]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2" name="Google Shape;522;p45"/>
          <p:cNvCxnSpPr>
            <a:stCxn id="520" idx="1"/>
            <a:endCxn id="523" idx="3"/>
          </p:cNvCxnSpPr>
          <p:nvPr/>
        </p:nvCxnSpPr>
        <p:spPr>
          <a:xfrm flipH="1">
            <a:off x="4127825" y="2177100"/>
            <a:ext cx="2186700" cy="336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45"/>
          <p:cNvSpPr/>
          <p:nvPr/>
        </p:nvSpPr>
        <p:spPr>
          <a:xfrm>
            <a:off x="3293925" y="1975399"/>
            <a:ext cx="833922" cy="1076220"/>
          </a:xfrm>
          <a:prstGeom prst="flowChartMultidocumen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4" name="Google Shape;524;p45"/>
          <p:cNvCxnSpPr>
            <a:stCxn id="512" idx="3"/>
            <a:endCxn id="523" idx="1"/>
          </p:cNvCxnSpPr>
          <p:nvPr/>
        </p:nvCxnSpPr>
        <p:spPr>
          <a:xfrm flipH="1" rot="10800000">
            <a:off x="2357050" y="2513588"/>
            <a:ext cx="936900" cy="1143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45"/>
          <p:cNvCxnSpPr>
            <a:stCxn id="523" idx="0"/>
            <a:endCxn id="510" idx="3"/>
          </p:cNvCxnSpPr>
          <p:nvPr/>
        </p:nvCxnSpPr>
        <p:spPr>
          <a:xfrm flipH="1" rot="5400000">
            <a:off x="2641307" y="848449"/>
            <a:ext cx="710700" cy="154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45"/>
          <p:cNvSpPr/>
          <p:nvPr/>
        </p:nvSpPr>
        <p:spPr>
          <a:xfrm>
            <a:off x="6314525" y="2982500"/>
            <a:ext cx="2610300" cy="1513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Assistant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Content: “There is no information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about vacations in our office policy, sorry!”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45"/>
          <p:cNvSpPr/>
          <p:nvPr/>
        </p:nvSpPr>
        <p:spPr>
          <a:xfrm>
            <a:off x="296725" y="3815625"/>
            <a:ext cx="1858800" cy="647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5"/>
          <p:cNvSpPr/>
          <p:nvPr/>
        </p:nvSpPr>
        <p:spPr>
          <a:xfrm>
            <a:off x="3745238" y="3095738"/>
            <a:ext cx="1181100" cy="1181100"/>
          </a:xfrm>
          <a:prstGeom prst="noSmoking">
            <a:avLst>
              <a:gd fmla="val 18750" name="adj"/>
            </a:avLst>
          </a:prstGeom>
          <a:solidFill>
            <a:srgbClr val="CC0000">
              <a:alpha val="31009"/>
            </a:srgbClr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46"/>
          <p:cNvSpPr txBox="1"/>
          <p:nvPr/>
        </p:nvSpPr>
        <p:spPr>
          <a:xfrm>
            <a:off x="272000" y="854825"/>
            <a:ext cx="870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Supported Files Types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view all the supported files in the documentation: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b="1" lang="en" sz="2800" u="sng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platform.openai.com/docs/assistants/tools/supported-files</a:t>
            </a:r>
            <a:endParaRPr b="1" sz="2800" u="sng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6" name="Google Shape;53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let’s visualize an assistant that is constructed to have knowledge retrieval from multiple files upon creating the assistant. </a:t>
            </a: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An important note however!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means you will be charged for these files, currently all the files attached will be automatically indexed and you will be charged the $0.20/GB per assistant per day.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4" name="Google Shape;54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pricing will very likely evolve with time, so make sure you check the official pricing documentation online on pricing of assistants, files, and knowledge retrieval!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2" name="Google Shape;55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49"/>
          <p:cNvSpPr txBox="1"/>
          <p:nvPr/>
        </p:nvSpPr>
        <p:spPr>
          <a:xfrm>
            <a:off x="272000" y="854825"/>
            <a:ext cx="870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Supported Files Types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0" name="Google Shape;56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3937" y="1395000"/>
            <a:ext cx="3396375" cy="3702376"/>
          </a:xfrm>
          <a:prstGeom prst="rect">
            <a:avLst/>
          </a:prstGeom>
          <a:noFill/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2" name="Google Shape;56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637" y="2372100"/>
            <a:ext cx="3458887" cy="2096423"/>
          </a:xfrm>
          <a:prstGeom prst="rect">
            <a:avLst/>
          </a:prstGeom>
          <a:noFill/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3" name="Google Shape;563;p49"/>
          <p:cNvSpPr txBox="1"/>
          <p:nvPr/>
        </p:nvSpPr>
        <p:spPr>
          <a:xfrm>
            <a:off x="5734075" y="1931800"/>
            <a:ext cx="3168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Code Interpreter Only: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0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Let’s get started!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70" name="Google Shape;5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1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1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Single File in Message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77" name="Google Shape;5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two main methods of using files with an Assistant: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Passing the file ID directly within the message.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creating the assistant, associated specific files with that assistant.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2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2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File with Code Interpreter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84" name="Google Shape;5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3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File with Code Interpreter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Just like in ChatGPT Plus online, you can let the models use files you’ve already uploaded and refer to them in a message and then let the code interpreter run relevant Python code that could use or manipulate the uploaded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2" name="Google Shape;59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File with Code Interpreter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use a file with the code interpreter, you refer to the file via the message and make sure to add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code_interpreter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as a tool type for the assistant with some general instructions related to the uploaded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0" name="Google Shape;60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Important Note: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of the beta assistant offering, it is unclear if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{‘type’:’retrieval’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} is actually necessary for this to work, online examples show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“code_interpreter”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as the only tool for the assistant.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8" name="Google Shape;60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Assistant with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Multiple Files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15" name="Google Shape;6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7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7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Assistant with Knowledge Retrieval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Exercise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2" name="Google Shape;62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8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8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Assistant with Knowledge Retrieval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Exercise Solution</a:t>
            </a:r>
            <a:endParaRPr sz="5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9" name="Google Shape;6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92D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either version of knowledge retrieval you choose, you still must upload the files separately from your message and assistant creation.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messages and assistants can only accept file ID values, which means the files must be uploaded and you need to retrieve the file id value.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Knowledge Retrieval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visualize the simpler method, which is to upload a file to OpenAI and then reference it in your message inside the thread.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GPT-4, GPT-3.5, turbo etc..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287200" y="884900"/>
            <a:ext cx="1938000" cy="75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GPT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Name: Corp 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6230700" y="961100"/>
            <a:ext cx="2843400" cy="392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Thread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