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Montserrat SemiBold"/>
      <p:regular r:id="rId48"/>
      <p:bold r:id="rId49"/>
      <p:italic r:id="rId50"/>
      <p:boldItalic r:id="rId51"/>
    </p:embeddedFont>
    <p:embeddedFont>
      <p:font typeface="Montserrat"/>
      <p:regular r:id="rId52"/>
      <p:bold r:id="rId53"/>
      <p:italic r:id="rId54"/>
      <p:boldItalic r:id="rId55"/>
    </p:embeddedFont>
    <p:embeddedFont>
      <p:font typeface="Poppi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SemiBold-regular.fntdata"/><Relationship Id="rId47" Type="http://schemas.openxmlformats.org/officeDocument/2006/relationships/slide" Target="slides/slide42.xml"/><Relationship Id="rId49" Type="http://schemas.openxmlformats.org/officeDocument/2006/relationships/font" Target="fonts/MontserratSemi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SemiBold-boldItalic.fntdata"/><Relationship Id="rId50" Type="http://schemas.openxmlformats.org/officeDocument/2006/relationships/font" Target="fonts/MontserratSemiBold-italic.fntdata"/><Relationship Id="rId53" Type="http://schemas.openxmlformats.org/officeDocument/2006/relationships/font" Target="fonts/Montserrat-bold.fntdata"/><Relationship Id="rId52" Type="http://schemas.openxmlformats.org/officeDocument/2006/relationships/font" Target="fonts/Montserrat-regular.fntdata"/><Relationship Id="rId11" Type="http://schemas.openxmlformats.org/officeDocument/2006/relationships/slide" Target="slides/slide6.xml"/><Relationship Id="rId55" Type="http://schemas.openxmlformats.org/officeDocument/2006/relationships/font" Target="fonts/Montserrat-boldItalic.fntdata"/><Relationship Id="rId10" Type="http://schemas.openxmlformats.org/officeDocument/2006/relationships/slide" Target="slides/slide5.xml"/><Relationship Id="rId54" Type="http://schemas.openxmlformats.org/officeDocument/2006/relationships/font" Target="fonts/Montserrat-italic.fntdata"/><Relationship Id="rId13" Type="http://schemas.openxmlformats.org/officeDocument/2006/relationships/slide" Target="slides/slide8.xml"/><Relationship Id="rId57" Type="http://schemas.openxmlformats.org/officeDocument/2006/relationships/font" Target="fonts/Poppins-bold.fntdata"/><Relationship Id="rId12" Type="http://schemas.openxmlformats.org/officeDocument/2006/relationships/slide" Target="slides/slide7.xml"/><Relationship Id="rId56" Type="http://schemas.openxmlformats.org/officeDocument/2006/relationships/font" Target="fonts/Poppins-regular.fntdata"/><Relationship Id="rId15" Type="http://schemas.openxmlformats.org/officeDocument/2006/relationships/slide" Target="slides/slide10.xml"/><Relationship Id="rId59" Type="http://schemas.openxmlformats.org/officeDocument/2006/relationships/font" Target="fonts/Poppins-boldItalic.fntdata"/><Relationship Id="rId14" Type="http://schemas.openxmlformats.org/officeDocument/2006/relationships/slide" Target="slides/slide9.xml"/><Relationship Id="rId58" Type="http://schemas.openxmlformats.org/officeDocument/2006/relationships/font" Target="fonts/Poppi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186f38299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186f38299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dd40db6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dd40db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5dd40db66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5dd40db66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a5dd40db66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a5dd40db66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5dd40db6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5dd40db6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a5dd40db66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a5dd40db66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a5dd40db66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a5dd40db66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a5dd40db66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a5dd40db66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a5dd40db66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a5dd40db66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5dd40db66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a5dd40db66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a5dd40db66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a5dd40db66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9e4255dd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9e4255dd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5dd40db66_0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5dd40db66_0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a5dd40db66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a5dd40db66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a5dd40db66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a5dd40db66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a5dd40d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a5dd40d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a5dd40db66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a5dd40db66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a5dd40db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a5dd40db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5dd40db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5dd40db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a5dd40db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a5dd40db6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a5dd40db6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a5dd40db6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a5dd40db6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a5dd40db6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86f38299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86f3829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a5dd40db6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a5dd40db6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a5dd40db6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a5dd40db6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a5dd40db6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a5dd40db6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a5dd40db6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a5dd40db6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a5dd40db6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a5dd40db6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a5dd40db66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a5dd40db66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a5dd40db66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a5dd40db66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5dd40db6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5dd40db6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2a5dd40db66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2a5dd40db66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a5dd40db6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a5dd40db6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a5dd40db66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a5dd40db66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a5dd40db6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a5dd40db6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a5dd40db6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a5dd40db6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186f38299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186f38299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a5dd40db66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a5dd40db66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a5dd40db66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a5dd40db66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a5dd40db6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a5dd40db6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a5dd40db6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a5dd40db6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5dd40db6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5dd40db6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2" name="Shape 132"/>
        <p:cNvGrpSpPr/>
        <p:nvPr/>
      </p:nvGrpSpPr>
      <p:grpSpPr>
        <a:xfrm>
          <a:off x="0" y="0"/>
          <a:ext cx="0" cy="0"/>
          <a:chOff x="0" y="0"/>
          <a:chExt cx="0" cy="0"/>
        </a:xfrm>
      </p:grpSpPr>
      <p:pic>
        <p:nvPicPr>
          <p:cNvPr id="133" name="Google Shape;133;p2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4" name="Google Shape;134;p2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35" name="Google Shape;135;p2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36" name="Google Shape;136;p2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37" name="Google Shape;137;p22"/>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38" name="Google Shape;138;p2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2" name="Shape 142"/>
        <p:cNvGrpSpPr/>
        <p:nvPr/>
      </p:nvGrpSpPr>
      <p:grpSpPr>
        <a:xfrm>
          <a:off x="0" y="0"/>
          <a:ext cx="0" cy="0"/>
          <a:chOff x="0" y="0"/>
          <a:chExt cx="0" cy="0"/>
        </a:xfrm>
      </p:grpSpPr>
      <p:pic>
        <p:nvPicPr>
          <p:cNvPr id="143" name="Google Shape;143;p2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4" name="Google Shape;144;p2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45" name="Google Shape;145;p2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46" name="Google Shape;146;p2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47" name="Google Shape;147;p23"/>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48" name="Google Shape;148;p2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49" name="Google Shape;149;p23"/>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50" name="Google Shape;150;p23"/>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
        <p:nvSpPr>
          <p:cNvPr id="151" name="Google Shape;151;p23"/>
          <p:cNvSpPr/>
          <p:nvPr/>
        </p:nvSpPr>
        <p:spPr>
          <a:xfrm>
            <a:off x="125800" y="1893800"/>
            <a:ext cx="2362200" cy="2362200"/>
          </a:xfrm>
          <a:prstGeom prst="noSmoking">
            <a:avLst>
              <a:gd fmla="val 18750" name="adj"/>
            </a:avLst>
          </a:prstGeom>
          <a:solidFill>
            <a:srgbClr val="CC0000">
              <a:alpha val="31009"/>
            </a:srgbClr>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5" name="Shape 155"/>
        <p:cNvGrpSpPr/>
        <p:nvPr/>
      </p:nvGrpSpPr>
      <p:grpSpPr>
        <a:xfrm>
          <a:off x="0" y="0"/>
          <a:ext cx="0" cy="0"/>
          <a:chOff x="0" y="0"/>
          <a:chExt cx="0" cy="0"/>
        </a:xfrm>
      </p:grpSpPr>
      <p:pic>
        <p:nvPicPr>
          <p:cNvPr id="156" name="Google Shape;156;p2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7" name="Google Shape;157;p2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58" name="Google Shape;158;p24"/>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Helper Bot</a:t>
            </a:r>
            <a:endParaRPr>
              <a:latin typeface="Montserrat"/>
              <a:ea typeface="Montserrat"/>
              <a:cs typeface="Montserrat"/>
              <a:sym typeface="Montserrat"/>
            </a:endParaRPr>
          </a:p>
        </p:txBody>
      </p:sp>
      <p:sp>
        <p:nvSpPr>
          <p:cNvPr id="159" name="Google Shape;159;p24"/>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60" name="Google Shape;160;p24"/>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“What were yesterday’s sales?”</a:t>
            </a:r>
            <a:endParaRPr>
              <a:latin typeface="Montserrat"/>
              <a:ea typeface="Montserrat"/>
              <a:cs typeface="Montserrat"/>
              <a:sym typeface="Montserrat"/>
            </a:endParaRPr>
          </a:p>
        </p:txBody>
      </p:sp>
      <p:sp>
        <p:nvSpPr>
          <p:cNvPr id="161" name="Google Shape;161;p24"/>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62" name="Google Shape;162;p24"/>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63" name="Google Shape;163;p24"/>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sales()</a:t>
            </a:r>
            <a:endParaRPr b="1" sz="1500">
              <a:solidFill>
                <a:srgbClr val="05192D"/>
              </a:solidFill>
              <a:latin typeface="Poppins"/>
              <a:ea typeface="Poppins"/>
              <a:cs typeface="Poppins"/>
              <a:sym typeface="Poppi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7"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9" name="Google Shape;169;p2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70" name="Google Shape;170;p25"/>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71" name="Google Shape;171;p25"/>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72" name="Google Shape;172;p25"/>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73" name="Google Shape;173;p25"/>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74" name="Google Shape;174;p25"/>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75" name="Google Shape;175;p25"/>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a:t>
            </a:r>
            <a:r>
              <a:rPr b="1" lang="en" sz="1500">
                <a:solidFill>
                  <a:srgbClr val="05192D"/>
                </a:solidFill>
                <a:latin typeface="Poppins"/>
                <a:ea typeface="Poppins"/>
                <a:cs typeface="Poppins"/>
                <a:sym typeface="Poppins"/>
              </a:rPr>
              <a:t>ef weather()</a:t>
            </a:r>
            <a:endParaRPr b="1" sz="1500">
              <a:solidFill>
                <a:srgbClr val="05192D"/>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9" name="Shape 179"/>
        <p:cNvGrpSpPr/>
        <p:nvPr/>
      </p:nvGrpSpPr>
      <p:grpSpPr>
        <a:xfrm>
          <a:off x="0" y="0"/>
          <a:ext cx="0" cy="0"/>
          <a:chOff x="0" y="0"/>
          <a:chExt cx="0" cy="0"/>
        </a:xfrm>
      </p:grpSpPr>
      <p:pic>
        <p:nvPicPr>
          <p:cNvPr id="180" name="Google Shape;180;p2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1" name="Google Shape;181;p2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82" name="Google Shape;182;p26"/>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83" name="Google Shape;183;p26"/>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84" name="Google Shape;184;p26"/>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85" name="Google Shape;185;p26"/>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86" name="Google Shape;186;p26"/>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187" name="Google Shape;187;p26"/>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188" name="Google Shape;188;p26"/>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2" name="Shape 192"/>
        <p:cNvGrpSpPr/>
        <p:nvPr/>
      </p:nvGrpSpPr>
      <p:grpSpPr>
        <a:xfrm>
          <a:off x="0" y="0"/>
          <a:ext cx="0" cy="0"/>
          <a:chOff x="0" y="0"/>
          <a:chExt cx="0" cy="0"/>
        </a:xfrm>
      </p:grpSpPr>
      <p:pic>
        <p:nvPicPr>
          <p:cNvPr id="193" name="Google Shape;193;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4" name="Google Shape;194;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95" name="Google Shape;195;p27"/>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96" name="Google Shape;196;p27"/>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97" name="Google Shape;197;p27"/>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98" name="Google Shape;198;p27"/>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199" name="Google Shape;199;p27"/>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00" name="Google Shape;200;p27"/>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01" name="Google Shape;201;p27"/>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cxnSp>
        <p:nvCxnSpPr>
          <p:cNvPr id="202" name="Google Shape;202;p27"/>
          <p:cNvCxnSpPr>
            <a:stCxn id="201" idx="2"/>
          </p:cNvCxnSpPr>
          <p:nvPr/>
        </p:nvCxnSpPr>
        <p:spPr>
          <a:xfrm flipH="1" rot="-5400000">
            <a:off x="3975250" y="802525"/>
            <a:ext cx="661500" cy="5644200"/>
          </a:xfrm>
          <a:prstGeom prst="bentConnector2">
            <a:avLst/>
          </a:prstGeom>
          <a:noFill/>
          <a:ln cap="flat" cmpd="sng" w="28575">
            <a:solidFill>
              <a:srgbClr val="BF9000"/>
            </a:solidFill>
            <a:prstDash val="solid"/>
            <a:round/>
            <a:headEnd len="med" w="med" type="none"/>
            <a:tailEnd len="med" w="med"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6" name="Shape 206"/>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8" name="Google Shape;208;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09" name="Google Shape;209;p28"/>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10" name="Google Shape;210;p28"/>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11" name="Google Shape;211;p28"/>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12" name="Google Shape;212;p28"/>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13" name="Google Shape;213;p28"/>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14" name="Google Shape;214;p28"/>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15" name="Google Shape;215;p28"/>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16" name="Google Shape;216;p28"/>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8"/>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18" name="Google Shape;218;p28"/>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19" name="Google Shape;219;p28"/>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3" name="Shape 223"/>
        <p:cNvGrpSpPr/>
        <p:nvPr/>
      </p:nvGrpSpPr>
      <p:grpSpPr>
        <a:xfrm>
          <a:off x="0" y="0"/>
          <a:ext cx="0" cy="0"/>
          <a:chOff x="0" y="0"/>
          <a:chExt cx="0" cy="0"/>
        </a:xfrm>
      </p:grpSpPr>
      <p:pic>
        <p:nvPicPr>
          <p:cNvPr id="224" name="Google Shape;224;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5" name="Google Shape;225;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26" name="Google Shape;226;p2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27" name="Google Shape;227;p2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28" name="Google Shape;228;p29"/>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29" name="Google Shape;229;p2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30" name="Google Shape;230;p29"/>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31" name="Google Shape;231;p29"/>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32" name="Google Shape;232;p29"/>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33" name="Google Shape;233;p29"/>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9"/>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35" name="Google Shape;235;p29"/>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36" name="Google Shape;236;p29"/>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37" name="Google Shape;237;p29"/>
          <p:cNvSpPr/>
          <p:nvPr/>
        </p:nvSpPr>
        <p:spPr>
          <a:xfrm>
            <a:off x="5432350" y="3126175"/>
            <a:ext cx="1630800" cy="4893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requires_action</a:t>
            </a:r>
            <a:endParaRPr b="1">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pic>
        <p:nvPicPr>
          <p:cNvPr id="242" name="Google Shape;242;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3" name="Google Shape;243;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44" name="Google Shape;244;p3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45" name="Google Shape;245;p3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46" name="Google Shape;246;p30"/>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47" name="Google Shape;247;p3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48" name="Google Shape;248;p30"/>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49" name="Google Shape;249;p30"/>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50" name="Google Shape;250;p30"/>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51" name="Google Shape;251;p30"/>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2" name="Google Shape;252;p30"/>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53" name="Google Shape;253;p30"/>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54" name="Google Shape;254;p30"/>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55" name="Google Shape;255;p30"/>
          <p:cNvSpPr/>
          <p:nvPr/>
        </p:nvSpPr>
        <p:spPr>
          <a:xfrm>
            <a:off x="5432350" y="3126175"/>
            <a:ext cx="1630800" cy="4893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requires_action</a:t>
            </a:r>
            <a:endParaRPr b="1">
              <a:latin typeface="Montserrat"/>
              <a:ea typeface="Montserrat"/>
              <a:cs typeface="Montserrat"/>
              <a:sym typeface="Montserrat"/>
            </a:endParaRPr>
          </a:p>
        </p:txBody>
      </p:sp>
      <p:sp>
        <p:nvSpPr>
          <p:cNvPr id="256" name="Google Shape;256;p30"/>
          <p:cNvSpPr/>
          <p:nvPr/>
        </p:nvSpPr>
        <p:spPr>
          <a:xfrm>
            <a:off x="7142200" y="3536150"/>
            <a:ext cx="1518900" cy="889800"/>
          </a:xfrm>
          <a:prstGeom prst="roundRect">
            <a:avLst>
              <a:gd fmla="val 16667" name="adj"/>
            </a:avLst>
          </a:prstGeom>
          <a:solidFill>
            <a:srgbClr val="7932FC">
              <a:alpha val="3037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0" name="Shape 260"/>
        <p:cNvGrpSpPr/>
        <p:nvPr/>
      </p:nvGrpSpPr>
      <p:grpSpPr>
        <a:xfrm>
          <a:off x="0" y="0"/>
          <a:ext cx="0" cy="0"/>
          <a:chOff x="0" y="0"/>
          <a:chExt cx="0" cy="0"/>
        </a:xfrm>
      </p:grpSpPr>
      <p:pic>
        <p:nvPicPr>
          <p:cNvPr id="261" name="Google Shape;261;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2" name="Google Shape;262;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63" name="Google Shape;263;p3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64" name="Google Shape;264;p3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65" name="Google Shape;265;p31"/>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66" name="Google Shape;266;p3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67" name="Google Shape;267;p31"/>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68" name="Google Shape;268;p31"/>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69" name="Google Shape;269;p31"/>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70" name="Google Shape;270;p31"/>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1"/>
          <p:cNvSpPr/>
          <p:nvPr/>
        </p:nvSpPr>
        <p:spPr>
          <a:xfrm>
            <a:off x="6600425" y="1456900"/>
            <a:ext cx="2149200" cy="1836900"/>
          </a:xfrm>
          <a:prstGeom prst="rect">
            <a:avLst/>
          </a:prstGeom>
          <a:solidFill>
            <a:srgbClr val="D9D2E9"/>
          </a:solidFill>
          <a:ln cap="flat" cmpd="sng" w="19050">
            <a:solidFill>
              <a:srgbClr val="351C75"/>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Run Steps</a:t>
            </a:r>
            <a:endParaRPr b="1">
              <a:latin typeface="Montserrat"/>
              <a:ea typeface="Montserrat"/>
              <a:cs typeface="Montserrat"/>
              <a:sym typeface="Montserrat"/>
            </a:endParaRPr>
          </a:p>
          <a:p>
            <a:pPr indent="0" lvl="0" marL="0" rtl="0" algn="l">
              <a:spcBef>
                <a:spcPts val="0"/>
              </a:spcBef>
              <a:spcAft>
                <a:spcPts val="0"/>
              </a:spcAft>
              <a:buNone/>
            </a:pPr>
            <a:r>
              <a:t/>
            </a:r>
            <a:endParaRPr b="1">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Send message to GPT LLM</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Convert city to Zip Code</a:t>
            </a:r>
            <a:endParaRPr>
              <a:latin typeface="Montserrat"/>
              <a:ea typeface="Montserrat"/>
              <a:cs typeface="Montserrat"/>
              <a:sym typeface="Montserrat"/>
            </a:endParaRPr>
          </a:p>
          <a:p>
            <a:pPr indent="-317500" lvl="0" marL="457200" rtl="0" algn="l">
              <a:spcBef>
                <a:spcPts val="0"/>
              </a:spcBef>
              <a:spcAft>
                <a:spcPts val="0"/>
              </a:spcAft>
              <a:buSzPts val="1400"/>
              <a:buFont typeface="Montserrat"/>
              <a:buAutoNum type="arabicPeriod"/>
            </a:pPr>
            <a:r>
              <a:rPr lang="en">
                <a:latin typeface="Montserrat"/>
                <a:ea typeface="Montserrat"/>
                <a:cs typeface="Montserrat"/>
                <a:sym typeface="Montserrat"/>
              </a:rPr>
              <a:t>Return JSON with Zip Code</a:t>
            </a:r>
            <a:endParaRPr>
              <a:latin typeface="Montserrat"/>
              <a:ea typeface="Montserrat"/>
              <a:cs typeface="Montserrat"/>
              <a:sym typeface="Montserrat"/>
            </a:endParaRPr>
          </a:p>
        </p:txBody>
      </p:sp>
      <p:cxnSp>
        <p:nvCxnSpPr>
          <p:cNvPr id="272" name="Google Shape;272;p31"/>
          <p:cNvCxnSpPr/>
          <p:nvPr/>
        </p:nvCxnSpPr>
        <p:spPr>
          <a:xfrm flipH="1" rot="-5400000">
            <a:off x="2815750" y="-369850"/>
            <a:ext cx="600" cy="2967300"/>
          </a:xfrm>
          <a:prstGeom prst="bentConnector3">
            <a:avLst>
              <a:gd fmla="val -27179167" name="adj1"/>
            </a:avLst>
          </a:prstGeom>
          <a:noFill/>
          <a:ln cap="flat" cmpd="sng" w="28575">
            <a:solidFill>
              <a:srgbClr val="674EA7"/>
            </a:solidFill>
            <a:prstDash val="solid"/>
            <a:round/>
            <a:headEnd len="med" w="med" type="none"/>
            <a:tailEnd len="med" w="med" type="none"/>
          </a:ln>
        </p:spPr>
      </p:cxnSp>
      <p:cxnSp>
        <p:nvCxnSpPr>
          <p:cNvPr id="273" name="Google Shape;273;p31"/>
          <p:cNvCxnSpPr/>
          <p:nvPr/>
        </p:nvCxnSpPr>
        <p:spPr>
          <a:xfrm>
            <a:off x="4300225" y="945775"/>
            <a:ext cx="2306100" cy="927300"/>
          </a:xfrm>
          <a:prstGeom prst="bentConnector3">
            <a:avLst>
              <a:gd fmla="val 68690" name="adj1"/>
            </a:avLst>
          </a:prstGeom>
          <a:noFill/>
          <a:ln cap="flat" cmpd="sng" w="28575">
            <a:solidFill>
              <a:srgbClr val="674EA7"/>
            </a:solidFill>
            <a:prstDash val="solid"/>
            <a:round/>
            <a:headEnd len="med" w="med" type="none"/>
            <a:tailEnd len="med" w="med" type="triangle"/>
          </a:ln>
        </p:spPr>
      </p:cxnSp>
      <p:sp>
        <p:nvSpPr>
          <p:cNvPr id="274" name="Google Shape;274;p31"/>
          <p:cNvSpPr/>
          <p:nvPr/>
        </p:nvSpPr>
        <p:spPr>
          <a:xfrm>
            <a:off x="5867900" y="3536150"/>
            <a:ext cx="1127700" cy="672900"/>
          </a:xfrm>
          <a:prstGeom prst="rect">
            <a:avLst/>
          </a:prstGeom>
          <a:solidFill>
            <a:srgbClr val="B4A7D6"/>
          </a:solidFill>
          <a:ln cap="flat" cmpd="sng" w="19050">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“Positive”</a:t>
            </a:r>
            <a:endParaRPr b="1">
              <a:latin typeface="Montserrat"/>
              <a:ea typeface="Montserrat"/>
              <a:cs typeface="Montserrat"/>
              <a:sym typeface="Montserrat"/>
            </a:endParaRPr>
          </a:p>
        </p:txBody>
      </p:sp>
      <p:sp>
        <p:nvSpPr>
          <p:cNvPr id="275" name="Google Shape;275;p31"/>
          <p:cNvSpPr/>
          <p:nvPr/>
        </p:nvSpPr>
        <p:spPr>
          <a:xfrm>
            <a:off x="7142200" y="3536150"/>
            <a:ext cx="1518900" cy="889800"/>
          </a:xfrm>
          <a:prstGeom prst="roundRect">
            <a:avLst>
              <a:gd fmla="val 16667" name="adj"/>
            </a:avLst>
          </a:prstGeom>
          <a:solidFill>
            <a:srgbClr val="7932FC">
              <a:alpha val="30379"/>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76" name="Google Shape;276;p31"/>
          <p:cNvCxnSpPr>
            <a:stCxn id="275" idx="1"/>
          </p:cNvCxnSpPr>
          <p:nvPr/>
        </p:nvCxnSpPr>
        <p:spPr>
          <a:xfrm rot="10800000">
            <a:off x="2324800" y="1262450"/>
            <a:ext cx="4817400" cy="2718600"/>
          </a:xfrm>
          <a:prstGeom prst="bentConnector3">
            <a:avLst>
              <a:gd fmla="val 27853" name="adj1"/>
            </a:avLst>
          </a:prstGeom>
          <a:noFill/>
          <a:ln cap="flat" cmpd="sng" w="28575">
            <a:solidFill>
              <a:srgbClr val="674EA7"/>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58" name="Shape 58"/>
        <p:cNvGrpSpPr/>
        <p:nvPr/>
      </p:nvGrpSpPr>
      <p:grpSpPr>
        <a:xfrm>
          <a:off x="0" y="0"/>
          <a:ext cx="0" cy="0"/>
          <a:chOff x="0" y="0"/>
          <a:chExt cx="0" cy="0"/>
        </a:xfrm>
      </p:grpSpPr>
      <p:sp>
        <p:nvSpPr>
          <p:cNvPr id="59" name="Google Shape;59;p14"/>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Function Calling Overview</a:t>
            </a:r>
            <a:endParaRPr sz="5500">
              <a:solidFill>
                <a:schemeClr val="dk1"/>
              </a:solidFill>
              <a:latin typeface="Montserrat SemiBold"/>
              <a:ea typeface="Montserrat SemiBold"/>
              <a:cs typeface="Montserrat SemiBold"/>
              <a:sym typeface="Montserrat SemiBold"/>
            </a:endParaRPr>
          </a:p>
        </p:txBody>
      </p:sp>
      <p:pic>
        <p:nvPicPr>
          <p:cNvPr id="61" name="Google Shape;61;p14"/>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0" name="Shape 280"/>
        <p:cNvGrpSpPr/>
        <p:nvPr/>
      </p:nvGrpSpPr>
      <p:grpSpPr>
        <a:xfrm>
          <a:off x="0" y="0"/>
          <a:ext cx="0" cy="0"/>
          <a:chOff x="0" y="0"/>
          <a:chExt cx="0" cy="0"/>
        </a:xfrm>
      </p:grpSpPr>
      <p:pic>
        <p:nvPicPr>
          <p:cNvPr id="281" name="Google Shape;281;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2" name="Google Shape;282;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83" name="Google Shape;283;p32"/>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84" name="Google Shape;284;p32"/>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285" name="Google Shape;285;p32"/>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286" name="Google Shape;286;p32"/>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287" name="Google Shape;287;p32"/>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288" name="Google Shape;288;p32"/>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289" name="Google Shape;289;p32"/>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290" name="Google Shape;290;p32"/>
          <p:cNvSpPr/>
          <p:nvPr/>
        </p:nvSpPr>
        <p:spPr>
          <a:xfrm>
            <a:off x="30775" y="861900"/>
            <a:ext cx="8872500" cy="4281600"/>
          </a:xfrm>
          <a:prstGeom prst="rect">
            <a:avLst/>
          </a:prstGeom>
          <a:noFill/>
          <a:ln cap="flat" cmpd="sng" w="19050">
            <a:solidFill>
              <a:srgbClr val="351C75"/>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32"/>
          <p:cNvSpPr/>
          <p:nvPr/>
        </p:nvSpPr>
        <p:spPr>
          <a:xfrm>
            <a:off x="2961725" y="2925925"/>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“Yes it is raining.”</a:t>
            </a:r>
            <a:endParaRPr>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pic>
        <p:nvPicPr>
          <p:cNvPr id="296" name="Google Shape;296;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7" name="Google Shape;297;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298" name="Google Shape;298;p33"/>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299" name="Google Shape;299;p33"/>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300" name="Google Shape;300;p33"/>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301" name="Google Shape;301;p33"/>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pic>
        <p:nvPicPr>
          <p:cNvPr id="302" name="Google Shape;302;p33"/>
          <p:cNvPicPr preferRelativeResize="0"/>
          <p:nvPr/>
        </p:nvPicPr>
        <p:blipFill rotWithShape="1">
          <a:blip r:embed="rId4">
            <a:alphaModFix/>
          </a:blip>
          <a:srcRect b="22407" l="17376" r="16730" t="24693"/>
          <a:stretch/>
        </p:blipFill>
        <p:spPr>
          <a:xfrm>
            <a:off x="6942000" y="3480617"/>
            <a:ext cx="1938000" cy="1555684"/>
          </a:xfrm>
          <a:prstGeom prst="rect">
            <a:avLst/>
          </a:prstGeom>
          <a:noFill/>
          <a:ln>
            <a:noFill/>
          </a:ln>
        </p:spPr>
      </p:pic>
      <p:sp>
        <p:nvSpPr>
          <p:cNvPr id="303" name="Google Shape;303;p33"/>
          <p:cNvSpPr txBox="1"/>
          <p:nvPr/>
        </p:nvSpPr>
        <p:spPr>
          <a:xfrm>
            <a:off x="7025850" y="3685225"/>
            <a:ext cx="1770300" cy="54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rgbClr val="05192D"/>
                </a:solidFill>
                <a:latin typeface="Poppins"/>
                <a:ea typeface="Poppins"/>
                <a:cs typeface="Poppins"/>
                <a:sym typeface="Poppins"/>
              </a:rPr>
              <a:t>def weather()</a:t>
            </a:r>
            <a:endParaRPr b="1" sz="1500">
              <a:solidFill>
                <a:srgbClr val="05192D"/>
              </a:solidFill>
              <a:latin typeface="Poppins"/>
              <a:ea typeface="Poppins"/>
              <a:cs typeface="Poppins"/>
              <a:sym typeface="Poppins"/>
            </a:endParaRPr>
          </a:p>
        </p:txBody>
      </p:sp>
      <p:sp>
        <p:nvSpPr>
          <p:cNvPr id="304" name="Google Shape;304;p33"/>
          <p:cNvSpPr/>
          <p:nvPr/>
        </p:nvSpPr>
        <p:spPr>
          <a:xfrm>
            <a:off x="363400" y="1960075"/>
            <a:ext cx="2241000" cy="13338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function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{“param”: “zip_code”}</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{‘description’:</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‘Zip code of city’}</a:t>
            </a:r>
            <a:endParaRPr>
              <a:latin typeface="Montserrat"/>
              <a:ea typeface="Montserrat"/>
              <a:cs typeface="Montserrat"/>
              <a:sym typeface="Montserrat"/>
            </a:endParaRPr>
          </a:p>
        </p:txBody>
      </p:sp>
      <p:sp>
        <p:nvSpPr>
          <p:cNvPr id="305" name="Google Shape;305;p33"/>
          <p:cNvSpPr/>
          <p:nvPr/>
        </p:nvSpPr>
        <p:spPr>
          <a:xfrm>
            <a:off x="2961725" y="2925925"/>
            <a:ext cx="2610300" cy="759300"/>
          </a:xfrm>
          <a:prstGeom prst="roundRect">
            <a:avLst>
              <a:gd fmla="val 16667" name="adj"/>
            </a:avLst>
          </a:prstGeom>
          <a:solidFill>
            <a:srgbClr val="B4A7D6"/>
          </a:solidFill>
          <a:ln cap="flat" cmpd="sng" w="19050">
            <a:solidFill>
              <a:srgbClr val="674EA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Assistant</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“Yes it is raining.”</a:t>
            </a:r>
            <a:endParaRPr>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9" name="Shape 309"/>
        <p:cNvGrpSpPr/>
        <p:nvPr/>
      </p:nvGrpSpPr>
      <p:grpSpPr>
        <a:xfrm>
          <a:off x="0" y="0"/>
          <a:ext cx="0" cy="0"/>
          <a:chOff x="0" y="0"/>
          <a:chExt cx="0" cy="0"/>
        </a:xfrm>
      </p:grpSpPr>
      <p:pic>
        <p:nvPicPr>
          <p:cNvPr id="310" name="Google Shape;310;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1" name="Google Shape;311;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12" name="Google Shape;312;p34"/>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Caveats</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It can take some prompt experimentation to get the assistant to correctly send back the JSON as you expect it.</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You still need to run the function locally yourself, so realistically you are running this within a while loop waiting for the assistant reply that requires action.</a:t>
            </a:r>
            <a:endParaRPr sz="2800">
              <a:latin typeface="Montserrat"/>
              <a:ea typeface="Montserrat"/>
              <a:cs typeface="Montserrat"/>
              <a:sym typeface="Montserrat"/>
            </a:endParaRPr>
          </a:p>
        </p:txBody>
      </p:sp>
      <p:pic>
        <p:nvPicPr>
          <p:cNvPr id="313" name="Google Shape;313;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17" name="Shape 317"/>
        <p:cNvGrpSpPr/>
        <p:nvPr/>
      </p:nvGrpSpPr>
      <p:grpSpPr>
        <a:xfrm>
          <a:off x="0" y="0"/>
          <a:ext cx="0" cy="0"/>
          <a:chOff x="0" y="0"/>
          <a:chExt cx="0" cy="0"/>
        </a:xfrm>
      </p:grpSpPr>
      <p:sp>
        <p:nvSpPr>
          <p:cNvPr id="318" name="Google Shape;318;p35"/>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5"/>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Let’s get started!</a:t>
            </a:r>
            <a:endParaRPr sz="5500">
              <a:solidFill>
                <a:schemeClr val="dk1"/>
              </a:solidFill>
              <a:latin typeface="Montserrat SemiBold"/>
              <a:ea typeface="Montserrat SemiBold"/>
              <a:cs typeface="Montserrat SemiBold"/>
              <a:sym typeface="Montserrat SemiBold"/>
            </a:endParaRPr>
          </a:p>
        </p:txBody>
      </p:sp>
      <p:pic>
        <p:nvPicPr>
          <p:cNvPr id="320" name="Google Shape;320;p35"/>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24" name="Shape 324"/>
        <p:cNvGrpSpPr/>
        <p:nvPr/>
      </p:nvGrpSpPr>
      <p:grpSpPr>
        <a:xfrm>
          <a:off x="0" y="0"/>
          <a:ext cx="0" cy="0"/>
          <a:chOff x="0" y="0"/>
          <a:chExt cx="0" cy="0"/>
        </a:xfrm>
      </p:grpSpPr>
      <p:sp>
        <p:nvSpPr>
          <p:cNvPr id="325" name="Google Shape;325;p36"/>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6"/>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Converting a Python Function to JSON</a:t>
            </a:r>
            <a:endParaRPr sz="5500">
              <a:solidFill>
                <a:schemeClr val="dk1"/>
              </a:solidFill>
              <a:latin typeface="Montserrat SemiBold"/>
              <a:ea typeface="Montserrat SemiBold"/>
              <a:cs typeface="Montserrat SemiBold"/>
              <a:sym typeface="Montserrat SemiBold"/>
            </a:endParaRPr>
          </a:p>
        </p:txBody>
      </p:sp>
      <p:pic>
        <p:nvPicPr>
          <p:cNvPr id="327" name="Google Shape;327;p36"/>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pic>
        <p:nvPicPr>
          <p:cNvPr id="332" name="Google Shape;332;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3" name="Google Shape;333;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34" name="Google Shape;334;p37"/>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most complex part of function calling is the </a:t>
            </a:r>
            <a:r>
              <a:rPr lang="en" sz="2800">
                <a:latin typeface="Montserrat"/>
                <a:ea typeface="Montserrat"/>
                <a:cs typeface="Montserrat"/>
                <a:sym typeface="Montserrat"/>
              </a:rPr>
              <a:t>conversion</a:t>
            </a:r>
            <a:r>
              <a:rPr lang="en" sz="2800">
                <a:latin typeface="Montserrat"/>
                <a:ea typeface="Montserrat"/>
                <a:cs typeface="Montserrat"/>
                <a:sym typeface="Montserrat"/>
              </a:rPr>
              <a:t> of a Python function into it’s representation in JSON for OpenAI’s LLMs.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over an example of how to go from Python Function to JSON.</a:t>
            </a:r>
            <a:endParaRPr sz="2800">
              <a:latin typeface="Montserrat"/>
              <a:ea typeface="Montserrat"/>
              <a:cs typeface="Montserrat"/>
              <a:sym typeface="Montserrat"/>
            </a:endParaRPr>
          </a:p>
        </p:txBody>
      </p:sp>
      <p:pic>
        <p:nvPicPr>
          <p:cNvPr id="335" name="Google Shape;335;p3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9" name="Shape 339"/>
        <p:cNvGrpSpPr/>
        <p:nvPr/>
      </p:nvGrpSpPr>
      <p:grpSpPr>
        <a:xfrm>
          <a:off x="0" y="0"/>
          <a:ext cx="0" cy="0"/>
          <a:chOff x="0" y="0"/>
          <a:chExt cx="0" cy="0"/>
        </a:xfrm>
      </p:grpSpPr>
      <p:pic>
        <p:nvPicPr>
          <p:cNvPr id="340" name="Google Shape;340;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41" name="Google Shape;341;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42" name="Google Shape;342;p38"/>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43" name="Google Shape;343;p3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44" name="Google Shape;344;p38"/>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pic>
        <p:nvPicPr>
          <p:cNvPr id="349" name="Google Shape;349;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0" name="Google Shape;350;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51" name="Google Shape;351;p39"/>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52" name="Google Shape;352;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53" name="Google Shape;353;p39"/>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a:t>
            </a:r>
            <a:r>
              <a:rPr lang="en" sz="1350">
                <a:solidFill>
                  <a:srgbClr val="00FF00"/>
                </a:solidFill>
                <a:latin typeface="Poppins"/>
                <a:ea typeface="Poppins"/>
                <a:cs typeface="Poppins"/>
                <a:sym typeface="Poppins"/>
              </a:rPr>
              <a:t>'type':'function',</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7" name="Shape 357"/>
        <p:cNvGrpSpPr/>
        <p:nvPr/>
      </p:nvGrpSpPr>
      <p:grpSpPr>
        <a:xfrm>
          <a:off x="0" y="0"/>
          <a:ext cx="0" cy="0"/>
          <a:chOff x="0" y="0"/>
          <a:chExt cx="0" cy="0"/>
        </a:xfrm>
      </p:grpSpPr>
      <p:pic>
        <p:nvPicPr>
          <p:cNvPr id="358" name="Google Shape;358;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9" name="Google Shape;359;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60" name="Google Shape;360;p40"/>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61" name="Google Shape;361;p40"/>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62" name="Google Shape;362;p40"/>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'function':{</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6" name="Shape 366"/>
        <p:cNvGrpSpPr/>
        <p:nvPr/>
      </p:nvGrpSpPr>
      <p:grpSpPr>
        <a:xfrm>
          <a:off x="0" y="0"/>
          <a:ext cx="0" cy="0"/>
          <a:chOff x="0" y="0"/>
          <a:chExt cx="0" cy="0"/>
        </a:xfrm>
      </p:grpSpPr>
      <p:pic>
        <p:nvPicPr>
          <p:cNvPr id="367" name="Google Shape;367;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8" name="Google Shape;368;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69" name="Google Shape;369;p41"/>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0" name="Google Shape;370;p41"/>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71" name="Google Shape;371;p41"/>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'name': 'my_function_name',</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67" name="Google Shape;67;p1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68" name="Google Shape;68;p15"/>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Before we dive into function calling, let’s quickly get an overview of what function calling is in regard to OpenAI Assistants.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Note, function calling is actually available via the standard chat completion API as well.</a:t>
            </a:r>
            <a:endParaRPr sz="2800">
              <a:latin typeface="Montserrat"/>
              <a:ea typeface="Montserrat"/>
              <a:cs typeface="Montserrat"/>
              <a:sym typeface="Montserrat"/>
            </a:endParaRPr>
          </a:p>
        </p:txBody>
      </p:sp>
      <p:pic>
        <p:nvPicPr>
          <p:cNvPr id="69" name="Google Shape;69;p1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5" name="Shape 375"/>
        <p:cNvGrpSpPr/>
        <p:nvPr/>
      </p:nvGrpSpPr>
      <p:grpSpPr>
        <a:xfrm>
          <a:off x="0" y="0"/>
          <a:ext cx="0" cy="0"/>
          <a:chOff x="0" y="0"/>
          <a:chExt cx="0" cy="0"/>
        </a:xfrm>
      </p:grpSpPr>
      <p:pic>
        <p:nvPicPr>
          <p:cNvPr id="376" name="Google Shape;376;p4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7" name="Google Shape;377;p4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78" name="Google Shape;378;p42"/>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79" name="Google Shape;379;p42"/>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80" name="Google Shape;380;p42"/>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'parameters':{</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00FF00"/>
                </a:solidFill>
                <a:latin typeface="Poppins"/>
                <a:ea typeface="Poppins"/>
                <a:cs typeface="Poppins"/>
                <a:sym typeface="Poppins"/>
              </a:rPr>
              <a:t>                    "type":"object",</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6" name="Google Shape;386;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87" name="Google Shape;387;p43"/>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88" name="Google Shape;388;p43"/>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89" name="Google Shape;389;p43"/>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"properties":{</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pic>
        <p:nvPicPr>
          <p:cNvPr id="394" name="Google Shape;394;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95" name="Google Shape;395;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396" name="Google Shape;396;p44"/>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397" name="Google Shape;397;p4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398" name="Google Shape;398;p44"/>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"parameter_one": </a:t>
            </a:r>
            <a:r>
              <a:rPr lang="en" sz="1350">
                <a:solidFill>
                  <a:srgbClr val="FFFFFF"/>
                </a:solidFill>
                <a:latin typeface="Poppins"/>
                <a:ea typeface="Poppins"/>
                <a:cs typeface="Poppins"/>
                <a:sym typeface="Poppins"/>
              </a:rPr>
              <a:t>{'type':'string','description':"A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"parameter_two":</a:t>
            </a:r>
            <a:r>
              <a:rPr lang="en" sz="1350">
                <a:solidFill>
                  <a:srgbClr val="FFFFFF"/>
                </a:solidFill>
                <a:latin typeface="Poppins"/>
                <a:ea typeface="Poppins"/>
                <a:cs typeface="Poppins"/>
                <a:sym typeface="Poppins"/>
              </a:rPr>
              <a:t>{'type':'integer','description':"A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2" name="Shape 402"/>
        <p:cNvGrpSpPr/>
        <p:nvPr/>
      </p:nvGrpSpPr>
      <p:grpSpPr>
        <a:xfrm>
          <a:off x="0" y="0"/>
          <a:ext cx="0" cy="0"/>
          <a:chOff x="0" y="0"/>
          <a:chExt cx="0" cy="0"/>
        </a:xfrm>
      </p:grpSpPr>
      <p:pic>
        <p:nvPicPr>
          <p:cNvPr id="403" name="Google Shape;403;p4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4" name="Google Shape;404;p4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05" name="Google Shape;405;p45"/>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06" name="Google Shape;406;p4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07" name="Google Shape;407;p45"/>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a:t>
            </a:r>
            <a:r>
              <a:rPr lang="en" sz="1350">
                <a:solidFill>
                  <a:srgbClr val="00FF00"/>
                </a:solidFill>
                <a:latin typeface="Poppins"/>
                <a:ea typeface="Poppins"/>
                <a:cs typeface="Poppins"/>
                <a:sym typeface="Poppins"/>
              </a:rPr>
              <a:t>'type':'string'</a:t>
            </a:r>
            <a:r>
              <a:rPr lang="en" sz="1350">
                <a:solidFill>
                  <a:srgbClr val="FFFFFF"/>
                </a:solidFill>
                <a:latin typeface="Poppins"/>
                <a:ea typeface="Poppins"/>
                <a:cs typeface="Poppins"/>
                <a:sym typeface="Poppins"/>
              </a:rPr>
              <a:t>,'description':"A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a:t>
            </a:r>
            <a:r>
              <a:rPr lang="en" sz="1350">
                <a:solidFill>
                  <a:srgbClr val="00FF00"/>
                </a:solidFill>
                <a:latin typeface="Poppins"/>
                <a:ea typeface="Poppins"/>
                <a:cs typeface="Poppins"/>
                <a:sym typeface="Poppins"/>
              </a:rPr>
              <a:t>'type':'integer'</a:t>
            </a:r>
            <a:r>
              <a:rPr lang="en" sz="1350">
                <a:solidFill>
                  <a:srgbClr val="FFFFFF"/>
                </a:solidFill>
                <a:latin typeface="Poppins"/>
                <a:ea typeface="Poppins"/>
                <a:cs typeface="Poppins"/>
                <a:sym typeface="Poppins"/>
              </a:rPr>
              <a:t>,'description':"A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1" name="Shape 411"/>
        <p:cNvGrpSpPr/>
        <p:nvPr/>
      </p:nvGrpSpPr>
      <p:grpSpPr>
        <a:xfrm>
          <a:off x="0" y="0"/>
          <a:ext cx="0" cy="0"/>
          <a:chOff x="0" y="0"/>
          <a:chExt cx="0" cy="0"/>
        </a:xfrm>
      </p:grpSpPr>
      <p:pic>
        <p:nvPicPr>
          <p:cNvPr id="412" name="Google Shape;412;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13" name="Google Shape;413;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14" name="Google Shape;414;p46"/>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15" name="Google Shape;415;p4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16" name="Google Shape;416;p46"/>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a:t>
            </a:r>
            <a:r>
              <a:rPr lang="en" sz="1350">
                <a:solidFill>
                  <a:srgbClr val="00FF00"/>
                </a:solidFill>
                <a:latin typeface="Poppins"/>
                <a:ea typeface="Poppins"/>
                <a:cs typeface="Poppins"/>
                <a:sym typeface="Poppins"/>
              </a:rPr>
              <a:t>'description':"A text description for the parameter."</a:t>
            </a: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a:t>
            </a:r>
            <a:r>
              <a:rPr lang="en" sz="1350">
                <a:solidFill>
                  <a:srgbClr val="00FF00"/>
                </a:solidFill>
                <a:latin typeface="Poppins"/>
                <a:ea typeface="Poppins"/>
                <a:cs typeface="Poppins"/>
                <a:sym typeface="Poppins"/>
              </a:rPr>
              <a:t>'description':"A text description for the parameter."</a:t>
            </a: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'required' : ['parameter_one','parameter_two']</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0" name="Shape 420"/>
        <p:cNvGrpSpPr/>
        <p:nvPr/>
      </p:nvGrpSpPr>
      <p:grpSpPr>
        <a:xfrm>
          <a:off x="0" y="0"/>
          <a:ext cx="0" cy="0"/>
          <a:chOff x="0" y="0"/>
          <a:chExt cx="0" cy="0"/>
        </a:xfrm>
      </p:grpSpPr>
      <p:pic>
        <p:nvPicPr>
          <p:cNvPr id="421" name="Google Shape;421;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22" name="Google Shape;422;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23" name="Google Shape;423;p47"/>
          <p:cNvSpPr txBox="1"/>
          <p:nvPr/>
        </p:nvSpPr>
        <p:spPr>
          <a:xfrm>
            <a:off x="272000" y="854825"/>
            <a:ext cx="8456700" cy="10467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 JSON Structure</a:t>
            </a:r>
            <a:endParaRPr b="1" sz="2800">
              <a:latin typeface="Montserrat"/>
              <a:ea typeface="Montserrat"/>
              <a:cs typeface="Montserrat"/>
              <a:sym typeface="Montserrat"/>
            </a:endParaRPr>
          </a:p>
          <a:p>
            <a:pPr indent="0" lvl="0" marL="914400" rtl="0" algn="l">
              <a:spcBef>
                <a:spcPts val="0"/>
              </a:spcBef>
              <a:spcAft>
                <a:spcPts val="0"/>
              </a:spcAft>
              <a:buNone/>
            </a:pPr>
            <a:r>
              <a:t/>
            </a:r>
            <a:endParaRPr sz="2800">
              <a:latin typeface="Montserrat"/>
              <a:ea typeface="Montserrat"/>
              <a:cs typeface="Montserrat"/>
              <a:sym typeface="Montserrat"/>
            </a:endParaRPr>
          </a:p>
        </p:txBody>
      </p:sp>
      <p:pic>
        <p:nvPicPr>
          <p:cNvPr id="424" name="Google Shape;424;p4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425" name="Google Shape;425;p47"/>
          <p:cNvSpPr txBox="1"/>
          <p:nvPr/>
        </p:nvSpPr>
        <p:spPr>
          <a:xfrm>
            <a:off x="79200" y="1411675"/>
            <a:ext cx="8940600" cy="3237000"/>
          </a:xfrm>
          <a:prstGeom prst="rect">
            <a:avLst/>
          </a:prstGeom>
          <a:solidFill>
            <a:schemeClr val="lt1"/>
          </a:solidFill>
          <a:ln cap="flat" cmpd="sng" w="9525">
            <a:solidFill>
              <a:srgbClr val="7932F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FFFFFF"/>
                </a:solidFill>
                <a:latin typeface="Poppins"/>
                <a:ea typeface="Poppins"/>
                <a:cs typeface="Poppins"/>
                <a:sym typeface="Poppins"/>
              </a:rPr>
              <a:t>tool = {'type':'function',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'function':{</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'name': 'my_function_name',</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"type":"object",</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"properties":{</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"parameter_one": {'type':'string','description':"A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"parameter_two":{'type':'integer','description':"A text description for the parameter."}</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r>
              <a:rPr lang="en" sz="1350">
                <a:solidFill>
                  <a:srgbClr val="00FF00"/>
                </a:solidFill>
                <a:latin typeface="Poppins"/>
                <a:ea typeface="Poppins"/>
                <a:cs typeface="Poppins"/>
                <a:sym typeface="Poppins"/>
              </a:rPr>
              <a:t> 'required' : ['parameter_one','parameter_two']</a:t>
            </a:r>
            <a:endParaRPr sz="1350">
              <a:solidFill>
                <a:srgbClr val="00FF00"/>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    }</a:t>
            </a:r>
            <a:endParaRPr sz="1350">
              <a:solidFill>
                <a:srgbClr val="FFFFFF"/>
              </a:solidFill>
              <a:latin typeface="Poppins"/>
              <a:ea typeface="Poppins"/>
              <a:cs typeface="Poppins"/>
              <a:sym typeface="Poppins"/>
            </a:endParaRPr>
          </a:p>
          <a:p>
            <a:pPr indent="0" lvl="0" marL="0" rtl="0" algn="l">
              <a:spcBef>
                <a:spcPts val="0"/>
              </a:spcBef>
              <a:spcAft>
                <a:spcPts val="0"/>
              </a:spcAft>
              <a:buNone/>
            </a:pPr>
            <a:r>
              <a:rPr lang="en" sz="1350">
                <a:solidFill>
                  <a:srgbClr val="FFFFFF"/>
                </a:solidFill>
                <a:latin typeface="Poppins"/>
                <a:ea typeface="Poppins"/>
                <a:cs typeface="Poppins"/>
                <a:sym typeface="Poppins"/>
              </a:rPr>
              <a:t>}</a:t>
            </a:r>
            <a:endParaRPr sz="1350">
              <a:solidFill>
                <a:srgbClr val="FFFFFF"/>
              </a:solidFill>
              <a:latin typeface="Poppins"/>
              <a:ea typeface="Poppins"/>
              <a:cs typeface="Poppins"/>
              <a:sym typeface="Poppins"/>
            </a:endParaRPr>
          </a:p>
          <a:p>
            <a:pPr indent="0" lvl="0" marL="0" rtl="0" algn="l">
              <a:spcBef>
                <a:spcPts val="0"/>
              </a:spcBef>
              <a:spcAft>
                <a:spcPts val="0"/>
              </a:spcAft>
              <a:buNone/>
            </a:pPr>
            <a:r>
              <a:t/>
            </a:r>
            <a:endParaRPr sz="1800">
              <a:solidFill>
                <a:schemeClr val="lt2"/>
              </a:solidFill>
              <a:latin typeface="Poppins"/>
              <a:ea typeface="Poppins"/>
              <a:cs typeface="Poppins"/>
              <a:sym typeface="Poppi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9" name="Shape 429"/>
        <p:cNvGrpSpPr/>
        <p:nvPr/>
      </p:nvGrpSpPr>
      <p:grpSpPr>
        <a:xfrm>
          <a:off x="0" y="0"/>
          <a:ext cx="0" cy="0"/>
          <a:chOff x="0" y="0"/>
          <a:chExt cx="0" cy="0"/>
        </a:xfrm>
      </p:grpSpPr>
      <p:pic>
        <p:nvPicPr>
          <p:cNvPr id="430" name="Google Shape;430;p4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1" name="Google Shape;431;p4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32" name="Google Shape;432;p48"/>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Note how the ‘type’ in the parameter calls follows JSON types, not Python types:</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string instead of str</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integer instead of int</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array instead of list</a:t>
            </a:r>
            <a:endParaRPr sz="2800">
              <a:latin typeface="Montserrat"/>
              <a:ea typeface="Montserrat"/>
              <a:cs typeface="Montserrat"/>
              <a:sym typeface="Montserrat"/>
            </a:endParaRPr>
          </a:p>
          <a:p>
            <a:pPr indent="-406400" lvl="3" marL="1828800" rtl="0" algn="l">
              <a:spcBef>
                <a:spcPts val="0"/>
              </a:spcBef>
              <a:spcAft>
                <a:spcPts val="0"/>
              </a:spcAft>
              <a:buSzPts val="2800"/>
              <a:buFont typeface="Montserrat"/>
              <a:buChar char="●"/>
            </a:pPr>
            <a:r>
              <a:rPr lang="en" sz="2800">
                <a:latin typeface="Montserrat"/>
                <a:ea typeface="Montserrat"/>
                <a:cs typeface="Montserrat"/>
                <a:sym typeface="Montserrat"/>
              </a:rPr>
              <a:t>Can also add an ‘items’ property to tell the LLM what goes in the array.</a:t>
            </a:r>
            <a:endParaRPr sz="2800">
              <a:latin typeface="Montserrat"/>
              <a:ea typeface="Montserrat"/>
              <a:cs typeface="Montserrat"/>
              <a:sym typeface="Montserrat"/>
            </a:endParaRPr>
          </a:p>
        </p:txBody>
      </p:sp>
      <p:pic>
        <p:nvPicPr>
          <p:cNvPr id="433" name="Google Shape;433;p4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7" name="Shape 437"/>
        <p:cNvGrpSpPr/>
        <p:nvPr/>
      </p:nvGrpSpPr>
      <p:grpSpPr>
        <a:xfrm>
          <a:off x="0" y="0"/>
          <a:ext cx="0" cy="0"/>
          <a:chOff x="0" y="0"/>
          <a:chExt cx="0" cy="0"/>
        </a:xfrm>
      </p:grpSpPr>
      <p:pic>
        <p:nvPicPr>
          <p:cNvPr id="438" name="Google Shape;438;p4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39" name="Google Shape;439;p4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40" name="Google Shape;440;p49"/>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The parameter descriptions should be in natural language since the LLM will use them to generate the inputs.</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if we wanted to pass a Python list of US State names to our function, we could ask via JSON:</a:t>
            </a:r>
            <a:endParaRPr sz="2800">
              <a:latin typeface="Montserrat"/>
              <a:ea typeface="Montserrat"/>
              <a:cs typeface="Montserrat"/>
              <a:sym typeface="Montserrat"/>
            </a:endParaRPr>
          </a:p>
          <a:p>
            <a:pPr indent="-406400" lvl="2" marL="1371600" rtl="0" algn="l">
              <a:spcBef>
                <a:spcPts val="0"/>
              </a:spcBef>
              <a:spcAft>
                <a:spcPts val="0"/>
              </a:spcAft>
              <a:buSzPts val="2800"/>
              <a:buFont typeface="Montserrat"/>
              <a:buChar char="■"/>
            </a:pPr>
            <a:r>
              <a:rPr lang="en" sz="2800">
                <a:latin typeface="Montserrat"/>
                <a:ea typeface="Montserrat"/>
                <a:cs typeface="Montserrat"/>
                <a:sym typeface="Montserrat"/>
              </a:rPr>
              <a:t>“An array of strings of random US States”</a:t>
            </a:r>
            <a:endParaRPr sz="2800">
              <a:latin typeface="Montserrat"/>
              <a:ea typeface="Montserrat"/>
              <a:cs typeface="Montserrat"/>
              <a:sym typeface="Montserrat"/>
            </a:endParaRPr>
          </a:p>
        </p:txBody>
      </p:sp>
      <p:pic>
        <p:nvPicPr>
          <p:cNvPr id="441" name="Google Shape;441;p4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5" name="Shape 445"/>
        <p:cNvGrpSpPr/>
        <p:nvPr/>
      </p:nvGrpSpPr>
      <p:grpSpPr>
        <a:xfrm>
          <a:off x="0" y="0"/>
          <a:ext cx="0" cy="0"/>
          <a:chOff x="0" y="0"/>
          <a:chExt cx="0" cy="0"/>
        </a:xfrm>
      </p:grpSpPr>
      <p:pic>
        <p:nvPicPr>
          <p:cNvPr id="446" name="Google Shape;446;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47" name="Google Shape;447;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448" name="Google Shape;448;p50"/>
          <p:cNvSpPr txBox="1"/>
          <p:nvPr/>
        </p:nvSpPr>
        <p:spPr>
          <a:xfrm>
            <a:off x="272000" y="854825"/>
            <a:ext cx="8456700" cy="4063500"/>
          </a:xfrm>
          <a:prstGeom prst="rect">
            <a:avLst/>
          </a:prstGeom>
          <a:noFill/>
          <a:ln>
            <a:noFill/>
          </a:ln>
        </p:spPr>
        <p:txBody>
          <a:bodyPr anchorCtr="0" anchor="t" bIns="91425" lIns="91425" spcFirstLastPara="1" rIns="91425" wrap="square" tIns="91425">
            <a:spAutoFit/>
          </a:bodyPr>
          <a:lstStyle/>
          <a:p>
            <a:pPr indent="-406400" lvl="0" marL="457200" rtl="0" algn="l">
              <a:spcBef>
                <a:spcPts val="0"/>
              </a:spcBef>
              <a:spcAft>
                <a:spcPts val="0"/>
              </a:spcAft>
              <a:buSzPts val="2800"/>
              <a:buFont typeface="Montserrat"/>
              <a:buChar char="●"/>
            </a:pPr>
            <a:r>
              <a:rPr b="1" lang="en" sz="2800">
                <a:latin typeface="Montserrat"/>
                <a:ea typeface="Montserrat"/>
                <a:cs typeface="Montserrat"/>
                <a:sym typeface="Montserrat"/>
              </a:rPr>
              <a:t>Function Calling</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Let’s go through the process of converting a Python function to this JSON.</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Be patient with yourself! The nested nature of the JSON can make it easy to accidentally have a typo.</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Unfortunately there are also not many examples of this JSON in the docs online!</a:t>
            </a:r>
            <a:endParaRPr sz="2800">
              <a:latin typeface="Montserrat"/>
              <a:ea typeface="Montserrat"/>
              <a:cs typeface="Montserrat"/>
              <a:sym typeface="Montserrat"/>
            </a:endParaRPr>
          </a:p>
        </p:txBody>
      </p:sp>
      <p:pic>
        <p:nvPicPr>
          <p:cNvPr id="449" name="Google Shape;449;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53" name="Shape 453"/>
        <p:cNvGrpSpPr/>
        <p:nvPr/>
      </p:nvGrpSpPr>
      <p:grpSpPr>
        <a:xfrm>
          <a:off x="0" y="0"/>
          <a:ext cx="0" cy="0"/>
          <a:chOff x="0" y="0"/>
          <a:chExt cx="0" cy="0"/>
        </a:xfrm>
      </p:grpSpPr>
      <p:sp>
        <p:nvSpPr>
          <p:cNvPr id="454" name="Google Shape;454;p51"/>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51"/>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Function Calling </a:t>
            </a:r>
            <a:endParaRPr sz="5500">
              <a:solidFill>
                <a:schemeClr val="dk1"/>
              </a:solidFill>
              <a:latin typeface="Montserrat SemiBold"/>
              <a:ea typeface="Montserrat SemiBold"/>
              <a:cs typeface="Montserrat SemiBold"/>
              <a:sym typeface="Montserrat SemiBold"/>
            </a:endParaRPr>
          </a:p>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with an Assistant</a:t>
            </a:r>
            <a:endParaRPr sz="5500">
              <a:solidFill>
                <a:schemeClr val="dk1"/>
              </a:solidFill>
              <a:latin typeface="Montserrat SemiBold"/>
              <a:ea typeface="Montserrat SemiBold"/>
              <a:cs typeface="Montserrat SemiBold"/>
              <a:sym typeface="Montserrat SemiBold"/>
            </a:endParaRPr>
          </a:p>
        </p:txBody>
      </p:sp>
      <p:pic>
        <p:nvPicPr>
          <p:cNvPr id="456" name="Google Shape;456;p51"/>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 name="Shape 73"/>
        <p:cNvGrpSpPr/>
        <p:nvPr/>
      </p:nvGrpSpPr>
      <p:grpSpPr>
        <a:xfrm>
          <a:off x="0" y="0"/>
          <a:ext cx="0" cy="0"/>
          <a:chOff x="0" y="0"/>
          <a:chExt cx="0" cy="0"/>
        </a:xfrm>
      </p:grpSpPr>
      <p:pic>
        <p:nvPicPr>
          <p:cNvPr id="74" name="Google Shape;74;p1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75" name="Google Shape;75;p1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76" name="Google Shape;76;p16"/>
          <p:cNvSpPr txBox="1"/>
          <p:nvPr/>
        </p:nvSpPr>
        <p:spPr>
          <a:xfrm>
            <a:off x="272000" y="854825"/>
            <a:ext cx="84567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We know that the Assistants API can have access to knowledge retrieval (files uploaded to OpenAI) as well as its own code-interpreter, but what if we need access to a custom function or data set outside of OpenAI?</a:t>
            </a:r>
            <a:endParaRPr sz="2800">
              <a:latin typeface="Montserrat"/>
              <a:ea typeface="Montserrat"/>
              <a:cs typeface="Montserrat"/>
              <a:sym typeface="Montserrat"/>
            </a:endParaRPr>
          </a:p>
        </p:txBody>
      </p:sp>
      <p:pic>
        <p:nvPicPr>
          <p:cNvPr id="77" name="Google Shape;77;p1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0" name="Shape 460"/>
        <p:cNvGrpSpPr/>
        <p:nvPr/>
      </p:nvGrpSpPr>
      <p:grpSpPr>
        <a:xfrm>
          <a:off x="0" y="0"/>
          <a:ext cx="0" cy="0"/>
          <a:chOff x="0" y="0"/>
          <a:chExt cx="0" cy="0"/>
        </a:xfrm>
      </p:grpSpPr>
      <p:sp>
        <p:nvSpPr>
          <p:cNvPr id="461" name="Google Shape;461;p52"/>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52"/>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Function Calling Exercise</a:t>
            </a:r>
            <a:endParaRPr sz="5500">
              <a:solidFill>
                <a:schemeClr val="dk1"/>
              </a:solidFill>
              <a:latin typeface="Montserrat SemiBold"/>
              <a:ea typeface="Montserrat SemiBold"/>
              <a:cs typeface="Montserrat SemiBold"/>
              <a:sym typeface="Montserrat SemiBold"/>
            </a:endParaRPr>
          </a:p>
        </p:txBody>
      </p:sp>
      <p:pic>
        <p:nvPicPr>
          <p:cNvPr id="463" name="Google Shape;463;p52"/>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67" name="Shape 467"/>
        <p:cNvGrpSpPr/>
        <p:nvPr/>
      </p:nvGrpSpPr>
      <p:grpSpPr>
        <a:xfrm>
          <a:off x="0" y="0"/>
          <a:ext cx="0" cy="0"/>
          <a:chOff x="0" y="0"/>
          <a:chExt cx="0" cy="0"/>
        </a:xfrm>
      </p:grpSpPr>
      <p:sp>
        <p:nvSpPr>
          <p:cNvPr id="468" name="Google Shape;468;p53"/>
          <p:cNvSpPr/>
          <p:nvPr/>
        </p:nvSpPr>
        <p:spPr>
          <a:xfrm>
            <a:off x="5291300" y="2034425"/>
            <a:ext cx="3286500" cy="972300"/>
          </a:xfrm>
          <a:prstGeom prst="rect">
            <a:avLst/>
          </a:prstGeom>
          <a:solidFill>
            <a:srgbClr val="7932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53"/>
          <p:cNvSpPr txBox="1"/>
          <p:nvPr/>
        </p:nvSpPr>
        <p:spPr>
          <a:xfrm>
            <a:off x="0" y="1981775"/>
            <a:ext cx="9144000" cy="1077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5500">
                <a:solidFill>
                  <a:schemeClr val="dk1"/>
                </a:solidFill>
                <a:latin typeface="Montserrat SemiBold"/>
                <a:ea typeface="Montserrat SemiBold"/>
                <a:cs typeface="Montserrat SemiBold"/>
                <a:sym typeface="Montserrat SemiBold"/>
              </a:rPr>
              <a:t>Assistant Function Calling Exercise Solution</a:t>
            </a:r>
            <a:endParaRPr sz="5500">
              <a:solidFill>
                <a:schemeClr val="dk1"/>
              </a:solidFill>
              <a:latin typeface="Montserrat SemiBold"/>
              <a:ea typeface="Montserrat SemiBold"/>
              <a:cs typeface="Montserrat SemiBold"/>
              <a:sym typeface="Montserrat SemiBold"/>
            </a:endParaRPr>
          </a:p>
        </p:txBody>
      </p:sp>
      <p:pic>
        <p:nvPicPr>
          <p:cNvPr id="470" name="Google Shape;470;p53"/>
          <p:cNvPicPr preferRelativeResize="0"/>
          <p:nvPr/>
        </p:nvPicPr>
        <p:blipFill>
          <a:blip r:embed="rId3">
            <a:alphaModFix/>
          </a:blip>
          <a:stretch>
            <a:fillRect/>
          </a:stretch>
        </p:blipFill>
        <p:spPr>
          <a:xfrm>
            <a:off x="3430675" y="4671273"/>
            <a:ext cx="2282651" cy="381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5192D"/>
        </a:solidFill>
      </p:bgPr>
    </p:bg>
    <p:spTree>
      <p:nvGrpSpPr>
        <p:cNvPr id="474" name="Shape 474"/>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83" name="Google Shape;83;p1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84" name="Google Shape;84;p17"/>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For example, what if we wanted to use our assistant to retrieve data from our own SQL database that we can’t upload to OpenAI?</a:t>
            </a:r>
            <a:endParaRPr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Or what if the Assistant needs to run a function that can perform a specific API call, like checking the weather?</a:t>
            </a:r>
            <a:endParaRPr sz="2800">
              <a:latin typeface="Montserrat"/>
              <a:ea typeface="Montserrat"/>
              <a:cs typeface="Montserrat"/>
              <a:sym typeface="Montserrat"/>
            </a:endParaRPr>
          </a:p>
        </p:txBody>
      </p:sp>
      <p:pic>
        <p:nvPicPr>
          <p:cNvPr id="85" name="Google Shape;85;p1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1" name="Google Shape;91;p1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92" name="Google Shape;92;p18"/>
          <p:cNvSpPr txBox="1"/>
          <p:nvPr/>
        </p:nvSpPr>
        <p:spPr>
          <a:xfrm>
            <a:off x="272000" y="854825"/>
            <a:ext cx="8456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800">
                <a:latin typeface="Montserrat"/>
                <a:ea typeface="Montserrat"/>
                <a:cs typeface="Montserrat"/>
                <a:sym typeface="Montserrat"/>
              </a:rPr>
              <a:t>Function Calling Overview</a:t>
            </a:r>
            <a:endParaRPr b="1" sz="2800">
              <a:latin typeface="Montserrat"/>
              <a:ea typeface="Montserrat"/>
              <a:cs typeface="Montserrat"/>
              <a:sym typeface="Montserrat"/>
            </a:endParaRPr>
          </a:p>
          <a:p>
            <a:pPr indent="-406400" lvl="1" marL="914400" rtl="0" algn="l">
              <a:spcBef>
                <a:spcPts val="0"/>
              </a:spcBef>
              <a:spcAft>
                <a:spcPts val="0"/>
              </a:spcAft>
              <a:buSzPts val="2800"/>
              <a:buFont typeface="Montserrat"/>
              <a:buChar char="○"/>
            </a:pPr>
            <a:r>
              <a:rPr lang="en" sz="2800">
                <a:latin typeface="Montserrat"/>
                <a:ea typeface="Montserrat"/>
                <a:cs typeface="Montserrat"/>
                <a:sym typeface="Montserrat"/>
              </a:rPr>
              <a:t>If we can run these functions locally, then we can actually just pass the formatting information to the Assistant in our message and then the Assistant will try its best to give JSON structured output that matches the parameter arguments needed for us to run our function locally!</a:t>
            </a:r>
            <a:endParaRPr sz="2800">
              <a:latin typeface="Montserrat"/>
              <a:ea typeface="Montserrat"/>
              <a:cs typeface="Montserrat"/>
              <a:sym typeface="Montserrat"/>
            </a:endParaRPr>
          </a:p>
        </p:txBody>
      </p:sp>
      <p:pic>
        <p:nvPicPr>
          <p:cNvPr id="93" name="Google Shape;93;p1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99" name="Google Shape;99;p1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00" name="Google Shape;100;p19"/>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01" name="Google Shape;101;p19"/>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02" name="Google Shape;102;p19"/>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03" name="Google Shape;103;p19"/>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09" name="Google Shape;109;p2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10" name="Google Shape;110;p20"/>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11" name="Google Shape;111;p20"/>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12" name="Google Shape;112;p20"/>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13" name="Google Shape;113;p20"/>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14" name="Google Shape;114;p20"/>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15" name="Google Shape;115;p20"/>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9" name="Shape 119"/>
        <p:cNvGrpSpPr/>
        <p:nvPr/>
      </p:nvGrpSpPr>
      <p:grpSpPr>
        <a:xfrm>
          <a:off x="0" y="0"/>
          <a:ext cx="0" cy="0"/>
          <a:chOff x="0" y="0"/>
          <a:chExt cx="0" cy="0"/>
        </a:xfrm>
      </p:grpSpPr>
      <p:pic>
        <p:nvPicPr>
          <p:cNvPr id="120" name="Google Shape;120;p2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1" name="Google Shape;121;p2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OpenAI Assistants</a:t>
            </a:r>
            <a:endParaRPr b="1" sz="2500">
              <a:solidFill>
                <a:srgbClr val="7932FC"/>
              </a:solidFill>
              <a:latin typeface="Montserrat"/>
              <a:ea typeface="Montserrat"/>
              <a:cs typeface="Montserrat"/>
              <a:sym typeface="Montserrat"/>
            </a:endParaRPr>
          </a:p>
        </p:txBody>
      </p:sp>
      <p:sp>
        <p:nvSpPr>
          <p:cNvPr id="122" name="Google Shape;122;p21"/>
          <p:cNvSpPr/>
          <p:nvPr/>
        </p:nvSpPr>
        <p:spPr>
          <a:xfrm>
            <a:off x="363400" y="1113500"/>
            <a:ext cx="1938000" cy="759300"/>
          </a:xfrm>
          <a:prstGeom prst="roundRect">
            <a:avLst>
              <a:gd fmla="val 16667" name="adj"/>
            </a:avLst>
          </a:prstGeom>
          <a:solidFill>
            <a:srgbClr val="FFF2CC"/>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Assistant</a:t>
            </a:r>
            <a:endParaRPr b="1">
              <a:latin typeface="Montserrat"/>
              <a:ea typeface="Montserrat"/>
              <a:cs typeface="Montserrat"/>
              <a:sym typeface="Montserrat"/>
            </a:endParaRPr>
          </a:p>
          <a:p>
            <a:pPr indent="0" lvl="0" marL="0" rtl="0" algn="ctr">
              <a:spcBef>
                <a:spcPts val="0"/>
              </a:spcBef>
              <a:spcAft>
                <a:spcPts val="0"/>
              </a:spcAft>
              <a:buNone/>
            </a:pPr>
            <a:r>
              <a:rPr lang="en">
                <a:latin typeface="Montserrat"/>
                <a:ea typeface="Montserrat"/>
                <a:cs typeface="Montserrat"/>
                <a:sym typeface="Montserrat"/>
              </a:rPr>
              <a:t>Name: Rain Bot</a:t>
            </a:r>
            <a:endParaRPr>
              <a:latin typeface="Montserrat"/>
              <a:ea typeface="Montserrat"/>
              <a:cs typeface="Montserrat"/>
              <a:sym typeface="Montserrat"/>
            </a:endParaRPr>
          </a:p>
        </p:txBody>
      </p:sp>
      <p:sp>
        <p:nvSpPr>
          <p:cNvPr id="123" name="Google Shape;123;p21"/>
          <p:cNvSpPr/>
          <p:nvPr/>
        </p:nvSpPr>
        <p:spPr>
          <a:xfrm>
            <a:off x="2877900" y="1113500"/>
            <a:ext cx="2843400" cy="3922800"/>
          </a:xfrm>
          <a:prstGeom prst="roundRect">
            <a:avLst>
              <a:gd fmla="val 16667" name="adj"/>
            </a:avLst>
          </a:prstGeom>
          <a:solidFill>
            <a:srgbClr val="D9EAD3"/>
          </a:solidFill>
          <a:ln cap="flat" cmpd="sng" w="19050">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latin typeface="Montserrat"/>
                <a:ea typeface="Montserrat"/>
                <a:cs typeface="Montserrat"/>
                <a:sym typeface="Montserrat"/>
              </a:rPr>
              <a:t>Thread</a:t>
            </a:r>
            <a:endParaRPr b="1" sz="1500">
              <a:latin typeface="Montserrat"/>
              <a:ea typeface="Montserrat"/>
              <a:cs typeface="Montserrat"/>
              <a:sym typeface="Montserrat"/>
            </a:endParaRPr>
          </a:p>
          <a:p>
            <a:pPr indent="0" lvl="0" marL="0" rtl="0" algn="ctr">
              <a:spcBef>
                <a:spcPts val="0"/>
              </a:spcBef>
              <a:spcAft>
                <a:spcPts val="0"/>
              </a:spcAft>
              <a:buNone/>
            </a:pPr>
            <a:r>
              <a:t/>
            </a:r>
            <a:endParaRPr sz="1500">
              <a:latin typeface="Montserrat"/>
              <a:ea typeface="Montserrat"/>
              <a:cs typeface="Montserrat"/>
              <a:sym typeface="Montserrat"/>
            </a:endParaRPr>
          </a:p>
        </p:txBody>
      </p:sp>
      <p:sp>
        <p:nvSpPr>
          <p:cNvPr id="124" name="Google Shape;124;p21"/>
          <p:cNvSpPr/>
          <p:nvPr/>
        </p:nvSpPr>
        <p:spPr>
          <a:xfrm>
            <a:off x="2961725" y="1812450"/>
            <a:ext cx="2610300" cy="1015500"/>
          </a:xfrm>
          <a:prstGeom prst="roundRect">
            <a:avLst>
              <a:gd fmla="val 16667" name="adj"/>
            </a:avLst>
          </a:prstGeom>
          <a:solidFill>
            <a:srgbClr val="C9DAF8"/>
          </a:solidFill>
          <a:ln cap="flat" cmpd="sng" w="19050">
            <a:solidFill>
              <a:srgbClr val="1155CC"/>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Message</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User</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Content: “Is it raining in San Francisco today?”</a:t>
            </a:r>
            <a:endParaRPr>
              <a:latin typeface="Montserrat"/>
              <a:ea typeface="Montserrat"/>
              <a:cs typeface="Montserrat"/>
              <a:sym typeface="Montserrat"/>
            </a:endParaRPr>
          </a:p>
        </p:txBody>
      </p:sp>
      <p:sp>
        <p:nvSpPr>
          <p:cNvPr id="125" name="Google Shape;125;p21"/>
          <p:cNvSpPr/>
          <p:nvPr/>
        </p:nvSpPr>
        <p:spPr>
          <a:xfrm>
            <a:off x="7170175" y="861900"/>
            <a:ext cx="1733100" cy="489300"/>
          </a:xfrm>
          <a:prstGeom prst="rect">
            <a:avLst/>
          </a:prstGeom>
          <a:solidFill>
            <a:srgbClr val="B4A7D6"/>
          </a:solidFill>
          <a:ln cap="flat" cmpd="sng" w="19050">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Run</a:t>
            </a:r>
            <a:endParaRPr b="1">
              <a:latin typeface="Montserrat"/>
              <a:ea typeface="Montserrat"/>
              <a:cs typeface="Montserrat"/>
              <a:sym typeface="Montserrat"/>
            </a:endParaRPr>
          </a:p>
        </p:txBody>
      </p:sp>
      <p:sp>
        <p:nvSpPr>
          <p:cNvPr id="126" name="Google Shape;126;p21"/>
          <p:cNvSpPr/>
          <p:nvPr/>
        </p:nvSpPr>
        <p:spPr>
          <a:xfrm>
            <a:off x="363400" y="1960075"/>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Tools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Code-Interpreter</a:t>
            </a:r>
            <a:endParaRPr>
              <a:latin typeface="Montserrat"/>
              <a:ea typeface="Montserrat"/>
              <a:cs typeface="Montserrat"/>
              <a:sym typeface="Montserrat"/>
            </a:endParaRPr>
          </a:p>
        </p:txBody>
      </p:sp>
      <p:sp>
        <p:nvSpPr>
          <p:cNvPr id="127" name="Google Shape;127;p21"/>
          <p:cNvSpPr/>
          <p:nvPr/>
        </p:nvSpPr>
        <p:spPr>
          <a:xfrm>
            <a:off x="363400" y="3073650"/>
            <a:ext cx="1938000" cy="1026300"/>
          </a:xfrm>
          <a:prstGeom prst="roundRect">
            <a:avLst>
              <a:gd fmla="val 16667" name="adj"/>
            </a:avLst>
          </a:prstGeom>
          <a:solidFill>
            <a:srgbClr val="FFE599"/>
          </a:solidFill>
          <a:ln cap="flat" cmpd="sng" w="19050">
            <a:solidFill>
              <a:srgbClr val="BF9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Montserrat"/>
                <a:ea typeface="Montserrat"/>
                <a:cs typeface="Montserrat"/>
                <a:sym typeface="Montserrat"/>
              </a:rPr>
              <a:t>Files</a:t>
            </a:r>
            <a:endParaRPr b="1">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data_file.docx</a:t>
            </a:r>
            <a:endParaRPr>
              <a:latin typeface="Montserrat"/>
              <a:ea typeface="Montserrat"/>
              <a:cs typeface="Montserrat"/>
              <a:sym typeface="Montserrat"/>
            </a:endParaRPr>
          </a:p>
          <a:p>
            <a:pPr indent="0" lvl="0" marL="0" rtl="0" algn="l">
              <a:spcBef>
                <a:spcPts val="0"/>
              </a:spcBef>
              <a:spcAft>
                <a:spcPts val="0"/>
              </a:spcAft>
              <a:buNone/>
            </a:pPr>
            <a:r>
              <a:rPr lang="en">
                <a:latin typeface="Montserrat"/>
                <a:ea typeface="Montserrat"/>
                <a:cs typeface="Montserrat"/>
                <a:sym typeface="Montserrat"/>
              </a:rPr>
              <a:t>my_prez.pptx</a:t>
            </a:r>
            <a:endParaRPr>
              <a:latin typeface="Montserrat"/>
              <a:ea typeface="Montserrat"/>
              <a:cs typeface="Montserrat"/>
              <a:sym typeface="Montserrat"/>
            </a:endParaRPr>
          </a:p>
        </p:txBody>
      </p:sp>
      <p:sp>
        <p:nvSpPr>
          <p:cNvPr id="128" name="Google Shape;128;p21"/>
          <p:cNvSpPr/>
          <p:nvPr/>
        </p:nvSpPr>
        <p:spPr>
          <a:xfrm>
            <a:off x="125800" y="1893800"/>
            <a:ext cx="2362200" cy="2362200"/>
          </a:xfrm>
          <a:prstGeom prst="noSmoking">
            <a:avLst>
              <a:gd fmla="val 18750" name="adj"/>
            </a:avLst>
          </a:prstGeom>
          <a:solidFill>
            <a:srgbClr val="CC0000">
              <a:alpha val="31009"/>
            </a:srgbClr>
          </a:solidFill>
          <a:ln cap="flat" cmpd="sng" w="1905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