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4"/>
  </p:sldMasterIdLst>
  <p:sldIdLst>
    <p:sldId id="256" r:id="rId5"/>
    <p:sldId id="257" r:id="rId6"/>
    <p:sldId id="258" r:id="rId7"/>
    <p:sldId id="264" r:id="rId8"/>
    <p:sldId id="260" r:id="rId9"/>
    <p:sldId id="261" r:id="rId10"/>
    <p:sldId id="273" r:id="rId11"/>
    <p:sldId id="262" r:id="rId12"/>
    <p:sldId id="263" r:id="rId13"/>
    <p:sldId id="265" r:id="rId14"/>
    <p:sldId id="271" r:id="rId15"/>
    <p:sldId id="266" r:id="rId16"/>
    <p:sldId id="274" r:id="rId17"/>
    <p:sldId id="270" r:id="rId18"/>
    <p:sldId id="275" r:id="rId19"/>
    <p:sldId id="267" r:id="rId20"/>
    <p:sldId id="268" r:id="rId21"/>
    <p:sldId id="269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August 1,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4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August 1,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999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August 1,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218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August 1,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58521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August 1,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419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August 1,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0618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Thursday, August 1,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3735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August 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August 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8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August 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5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August 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4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August 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3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August 1,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9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August 1,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0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August 1,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8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August 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3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August 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August 1,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6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flare.com/learning/ai/big-data/" TargetMode="External"/><Relationship Id="rId2" Type="http://schemas.openxmlformats.org/officeDocument/2006/relationships/hyperlink" Target="https://www.cloudflare.com/learning/ai/what-is-artificial-intelligence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cloudflare.com/learning/ai/what-is-neural-network/" TargetMode="External"/><Relationship Id="rId4" Type="http://schemas.openxmlformats.org/officeDocument/2006/relationships/hyperlink" Target="https://www.cloudflare.com/learning/ai/what-is-machine-learnin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tificial_intelligenc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BB6E-9276-8EDA-9433-DC82C849B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051551"/>
            <a:ext cx="3725861" cy="3453774"/>
          </a:xfrm>
        </p:spPr>
        <p:txBody>
          <a:bodyPr anchor="b">
            <a:normAutofit/>
          </a:bodyPr>
          <a:lstStyle/>
          <a:p>
            <a:r>
              <a:rPr lang="en-US" sz="4800" dirty="0"/>
              <a:t>Welcome to AI World</a:t>
            </a:r>
          </a:p>
        </p:txBody>
      </p:sp>
      <p:pic>
        <p:nvPicPr>
          <p:cNvPr id="4" name="Picture 3" descr="Earth as a particle with gold and blue">
            <a:extLst>
              <a:ext uri="{FF2B5EF4-FFF2-40B4-BE49-F238E27FC236}">
                <a16:creationId xmlns:a16="http://schemas.microsoft.com/office/drawing/2014/main" id="{E6428A55-2801-AD05-4CC5-6CA66C3504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05" r="17396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755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1CD4C-A3F4-0826-BCE9-DF31C4DEF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255588"/>
            <a:ext cx="9001462" cy="1754187"/>
          </a:xfrm>
        </p:spPr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What is a large language model (LLM)?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5C750-29EF-D3D7-D390-73D681018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2085975"/>
            <a:ext cx="9001462" cy="3171825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A large language model (LLM) is a type of </a:t>
            </a:r>
            <a:r>
              <a:rPr lang="en-US" b="0" i="0" u="none" strike="noStrike" dirty="0"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artificial intelligence (AI)</a:t>
            </a:r>
            <a:r>
              <a:rPr lang="en-US" b="0" i="0" dirty="0">
                <a:effectLst/>
                <a:latin typeface="-apple-system"/>
              </a:rPr>
              <a:t> program that can recognize and generate text, among other tasks. LLMs are trained on </a:t>
            </a:r>
            <a:r>
              <a:rPr lang="en-US" b="1" i="0" u="none" strike="noStrike" dirty="0">
                <a:solidFill>
                  <a:srgbClr val="FFFF00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huge sets of data</a:t>
            </a:r>
            <a:r>
              <a:rPr lang="en-US" b="1" i="0" dirty="0">
                <a:solidFill>
                  <a:srgbClr val="FFFF00"/>
                </a:solidFill>
                <a:effectLst/>
                <a:latin typeface="-apple-system"/>
              </a:rPr>
              <a:t> </a:t>
            </a:r>
            <a:r>
              <a:rPr lang="en-US" b="0" i="0" dirty="0">
                <a:effectLst/>
                <a:latin typeface="-apple-system"/>
              </a:rPr>
              <a:t>— hence the name </a:t>
            </a:r>
            <a:r>
              <a:rPr lang="en-US" b="0" i="0" dirty="0">
                <a:solidFill>
                  <a:srgbClr val="FFFF00"/>
                </a:solidFill>
                <a:effectLst/>
                <a:latin typeface="-apple-system"/>
              </a:rPr>
              <a:t>"</a:t>
            </a:r>
            <a:r>
              <a:rPr lang="en-US" b="1" i="0" dirty="0">
                <a:solidFill>
                  <a:srgbClr val="FFFF00"/>
                </a:solidFill>
                <a:effectLst/>
                <a:latin typeface="-apple-system"/>
              </a:rPr>
              <a:t>large</a:t>
            </a:r>
            <a:r>
              <a:rPr lang="en-US" b="0" i="0" dirty="0">
                <a:solidFill>
                  <a:srgbClr val="FFFF00"/>
                </a:solidFill>
                <a:effectLst/>
                <a:latin typeface="-apple-system"/>
              </a:rPr>
              <a:t>."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This pretrained LLM models are called as </a:t>
            </a:r>
            <a:r>
              <a:rPr lang="en-US" b="1" i="0" dirty="0">
                <a:solidFill>
                  <a:srgbClr val="FFFF00"/>
                </a:solidFill>
                <a:effectLst/>
                <a:latin typeface="-apple-system"/>
              </a:rPr>
              <a:t>Foundational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LLMs are built on </a:t>
            </a:r>
            <a:r>
              <a:rPr lang="en-US" b="0" i="0" u="none" strike="noStrike" dirty="0"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 learning</a:t>
            </a:r>
            <a:r>
              <a:rPr lang="en-US" b="0" i="0" dirty="0">
                <a:effectLst/>
                <a:latin typeface="-apple-system"/>
              </a:rPr>
              <a:t>: specifically, a type of </a:t>
            </a:r>
            <a:r>
              <a:rPr lang="en-US" b="0" i="0" u="none" strike="noStrike" dirty="0">
                <a:effectLst/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neural network</a:t>
            </a:r>
            <a:r>
              <a:rPr lang="en-US" b="0" i="0" dirty="0">
                <a:effectLst/>
                <a:latin typeface="-apple-system"/>
              </a:rPr>
              <a:t> called a </a:t>
            </a:r>
            <a:r>
              <a:rPr lang="en-US" b="1" i="0" dirty="0">
                <a:solidFill>
                  <a:srgbClr val="FFFF00"/>
                </a:solidFill>
                <a:effectLst/>
                <a:latin typeface="-apple-system"/>
              </a:rPr>
              <a:t>transformer</a:t>
            </a:r>
            <a:r>
              <a:rPr lang="en-US" b="0" i="0" dirty="0">
                <a:effectLst/>
                <a:latin typeface="-apple-system"/>
              </a:rPr>
              <a:t>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68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ssential Guide to Foundation Models and Large Language Models | by Babar M  Bhatti | Medium">
            <a:extLst>
              <a:ext uri="{FF2B5EF4-FFF2-40B4-BE49-F238E27FC236}">
                <a16:creationId xmlns:a16="http://schemas.microsoft.com/office/drawing/2014/main" id="{FAEA2034-A6AF-A4B4-7B8C-15DD7C2B3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0"/>
            <a:ext cx="10934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354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4E1B-ED88-9B4D-35AF-67E100E1C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75A0D-EBA4-79A2-213B-B416139669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16459-07DB-EF0C-C46E-2321B13AC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909637"/>
            <a:ext cx="100679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63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B9B1-1A4C-2B4B-4B1C-E8A49CA5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9402" y="2095928"/>
            <a:ext cx="6924782" cy="472611"/>
          </a:xfrm>
        </p:spPr>
        <p:txBody>
          <a:bodyPr>
            <a:normAutofit fontScale="90000"/>
          </a:bodyPr>
          <a:lstStyle/>
          <a:p>
            <a:pPr algn="l"/>
            <a:br>
              <a:rPr lang="en-US" sz="1800" b="1" i="0" dirty="0">
                <a:effectLst/>
                <a:latin typeface="ui-sans-serif"/>
              </a:rPr>
            </a:br>
            <a:endParaRPr lang="en-US" sz="4000" dirty="0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5BC51F77-AE74-4F38-B1DC-29475E38C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FCE87B8C-E5AA-4044-AB91-DDA3084B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A23EF0-417E-F8F5-38AB-2F34AC0BC7DD}"/>
              </a:ext>
            </a:extLst>
          </p:cNvPr>
          <p:cNvSpPr txBox="1"/>
          <p:nvPr/>
        </p:nvSpPr>
        <p:spPr>
          <a:xfrm>
            <a:off x="1800546" y="59630"/>
            <a:ext cx="60977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effectLst/>
                <a:latin typeface="ui-sans-serif"/>
              </a:rPr>
              <a:t>Leading Large Language Models:</a:t>
            </a: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AE618C-47C6-E56F-1424-F9E29A344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16" y="560181"/>
            <a:ext cx="9815245" cy="628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72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4CCF-1CD1-3A7D-E99D-BBB7B2E1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neue-haas-grotesk-display"/>
              </a:rPr>
              <a:t>The limitations of LLM’s</a:t>
            </a:r>
            <a:br>
              <a:rPr lang="en-US" b="0" i="0" dirty="0">
                <a:solidFill>
                  <a:srgbClr val="FFFFFF"/>
                </a:solidFill>
                <a:effectLst/>
                <a:latin typeface="neue-haas-grotesk-displ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ABC74-2921-B519-2186-51421855B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Despite powerful capabilities with many tasks, Large Language Models (LLMs) are not know-it-alls.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If you've used ChatGPT or other models, you'll have experienced how they </a:t>
            </a:r>
            <a:r>
              <a:rPr lang="en-US" b="1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can’t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reasonably answer questions about </a:t>
            </a:r>
            <a:r>
              <a:rPr lang="en-U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proprietary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information.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It will provide </a:t>
            </a:r>
            <a:r>
              <a:rPr lang="en-US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hallucinated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response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That's where options like </a:t>
            </a:r>
            <a:r>
              <a:rPr lang="en-US" b="1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Fine Tuning 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or  </a:t>
            </a:r>
            <a:r>
              <a:rPr lang="en-US" b="1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Retrieval Augmented Generation (RAG) 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come in and give LLMs the ability to incorporate </a:t>
            </a:r>
            <a:r>
              <a:rPr lang="en-US" b="1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new and proprietary 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information into their answers.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688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1">
            <a:extLst>
              <a:ext uri="{FF2B5EF4-FFF2-40B4-BE49-F238E27FC236}">
                <a16:creationId xmlns:a16="http://schemas.microsoft.com/office/drawing/2014/main" id="{AB76F39C-DC92-43A2-AFAC-DF33A3F0E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393FB-E600-FCC3-AC34-C78F7CF0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083" y="318382"/>
            <a:ext cx="8764460" cy="1150822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effectLst/>
                <a:latin typeface="var(--global-heading-font-family)"/>
              </a:rPr>
              <a:t>Prompting vs RAG VS Fine Tuning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AE272D-EBF1-D26C-7D9A-2677760CB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04" y="1614611"/>
            <a:ext cx="5254877" cy="4015627"/>
          </a:xfrm>
          <a:prstGeom prst="rect">
            <a:avLst/>
          </a:prstGeom>
        </p:spPr>
      </p:pic>
      <p:cxnSp>
        <p:nvCxnSpPr>
          <p:cNvPr id="27" name="Straight Connector 23">
            <a:extLst>
              <a:ext uri="{FF2B5EF4-FFF2-40B4-BE49-F238E27FC236}">
                <a16:creationId xmlns:a16="http://schemas.microsoft.com/office/drawing/2014/main" id="{966758FC-A415-4D42-862A-2C0765FF8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154913"/>
            <a:ext cx="0" cy="208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F4202E-513D-3461-F880-C9F5F5B37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269" y="1939247"/>
            <a:ext cx="4859998" cy="297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27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FE8B8-E732-338A-A697-8EE2BEE84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705" y="662683"/>
            <a:ext cx="9001462" cy="124936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Google Sans"/>
              </a:rPr>
              <a:t>Retrieval-Augmented Generation</a:t>
            </a:r>
            <a:b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</a:br>
            <a:r>
              <a:rPr lang="en-US" b="1" i="0" dirty="0">
                <a:effectLst/>
                <a:latin typeface="Google Sans"/>
              </a:rPr>
              <a:t>(</a:t>
            </a:r>
            <a:r>
              <a:rPr lang="en-US" dirty="0"/>
              <a:t>RAG)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06E2A-734E-1C63-5EAE-06515D98C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658" y="2445249"/>
            <a:ext cx="9785073" cy="3750068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RAG i</a:t>
            </a:r>
            <a:r>
              <a:rPr lang="en-US" b="0" i="0" dirty="0">
                <a:effectLst/>
                <a:latin typeface="Google Sans Text"/>
              </a:rPr>
              <a:t>s an AI framework that combines the strengths of traditional information retrieval systems (such as databases) with the capabilities of generative large language models (LLMs). 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 Text"/>
              </a:rPr>
              <a:t>By combining this </a:t>
            </a:r>
            <a:r>
              <a:rPr lang="en-US" b="0" i="0" dirty="0">
                <a:solidFill>
                  <a:srgbClr val="FFFF00"/>
                </a:solidFill>
                <a:effectLst/>
                <a:latin typeface="Google Sans Text"/>
              </a:rPr>
              <a:t>extra knowledge </a:t>
            </a:r>
            <a:r>
              <a:rPr lang="en-US" b="0" i="0" dirty="0">
                <a:effectLst/>
                <a:latin typeface="Google Sans Text"/>
              </a:rPr>
              <a:t>with its own language skills, the AI can write text that is </a:t>
            </a:r>
            <a:r>
              <a:rPr lang="en-US" b="0" i="0" dirty="0">
                <a:solidFill>
                  <a:srgbClr val="FFFF00"/>
                </a:solidFill>
                <a:effectLst/>
                <a:latin typeface="Google Sans Text"/>
              </a:rPr>
              <a:t>more accurate, up-to-date, and relevant </a:t>
            </a:r>
            <a:r>
              <a:rPr lang="en-US" b="0" i="0" dirty="0">
                <a:effectLst/>
                <a:latin typeface="Google Sans Text"/>
              </a:rPr>
              <a:t>to your specific needs.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Google Sans Text"/>
              </a:rPr>
              <a:t>The </a:t>
            </a:r>
            <a:r>
              <a:rPr lang="en-US" dirty="0">
                <a:solidFill>
                  <a:srgbClr val="FFFF00"/>
                </a:solidFill>
                <a:effectLst/>
                <a:latin typeface="Google Sans Text"/>
              </a:rPr>
              <a:t>vector search </a:t>
            </a:r>
            <a:r>
              <a:rPr lang="en-US" dirty="0">
                <a:effectLst/>
                <a:latin typeface="Google Sans Text"/>
              </a:rPr>
              <a:t>is one option for retrieving relevant proprietary documents for RAG to operate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Google Sans Text"/>
              </a:rPr>
              <a:t>It aims to find </a:t>
            </a:r>
            <a:r>
              <a:rPr lang="en-US" dirty="0">
                <a:solidFill>
                  <a:srgbClr val="FFFF00"/>
                </a:solidFill>
                <a:effectLst/>
                <a:latin typeface="Google Sans Text"/>
              </a:rPr>
              <a:t>semantically similar </a:t>
            </a:r>
            <a:r>
              <a:rPr lang="en-US" dirty="0">
                <a:effectLst/>
                <a:latin typeface="Google Sans Text"/>
              </a:rPr>
              <a:t>vectors by calculating the proximity of different vectors to each other, </a:t>
            </a:r>
          </a:p>
        </p:txBody>
      </p:sp>
    </p:spTree>
    <p:extLst>
      <p:ext uri="{BB962C8B-B14F-4D97-AF65-F5344CB8AC3E}">
        <p14:creationId xmlns:p14="http://schemas.microsoft.com/office/powerpoint/2010/main" val="3950179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Building RAG with Open-Source and Custom AI Models">
            <a:extLst>
              <a:ext uri="{FF2B5EF4-FFF2-40B4-BE49-F238E27FC236}">
                <a16:creationId xmlns:a16="http://schemas.microsoft.com/office/drawing/2014/main" id="{E9F01539-85BD-9DA8-0105-4B816E34C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8512" y="750013"/>
            <a:ext cx="10036893" cy="491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077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4523-B5F4-5014-CF1A-76F486D2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55" y="284480"/>
            <a:ext cx="10180925" cy="782320"/>
          </a:xfrm>
        </p:spPr>
        <p:txBody>
          <a:bodyPr/>
          <a:lstStyle/>
          <a:p>
            <a:r>
              <a:rPr lang="en-US" dirty="0"/>
              <a:t>Simple RAG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A4DF69-692C-515B-9A89-5AB004538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8906" y="1219200"/>
            <a:ext cx="7642645" cy="4572000"/>
          </a:xfrm>
        </p:spPr>
      </p:pic>
    </p:spTree>
    <p:extLst>
      <p:ext uri="{BB962C8B-B14F-4D97-AF65-F5344CB8AC3E}">
        <p14:creationId xmlns:p14="http://schemas.microsoft.com/office/powerpoint/2010/main" val="1050227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9F0B-B468-49B6-894B-434B66ADA5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F5B0E-754F-B0C6-25C0-FB7196AA93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Q&amp;A….</a:t>
            </a:r>
          </a:p>
        </p:txBody>
      </p:sp>
    </p:spTree>
    <p:extLst>
      <p:ext uri="{BB962C8B-B14F-4D97-AF65-F5344CB8AC3E}">
        <p14:creationId xmlns:p14="http://schemas.microsoft.com/office/powerpoint/2010/main" val="342130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E958-7FE5-1972-6999-79053F9F0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781" y="1122363"/>
            <a:ext cx="5896391" cy="1296987"/>
          </a:xfrm>
        </p:spPr>
        <p:txBody>
          <a:bodyPr>
            <a:normAutofit/>
          </a:bodyPr>
          <a:lstStyle/>
          <a:p>
            <a:r>
              <a:rPr lang="en-US" sz="5400" dirty="0"/>
              <a:t>What is AI?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2AF0B-BD8C-EF51-F131-DB5A2CBDD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781" y="2782889"/>
            <a:ext cx="5896391" cy="1655762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effectLst/>
                <a:latin typeface="-apple-system"/>
              </a:rPr>
              <a:t>Artificial Intelligence (AI) is a branch of computer science that focuses on creating systems capable of performing tasks that typically require human intelligence. </a:t>
            </a:r>
            <a:r>
              <a:rPr lang="en-US" b="0" i="0" dirty="0">
                <a:solidFill>
                  <a:srgbClr val="6BA9DA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These tasks include </a:t>
            </a:r>
            <a:r>
              <a:rPr lang="en-US" b="1" i="0" dirty="0">
                <a:solidFill>
                  <a:srgbClr val="6BA9DA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learning</a:t>
            </a:r>
            <a:r>
              <a:rPr lang="en-US" b="0" i="0" dirty="0">
                <a:solidFill>
                  <a:srgbClr val="6BA9DA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 </a:t>
            </a:r>
            <a:r>
              <a:rPr lang="en-US" b="1" i="0" dirty="0">
                <a:solidFill>
                  <a:srgbClr val="6BA9DA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reasoning</a:t>
            </a:r>
            <a:r>
              <a:rPr lang="en-US" b="0" i="0" dirty="0">
                <a:solidFill>
                  <a:srgbClr val="6BA9DA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 </a:t>
            </a:r>
            <a:r>
              <a:rPr lang="en-US" b="1" i="0" dirty="0">
                <a:solidFill>
                  <a:srgbClr val="6BA9DA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problem-solving</a:t>
            </a:r>
            <a:r>
              <a:rPr lang="en-US" b="0" i="0" dirty="0">
                <a:solidFill>
                  <a:srgbClr val="6BA9DA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 </a:t>
            </a:r>
            <a:r>
              <a:rPr lang="en-US" b="1" i="0" dirty="0">
                <a:solidFill>
                  <a:srgbClr val="6BA9DA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perception</a:t>
            </a:r>
            <a:r>
              <a:rPr lang="en-US" b="0" i="0" dirty="0">
                <a:solidFill>
                  <a:srgbClr val="6BA9DA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and </a:t>
            </a:r>
            <a:r>
              <a:rPr lang="en-US" b="1" i="0" dirty="0"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language understanding</a:t>
            </a:r>
            <a:endParaRPr lang="en-US" dirty="0"/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A6F5AC67-9A8D-8309-F4B4-B7C93319D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8736" y="1488697"/>
            <a:ext cx="3402767" cy="3402767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187875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422D-F71D-87C5-3934-23FA8DCD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1D418-5CB6-C8C9-5D61-DDCE8B84D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I-ML-DML-GEN AI- LLM sorting according to prices">
            <a:extLst>
              <a:ext uri="{FF2B5EF4-FFF2-40B4-BE49-F238E27FC236}">
                <a16:creationId xmlns:a16="http://schemas.microsoft.com/office/drawing/2014/main" id="{8F6A16DF-D7C3-082A-4FE8-C52471671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671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900B-8CFA-1CCD-45D3-D5AA0AF43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444" y="638175"/>
            <a:ext cx="9001462" cy="1785938"/>
          </a:xfrm>
        </p:spPr>
        <p:txBody>
          <a:bodyPr/>
          <a:lstStyle/>
          <a:p>
            <a:r>
              <a:rPr lang="en-US" i="0" dirty="0">
                <a:effectLst/>
                <a:latin typeface="IBM Plex Sans" panose="020F0502020204030204" pitchFamily="34" charset="0"/>
              </a:rPr>
              <a:t>What is machine learning (ML)?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81368-7867-8E67-DC82-47D2AC584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2781300"/>
            <a:ext cx="9001462" cy="247650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PT Serif" panose="020F0502020204030204" pitchFamily="18" charset="0"/>
              </a:rPr>
              <a:t>Machine learning (ML) is defined as a discipline of artificial intelligence (AI) that provides machines</a:t>
            </a:r>
            <a:r>
              <a:rPr lang="en-US" dirty="0">
                <a:solidFill>
                  <a:srgbClr val="FFFF00"/>
                </a:solidFill>
                <a:effectLst/>
                <a:latin typeface="PT Serif" panose="020F0502020204030204" pitchFamily="18" charset="0"/>
              </a:rPr>
              <a:t> </a:t>
            </a:r>
            <a:r>
              <a:rPr lang="en-US" b="1" dirty="0">
                <a:solidFill>
                  <a:srgbClr val="FFFF00"/>
                </a:solidFill>
                <a:effectLst/>
                <a:latin typeface="PT Serif" panose="020F0502020204030204" pitchFamily="18" charset="0"/>
              </a:rPr>
              <a:t>the ability to automatically learn from data </a:t>
            </a:r>
            <a:r>
              <a:rPr lang="en-US" dirty="0">
                <a:effectLst/>
                <a:latin typeface="PT Serif" panose="020F0502020204030204" pitchFamily="18" charset="0"/>
              </a:rPr>
              <a:t>and past experiences to identify </a:t>
            </a:r>
            <a:r>
              <a:rPr lang="en-US" b="1" dirty="0">
                <a:effectLst/>
                <a:latin typeface="PT Serif" panose="020F0502020204030204" pitchFamily="18" charset="0"/>
              </a:rPr>
              <a:t>patterns</a:t>
            </a:r>
            <a:r>
              <a:rPr lang="en-US" dirty="0">
                <a:effectLst/>
                <a:latin typeface="PT Serif" panose="020F0502020204030204" pitchFamily="18" charset="0"/>
              </a:rPr>
              <a:t> and make </a:t>
            </a:r>
            <a:r>
              <a:rPr lang="en-US" b="1" dirty="0">
                <a:effectLst/>
                <a:latin typeface="PT Serif" panose="020F0502020204030204" pitchFamily="18" charset="0"/>
              </a:rPr>
              <a:t>predictions</a:t>
            </a:r>
            <a:r>
              <a:rPr lang="en-US" dirty="0">
                <a:effectLst/>
                <a:latin typeface="PT Serif" panose="020F0502020204030204" pitchFamily="18" charset="0"/>
              </a:rPr>
              <a:t> with minimal human intervention.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4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0FB6-D99E-EFAD-3FD6-AA692C2E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montserrat" panose="00000500000000000000" pitchFamily="2" charset="0"/>
              </a:rPr>
              <a:t>Traditional Programs vs. Machine Learning</a:t>
            </a:r>
            <a:br>
              <a:rPr lang="en-US" b="1" i="0" dirty="0">
                <a:solidFill>
                  <a:srgbClr val="607D8B"/>
                </a:solidFill>
                <a:effectLst/>
                <a:latin typeface="montserrat" panose="00000500000000000000" pitchFamily="2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AA786-DE3D-3F04-B358-9144CBE36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935921"/>
            <a:ext cx="96393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0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B5FB-7535-6EBB-C32C-704B9C0BC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5109" y="243841"/>
            <a:ext cx="8686651" cy="802639"/>
          </a:xfrm>
        </p:spPr>
        <p:txBody>
          <a:bodyPr>
            <a:normAutofit/>
          </a:bodyPr>
          <a:lstStyle/>
          <a:p>
            <a:r>
              <a:rPr lang="en-US" sz="4000" dirty="0"/>
              <a:t>Types of machine learning</a:t>
            </a:r>
          </a:p>
        </p:txBody>
      </p:sp>
      <p:pic>
        <p:nvPicPr>
          <p:cNvPr id="4098" name="Picture 2" descr="Machine Learning Algorithms | Introduction to Machine Learning">
            <a:extLst>
              <a:ext uri="{FF2B5EF4-FFF2-40B4-BE49-F238E27FC236}">
                <a16:creationId xmlns:a16="http://schemas.microsoft.com/office/drawing/2014/main" id="{94E7070B-67A9-1429-A4BB-22BFE3075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80" y="1110401"/>
            <a:ext cx="9540240" cy="550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38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9EAC-AC29-3F72-E185-BB9027D93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258763"/>
            <a:ext cx="9001462" cy="736917"/>
          </a:xfrm>
        </p:spPr>
        <p:txBody>
          <a:bodyPr>
            <a:normAutofit fontScale="90000"/>
          </a:bodyPr>
          <a:lstStyle/>
          <a:p>
            <a:r>
              <a:rPr lang="en-US" i="0" dirty="0">
                <a:effectLst/>
                <a:latin typeface="IBM Plex Sans" panose="020F0502020204030204" pitchFamily="34" charset="0"/>
              </a:rPr>
              <a:t>What is DEEP learning (DL)?</a:t>
            </a:r>
            <a:endParaRPr lang="en-US" dirty="0"/>
          </a:p>
        </p:txBody>
      </p:sp>
      <p:pic>
        <p:nvPicPr>
          <p:cNvPr id="1028" name="Picture 4" descr="Deep Learning vs Machine Learning: The Ultimate Battle.">
            <a:extLst>
              <a:ext uri="{FF2B5EF4-FFF2-40B4-BE49-F238E27FC236}">
                <a16:creationId xmlns:a16="http://schemas.microsoft.com/office/drawing/2014/main" id="{23A7122E-4620-AAC9-A946-F4D5D8B51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79" y="995680"/>
            <a:ext cx="7967271" cy="570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3477572-11B0-712E-F5F2-1577E4EA0772}"/>
              </a:ext>
            </a:extLst>
          </p:cNvPr>
          <p:cNvSpPr txBox="1">
            <a:spLocks/>
          </p:cNvSpPr>
          <p:nvPr/>
        </p:nvSpPr>
        <p:spPr>
          <a:xfrm>
            <a:off x="8543926" y="1485900"/>
            <a:ext cx="3238499" cy="3962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47C7A25-F29F-8493-CEE6-FF76DC3E3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5850" y="1314450"/>
            <a:ext cx="2624306" cy="4057650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Google Sans"/>
              </a:rPr>
              <a:t>Its multilayered neural networks, called </a:t>
            </a:r>
            <a:r>
              <a:rPr lang="en-US" sz="2400" b="1" i="0" dirty="0">
                <a:effectLst/>
                <a:latin typeface="Google Sans"/>
              </a:rPr>
              <a:t>Deep neural networks</a:t>
            </a:r>
            <a:r>
              <a:rPr lang="en-US" sz="2400" b="0" i="0" dirty="0">
                <a:effectLst/>
                <a:latin typeface="Google Sans"/>
              </a:rPr>
              <a:t>, to simulate the complex decision-making power of the human brain </a:t>
            </a:r>
            <a:r>
              <a:rPr lang="en-US" dirty="0">
                <a:effectLst/>
                <a:latin typeface="Google Sans"/>
              </a:rPr>
              <a:t>intervention</a:t>
            </a:r>
            <a:r>
              <a:rPr lang="en-US" dirty="0">
                <a:effectLst/>
                <a:latin typeface="PT Serif" panose="020F05020202040302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26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791F-014D-DF03-280F-3B1859C6D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4"/>
            <a:ext cx="9001462" cy="1655762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Nunito" panose="020F0502020204030204" pitchFamily="2" charset="0"/>
              </a:rPr>
              <a:t>What is Natural Language Processing?</a:t>
            </a:r>
            <a:endParaRPr lang="en-US" dirty="0"/>
          </a:p>
        </p:txBody>
      </p:sp>
      <p:sp>
        <p:nvSpPr>
          <p:cNvPr id="5" name="AutoShape 4" descr="Natural Language Processing (NLP) - Overview - GeeksforGeeks">
            <a:extLst>
              <a:ext uri="{FF2B5EF4-FFF2-40B4-BE49-F238E27FC236}">
                <a16:creationId xmlns:a16="http://schemas.microsoft.com/office/drawing/2014/main" id="{FAD0F461-7BF5-1209-5CB6-091C94A78A82}"/>
              </a:ext>
            </a:extLst>
          </p:cNvPr>
          <p:cNvSpPr>
            <a:spLocks noGrp="1" noChangeAspect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0" i="0" dirty="0">
                <a:effectLst/>
                <a:latin typeface="Nunito" pitchFamily="2" charset="0"/>
              </a:rPr>
              <a:t>Natural language processing (NLP) is a field of computer science and a subfield of </a:t>
            </a:r>
            <a:r>
              <a:rPr lang="en-US" b="1" i="0" dirty="0">
                <a:effectLst/>
                <a:latin typeface="Nunito" pitchFamily="2" charset="0"/>
              </a:rPr>
              <a:t>artificial intelligence </a:t>
            </a:r>
            <a:r>
              <a:rPr lang="en-US" b="0" i="0" dirty="0">
                <a:effectLst/>
                <a:latin typeface="Nunito" pitchFamily="2" charset="0"/>
              </a:rPr>
              <a:t>that aims to make </a:t>
            </a:r>
            <a:r>
              <a:rPr lang="en-US" b="1" i="0" dirty="0">
                <a:solidFill>
                  <a:srgbClr val="FFFF00"/>
                </a:solidFill>
                <a:effectLst/>
                <a:latin typeface="Nunito" pitchFamily="2" charset="0"/>
              </a:rPr>
              <a:t>computers</a:t>
            </a:r>
            <a:r>
              <a:rPr lang="en-US" b="0" i="0" dirty="0">
                <a:solidFill>
                  <a:srgbClr val="FFFF00"/>
                </a:solidFill>
                <a:effectLst/>
                <a:latin typeface="Nunito" pitchFamily="2" charset="0"/>
              </a:rPr>
              <a:t> </a:t>
            </a:r>
            <a:r>
              <a:rPr lang="en-US" b="1" i="0" dirty="0">
                <a:solidFill>
                  <a:srgbClr val="FFFF00"/>
                </a:solidFill>
                <a:effectLst/>
                <a:latin typeface="Nunito" pitchFamily="2" charset="0"/>
              </a:rPr>
              <a:t>understand human language</a:t>
            </a:r>
            <a:r>
              <a:rPr lang="en-US" b="0" i="0" dirty="0">
                <a:solidFill>
                  <a:srgbClr val="FFFF00"/>
                </a:solidFill>
                <a:effectLst/>
                <a:latin typeface="Nunito" pitchFamily="2" charset="0"/>
              </a:rPr>
              <a:t>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64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7AD8D8-3FB6-C70A-CF73-B56409854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2262313" y="643466"/>
            <a:ext cx="7579683" cy="5571067"/>
          </a:xfrm>
          <a:prstGeom prst="rect">
            <a:avLst/>
          </a:prstGeom>
          <a:noFill/>
          <a:ln w="127000" cap="flat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385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7B6036848DFE408D5633EB90077994" ma:contentTypeVersion="17" ma:contentTypeDescription="Create a new document." ma:contentTypeScope="" ma:versionID="3bf780d0e19d2bafe51e61be31b7525d">
  <xsd:schema xmlns:xsd="http://www.w3.org/2001/XMLSchema" xmlns:xs="http://www.w3.org/2001/XMLSchema" xmlns:p="http://schemas.microsoft.com/office/2006/metadata/properties" xmlns:ns3="8b3c1676-3381-48c8-a21a-afb6b8522363" xmlns:ns4="74be4fdf-9ff7-4521-a4f4-42df32089912" targetNamespace="http://schemas.microsoft.com/office/2006/metadata/properties" ma:root="true" ma:fieldsID="5a3720bf0734c7d55dbfa1391b9b9a35" ns3:_="" ns4:_="">
    <xsd:import namespace="8b3c1676-3381-48c8-a21a-afb6b8522363"/>
    <xsd:import namespace="74be4fdf-9ff7-4521-a4f4-42df320899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3c1676-3381-48c8-a21a-afb6b85223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be4fdf-9ff7-4521-a4f4-42df3208991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b3c1676-3381-48c8-a21a-afb6b8522363" xsi:nil="true"/>
  </documentManagement>
</p:properties>
</file>

<file path=customXml/itemProps1.xml><?xml version="1.0" encoding="utf-8"?>
<ds:datastoreItem xmlns:ds="http://schemas.openxmlformats.org/officeDocument/2006/customXml" ds:itemID="{A7706D43-E0F7-4CC2-8BD8-BB49ED8FEA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1EEBAA-C311-45BA-8360-252DD68D25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3c1676-3381-48c8-a21a-afb6b8522363"/>
    <ds:schemaRef ds:uri="74be4fdf-9ff7-4521-a4f4-42df320899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998F17-B299-4B4A-A9E1-B706F3F8506C}">
  <ds:schemaRefs>
    <ds:schemaRef ds:uri="http://schemas.microsoft.com/office/2006/metadata/properties"/>
    <ds:schemaRef ds:uri="74be4fdf-9ff7-4521-a4f4-42df32089912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8b3c1676-3381-48c8-a21a-afb6b8522363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efead094-560e-463c-bb19-c3c75b05d1f6}" enabled="1" method="Standard" siteId="{7007305e-2664-4e6b-b9a4-c4d5ccfd1524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446</Words>
  <Application>Microsoft Office PowerPoint</Application>
  <PresentationFormat>Widescreen</PresentationFormat>
  <Paragraphs>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4" baseType="lpstr">
      <vt:lpstr>-apple-system</vt:lpstr>
      <vt:lpstr>Arial</vt:lpstr>
      <vt:lpstr>Bookman Old Style</vt:lpstr>
      <vt:lpstr>Google Sans</vt:lpstr>
      <vt:lpstr>Google Sans Text</vt:lpstr>
      <vt:lpstr>IBM Plex Sans</vt:lpstr>
      <vt:lpstr>montserrat</vt:lpstr>
      <vt:lpstr>neue-haas-grotesk-display</vt:lpstr>
      <vt:lpstr>Nunito</vt:lpstr>
      <vt:lpstr>PT Serif</vt:lpstr>
      <vt:lpstr>Roboto</vt:lpstr>
      <vt:lpstr>Rockwell</vt:lpstr>
      <vt:lpstr>ui-sans-serif</vt:lpstr>
      <vt:lpstr>var(--global-heading-font-family)</vt:lpstr>
      <vt:lpstr>Damask</vt:lpstr>
      <vt:lpstr>Welcome to AI World</vt:lpstr>
      <vt:lpstr>What is AI?</vt:lpstr>
      <vt:lpstr>PowerPoint Presentation</vt:lpstr>
      <vt:lpstr>What is machine learning (ML)?</vt:lpstr>
      <vt:lpstr>Traditional Programs vs. Machine Learning </vt:lpstr>
      <vt:lpstr>Types of machine learning</vt:lpstr>
      <vt:lpstr>What is DEEP learning (DL)?</vt:lpstr>
      <vt:lpstr>What is Natural Language Processing?</vt:lpstr>
      <vt:lpstr>PowerPoint Presentation</vt:lpstr>
      <vt:lpstr>What is a large language model (LLM)?</vt:lpstr>
      <vt:lpstr>PowerPoint Presentation</vt:lpstr>
      <vt:lpstr>PowerPoint Presentation</vt:lpstr>
      <vt:lpstr> </vt:lpstr>
      <vt:lpstr>The limitations of LLM’s </vt:lpstr>
      <vt:lpstr>Prompting vs RAG VS Fine Tuning</vt:lpstr>
      <vt:lpstr>Retrieval-Augmented Generation (RAG)</vt:lpstr>
      <vt:lpstr>PowerPoint Presentation</vt:lpstr>
      <vt:lpstr>Simple RAG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AI World</dc:title>
  <dc:creator>Prabhavathi Bharadwaj</dc:creator>
  <cp:lastModifiedBy>Prabhavathi Bharadwaj</cp:lastModifiedBy>
  <cp:revision>13</cp:revision>
  <dcterms:created xsi:type="dcterms:W3CDTF">2024-07-31T23:47:02Z</dcterms:created>
  <dcterms:modified xsi:type="dcterms:W3CDTF">2024-08-01T14:27:20Z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0x010100B97B6036848DFE408D5633EB90077994</vt:lpwstr>
  </property>
</Properties>
</file>