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ontserrat SemiBold"/>
      <p:regular r:id="rId17"/>
      <p:bold r:id="rId18"/>
      <p:italic r:id="rId19"/>
      <p:boldItalic r:id="rId20"/>
    </p:embeddedFont>
    <p:embeddedFont>
      <p:font typeface="Montserrat"/>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SemiBold-boldItalic.fntdata"/><Relationship Id="rId11" Type="http://schemas.openxmlformats.org/officeDocument/2006/relationships/slide" Target="slides/slide6.xml"/><Relationship Id="rId22" Type="http://schemas.openxmlformats.org/officeDocument/2006/relationships/font" Target="fonts/Montserrat-bold.fntdata"/><Relationship Id="rId10" Type="http://schemas.openxmlformats.org/officeDocument/2006/relationships/slide" Target="slides/slide5.xml"/><Relationship Id="rId21" Type="http://schemas.openxmlformats.org/officeDocument/2006/relationships/font" Target="fonts/Montserrat-regular.fntdata"/><Relationship Id="rId13" Type="http://schemas.openxmlformats.org/officeDocument/2006/relationships/slide" Target="slides/slide8.xml"/><Relationship Id="rId24" Type="http://schemas.openxmlformats.org/officeDocument/2006/relationships/font" Target="fonts/Montserrat-boldItalic.fntdata"/><Relationship Id="rId12" Type="http://schemas.openxmlformats.org/officeDocument/2006/relationships/slide" Target="slides/slide7.xml"/><Relationship Id="rId23"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SemiBold-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ontserratSemiBold-italic.fntdata"/><Relationship Id="rId6" Type="http://schemas.openxmlformats.org/officeDocument/2006/relationships/slide" Target="slides/slide1.xml"/><Relationship Id="rId18" Type="http://schemas.openxmlformats.org/officeDocument/2006/relationships/font" Target="fonts/MontserratSemiBold-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186f38299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186f38299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a69ddd502b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a69ddd502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186f38299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186f38299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9e4255dd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9e4255dd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186f38299c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186f38299c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a69ddd50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a69ddd50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a69ddd502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a69ddd502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a69ddd502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a69ddd502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a69ddd502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a69ddd502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a69ddd502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a69ddd502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a69ddd502b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a69ddd502b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091850" y="1963912"/>
            <a:ext cx="7265100" cy="1215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121" name="Shape 121"/>
        <p:cNvGrpSpPr/>
        <p:nvPr/>
      </p:nvGrpSpPr>
      <p:grpSpPr>
        <a:xfrm>
          <a:off x="0" y="0"/>
          <a:ext cx="0" cy="0"/>
          <a:chOff x="0" y="0"/>
          <a:chExt cx="0" cy="0"/>
        </a:xfrm>
      </p:grpSpPr>
      <p:sp>
        <p:nvSpPr>
          <p:cNvPr id="122" name="Google Shape;122;p22"/>
          <p:cNvSpPr/>
          <p:nvPr/>
        </p:nvSpPr>
        <p:spPr>
          <a:xfrm>
            <a:off x="5291300" y="2034425"/>
            <a:ext cx="3286500" cy="972300"/>
          </a:xfrm>
          <a:prstGeom prst="rect">
            <a:avLst/>
          </a:prstGeom>
          <a:solidFill>
            <a:srgbClr val="7932F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3" name="Google Shape;123;p22"/>
          <p:cNvSpPr txBox="1"/>
          <p:nvPr/>
        </p:nvSpPr>
        <p:spPr>
          <a:xfrm>
            <a:off x="0" y="1981775"/>
            <a:ext cx="9144000" cy="107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500">
                <a:solidFill>
                  <a:schemeClr val="dk1"/>
                </a:solidFill>
                <a:latin typeface="Montserrat SemiBold"/>
                <a:ea typeface="Montserrat SemiBold"/>
                <a:cs typeface="Montserrat SemiBold"/>
                <a:sym typeface="Montserrat SemiBold"/>
              </a:rPr>
              <a:t>Let’s get started!</a:t>
            </a:r>
            <a:endParaRPr sz="5500">
              <a:solidFill>
                <a:schemeClr val="dk1"/>
              </a:solidFill>
              <a:latin typeface="Montserrat SemiBold"/>
              <a:ea typeface="Montserrat SemiBold"/>
              <a:cs typeface="Montserrat SemiBold"/>
              <a:sym typeface="Montserrat SemiBold"/>
            </a:endParaRPr>
          </a:p>
        </p:txBody>
      </p:sp>
      <p:pic>
        <p:nvPicPr>
          <p:cNvPr id="124" name="Google Shape;124;p22"/>
          <p:cNvPicPr preferRelativeResize="0"/>
          <p:nvPr/>
        </p:nvPicPr>
        <p:blipFill>
          <a:blip r:embed="rId3">
            <a:alphaModFix/>
          </a:blip>
          <a:stretch>
            <a:fillRect/>
          </a:stretch>
        </p:blipFill>
        <p:spPr>
          <a:xfrm>
            <a:off x="3430675" y="4671273"/>
            <a:ext cx="2282651" cy="381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192D"/>
        </a:solidFill>
      </p:bgPr>
    </p:bg>
    <p:spTree>
      <p:nvGrpSpPr>
        <p:cNvPr id="128" name="Shape 128"/>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58" name="Shape 58"/>
        <p:cNvGrpSpPr/>
        <p:nvPr/>
      </p:nvGrpSpPr>
      <p:grpSpPr>
        <a:xfrm>
          <a:off x="0" y="0"/>
          <a:ext cx="0" cy="0"/>
          <a:chOff x="0" y="0"/>
          <a:chExt cx="0" cy="0"/>
        </a:xfrm>
      </p:grpSpPr>
      <p:sp>
        <p:nvSpPr>
          <p:cNvPr id="59" name="Google Shape;59;p14"/>
          <p:cNvSpPr/>
          <p:nvPr/>
        </p:nvSpPr>
        <p:spPr>
          <a:xfrm>
            <a:off x="5291300" y="2034425"/>
            <a:ext cx="3286500" cy="972300"/>
          </a:xfrm>
          <a:prstGeom prst="rect">
            <a:avLst/>
          </a:prstGeom>
          <a:solidFill>
            <a:srgbClr val="7932F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0" name="Google Shape;60;p14"/>
          <p:cNvSpPr txBox="1"/>
          <p:nvPr/>
        </p:nvSpPr>
        <p:spPr>
          <a:xfrm>
            <a:off x="0" y="1981775"/>
            <a:ext cx="9144000" cy="107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500">
                <a:solidFill>
                  <a:schemeClr val="dk1"/>
                </a:solidFill>
                <a:latin typeface="Montserrat SemiBold"/>
                <a:ea typeface="Montserrat SemiBold"/>
                <a:cs typeface="Montserrat SemiBold"/>
                <a:sym typeface="Montserrat SemiBold"/>
              </a:rPr>
              <a:t>OpenAI </a:t>
            </a:r>
            <a:endParaRPr sz="5500">
              <a:solidFill>
                <a:schemeClr val="dk1"/>
              </a:solidFill>
              <a:latin typeface="Montserrat SemiBold"/>
              <a:ea typeface="Montserrat SemiBold"/>
              <a:cs typeface="Montserrat SemiBold"/>
              <a:sym typeface="Montserrat SemiBold"/>
            </a:endParaRPr>
          </a:p>
          <a:p>
            <a:pPr indent="0" lvl="0" marL="0" rtl="0" algn="ctr">
              <a:spcBef>
                <a:spcPts val="0"/>
              </a:spcBef>
              <a:spcAft>
                <a:spcPts val="0"/>
              </a:spcAft>
              <a:buNone/>
            </a:pPr>
            <a:r>
              <a:rPr lang="en" sz="5500">
                <a:solidFill>
                  <a:schemeClr val="dk1"/>
                </a:solidFill>
                <a:latin typeface="Montserrat SemiBold"/>
                <a:ea typeface="Montserrat SemiBold"/>
                <a:cs typeface="Montserrat SemiBold"/>
                <a:sym typeface="Montserrat SemiBold"/>
              </a:rPr>
              <a:t>Assistants Course</a:t>
            </a:r>
            <a:endParaRPr sz="5500">
              <a:solidFill>
                <a:schemeClr val="dk1"/>
              </a:solidFill>
              <a:latin typeface="Montserrat SemiBold"/>
              <a:ea typeface="Montserrat SemiBold"/>
              <a:cs typeface="Montserrat SemiBold"/>
              <a:sym typeface="Montserrat SemiBold"/>
            </a:endParaRPr>
          </a:p>
        </p:txBody>
      </p:sp>
      <p:pic>
        <p:nvPicPr>
          <p:cNvPr id="61" name="Google Shape;61;p14"/>
          <p:cNvPicPr preferRelativeResize="0"/>
          <p:nvPr/>
        </p:nvPicPr>
        <p:blipFill>
          <a:blip r:embed="rId3">
            <a:alphaModFix/>
          </a:blip>
          <a:stretch>
            <a:fillRect/>
          </a:stretch>
        </p:blipFill>
        <p:spPr>
          <a:xfrm>
            <a:off x="3430675" y="4671273"/>
            <a:ext cx="2282651" cy="381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5"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7" name="Google Shape;67;p15"/>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68" name="Google Shape;68;p15"/>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Welcome to the course and thank you so much for enrolling!</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This course covers the OpenAI Assistants API (currently in Beta at the filming!).</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Let’s briefly go over the course curriculum, but before we do, don’t forget to read the very first article lecture in the course for the link to the slides and the downloadable .zip file of notebooks.</a:t>
            </a:r>
            <a:endParaRPr sz="2800">
              <a:latin typeface="Montserrat"/>
              <a:ea typeface="Montserrat"/>
              <a:cs typeface="Montserrat"/>
              <a:sym typeface="Montserrat"/>
            </a:endParaRPr>
          </a:p>
        </p:txBody>
      </p:sp>
      <p:pic>
        <p:nvPicPr>
          <p:cNvPr id="69" name="Google Shape;69;p15"/>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3" name="Shape 73"/>
        <p:cNvGrpSpPr/>
        <p:nvPr/>
      </p:nvGrpSpPr>
      <p:grpSpPr>
        <a:xfrm>
          <a:off x="0" y="0"/>
          <a:ext cx="0" cy="0"/>
          <a:chOff x="0" y="0"/>
          <a:chExt cx="0" cy="0"/>
        </a:xfrm>
      </p:grpSpPr>
      <p:pic>
        <p:nvPicPr>
          <p:cNvPr id="74" name="Google Shape;74;p1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75" name="Google Shape;75;p16"/>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76" name="Google Shape;76;p16"/>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Curriculum</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OpenAI Chat Completion</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OpenAI Assistants for Chat Completion</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OpenAI Assistants with Code Interpreter</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OpenAI Assistants with Knowledge Retrieval</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OpenAI Assistants with Function Calling.</a:t>
            </a:r>
            <a:endParaRPr sz="2800">
              <a:latin typeface="Montserrat"/>
              <a:ea typeface="Montserrat"/>
              <a:cs typeface="Montserrat"/>
              <a:sym typeface="Montserrat"/>
            </a:endParaRPr>
          </a:p>
        </p:txBody>
      </p:sp>
      <p:pic>
        <p:nvPicPr>
          <p:cNvPr id="77" name="Google Shape;77;p16"/>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1" name="Shape 81"/>
        <p:cNvGrpSpPr/>
        <p:nvPr/>
      </p:nvGrpSpPr>
      <p:grpSpPr>
        <a:xfrm>
          <a:off x="0" y="0"/>
          <a:ext cx="0" cy="0"/>
          <a:chOff x="0" y="0"/>
          <a:chExt cx="0" cy="0"/>
        </a:xfrm>
      </p:grpSpPr>
      <p:pic>
        <p:nvPicPr>
          <p:cNvPr id="82" name="Google Shape;82;p1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83" name="Google Shape;83;p17"/>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84" name="Google Shape;84;p17"/>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OpenAI Chat Completion</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We’ll begin the course by reviewing what is possible with the “base” API of chat completion, allowing users to carry an ongoing conversation with a GPT model.</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It will be important to understand the chat completion API in order to understand the key differences between chat and the assistant message threads.</a:t>
            </a:r>
            <a:endParaRPr sz="2800">
              <a:latin typeface="Montserrat"/>
              <a:ea typeface="Montserrat"/>
              <a:cs typeface="Montserrat"/>
              <a:sym typeface="Montserrat"/>
            </a:endParaRPr>
          </a:p>
        </p:txBody>
      </p:sp>
      <p:pic>
        <p:nvPicPr>
          <p:cNvPr id="85" name="Google Shape;85;p1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9" name="Shape 89"/>
        <p:cNvGrpSpPr/>
        <p:nvPr/>
      </p:nvGrpSpPr>
      <p:grpSpPr>
        <a:xfrm>
          <a:off x="0" y="0"/>
          <a:ext cx="0" cy="0"/>
          <a:chOff x="0" y="0"/>
          <a:chExt cx="0" cy="0"/>
        </a:xfrm>
      </p:grpSpPr>
      <p:pic>
        <p:nvPicPr>
          <p:cNvPr id="90" name="Google Shape;90;p1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91" name="Google Shape;91;p18"/>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92" name="Google Shape;92;p18"/>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OpenAI Assistants for Chat Completion</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Then we’ll begin by exploring how we can maintain a chat conversation with an assistant in order to understand how messages and threads are actually quite different than messages sent to a normal chat GPT.</a:t>
            </a:r>
            <a:endParaRPr sz="2800">
              <a:latin typeface="Montserrat"/>
              <a:ea typeface="Montserrat"/>
              <a:cs typeface="Montserrat"/>
              <a:sym typeface="Montserrat"/>
            </a:endParaRPr>
          </a:p>
        </p:txBody>
      </p:sp>
      <p:pic>
        <p:nvPicPr>
          <p:cNvPr id="93" name="Google Shape;93;p18"/>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7" name="Shape 97"/>
        <p:cNvGrpSpPr/>
        <p:nvPr/>
      </p:nvGrpSpPr>
      <p:grpSpPr>
        <a:xfrm>
          <a:off x="0" y="0"/>
          <a:ext cx="0" cy="0"/>
          <a:chOff x="0" y="0"/>
          <a:chExt cx="0" cy="0"/>
        </a:xfrm>
      </p:grpSpPr>
      <p:pic>
        <p:nvPicPr>
          <p:cNvPr id="98" name="Google Shape;98;p1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99" name="Google Shape;99;p19"/>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100" name="Google Shape;100;p19"/>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OpenAI Assistants with Code Interpreter</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Once we understand the basics of threads, messages, and runs with an assistant, we will start to introduce tools for the assistant to use, including the code interpreter, which allows the assistant to create and execute Python code.</a:t>
            </a:r>
            <a:endParaRPr sz="2800">
              <a:latin typeface="Montserrat"/>
              <a:ea typeface="Montserrat"/>
              <a:cs typeface="Montserrat"/>
              <a:sym typeface="Montserrat"/>
            </a:endParaRPr>
          </a:p>
        </p:txBody>
      </p:sp>
      <p:pic>
        <p:nvPicPr>
          <p:cNvPr id="101" name="Google Shape;101;p19"/>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5" name="Shape 105"/>
        <p:cNvGrpSpPr/>
        <p:nvPr/>
      </p:nvGrpSpPr>
      <p:grpSpPr>
        <a:xfrm>
          <a:off x="0" y="0"/>
          <a:ext cx="0" cy="0"/>
          <a:chOff x="0" y="0"/>
          <a:chExt cx="0" cy="0"/>
        </a:xfrm>
      </p:grpSpPr>
      <p:pic>
        <p:nvPicPr>
          <p:cNvPr id="106" name="Google Shape;106;p2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07" name="Google Shape;107;p20"/>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108" name="Google Shape;108;p20"/>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OpenAI Assistants with Knowledge Retrieval</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Once we understand how assistants can create and run their own code, we’ll expand their capabilities by letting them work with files, such as PDFs, and use them as context in the conversation. </a:t>
            </a:r>
            <a:endParaRPr sz="2800">
              <a:latin typeface="Montserrat"/>
              <a:ea typeface="Montserrat"/>
              <a:cs typeface="Montserrat"/>
              <a:sym typeface="Montserrat"/>
            </a:endParaRPr>
          </a:p>
        </p:txBody>
      </p:sp>
      <p:pic>
        <p:nvPicPr>
          <p:cNvPr id="109" name="Google Shape;109;p20"/>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3" name="Shape 113"/>
        <p:cNvGrpSpPr/>
        <p:nvPr/>
      </p:nvGrpSpPr>
      <p:grpSpPr>
        <a:xfrm>
          <a:off x="0" y="0"/>
          <a:ext cx="0" cy="0"/>
          <a:chOff x="0" y="0"/>
          <a:chExt cx="0" cy="0"/>
        </a:xfrm>
      </p:grpSpPr>
      <p:pic>
        <p:nvPicPr>
          <p:cNvPr id="114" name="Google Shape;114;p2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15" name="Google Shape;115;p21"/>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116" name="Google Shape;116;p21"/>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OpenAI Assistants with Function Calling.</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We’ll end the course by showing how to let assistants use your own custom functions, letting the assistants have capabilities only limited by what you can program, allowing you to see one of the most powerful features of assistants!</a:t>
            </a:r>
            <a:endParaRPr sz="2800">
              <a:latin typeface="Montserrat"/>
              <a:ea typeface="Montserrat"/>
              <a:cs typeface="Montserrat"/>
              <a:sym typeface="Montserrat"/>
            </a:endParaRPr>
          </a:p>
        </p:txBody>
      </p:sp>
      <p:pic>
        <p:nvPicPr>
          <p:cNvPr id="117" name="Google Shape;117;p21"/>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