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 SemiBold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boldItalic.fntdata"/><Relationship Id="rId11" Type="http://schemas.openxmlformats.org/officeDocument/2006/relationships/slide" Target="slides/slide6.xml"/><Relationship Id="rId22" Type="http://schemas.openxmlformats.org/officeDocument/2006/relationships/font" Target="fonts/Montserrat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24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SemiBold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SemiBold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86f38299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86f38299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186f38299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186f38299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86f3829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86f3829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3908fd6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3908fd6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3908fd64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3908fd64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3908fd64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3908fd64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62f8b9fa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62f8b9fa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62f8b9fa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62f8b9fa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62f8b9fa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62f8b9fa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9e4255d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9e4255d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2f8b9fa8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62f8b9fa8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1850" y="1963912"/>
            <a:ext cx="7265100" cy="121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 Assistants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272000" y="854825"/>
            <a:ext cx="8456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There should be a title slide at the start of every video lecture.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5192D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How OpenAI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Chat Models Work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72000" y="854825"/>
            <a:ext cx="8456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How Chat Models Work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Let’s briefly go over how the GPT based chat models work from the perspective of the API.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Understanding how the API uses system, user, and assistant content prompts will help you get the most out of the OpenAI Chat Models!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932FC"/>
                </a:solidFill>
                <a:latin typeface="Montserrat"/>
                <a:ea typeface="Montserrat"/>
                <a:cs typeface="Montserrat"/>
                <a:sym typeface="Montserrat"/>
              </a:rPr>
              <a:t>OpenAI</a:t>
            </a:r>
            <a:endParaRPr b="1" sz="2500">
              <a:solidFill>
                <a:srgbClr val="7932F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249" y="4729022"/>
            <a:ext cx="2021501" cy="3382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0" y="1709850"/>
            <a:ext cx="91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OpenAI Account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Set Up</a:t>
            </a:r>
            <a:endParaRPr b="1" sz="500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OpenAI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72000" y="854825"/>
            <a:ext cx="84567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i="1" lang="en" sz="2800">
                <a:latin typeface="Montserrat"/>
                <a:ea typeface="Montserrat"/>
                <a:cs typeface="Montserrat"/>
                <a:sym typeface="Montserrat"/>
              </a:rPr>
              <a:t>Important Note!</a:t>
            </a:r>
            <a:endParaRPr b="1" i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This is not a general course on OpenAI Python API, it’s a targeted course for specifics of using OpenAI Assistants. 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We assume students have some familiarity with OpenAI API or are comfortable enough with Python and LLMs that they can reference the OpenAI documentation for LLM basics.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00" y="51813"/>
            <a:ext cx="672135" cy="6730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867775" y="103625"/>
            <a:ext cx="668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OpenAI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272000" y="854825"/>
            <a:ext cx="84567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●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OpenAI Account and API Key 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connect with OpenAI via Python, we’ll need to create an OpenAI Account, provide a credit card, then create and download an OpenAI API Key.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○"/>
            </a:pPr>
            <a:r>
              <a:rPr lang="en" sz="2800">
                <a:latin typeface="Montserrat"/>
                <a:ea typeface="Montserrat"/>
                <a:cs typeface="Montserrat"/>
                <a:sym typeface="Montserrat"/>
              </a:rPr>
              <a:t>To begin, go to:</a:t>
            </a:r>
            <a:endParaRPr sz="2800">
              <a:latin typeface="Montserrat"/>
              <a:ea typeface="Montserrat"/>
              <a:cs typeface="Montserrat"/>
              <a:sym typeface="Montserrat"/>
            </a:endParaRPr>
          </a:p>
          <a:p>
            <a:pPr indent="-406400" lvl="2" marL="1371600" rtl="0" algn="l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Char char="■"/>
            </a:pPr>
            <a:r>
              <a:rPr b="1" lang="en" sz="2800">
                <a:latin typeface="Montserrat"/>
                <a:ea typeface="Montserrat"/>
                <a:cs typeface="Montserrat"/>
                <a:sym typeface="Montserrat"/>
              </a:rPr>
              <a:t>https://platform.openai.com/</a:t>
            </a:r>
            <a:endParaRPr b="1" sz="2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5" y="4788475"/>
            <a:ext cx="1906676" cy="3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Chat Completion</a:t>
            </a:r>
            <a:endParaRPr sz="5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Messages and Parameters</a:t>
            </a:r>
            <a:endParaRPr sz="5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932F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/>
          <p:nvPr/>
        </p:nvSpPr>
        <p:spPr>
          <a:xfrm>
            <a:off x="5291300" y="2034425"/>
            <a:ext cx="3286500" cy="972300"/>
          </a:xfrm>
          <a:prstGeom prst="rect">
            <a:avLst/>
          </a:prstGeom>
          <a:solidFill>
            <a:srgbClr val="7932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0" y="1981775"/>
            <a:ext cx="91440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Chat Completion</a:t>
            </a:r>
            <a:endParaRPr sz="5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Exercise Solution</a:t>
            </a:r>
            <a:endParaRPr sz="52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0675" y="4671273"/>
            <a:ext cx="2282651" cy="3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