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SemiBold"/>
      <p:regular r:id="rId48"/>
      <p:bold r:id="rId49"/>
      <p:italic r:id="rId50"/>
      <p:boldItalic r:id="rId51"/>
    </p:embeddedFont>
    <p:embeddedFont>
      <p:font typeface="Montserra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regular.fntdata"/><Relationship Id="rId47" Type="http://schemas.openxmlformats.org/officeDocument/2006/relationships/slide" Target="slides/slide42.xml"/><Relationship Id="rId49"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boldItalic.fntdata"/><Relationship Id="rId50" Type="http://schemas.openxmlformats.org/officeDocument/2006/relationships/font" Target="fonts/MontserratSemiBold-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86f382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86f382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3b16af42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3b16af42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3b16af42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3b16af42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3b16af4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3b16af4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3b16af4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3b16af4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3b16af42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3b16af42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3b16af42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3b16af42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3b16af42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3b16af42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3b16af42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3b16af42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3b16af42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3b16af42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3b16af425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3b16af425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e4255d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e4255d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3b16af42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3b16af42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3b16af425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3b16af42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3b16af42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3b16af42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3b16af42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3b16af42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3b16af42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3b16af42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3b16af42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3b16af42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3b16af425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3b16af42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3b16af425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3b16af42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3b16af42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3b16af42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3b16af42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3b16af42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3b16af42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3b16af42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3b16af42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3b16af42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30fe247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30fe247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3b16af42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3b16af42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3b16af42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3b16af42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a3b16af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a3b16af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a3b16af4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a3b16af4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a3b16af4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a3b16af4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a3b16af42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a3b16af42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30fe247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630fe247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a3b16af425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a3b16af425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3b16af42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3b16af42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a3b16af4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a3b16af4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3b16af4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a3b16af4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186f3829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186f3829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3b16af42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3b16af42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3b16af42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3b16af42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3b16af42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3b16af42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3b16af4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3b16af4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86f3829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86f3829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2" name="Google Shape;122;p2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23" name="Google Shape;123;p2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24" name="Google Shape;124;p22"/>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31" name="Google Shape;131;p2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32" name="Google Shape;132;p23"/>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8" name="Google Shape;138;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39" name="Google Shape;139;p2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40" name="Google Shape;140;p24"/>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41" name="Google Shape;141;p24"/>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7" name="Google Shape;147;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48" name="Google Shape;148;p2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49" name="Google Shape;149;p25"/>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50" name="Google Shape;150;p25"/>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51" name="Google Shape;151;p25"/>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58" name="Google Shape;158;p26"/>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59" name="Google Shape;159;p26"/>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60" name="Google Shape;160;p26"/>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161" name="Google Shape;161;p26"/>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5" name="Shape 165"/>
        <p:cNvGrpSpPr/>
        <p:nvPr/>
      </p:nvGrpSpPr>
      <p:grpSpPr>
        <a:xfrm>
          <a:off x="0" y="0"/>
          <a:ext cx="0" cy="0"/>
          <a:chOff x="0" y="0"/>
          <a:chExt cx="0" cy="0"/>
        </a:xfrm>
      </p:grpSpPr>
      <p:sp>
        <p:nvSpPr>
          <p:cNvPr id="166" name="Google Shape;166;p27"/>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7" name="Google Shape;167;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8" name="Google Shape;168;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69" name="Google Shape;169;p27"/>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70" name="Google Shape;170;p27"/>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71" name="Google Shape;171;p27"/>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172" name="Google Shape;172;p27"/>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28"/>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8" name="Google Shape;17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9" name="Google Shape;17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80" name="Google Shape;180;p28"/>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81" name="Google Shape;181;p28"/>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82" name="Google Shape;182;p28"/>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183" name="Google Shape;183;p28"/>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84" name="Google Shape;184;p28"/>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p:txBody>
      </p:sp>
      <p:cxnSp>
        <p:nvCxnSpPr>
          <p:cNvPr id="185" name="Google Shape;185;p28"/>
          <p:cNvCxnSpPr>
            <a:stCxn id="180" idx="0"/>
            <a:endCxn id="181"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186" name="Google Shape;186;p28"/>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sp>
        <p:nvSpPr>
          <p:cNvPr id="191" name="Google Shape;191;p29"/>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2" name="Google Shape;192;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94" name="Google Shape;194;p29"/>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195" name="Google Shape;195;p29"/>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96" name="Google Shape;196;p29"/>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197" name="Google Shape;197;p29"/>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98" name="Google Shape;198;p29"/>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cxnSp>
        <p:nvCxnSpPr>
          <p:cNvPr id="199" name="Google Shape;199;p29"/>
          <p:cNvCxnSpPr>
            <a:stCxn id="194" idx="0"/>
            <a:endCxn id="195"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00" name="Google Shape;200;p29"/>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sp>
        <p:nvSpPr>
          <p:cNvPr id="205" name="Google Shape;205;p30"/>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6" name="Google Shape;20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7" name="Google Shape;20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08" name="Google Shape;208;p30"/>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09" name="Google Shape;209;p30"/>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10" name="Google Shape;210;p30"/>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11" name="Google Shape;211;p30"/>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12" name="Google Shape;212;p30"/>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cxnSp>
        <p:nvCxnSpPr>
          <p:cNvPr id="213" name="Google Shape;213;p30"/>
          <p:cNvCxnSpPr>
            <a:stCxn id="208" idx="0"/>
            <a:endCxn id="209"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14" name="Google Shape;214;p30"/>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15" name="Google Shape;215;p30"/>
          <p:cNvSpPr/>
          <p:nvPr/>
        </p:nvSpPr>
        <p:spPr>
          <a:xfrm>
            <a:off x="6668675" y="2985150"/>
            <a:ext cx="20127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31"/>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1" name="Google Shape;221;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2" name="Google Shape;222;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23" name="Google Shape;223;p31"/>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24" name="Google Shape;224;p31"/>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25" name="Google Shape;225;p31"/>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26" name="Google Shape;226;p31"/>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27" name="Google Shape;227;p31"/>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cxnSp>
        <p:nvCxnSpPr>
          <p:cNvPr id="228" name="Google Shape;228;p31"/>
          <p:cNvCxnSpPr>
            <a:stCxn id="223" idx="0"/>
            <a:endCxn id="224"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29" name="Google Shape;229;p31"/>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30" name="Google Shape;230;p31"/>
          <p:cNvSpPr/>
          <p:nvPr/>
        </p:nvSpPr>
        <p:spPr>
          <a:xfrm>
            <a:off x="6668675" y="2985150"/>
            <a:ext cx="20127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cxnSp>
        <p:nvCxnSpPr>
          <p:cNvPr id="231" name="Google Shape;231;p31"/>
          <p:cNvCxnSpPr>
            <a:stCxn id="230" idx="1"/>
            <a:endCxn id="224" idx="3"/>
          </p:cNvCxnSpPr>
          <p:nvPr/>
        </p:nvCxnSpPr>
        <p:spPr>
          <a:xfrm rot="10800000">
            <a:off x="5721275" y="3075000"/>
            <a:ext cx="947400" cy="289800"/>
          </a:xfrm>
          <a:prstGeom prst="bentConnector3">
            <a:avLst>
              <a:gd fmla="val 49999"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sp>
        <p:nvSpPr>
          <p:cNvPr id="59" name="Google Shape;59;p14"/>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How Assistants Work</a:t>
            </a:r>
            <a:endParaRPr sz="5500">
              <a:solidFill>
                <a:schemeClr val="dk1"/>
              </a:solidFill>
              <a:latin typeface="Montserrat SemiBold"/>
              <a:ea typeface="Montserrat SemiBold"/>
              <a:cs typeface="Montserrat SemiBold"/>
              <a:sym typeface="Montserrat SemiBold"/>
            </a:endParaRPr>
          </a:p>
        </p:txBody>
      </p:sp>
      <p:pic>
        <p:nvPicPr>
          <p:cNvPr id="61" name="Google Shape;61;p14"/>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sp>
        <p:nvSpPr>
          <p:cNvPr id="236" name="Google Shape;236;p32"/>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7" name="Google Shape;237;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39" name="Google Shape;239;p32"/>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40" name="Google Shape;240;p32"/>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41" name="Google Shape;241;p32"/>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42" name="Google Shape;242;p32"/>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43" name="Google Shape;243;p32"/>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sp>
        <p:nvSpPr>
          <p:cNvPr id="244" name="Google Shape;244;p32"/>
          <p:cNvSpPr/>
          <p:nvPr/>
        </p:nvSpPr>
        <p:spPr>
          <a:xfrm>
            <a:off x="2961725" y="2773750"/>
            <a:ext cx="26103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8" name="Shape 248"/>
        <p:cNvGrpSpPr/>
        <p:nvPr/>
      </p:nvGrpSpPr>
      <p:grpSpPr>
        <a:xfrm>
          <a:off x="0" y="0"/>
          <a:ext cx="0" cy="0"/>
          <a:chOff x="0" y="0"/>
          <a:chExt cx="0" cy="0"/>
        </a:xfrm>
      </p:grpSpPr>
      <p:pic>
        <p:nvPicPr>
          <p:cNvPr id="249" name="Google Shape;249;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0" name="Google Shape;250;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51" name="Google Shape;251;p33"/>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52" name="Google Shape;252;p33"/>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53" name="Google Shape;253;p33"/>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54" name="Google Shape;254;p33"/>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55" name="Google Shape;255;p33"/>
          <p:cNvSpPr/>
          <p:nvPr/>
        </p:nvSpPr>
        <p:spPr>
          <a:xfrm>
            <a:off x="6931200" y="1351200"/>
            <a:ext cx="2149200" cy="15606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sp>
        <p:nvSpPr>
          <p:cNvPr id="256" name="Google Shape;256;p33"/>
          <p:cNvSpPr/>
          <p:nvPr/>
        </p:nvSpPr>
        <p:spPr>
          <a:xfrm>
            <a:off x="2961725" y="2773750"/>
            <a:ext cx="26103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63" name="Google Shape;263;p34"/>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64" name="Google Shape;264;p34"/>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65" name="Google Shape;265;p34"/>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66" name="Google Shape;266;p34"/>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0" name="Shape 270"/>
        <p:cNvGrpSpPr/>
        <p:nvPr/>
      </p:nvGrpSpPr>
      <p:grpSpPr>
        <a:xfrm>
          <a:off x="0" y="0"/>
          <a:ext cx="0" cy="0"/>
          <a:chOff x="0" y="0"/>
          <a:chExt cx="0" cy="0"/>
        </a:xfrm>
      </p:grpSpPr>
      <p:pic>
        <p:nvPicPr>
          <p:cNvPr id="271" name="Google Shape;271;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2" name="Google Shape;272;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73" name="Google Shape;273;p35"/>
          <p:cNvSpPr/>
          <p:nvPr/>
        </p:nvSpPr>
        <p:spPr>
          <a:xfrm>
            <a:off x="363400" y="1113500"/>
            <a:ext cx="1938000" cy="759300"/>
          </a:xfrm>
          <a:prstGeom prst="roundRect">
            <a:avLst>
              <a:gd fmla="val 16667" name="adj"/>
            </a:avLst>
          </a:prstGeom>
          <a:solidFill>
            <a:srgbClr val="D0E0E3"/>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Poetry Bot</a:t>
            </a:r>
            <a:endParaRPr>
              <a:latin typeface="Montserrat"/>
              <a:ea typeface="Montserrat"/>
              <a:cs typeface="Montserrat"/>
              <a:sym typeface="Montserrat"/>
            </a:endParaRPr>
          </a:p>
        </p:txBody>
      </p:sp>
      <p:sp>
        <p:nvSpPr>
          <p:cNvPr id="274" name="Google Shape;274;p35"/>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75" name="Google Shape;275;p35"/>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76" name="Google Shape;276;p35"/>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p36"/>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2" name="Google Shape;282;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3" name="Google Shape;283;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84" name="Google Shape;284;p36"/>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285" name="Google Shape;285;p36"/>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86" name="Google Shape;286;p36"/>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287" name="Google Shape;287;p36"/>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288" name="Google Shape;288;p36"/>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Reply with answer.</a:t>
            </a:r>
            <a:endParaRPr>
              <a:latin typeface="Montserrat"/>
              <a:ea typeface="Montserrat"/>
              <a:cs typeface="Montserrat"/>
              <a:sym typeface="Montserrat"/>
            </a:endParaRPr>
          </a:p>
        </p:txBody>
      </p:sp>
      <p:cxnSp>
        <p:nvCxnSpPr>
          <p:cNvPr id="289" name="Google Shape;289;p36"/>
          <p:cNvCxnSpPr>
            <a:stCxn id="284" idx="0"/>
            <a:endCxn id="285" idx="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90" name="Google Shape;290;p36"/>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91" name="Google Shape;291;p36"/>
          <p:cNvSpPr/>
          <p:nvPr/>
        </p:nvSpPr>
        <p:spPr>
          <a:xfrm>
            <a:off x="6668675" y="2985150"/>
            <a:ext cx="20127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“Four!”</a:t>
            </a:r>
            <a:endParaRPr>
              <a:latin typeface="Montserrat"/>
              <a:ea typeface="Montserrat"/>
              <a:cs typeface="Montserrat"/>
              <a:sym typeface="Montserrat"/>
            </a:endParaRPr>
          </a:p>
        </p:txBody>
      </p:sp>
      <p:cxnSp>
        <p:nvCxnSpPr>
          <p:cNvPr id="292" name="Google Shape;292;p36"/>
          <p:cNvCxnSpPr>
            <a:stCxn id="291" idx="1"/>
            <a:endCxn id="285" idx="3"/>
          </p:cNvCxnSpPr>
          <p:nvPr/>
        </p:nvCxnSpPr>
        <p:spPr>
          <a:xfrm rot="10800000">
            <a:off x="5721275" y="3075000"/>
            <a:ext cx="947400" cy="289800"/>
          </a:xfrm>
          <a:prstGeom prst="bentConnector3">
            <a:avLst>
              <a:gd fmla="val 49999" name="adj1"/>
            </a:avLst>
          </a:prstGeom>
          <a:noFill/>
          <a:ln cap="flat" cmpd="sng" w="28575">
            <a:solidFill>
              <a:srgbClr val="674EA7"/>
            </a:solidFill>
            <a:prstDash val="solid"/>
            <a:round/>
            <a:headEnd len="med" w="med" type="none"/>
            <a:tailEnd len="med" w="med" type="triangle"/>
          </a:ln>
        </p:spPr>
      </p:cxnSp>
      <p:sp>
        <p:nvSpPr>
          <p:cNvPr id="293" name="Google Shape;293;p36"/>
          <p:cNvSpPr/>
          <p:nvPr/>
        </p:nvSpPr>
        <p:spPr>
          <a:xfrm>
            <a:off x="363400" y="1113500"/>
            <a:ext cx="1938000" cy="759300"/>
          </a:xfrm>
          <a:prstGeom prst="roundRect">
            <a:avLst>
              <a:gd fmla="val 16667" name="adj"/>
            </a:avLst>
          </a:prstGeom>
          <a:solidFill>
            <a:srgbClr val="D0E0E3"/>
          </a:solidFill>
          <a:ln cap="flat" cmpd="sng" w="19050">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Poetry Bot</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 name="Shape 297"/>
        <p:cNvGrpSpPr/>
        <p:nvPr/>
      </p:nvGrpSpPr>
      <p:grpSpPr>
        <a:xfrm>
          <a:off x="0" y="0"/>
          <a:ext cx="0" cy="0"/>
          <a:chOff x="0" y="0"/>
          <a:chExt cx="0" cy="0"/>
        </a:xfrm>
      </p:grpSpPr>
      <p:pic>
        <p:nvPicPr>
          <p:cNvPr id="298" name="Google Shape;298;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9" name="Google Shape;299;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00" name="Google Shape;300;p3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Key Ideas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Threads, Assistants, and Runs are all separated from each other.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thread can be run by any assistant!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Run is assigned a thread.id and an assistant.id and then begins the run process with the run steps.</a:t>
            </a:r>
            <a:endParaRPr sz="2800">
              <a:latin typeface="Montserrat"/>
              <a:ea typeface="Montserrat"/>
              <a:cs typeface="Montserrat"/>
              <a:sym typeface="Montserrat"/>
            </a:endParaRPr>
          </a:p>
        </p:txBody>
      </p:sp>
      <p:pic>
        <p:nvPicPr>
          <p:cNvPr id="301" name="Google Shape;301;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pic>
        <p:nvPicPr>
          <p:cNvPr id="306" name="Google Shape;306;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7" name="Google Shape;307;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08" name="Google Shape;308;p38"/>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Key Ideas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example didn’t have any tools or files!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remember assistants can access files you upload, the code-interpreter tool, and even your own custom functions!</a:t>
            </a:r>
            <a:endParaRPr sz="2800">
              <a:latin typeface="Montserrat"/>
              <a:ea typeface="Montserrat"/>
              <a:cs typeface="Montserrat"/>
              <a:sym typeface="Montserrat"/>
            </a:endParaRPr>
          </a:p>
        </p:txBody>
      </p:sp>
      <p:pic>
        <p:nvPicPr>
          <p:cNvPr id="309" name="Google Shape;309;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3" name="Shape 313"/>
        <p:cNvGrpSpPr/>
        <p:nvPr/>
      </p:nvGrpSpPr>
      <p:grpSpPr>
        <a:xfrm>
          <a:off x="0" y="0"/>
          <a:ext cx="0" cy="0"/>
          <a:chOff x="0" y="0"/>
          <a:chExt cx="0" cy="0"/>
        </a:xfrm>
      </p:grpSpPr>
      <p:pic>
        <p:nvPicPr>
          <p:cNvPr id="314" name="Google Shape;314;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5" name="Google Shape;315;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316" name="Google Shape;316;p3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17" name="Google Shape;317;p39"/>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318" name="Google Shape;318;p39"/>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319" name="Google Shape;319;p39"/>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3" name="Shape 323"/>
        <p:cNvGrpSpPr/>
        <p:nvPr/>
      </p:nvGrpSpPr>
      <p:grpSpPr>
        <a:xfrm>
          <a:off x="0" y="0"/>
          <a:ext cx="0" cy="0"/>
          <a:chOff x="0" y="0"/>
          <a:chExt cx="0" cy="0"/>
        </a:xfrm>
      </p:grpSpPr>
      <p:pic>
        <p:nvPicPr>
          <p:cNvPr id="324" name="Google Shape;324;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5" name="Google Shape;325;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326" name="Google Shape;326;p4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27" name="Google Shape;327;p40"/>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328" name="Google Shape;328;p40"/>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329" name="Google Shape;329;p40"/>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330" name="Google Shape;330;p40"/>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331" name="Google Shape;331;p40"/>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Homework1.txt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homework2.txt</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338" name="Google Shape;338;p4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39" name="Google Shape;339;p41"/>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Math Tutor</a:t>
            </a:r>
            <a:endParaRPr>
              <a:latin typeface="Montserrat"/>
              <a:ea typeface="Montserrat"/>
              <a:cs typeface="Montserrat"/>
              <a:sym typeface="Montserrat"/>
            </a:endParaRPr>
          </a:p>
        </p:txBody>
      </p:sp>
      <p:sp>
        <p:nvSpPr>
          <p:cNvPr id="340" name="Google Shape;340;p41"/>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341" name="Google Shape;341;p41"/>
          <p:cNvSpPr/>
          <p:nvPr/>
        </p:nvSpPr>
        <p:spPr>
          <a:xfrm>
            <a:off x="2961725" y="1812450"/>
            <a:ext cx="2610300" cy="7593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is 2+2?”</a:t>
            </a:r>
            <a:endParaRPr>
              <a:latin typeface="Montserrat"/>
              <a:ea typeface="Montserrat"/>
              <a:cs typeface="Montserrat"/>
              <a:sym typeface="Montserrat"/>
            </a:endParaRPr>
          </a:p>
        </p:txBody>
      </p:sp>
      <p:sp>
        <p:nvSpPr>
          <p:cNvPr id="342" name="Google Shape;342;p41"/>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343" name="Google Shape;343;p41"/>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Homework1.txt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homework2.txt</a:t>
            </a:r>
            <a:endParaRPr>
              <a:latin typeface="Montserrat"/>
              <a:ea typeface="Montserrat"/>
              <a:cs typeface="Montserrat"/>
              <a:sym typeface="Montserrat"/>
            </a:endParaRPr>
          </a:p>
        </p:txBody>
      </p:sp>
      <p:sp>
        <p:nvSpPr>
          <p:cNvPr id="344" name="Google Shape;344;p41"/>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41"/>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346" name="Google Shape;346;p41"/>
          <p:cNvSpPr/>
          <p:nvPr/>
        </p:nvSpPr>
        <p:spPr>
          <a:xfrm>
            <a:off x="6600425" y="1456900"/>
            <a:ext cx="2149200" cy="33930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Create Python code: &lt;2+2&gt;</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Run Python code in code interpreter.</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result in new message:</a:t>
            </a:r>
            <a:endParaRPr>
              <a:latin typeface="Montserrat"/>
              <a:ea typeface="Montserrat"/>
              <a:cs typeface="Montserrat"/>
              <a:sym typeface="Montserrat"/>
            </a:endParaRPr>
          </a:p>
        </p:txBody>
      </p:sp>
      <p:cxnSp>
        <p:nvCxnSpPr>
          <p:cNvPr id="347" name="Google Shape;347;p41"/>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348" name="Google Shape;348;p41"/>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349" name="Google Shape;349;p41"/>
          <p:cNvSpPr/>
          <p:nvPr/>
        </p:nvSpPr>
        <p:spPr>
          <a:xfrm>
            <a:off x="6668675" y="3974825"/>
            <a:ext cx="20127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“4”</a:t>
            </a:r>
            <a:endParaRPr>
              <a:latin typeface="Montserrat"/>
              <a:ea typeface="Montserrat"/>
              <a:cs typeface="Montserrat"/>
              <a:sym typeface="Montserrat"/>
            </a:endParaRPr>
          </a:p>
        </p:txBody>
      </p:sp>
      <p:cxnSp>
        <p:nvCxnSpPr>
          <p:cNvPr id="350" name="Google Shape;350;p41"/>
          <p:cNvCxnSpPr>
            <a:stCxn id="349" idx="1"/>
          </p:cNvCxnSpPr>
          <p:nvPr/>
        </p:nvCxnSpPr>
        <p:spPr>
          <a:xfrm rot="10800000">
            <a:off x="5721275" y="4064675"/>
            <a:ext cx="947400" cy="289800"/>
          </a:xfrm>
          <a:prstGeom prst="bentConnector3">
            <a:avLst>
              <a:gd fmla="val 50000"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 name="Google Shape;67;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68" name="Google Shape;68;p1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How Assistants Work</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Assistants are the combination of a few simple ideas, the main ideas being: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let LLMs use functions and tools, like create python code </a:t>
            </a:r>
            <a:r>
              <a:rPr i="1" lang="en" sz="2800">
                <a:latin typeface="Montserrat"/>
                <a:ea typeface="Montserrat"/>
                <a:cs typeface="Montserrat"/>
                <a:sym typeface="Montserrat"/>
              </a:rPr>
              <a:t>and</a:t>
            </a:r>
            <a:r>
              <a:rPr lang="en" sz="2800">
                <a:latin typeface="Montserrat"/>
                <a:ea typeface="Montserrat"/>
                <a:cs typeface="Montserrat"/>
                <a:sym typeface="Montserrat"/>
              </a:rPr>
              <a:t> let the LLM run the code on a VM.</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let the LLM access files to reference in regard to user questions.</a:t>
            </a:r>
            <a:endParaRPr sz="2800">
              <a:latin typeface="Montserrat"/>
              <a:ea typeface="Montserrat"/>
              <a:cs typeface="Montserrat"/>
              <a:sym typeface="Montserrat"/>
            </a:endParaRPr>
          </a:p>
        </p:txBody>
      </p:sp>
      <p:pic>
        <p:nvPicPr>
          <p:cNvPr id="69" name="Google Shape;69;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4" name="Shape 354"/>
        <p:cNvGrpSpPr/>
        <p:nvPr/>
      </p:nvGrpSpPr>
      <p:grpSpPr>
        <a:xfrm>
          <a:off x="0" y="0"/>
          <a:ext cx="0" cy="0"/>
          <a:chOff x="0" y="0"/>
          <a:chExt cx="0" cy="0"/>
        </a:xfrm>
      </p:grpSpPr>
      <p:pic>
        <p:nvPicPr>
          <p:cNvPr id="355" name="Google Shape;35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6" name="Google Shape;35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57" name="Google Shape;357;p42"/>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begin exploring the motivations and use cases for assistants and build a basic assistant that has access to the code interpreter.</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Later on in future sections we’ll also explore adding in our own files and custom functions!</a:t>
            </a:r>
            <a:endParaRPr sz="2800">
              <a:latin typeface="Montserrat"/>
              <a:ea typeface="Montserrat"/>
              <a:cs typeface="Montserrat"/>
              <a:sym typeface="Montserrat"/>
            </a:endParaRPr>
          </a:p>
        </p:txBody>
      </p:sp>
      <p:pic>
        <p:nvPicPr>
          <p:cNvPr id="358" name="Google Shape;35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62" name="Shape 362"/>
        <p:cNvGrpSpPr/>
        <p:nvPr/>
      </p:nvGrpSpPr>
      <p:grpSpPr>
        <a:xfrm>
          <a:off x="0" y="0"/>
          <a:ext cx="0" cy="0"/>
          <a:chOff x="0" y="0"/>
          <a:chExt cx="0" cy="0"/>
        </a:xfrm>
      </p:grpSpPr>
      <p:sp>
        <p:nvSpPr>
          <p:cNvPr id="363" name="Google Shape;363;p43"/>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3"/>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Assistants Motivation:</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Base LLMs Using Tools</a:t>
            </a:r>
            <a:endParaRPr sz="5500">
              <a:solidFill>
                <a:schemeClr val="dk1"/>
              </a:solidFill>
              <a:latin typeface="Montserrat SemiBold"/>
              <a:ea typeface="Montserrat SemiBold"/>
              <a:cs typeface="Montserrat SemiBold"/>
              <a:sym typeface="Montserrat SemiBold"/>
            </a:endParaRPr>
          </a:p>
        </p:txBody>
      </p:sp>
      <p:pic>
        <p:nvPicPr>
          <p:cNvPr id="365" name="Google Shape;365;p43"/>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9" name="Shape 369"/>
        <p:cNvGrpSpPr/>
        <p:nvPr/>
      </p:nvGrpSpPr>
      <p:grpSpPr>
        <a:xfrm>
          <a:off x="0" y="0"/>
          <a:ext cx="0" cy="0"/>
          <a:chOff x="0" y="0"/>
          <a:chExt cx="0" cy="0"/>
        </a:xfrm>
      </p:grpSpPr>
      <p:pic>
        <p:nvPicPr>
          <p:cNvPr id="370" name="Google Shape;370;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1" name="Google Shape;371;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72" name="Google Shape;372;p4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GPT models output the most probable next tokens, meaning they are great for helping do things like write poetry or summaries.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But what about tasks like math?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Are LLMs capable of actually performing math problems by simply predicting the next most probable token?</a:t>
            </a:r>
            <a:endParaRPr sz="2800">
              <a:latin typeface="Montserrat"/>
              <a:ea typeface="Montserrat"/>
              <a:cs typeface="Montserrat"/>
              <a:sym typeface="Montserrat"/>
            </a:endParaRPr>
          </a:p>
        </p:txBody>
      </p:sp>
      <p:pic>
        <p:nvPicPr>
          <p:cNvPr id="373" name="Google Shape;373;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7" name="Shape 377"/>
        <p:cNvGrpSpPr/>
        <p:nvPr/>
      </p:nvGrpSpPr>
      <p:grpSpPr>
        <a:xfrm>
          <a:off x="0" y="0"/>
          <a:ext cx="0" cy="0"/>
          <a:chOff x="0" y="0"/>
          <a:chExt cx="0" cy="0"/>
        </a:xfrm>
      </p:grpSpPr>
      <p:pic>
        <p:nvPicPr>
          <p:cNvPr id="378" name="Google Shape;378;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9" name="Google Shape;379;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80" name="Google Shape;380;p45"/>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how we could “manually” add a tool to a base LLM, by instructing the LLM to return Python code and then calling eval() on that Python code ourselves.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think of this as the mechanism </a:t>
            </a:r>
            <a:r>
              <a:rPr lang="en" sz="2800">
                <a:latin typeface="Montserrat"/>
                <a:ea typeface="Montserrat"/>
                <a:cs typeface="Montserrat"/>
                <a:sym typeface="Montserrat"/>
              </a:rPr>
              <a:t>occurring</a:t>
            </a:r>
            <a:r>
              <a:rPr lang="en" sz="2800">
                <a:latin typeface="Montserrat"/>
                <a:ea typeface="Montserrat"/>
                <a:cs typeface="Montserrat"/>
                <a:sym typeface="Montserrat"/>
              </a:rPr>
              <a:t> behind the scenes during the run steps of an assistant.</a:t>
            </a:r>
            <a:endParaRPr sz="2800">
              <a:latin typeface="Montserrat"/>
              <a:ea typeface="Montserrat"/>
              <a:cs typeface="Montserrat"/>
              <a:sym typeface="Montserrat"/>
            </a:endParaRPr>
          </a:p>
        </p:txBody>
      </p:sp>
      <p:pic>
        <p:nvPicPr>
          <p:cNvPr id="381" name="Google Shape;381;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85" name="Shape 385"/>
        <p:cNvGrpSpPr/>
        <p:nvPr/>
      </p:nvGrpSpPr>
      <p:grpSpPr>
        <a:xfrm>
          <a:off x="0" y="0"/>
          <a:ext cx="0" cy="0"/>
          <a:chOff x="0" y="0"/>
          <a:chExt cx="0" cy="0"/>
        </a:xfrm>
      </p:grpSpPr>
      <p:sp>
        <p:nvSpPr>
          <p:cNvPr id="386" name="Google Shape;386;p46"/>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46"/>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Assistants, Threads,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and Messages</a:t>
            </a:r>
            <a:endParaRPr sz="5500">
              <a:solidFill>
                <a:schemeClr val="dk1"/>
              </a:solidFill>
              <a:latin typeface="Montserrat SemiBold"/>
              <a:ea typeface="Montserrat SemiBold"/>
              <a:cs typeface="Montserrat SemiBold"/>
              <a:sym typeface="Montserrat SemiBold"/>
            </a:endParaRPr>
          </a:p>
        </p:txBody>
      </p:sp>
      <p:pic>
        <p:nvPicPr>
          <p:cNvPr id="388" name="Google Shape;388;p46"/>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2" name="Shape 392"/>
        <p:cNvGrpSpPr/>
        <p:nvPr/>
      </p:nvGrpSpPr>
      <p:grpSpPr>
        <a:xfrm>
          <a:off x="0" y="0"/>
          <a:ext cx="0" cy="0"/>
          <a:chOff x="0" y="0"/>
          <a:chExt cx="0" cy="0"/>
        </a:xfrm>
      </p:grpSpPr>
      <p:pic>
        <p:nvPicPr>
          <p:cNvPr id="393" name="Google Shape;39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4" name="Google Shape;39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95" name="Google Shape;395;p47"/>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Currently at the time of this filming, assistants are under  </a:t>
            </a:r>
            <a:r>
              <a:rPr b="1" lang="en" sz="2800">
                <a:latin typeface="Montserrat"/>
                <a:ea typeface="Montserrat"/>
                <a:cs typeface="Montserrat"/>
                <a:sym typeface="Montserrat"/>
              </a:rPr>
              <a:t>.beta</a:t>
            </a:r>
            <a:r>
              <a:rPr lang="en" sz="2800">
                <a:latin typeface="Montserrat"/>
                <a:ea typeface="Montserrat"/>
                <a:cs typeface="Montserrat"/>
                <a:sym typeface="Montserrat"/>
              </a:rPr>
              <a:t> of the client call, expect this to change in the future once the assistants are out of beta!</a:t>
            </a:r>
            <a:endParaRPr sz="2800">
              <a:latin typeface="Montserrat"/>
              <a:ea typeface="Montserrat"/>
              <a:cs typeface="Montserrat"/>
              <a:sym typeface="Montserrat"/>
            </a:endParaRPr>
          </a:p>
        </p:txBody>
      </p:sp>
      <p:pic>
        <p:nvPicPr>
          <p:cNvPr id="396" name="Google Shape;396;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00" name="Shape 400"/>
        <p:cNvGrpSpPr/>
        <p:nvPr/>
      </p:nvGrpSpPr>
      <p:grpSpPr>
        <a:xfrm>
          <a:off x="0" y="0"/>
          <a:ext cx="0" cy="0"/>
          <a:chOff x="0" y="0"/>
          <a:chExt cx="0" cy="0"/>
        </a:xfrm>
      </p:grpSpPr>
      <p:sp>
        <p:nvSpPr>
          <p:cNvPr id="401" name="Google Shape;401;p48"/>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 name="Google Shape;402;p48"/>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Runs</a:t>
            </a:r>
            <a:endParaRPr sz="5500">
              <a:solidFill>
                <a:schemeClr val="dk1"/>
              </a:solidFill>
              <a:latin typeface="Montserrat SemiBold"/>
              <a:ea typeface="Montserrat SemiBold"/>
              <a:cs typeface="Montserrat SemiBold"/>
              <a:sym typeface="Montserrat SemiBold"/>
            </a:endParaRPr>
          </a:p>
        </p:txBody>
      </p:sp>
      <p:pic>
        <p:nvPicPr>
          <p:cNvPr id="403" name="Google Shape;403;p48"/>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07" name="Shape 407"/>
        <p:cNvGrpSpPr/>
        <p:nvPr/>
      </p:nvGrpSpPr>
      <p:grpSpPr>
        <a:xfrm>
          <a:off x="0" y="0"/>
          <a:ext cx="0" cy="0"/>
          <a:chOff x="0" y="0"/>
          <a:chExt cx="0" cy="0"/>
        </a:xfrm>
      </p:grpSpPr>
      <p:sp>
        <p:nvSpPr>
          <p:cNvPr id="408" name="Google Shape;408;p49"/>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49"/>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Workflow</a:t>
            </a:r>
            <a:endParaRPr sz="5500">
              <a:solidFill>
                <a:schemeClr val="dk1"/>
              </a:solidFill>
              <a:latin typeface="Montserrat SemiBold"/>
              <a:ea typeface="Montserrat SemiBold"/>
              <a:cs typeface="Montserrat SemiBold"/>
              <a:sym typeface="Montserrat SemiBold"/>
            </a:endParaRPr>
          </a:p>
        </p:txBody>
      </p:sp>
      <p:pic>
        <p:nvPicPr>
          <p:cNvPr id="410" name="Google Shape;410;p49"/>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pic>
        <p:nvPicPr>
          <p:cNvPr id="415" name="Google Shape;415;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6" name="Google Shape;416;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17" name="Google Shape;417;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Assistant Workflow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go through another example of using an assistant, this time focusing on workflow and a few custom helper functions!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create an assistant to help calculate mortgage payments and also explore how to continue the conversation by creating new messages in the thread.</a:t>
            </a:r>
            <a:endParaRPr sz="2800">
              <a:latin typeface="Montserrat"/>
              <a:ea typeface="Montserrat"/>
              <a:cs typeface="Montserrat"/>
              <a:sym typeface="Montserrat"/>
            </a:endParaRPr>
          </a:p>
        </p:txBody>
      </p:sp>
      <p:pic>
        <p:nvPicPr>
          <p:cNvPr id="418" name="Google Shape;418;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2" name="Shape 422"/>
        <p:cNvGrpSpPr/>
        <p:nvPr/>
      </p:nvGrpSpPr>
      <p:grpSpPr>
        <a:xfrm>
          <a:off x="0" y="0"/>
          <a:ext cx="0" cy="0"/>
          <a:chOff x="0" y="0"/>
          <a:chExt cx="0" cy="0"/>
        </a:xfrm>
      </p:grpSpPr>
      <p:pic>
        <p:nvPicPr>
          <p:cNvPr id="423" name="Google Shape;423;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4" name="Google Shape;424;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25" name="Google Shape;425;p5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Typical Workflow Steps:</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1: </a:t>
            </a:r>
            <a:r>
              <a:rPr lang="en" sz="2800">
                <a:latin typeface="Montserrat"/>
                <a:ea typeface="Montserrat"/>
                <a:cs typeface="Montserrat"/>
                <a:sym typeface="Montserrat"/>
              </a:rPr>
              <a:t>Create Assistant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2: </a:t>
            </a:r>
            <a:r>
              <a:rPr lang="en" sz="2800">
                <a:latin typeface="Montserrat"/>
                <a:ea typeface="Montserrat"/>
                <a:cs typeface="Montserrat"/>
                <a:sym typeface="Montserrat"/>
              </a:rPr>
              <a:t>Create Thread</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3: </a:t>
            </a:r>
            <a:r>
              <a:rPr lang="en" sz="2800">
                <a:latin typeface="Montserrat"/>
                <a:ea typeface="Montserrat"/>
                <a:cs typeface="Montserrat"/>
                <a:sym typeface="Montserrat"/>
              </a:rPr>
              <a:t>Add Message to Thread</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4: </a:t>
            </a:r>
            <a:r>
              <a:rPr lang="en" sz="2800">
                <a:latin typeface="Montserrat"/>
                <a:ea typeface="Montserrat"/>
                <a:cs typeface="Montserrat"/>
                <a:sym typeface="Montserrat"/>
              </a:rPr>
              <a:t>Run Thread with Assistant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5: </a:t>
            </a:r>
            <a:r>
              <a:rPr lang="en" sz="2800">
                <a:latin typeface="Montserrat"/>
                <a:ea typeface="Montserrat"/>
                <a:cs typeface="Montserrat"/>
                <a:sym typeface="Montserrat"/>
              </a:rPr>
              <a:t>Display Message Response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Step 6-N: </a:t>
            </a:r>
            <a:r>
              <a:rPr lang="en" sz="2800">
                <a:latin typeface="Montserrat"/>
                <a:ea typeface="Montserrat"/>
                <a:cs typeface="Montserrat"/>
                <a:sym typeface="Montserrat"/>
              </a:rPr>
              <a:t>Continue Conversation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Optional: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Review Run Steps and Delete Assistant</a:t>
            </a:r>
            <a:endParaRPr b="1" sz="2800">
              <a:latin typeface="Montserrat"/>
              <a:ea typeface="Montserrat"/>
              <a:cs typeface="Montserrat"/>
              <a:sym typeface="Montserrat"/>
            </a:endParaRPr>
          </a:p>
        </p:txBody>
      </p:sp>
      <p:pic>
        <p:nvPicPr>
          <p:cNvPr id="426" name="Google Shape;426;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 name="Google Shape;75;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76" name="Google Shape;76;p1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How Assistants Work</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have 4 key components: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Assistant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Threads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Messages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Runs</a:t>
            </a:r>
            <a:endParaRPr sz="2800">
              <a:latin typeface="Montserrat"/>
              <a:ea typeface="Montserrat"/>
              <a:cs typeface="Montserrat"/>
              <a:sym typeface="Montserrat"/>
            </a:endParaRPr>
          </a:p>
        </p:txBody>
      </p:sp>
      <p:pic>
        <p:nvPicPr>
          <p:cNvPr id="77" name="Google Shape;77;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30" name="Shape 430"/>
        <p:cNvGrpSpPr/>
        <p:nvPr/>
      </p:nvGrpSpPr>
      <p:grpSpPr>
        <a:xfrm>
          <a:off x="0" y="0"/>
          <a:ext cx="0" cy="0"/>
          <a:chOff x="0" y="0"/>
          <a:chExt cx="0" cy="0"/>
        </a:xfrm>
      </p:grpSpPr>
      <p:sp>
        <p:nvSpPr>
          <p:cNvPr id="431" name="Google Shape;431;p52"/>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52"/>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Exercise</a:t>
            </a:r>
            <a:endParaRPr sz="5500">
              <a:solidFill>
                <a:schemeClr val="dk1"/>
              </a:solidFill>
              <a:latin typeface="Montserrat SemiBold"/>
              <a:ea typeface="Montserrat SemiBold"/>
              <a:cs typeface="Montserrat SemiBold"/>
              <a:sym typeface="Montserrat SemiBold"/>
            </a:endParaRPr>
          </a:p>
        </p:txBody>
      </p:sp>
      <p:pic>
        <p:nvPicPr>
          <p:cNvPr id="433" name="Google Shape;433;p52"/>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37" name="Shape 437"/>
        <p:cNvGrpSpPr/>
        <p:nvPr/>
      </p:nvGrpSpPr>
      <p:grpSpPr>
        <a:xfrm>
          <a:off x="0" y="0"/>
          <a:ext cx="0" cy="0"/>
          <a:chOff x="0" y="0"/>
          <a:chExt cx="0" cy="0"/>
        </a:xfrm>
      </p:grpSpPr>
      <p:sp>
        <p:nvSpPr>
          <p:cNvPr id="438" name="Google Shape;438;p53"/>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53"/>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Exercise Solution</a:t>
            </a:r>
            <a:endParaRPr sz="5500">
              <a:solidFill>
                <a:schemeClr val="dk1"/>
              </a:solidFill>
              <a:latin typeface="Montserrat SemiBold"/>
              <a:ea typeface="Montserrat SemiBold"/>
              <a:cs typeface="Montserrat SemiBold"/>
              <a:sym typeface="Montserrat SemiBold"/>
            </a:endParaRPr>
          </a:p>
        </p:txBody>
      </p:sp>
      <p:pic>
        <p:nvPicPr>
          <p:cNvPr id="440" name="Google Shape;440;p53"/>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444" name="Shape 44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 name="Google Shape;83;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84" name="Google Shape;84;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Assistant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assistant is your chosen LLM with access to additional tools, including: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Code-Interpreter: Allows the LLM to run Python code it generates.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Custom Functions: Your own custom Python functions.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Files: Reference files you upload based on the user request.</a:t>
            </a:r>
            <a:endParaRPr sz="2800">
              <a:latin typeface="Montserrat"/>
              <a:ea typeface="Montserrat"/>
              <a:cs typeface="Montserrat"/>
              <a:sym typeface="Montserrat"/>
            </a:endParaRPr>
          </a:p>
        </p:txBody>
      </p:sp>
      <p:pic>
        <p:nvPicPr>
          <p:cNvPr id="85" name="Google Shape;85;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 name="Google Shape;91;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92" name="Google Shape;92;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Threads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Threads contain a list of messages from the user and the assistant.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key idea to remember is threads are </a:t>
            </a:r>
            <a:r>
              <a:rPr b="1" lang="en" sz="2800" u="sng">
                <a:latin typeface="Montserrat"/>
                <a:ea typeface="Montserrat"/>
                <a:cs typeface="Montserrat"/>
                <a:sym typeface="Montserrat"/>
              </a:rPr>
              <a:t>not</a:t>
            </a:r>
            <a:r>
              <a:rPr lang="en" sz="2800">
                <a:latin typeface="Montserrat"/>
                <a:ea typeface="Montserrat"/>
                <a:cs typeface="Montserrat"/>
                <a:sym typeface="Montserrat"/>
              </a:rPr>
              <a:t> linked to an assistant.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can create a thread and continue to add messages to it and send it to any assistant you prefer.</a:t>
            </a:r>
            <a:endParaRPr sz="2800">
              <a:latin typeface="Montserrat"/>
              <a:ea typeface="Montserrat"/>
              <a:cs typeface="Montserrat"/>
              <a:sym typeface="Montserrat"/>
            </a:endParaRPr>
          </a:p>
        </p:txBody>
      </p:sp>
      <p:pic>
        <p:nvPicPr>
          <p:cNvPr id="93" name="Google Shape;93;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9" name="Google Shape;99;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0" name="Google Shape;100;p1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Messages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Messages are relatively similar to what we saw in the Chat Completion API section.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They take in user messages and assistant messages, something to note however is Threads store messages in reverse order (most recent message at index 0).</a:t>
            </a:r>
            <a:endParaRPr sz="2800">
              <a:latin typeface="Montserrat"/>
              <a:ea typeface="Montserrat"/>
              <a:cs typeface="Montserrat"/>
              <a:sym typeface="Montserrat"/>
            </a:endParaRPr>
          </a:p>
        </p:txBody>
      </p:sp>
      <p:pic>
        <p:nvPicPr>
          <p:cNvPr id="101" name="Google Shape;101;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7" name="Google Shape;107;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8" name="Google Shape;108;p2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Runs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Runs allows you to call a thread (that contains messages) and have an assistant (that could have tools and files) attempt to reply to the user message as best as it can given the tools and files available.</a:t>
            </a:r>
            <a:endParaRPr sz="2800">
              <a:latin typeface="Montserrat"/>
              <a:ea typeface="Montserrat"/>
              <a:cs typeface="Montserrat"/>
              <a:sym typeface="Montserrat"/>
            </a:endParaRPr>
          </a:p>
        </p:txBody>
      </p:sp>
      <p:pic>
        <p:nvPicPr>
          <p:cNvPr id="109" name="Google Shape;109;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5" name="Google Shape;115;p2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pic>
        <p:nvPicPr>
          <p:cNvPr id="116" name="Google Shape;116;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