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146847057" r:id="rId11"/>
    <p:sldId id="267" r:id="rId12"/>
    <p:sldId id="2146847056" r:id="rId13"/>
    <p:sldId id="268" r:id="rId14"/>
    <p:sldId id="214684705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PROJECT</a:t>
            </a:r>
          </a:p>
        </p:txBody>
      </p:sp>
      <p:sp>
        <p:nvSpPr>
          <p:cNvPr id="4" name="TextBox 3"/>
          <p:cNvSpPr txBox="1"/>
          <p:nvPr/>
        </p:nvSpPr>
        <p:spPr>
          <a:xfrm>
            <a:off x="2271954" y="3888274"/>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PRABHA K,</a:t>
            </a:r>
          </a:p>
          <a:p>
            <a:r>
              <a:rPr lang="en-US" sz="2000" b="1" dirty="0">
                <a:solidFill>
                  <a:schemeClr val="accent1">
                    <a:lumMod val="75000"/>
                  </a:schemeClr>
                </a:solidFill>
                <a:latin typeface="Arial"/>
                <a:cs typeface="Arial"/>
              </a:rPr>
              <a:t>	731321104022,</a:t>
            </a:r>
          </a:p>
          <a:p>
            <a:r>
              <a:rPr lang="en-US" sz="2000" b="1" dirty="0">
                <a:solidFill>
                  <a:schemeClr val="accent1">
                    <a:lumMod val="75000"/>
                  </a:schemeClr>
                </a:solidFill>
                <a:latin typeface="Arial"/>
                <a:cs typeface="Arial"/>
              </a:rPr>
              <a:t>	J.K.K. Nataraja College of Engineering and Technology, 	BE.CSE.</a:t>
            </a:r>
          </a:p>
        </p:txBody>
      </p:sp>
      <p:sp>
        <p:nvSpPr>
          <p:cNvPr id="7" name="Rectangle 6">
            <a:extLst>
              <a:ext uri="{FF2B5EF4-FFF2-40B4-BE49-F238E27FC236}">
                <a16:creationId xmlns:a16="http://schemas.microsoft.com/office/drawing/2014/main" id="{B41EBCC5-809A-E806-911C-41205064CD38}"/>
              </a:ext>
            </a:extLst>
          </p:cNvPr>
          <p:cNvSpPr/>
          <p:nvPr/>
        </p:nvSpPr>
        <p:spPr>
          <a:xfrm>
            <a:off x="1147776" y="1809969"/>
            <a:ext cx="9912457" cy="646331"/>
          </a:xfrm>
          <a:prstGeom prst="rect">
            <a:avLst/>
          </a:prstGeom>
          <a:noFill/>
        </p:spPr>
        <p:txBody>
          <a:bodyPr wrap="none" lIns="91440" tIns="45720" rIns="91440" bIns="45720">
            <a:spAutoFit/>
          </a:bodyPr>
          <a:lstStyle/>
          <a:p>
            <a:pPr algn="ctr"/>
            <a:r>
              <a:rPr lang="en-IN" sz="3600" b="0" cap="none" spc="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Mitigating Keylogger Threats: A Predictive Approach</a:t>
            </a:r>
            <a:endParaRPr lang="en-IN" sz="3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96413"/>
            <a:ext cx="11029616" cy="616533"/>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884903" y="1302026"/>
            <a:ext cx="10412362" cy="4673324"/>
          </a:xfrm>
        </p:spPr>
        <p:txBody>
          <a:bodyPr>
            <a:normAutofit/>
          </a:bodyPr>
          <a:lstStyle/>
          <a:p>
            <a:pPr marL="305435" indent="-305435" algn="just"/>
            <a:r>
              <a:rPr lang="en-US" sz="2400" dirty="0">
                <a:solidFill>
                  <a:srgbClr val="0F0F0F"/>
                </a:solidFill>
                <a:latin typeface="Calibri" panose="020F0502020204030204" pitchFamily="34" charset="0"/>
                <a:ea typeface="Calibri" panose="020F0502020204030204" pitchFamily="34" charset="0"/>
                <a:cs typeface="Calibri" panose="020F0502020204030204" pitchFamily="34" charset="0"/>
              </a:rPr>
              <a:t>Our predictive approach effectively mitigates keylogger threats by leveraging machine learning algorithms for anomaly detection. While challenges in real-time monitoring persist, continuous refinement and integration of advanced techniques promise enhanced security against evolving threats.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96413"/>
            <a:ext cx="11029616" cy="616533"/>
          </a:xfrm>
        </p:spPr>
        <p:txBody>
          <a:bodyPr>
            <a:normAutofit fontScale="90000"/>
          </a:bodyPr>
          <a:lstStyle/>
          <a:p>
            <a:r>
              <a:rPr lang="en-US" sz="4400" b="1" dirty="0">
                <a:solidFill>
                  <a:schemeClr val="accent1"/>
                </a:solidFill>
                <a:latin typeface="Arial"/>
                <a:ea typeface="+mj-lt"/>
                <a:cs typeface="Arial"/>
              </a:rPr>
              <a:t>Security</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884903" y="1302026"/>
            <a:ext cx="10412362" cy="4673324"/>
          </a:xfrm>
        </p:spPr>
        <p:txBody>
          <a:bodyPr>
            <a:normAutofit/>
          </a:bodyPr>
          <a:lstStyle/>
          <a:p>
            <a:pPr marL="305435" indent="-305435" algn="just"/>
            <a:r>
              <a:rPr lang="en-GB" sz="2400" dirty="0">
                <a:solidFill>
                  <a:srgbClr val="0F0F0F"/>
                </a:solidFill>
                <a:latin typeface="Calibri" panose="020F0502020204030204" pitchFamily="34" charset="0"/>
                <a:ea typeface="Calibri" panose="020F0502020204030204" pitchFamily="34" charset="0"/>
                <a:cs typeface="Calibri" panose="020F0502020204030204" pitchFamily="34" charset="0"/>
              </a:rPr>
              <a:t>Keyloggers compromise security by clandestinely capturing keystrokes, including sensitive information like passwords and financial details, without user consent. Detection and prevention methods involve robust antivirus software, vigilant monitoring for suspicious </a:t>
            </a:r>
            <a:r>
              <a:rPr lang="en-GB" sz="2400" dirty="0" err="1">
                <a:solidFill>
                  <a:srgbClr val="0F0F0F"/>
                </a:solidFill>
                <a:latin typeface="Calibri" panose="020F0502020204030204" pitchFamily="34" charset="0"/>
                <a:ea typeface="Calibri" panose="020F0502020204030204" pitchFamily="34" charset="0"/>
                <a:cs typeface="Calibri" panose="020F0502020204030204" pitchFamily="34" charset="0"/>
              </a:rPr>
              <a:t>behavior</a:t>
            </a:r>
            <a:r>
              <a:rPr lang="en-GB" sz="2400" dirty="0">
                <a:solidFill>
                  <a:srgbClr val="0F0F0F"/>
                </a:solidFill>
                <a:latin typeface="Calibri" panose="020F0502020204030204" pitchFamily="34" charset="0"/>
                <a:ea typeface="Calibri" panose="020F0502020204030204" pitchFamily="34" charset="0"/>
                <a:cs typeface="Calibri" panose="020F0502020204030204" pitchFamily="34" charset="0"/>
              </a:rPr>
              <a:t>, and implementing security measures to safeguard against unauthorized access and data exfiltration.</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7096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292755" y="1921080"/>
            <a:ext cx="9817698" cy="3271479"/>
          </a:xfrm>
        </p:spPr>
        <p:txBody>
          <a:bodyPr>
            <a:normAutofit/>
          </a:bodyPr>
          <a:lstStyle/>
          <a:p>
            <a:pPr marL="0" indent="0" algn="just">
              <a:buNone/>
            </a:pPr>
            <a:endParaRPr lang="en-US" sz="2400" b="1" dirty="0"/>
          </a:p>
          <a:p>
            <a:pPr marL="305435" indent="-305435" algn="just"/>
            <a:r>
              <a:rPr lang="en-US" sz="2400" dirty="0">
                <a:ea typeface="+mn-lt"/>
                <a:cs typeface="+mn-lt"/>
              </a:rPr>
              <a:t>The system can be enhanced by integrating additional data sources, optimizing algorithms, and expanding to cover multiple regions. Integration of emerging technologies like edge computing and advanced machine learning techniques promises further improvements in threat detection and prevention capabilities.</a:t>
            </a:r>
            <a:endParaRPr lang="en-US" sz="24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747252" y="1001976"/>
            <a:ext cx="1073937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036878"/>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24232" y="1302026"/>
            <a:ext cx="10402529" cy="4673324"/>
          </a:xfrm>
        </p:spPr>
        <p:txBody>
          <a:bodyPr>
            <a:normAutofit/>
          </a:body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995600"/>
            <a:ext cx="9298744" cy="866800"/>
          </a:xfrm>
        </p:spPr>
        <p:txBody>
          <a:bodyPr>
            <a:normAutofit/>
          </a:bodyPr>
          <a:lstStyle/>
          <a:p>
            <a:pPr algn="ctr"/>
            <a:r>
              <a:rPr lang="en-US" sz="4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796413"/>
            <a:ext cx="10515600" cy="743489"/>
          </a:xfrm>
        </p:spPr>
        <p:txBody>
          <a:bodyPr>
            <a:normAutofit/>
          </a:bodyPr>
          <a:lstStyle/>
          <a:p>
            <a:r>
              <a:rPr lang="en-US" sz="36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88258"/>
            <a:ext cx="11029616" cy="672014"/>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System</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keystroke patterns, system events, and user behaviour data.</a:t>
            </a:r>
            <a:endParaRPr lang="en-IN" sz="1200" b="1" dirty="0">
              <a:latin typeface="Calibri"/>
              <a:cs typeface="Calibri"/>
            </a:endParaRPr>
          </a:p>
          <a:p>
            <a:pPr marL="629920" lvl="1" indent="-305435"/>
            <a:r>
              <a:rPr lang="en-IN" sz="1200" b="1" dirty="0">
                <a:latin typeface="Calibri"/>
                <a:ea typeface="+mn-lt"/>
                <a:cs typeface="+mn-lt"/>
              </a:rPr>
              <a:t>Utilize real-time monitoring to capture anomalies and suspicious activities. </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noise and inconsistencies.</a:t>
            </a:r>
            <a:endParaRPr lang="en-IN" sz="1200" b="1" dirty="0">
              <a:latin typeface="Calibri"/>
              <a:cs typeface="Calibri"/>
            </a:endParaRPr>
          </a:p>
          <a:p>
            <a:pPr marL="629920" lvl="1" indent="-305435"/>
            <a:r>
              <a:rPr lang="en-IN" sz="1200" b="1" dirty="0">
                <a:latin typeface="Calibri"/>
                <a:ea typeface="+mn-lt"/>
                <a:cs typeface="+mn-lt"/>
              </a:rPr>
              <a:t>Extract relevant features indicating potential keylogger activity.</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anomaly detection or classification models. </a:t>
            </a:r>
          </a:p>
          <a:p>
            <a:pPr marL="629920" lvl="1" indent="-305435"/>
            <a:r>
              <a:rPr lang="en-IN" sz="1200" b="1" dirty="0">
                <a:latin typeface="Calibri"/>
                <a:ea typeface="+mn-lt"/>
                <a:cs typeface="+mn-lt"/>
              </a:rPr>
              <a:t>Train algorithms using labelled data to distinguish normal from malicious keystroke activity.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lightweight agent/application for real-time monitoring.</a:t>
            </a:r>
            <a:endParaRPr lang="en-IN" sz="1200" b="1" dirty="0">
              <a:latin typeface="Calibri"/>
              <a:cs typeface="Calibri"/>
            </a:endParaRPr>
          </a:p>
          <a:p>
            <a:pPr marL="629920" lvl="1" indent="-305435"/>
            <a:r>
              <a:rPr lang="en-IN" sz="1200" b="1" dirty="0">
                <a:latin typeface="Calibri"/>
                <a:ea typeface="+mn-lt"/>
                <a:cs typeface="+mn-lt"/>
              </a:rPr>
              <a:t>Deploy on endpoints and network gateways for comprehensive protection.</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system performance using metrics like accuracy, precision, recall, and false positive rate.</a:t>
            </a:r>
            <a:endParaRPr lang="en-IN" sz="1200" b="1" dirty="0">
              <a:latin typeface="Calibri"/>
              <a:cs typeface="Calibri"/>
            </a:endParaRPr>
          </a:p>
          <a:p>
            <a:pPr marL="629920" lvl="1" indent="-305435"/>
            <a:r>
              <a:rPr lang="en-IN" sz="1200" b="1" dirty="0">
                <a:latin typeface="Calibri"/>
                <a:ea typeface="+mn-lt"/>
                <a:cs typeface="+mn-lt"/>
              </a:rPr>
              <a:t>Conduct extensive testing to ensure effectiveness in detecting and preventing keylogger attacks.</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88258"/>
            <a:ext cx="11029616" cy="671758"/>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162385" y="1607093"/>
            <a:ext cx="11029615" cy="4673324"/>
          </a:xfrm>
        </p:spPr>
        <p:txBody>
          <a:bodyPr>
            <a:noAutofit/>
          </a:bodyPr>
          <a:lstStyle/>
          <a:p>
            <a:pPr marL="0" indent="0">
              <a:buNone/>
            </a:pPr>
            <a:r>
              <a:rPr lang="en-US" sz="2000" b="1" dirty="0">
                <a:solidFill>
                  <a:srgbClr val="0F0F0F"/>
                </a:solidFill>
                <a:latin typeface="Calibri" panose="020F0502020204030204" pitchFamily="34" charset="0"/>
                <a:ea typeface="Calibri" panose="020F0502020204030204" pitchFamily="34" charset="0"/>
                <a:cs typeface="Calibri" panose="020F0502020204030204" pitchFamily="34" charset="0"/>
              </a:rPr>
              <a:t>System Requirements:</a:t>
            </a:r>
          </a:p>
          <a:p>
            <a:pPr>
              <a:buFont typeface="Wingdings" panose="05000000000000000000" pitchFamily="2" charset="2"/>
              <a:buChar char="§"/>
            </a:pPr>
            <a:r>
              <a:rPr lang="en-US" sz="1800" b="1" dirty="0">
                <a:solidFill>
                  <a:srgbClr val="0F0F0F"/>
                </a:solidFill>
                <a:latin typeface="Calibri" panose="020F0502020204030204" pitchFamily="34" charset="0"/>
                <a:ea typeface="Calibri" panose="020F0502020204030204" pitchFamily="34" charset="0"/>
                <a:cs typeface="Calibri" panose="020F0502020204030204" pitchFamily="34" charset="0"/>
              </a:rPr>
              <a:t>Real-time monitoring capabilities to detect keylogger activity.</a:t>
            </a:r>
          </a:p>
          <a:p>
            <a:pPr>
              <a:buFont typeface="Wingdings" panose="05000000000000000000" pitchFamily="2" charset="2"/>
              <a:buChar char="§"/>
            </a:pPr>
            <a:r>
              <a:rPr lang="en-US" sz="1800" b="1" dirty="0">
                <a:solidFill>
                  <a:srgbClr val="0F0F0F"/>
                </a:solidFill>
                <a:latin typeface="Calibri" panose="020F0502020204030204" pitchFamily="34" charset="0"/>
                <a:ea typeface="Calibri" panose="020F0502020204030204" pitchFamily="34" charset="0"/>
                <a:cs typeface="Calibri" panose="020F0502020204030204" pitchFamily="34" charset="0"/>
              </a:rPr>
              <a:t>Compatibility with various operating systems and software environments.</a:t>
            </a:r>
          </a:p>
          <a:p>
            <a:pPr>
              <a:buFont typeface="Wingdings" panose="05000000000000000000" pitchFamily="2" charset="2"/>
              <a:buChar char="§"/>
            </a:pPr>
            <a:r>
              <a:rPr lang="en-US" sz="1800" b="1" dirty="0">
                <a:solidFill>
                  <a:srgbClr val="0F0F0F"/>
                </a:solidFill>
                <a:latin typeface="Calibri" panose="020F0502020204030204" pitchFamily="34" charset="0"/>
                <a:ea typeface="Calibri" panose="020F0502020204030204" pitchFamily="34" charset="0"/>
                <a:cs typeface="Calibri" panose="020F0502020204030204" pitchFamily="34" charset="0"/>
              </a:rPr>
              <a:t>Low resource consumption to minimize impact on system performance.</a:t>
            </a:r>
          </a:p>
          <a:p>
            <a:pPr marL="0" indent="0">
              <a:buNone/>
            </a:pPr>
            <a:endParaRPr lang="en-US" sz="1800" b="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b="1" dirty="0">
                <a:solidFill>
                  <a:srgbClr val="0F0F0F"/>
                </a:solidFill>
                <a:latin typeface="Calibri" panose="020F0502020204030204" pitchFamily="34" charset="0"/>
                <a:ea typeface="Calibri" panose="020F0502020204030204" pitchFamily="34" charset="0"/>
                <a:cs typeface="Calibri" panose="020F0502020204030204" pitchFamily="34" charset="0"/>
              </a:rPr>
              <a:t>Library Required to Build the Model:</a:t>
            </a:r>
          </a:p>
          <a:p>
            <a:pPr marL="0" indent="0">
              <a:buNone/>
            </a:pPr>
            <a:r>
              <a:rPr lang="en-US" sz="1800" b="1" dirty="0">
                <a:solidFill>
                  <a:srgbClr val="0F0F0F"/>
                </a:solidFill>
                <a:latin typeface="Calibri" panose="020F0502020204030204" pitchFamily="34" charset="0"/>
                <a:ea typeface="Calibri" panose="020F0502020204030204" pitchFamily="34" charset="0"/>
                <a:cs typeface="Calibri" panose="020F0502020204030204" pitchFamily="34" charset="0"/>
              </a:rPr>
              <a:t>Python libraries for data preprocessing, machine learning, and real-time monitoring:</a:t>
            </a:r>
          </a:p>
          <a:p>
            <a:pPr>
              <a:buFont typeface="Wingdings" panose="05000000000000000000" pitchFamily="2" charset="2"/>
              <a:buChar char="§"/>
            </a:pPr>
            <a:r>
              <a:rPr lang="en-US" sz="1800" b="1" dirty="0">
                <a:solidFill>
                  <a:srgbClr val="0F0F0F"/>
                </a:solidFill>
                <a:latin typeface="Calibri" panose="020F0502020204030204" pitchFamily="34" charset="0"/>
                <a:ea typeface="Calibri" panose="020F0502020204030204" pitchFamily="34" charset="0"/>
                <a:cs typeface="Calibri" panose="020F0502020204030204" pitchFamily="34" charset="0"/>
              </a:rPr>
              <a:t>	`scikit-learn` for implementing machine learning algorithms.</a:t>
            </a:r>
          </a:p>
          <a:p>
            <a:pPr>
              <a:buFont typeface="Wingdings" panose="05000000000000000000" pitchFamily="2" charset="2"/>
              <a:buChar char="§"/>
            </a:pPr>
            <a:r>
              <a:rPr lang="en-US" sz="1800" b="1" dirty="0">
                <a:solidFill>
                  <a:srgbClr val="0F0F0F"/>
                </a:solidFill>
                <a:latin typeface="Calibri" panose="020F0502020204030204" pitchFamily="34" charset="0"/>
                <a:ea typeface="Calibri" panose="020F0502020204030204" pitchFamily="34" charset="0"/>
                <a:cs typeface="Calibri" panose="020F0502020204030204" pitchFamily="34" charset="0"/>
              </a:rPr>
              <a:t>	`pandas` and `</a:t>
            </a:r>
            <a:r>
              <a:rPr lang="en-US" sz="1800" b="1" dirty="0" err="1">
                <a:solidFill>
                  <a:srgbClr val="0F0F0F"/>
                </a:solidFill>
                <a:latin typeface="Calibri" panose="020F0502020204030204" pitchFamily="34" charset="0"/>
                <a:ea typeface="Calibri" panose="020F0502020204030204" pitchFamily="34" charset="0"/>
                <a:cs typeface="Calibri" panose="020F0502020204030204" pitchFamily="34" charset="0"/>
              </a:rPr>
              <a:t>numpy</a:t>
            </a:r>
            <a:r>
              <a:rPr lang="en-US" sz="1800" b="1" dirty="0">
                <a:solidFill>
                  <a:srgbClr val="0F0F0F"/>
                </a:solidFill>
                <a:latin typeface="Calibri" panose="020F0502020204030204" pitchFamily="34" charset="0"/>
                <a:ea typeface="Calibri" panose="020F0502020204030204" pitchFamily="34" charset="0"/>
                <a:cs typeface="Calibri" panose="020F0502020204030204" pitchFamily="34" charset="0"/>
              </a:rPr>
              <a:t>` for data manipulation and preprocessing.</a:t>
            </a:r>
          </a:p>
          <a:p>
            <a:pPr>
              <a:buFont typeface="Wingdings" panose="05000000000000000000" pitchFamily="2" charset="2"/>
              <a:buChar char="§"/>
            </a:pPr>
            <a:r>
              <a:rPr lang="en-US" sz="1800" b="1" dirty="0">
                <a:solidFill>
                  <a:srgbClr val="0F0F0F"/>
                </a:solidFill>
                <a:latin typeface="Calibri" panose="020F0502020204030204" pitchFamily="34" charset="0"/>
                <a:ea typeface="Calibri" panose="020F0502020204030204" pitchFamily="34" charset="0"/>
                <a:cs typeface="Calibri" panose="020F0502020204030204" pitchFamily="34" charset="0"/>
              </a:rPr>
              <a:t>	`keyboard` or `</a:t>
            </a:r>
            <a:r>
              <a:rPr lang="en-US" sz="1800" b="1" dirty="0" err="1">
                <a:solidFill>
                  <a:srgbClr val="0F0F0F"/>
                </a:solidFill>
                <a:latin typeface="Calibri" panose="020F0502020204030204" pitchFamily="34" charset="0"/>
                <a:ea typeface="Calibri" panose="020F0502020204030204" pitchFamily="34" charset="0"/>
                <a:cs typeface="Calibri" panose="020F0502020204030204" pitchFamily="34" charset="0"/>
              </a:rPr>
              <a:t>pynput</a:t>
            </a:r>
            <a:r>
              <a:rPr lang="en-US" sz="1800" b="1" dirty="0">
                <a:solidFill>
                  <a:srgbClr val="0F0F0F"/>
                </a:solidFill>
                <a:latin typeface="Calibri" panose="020F0502020204030204" pitchFamily="34" charset="0"/>
                <a:ea typeface="Calibri" panose="020F0502020204030204" pitchFamily="34" charset="0"/>
                <a:cs typeface="Calibri" panose="020F0502020204030204" pitchFamily="34" charset="0"/>
              </a:rPr>
              <a:t>` for capturing keystrokes in real-time.</a:t>
            </a:r>
          </a:p>
          <a:p>
            <a:pPr>
              <a:buFont typeface="Wingdings" panose="05000000000000000000" pitchFamily="2" charset="2"/>
              <a:buChar char="§"/>
            </a:pPr>
            <a:r>
              <a:rPr lang="en-US" sz="1800" b="1" dirty="0">
                <a:solidFill>
                  <a:srgbClr val="0F0F0F"/>
                </a:solidFill>
                <a:latin typeface="Calibri" panose="020F0502020204030204" pitchFamily="34" charset="0"/>
                <a:ea typeface="Calibri" panose="020F0502020204030204" pitchFamily="34" charset="0"/>
                <a:cs typeface="Calibri" panose="020F0502020204030204" pitchFamily="34" charset="0"/>
              </a:rPr>
              <a:t>	`matplotlib` or `seaborn` for data visualization and analysis.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49639"/>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679514" y="1626491"/>
            <a:ext cx="11029615" cy="4673324"/>
          </a:xfrm>
        </p:spPr>
        <p:txBody>
          <a:bodyPr>
            <a:normAutofit lnSpcReduction="10000"/>
          </a:bodyPr>
          <a:lstStyle/>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Algorithm Selection:</a:t>
            </a:r>
          </a:p>
          <a:p>
            <a:pPr marL="305435" indent="-305435"/>
            <a:r>
              <a:rPr lang="en-US" sz="1800" b="1" dirty="0">
                <a:latin typeface="Calibri" panose="020F0502020204030204" pitchFamily="34" charset="0"/>
                <a:ea typeface="Calibri" panose="020F0502020204030204" pitchFamily="34" charset="0"/>
                <a:cs typeface="Calibri" panose="020F0502020204030204" pitchFamily="34" charset="0"/>
              </a:rPr>
              <a:t> We employ a machine learning-based anomaly detection algorithm, such as Isolation Forest.</a:t>
            </a:r>
          </a:p>
          <a:p>
            <a:pPr marL="305435" indent="-305435"/>
            <a:r>
              <a:rPr lang="en-US" sz="1800" b="1" dirty="0">
                <a:latin typeface="Calibri" panose="020F0502020204030204" pitchFamily="34" charset="0"/>
                <a:ea typeface="Calibri" panose="020F0502020204030204" pitchFamily="34" charset="0"/>
                <a:cs typeface="Calibri" panose="020F0502020204030204" pitchFamily="34" charset="0"/>
              </a:rPr>
              <a:t>  Isolation Forest is well-suited for detecting anomalies in high-dimensional data, making it suitable for identifying irregular patterns indicative of keylogger activity.</a:t>
            </a:r>
          </a:p>
          <a:p>
            <a:pPr marL="305435" indent="-305435"/>
            <a:r>
              <a:rPr lang="en-US" sz="1800" b="1" dirty="0">
                <a:latin typeface="Calibri" panose="020F0502020204030204" pitchFamily="34" charset="0"/>
                <a:ea typeface="Calibri" panose="020F0502020204030204" pitchFamily="34" charset="0"/>
                <a:cs typeface="Calibri" panose="020F0502020204030204" pitchFamily="34" charset="0"/>
              </a:rPr>
              <a:t>  It efficiently isolates anomalies by constructing random forests of decision trees, making it robust to noise and outliers.</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Deployment:</a:t>
            </a:r>
          </a:p>
          <a:p>
            <a:pPr marL="305435" indent="-305435"/>
            <a:r>
              <a:rPr lang="en-US" sz="1800" b="1" dirty="0">
                <a:latin typeface="Calibri" panose="020F0502020204030204" pitchFamily="34" charset="0"/>
                <a:ea typeface="Calibri" panose="020F0502020204030204" pitchFamily="34" charset="0"/>
                <a:cs typeface="Calibri" panose="020F0502020204030204" pitchFamily="34" charset="0"/>
              </a:rPr>
              <a:t>The detection model is deployed as a lightweight agent on endpoints and network gateways.</a:t>
            </a:r>
          </a:p>
          <a:p>
            <a:pPr marL="305435" indent="-305435"/>
            <a:r>
              <a:rPr lang="en-US" sz="1800" b="1" dirty="0">
                <a:latin typeface="Calibri" panose="020F0502020204030204" pitchFamily="34" charset="0"/>
                <a:ea typeface="Calibri" panose="020F0502020204030204" pitchFamily="34" charset="0"/>
                <a:cs typeface="Calibri" panose="020F0502020204030204" pitchFamily="34" charset="0"/>
              </a:rPr>
              <a:t>Real-time monitoring ensures continuous surveillance for suspicious keystroke patterns.</a:t>
            </a:r>
          </a:p>
          <a:p>
            <a:pPr marL="305435" indent="-305435"/>
            <a:r>
              <a:rPr lang="en-US" sz="1800" b="1" dirty="0">
                <a:latin typeface="Calibri" panose="020F0502020204030204" pitchFamily="34" charset="0"/>
                <a:ea typeface="Calibri" panose="020F0502020204030204" pitchFamily="34" charset="0"/>
                <a:cs typeface="Calibri" panose="020F0502020204030204" pitchFamily="34" charset="0"/>
              </a:rPr>
              <a:t>Alerts are triggered upon detecting potential keylogger activity, enabling swift response and mitigation measures.</a:t>
            </a:r>
            <a:endParaRPr lang="en-IN" sz="1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003CB7-2C17-1AFA-AC05-C9A7994DD1D8}"/>
              </a:ext>
            </a:extLst>
          </p:cNvPr>
          <p:cNvSpPr txBox="1"/>
          <p:nvPr/>
        </p:nvSpPr>
        <p:spPr>
          <a:xfrm>
            <a:off x="599767" y="788729"/>
            <a:ext cx="6096000" cy="646331"/>
          </a:xfrm>
          <a:prstGeom prst="rect">
            <a:avLst/>
          </a:prstGeom>
          <a:noFill/>
        </p:spPr>
        <p:txBody>
          <a:bodyPr wrap="square">
            <a:spAutoFit/>
          </a:bodyPr>
          <a:lstStyle/>
          <a:p>
            <a:r>
              <a:rPr lang="en-US" sz="3600" b="1" dirty="0">
                <a:solidFill>
                  <a:schemeClr val="accent1"/>
                </a:solidFill>
                <a:latin typeface="Arial"/>
                <a:ea typeface="+mj-lt"/>
                <a:cs typeface="Arial"/>
              </a:rPr>
              <a:t>TYPES OF KEYLOGGERS</a:t>
            </a:r>
            <a:endParaRPr lang="en-IN" sz="3600" dirty="0"/>
          </a:p>
        </p:txBody>
      </p:sp>
      <p:sp>
        <p:nvSpPr>
          <p:cNvPr id="7" name="TextBox 6">
            <a:extLst>
              <a:ext uri="{FF2B5EF4-FFF2-40B4-BE49-F238E27FC236}">
                <a16:creationId xmlns:a16="http://schemas.microsoft.com/office/drawing/2014/main" id="{9A07B710-F300-0D55-D55F-DC4751F2B824}"/>
              </a:ext>
            </a:extLst>
          </p:cNvPr>
          <p:cNvSpPr txBox="1"/>
          <p:nvPr/>
        </p:nvSpPr>
        <p:spPr>
          <a:xfrm>
            <a:off x="1425677" y="2153265"/>
            <a:ext cx="4996240" cy="2805063"/>
          </a:xfrm>
          <a:prstGeom prst="rect">
            <a:avLst/>
          </a:prstGeom>
          <a:noFill/>
        </p:spPr>
        <p:txBody>
          <a:bodyPr wrap="none" rtlCol="0">
            <a:spAutoFit/>
          </a:bodyPr>
          <a:lstStyle/>
          <a:p>
            <a:pPr marL="342900" indent="-342900">
              <a:lnSpc>
                <a:spcPct val="150000"/>
              </a:lnSpc>
              <a:buClr>
                <a:srgbClr val="92D050"/>
              </a:buClr>
              <a:buFont typeface="Arial" panose="020B0604020202020204" pitchFamily="34" charset="0"/>
              <a:buChar char="•"/>
            </a:pPr>
            <a:r>
              <a:rPr lang="en-GB" sz="2400" b="1" dirty="0">
                <a:latin typeface="Calibri" panose="020F0502020204030204" pitchFamily="34" charset="0"/>
                <a:ea typeface="Calibri" panose="020F0502020204030204" pitchFamily="34" charset="0"/>
                <a:cs typeface="Calibri" panose="020F0502020204030204" pitchFamily="34" charset="0"/>
              </a:rPr>
              <a:t>Software - Based Keyloggers</a:t>
            </a:r>
          </a:p>
          <a:p>
            <a:pPr marL="342900" indent="-342900">
              <a:lnSpc>
                <a:spcPct val="150000"/>
              </a:lnSpc>
              <a:buClr>
                <a:srgbClr val="92D050"/>
              </a:buClr>
              <a:buFont typeface="Arial" panose="020B0604020202020204" pitchFamily="34" charset="0"/>
              <a:buChar char="•"/>
            </a:pPr>
            <a:r>
              <a:rPr lang="en-GB" sz="2400" b="1" dirty="0">
                <a:latin typeface="Calibri" panose="020F0502020204030204" pitchFamily="34" charset="0"/>
                <a:ea typeface="Calibri" panose="020F0502020204030204" pitchFamily="34" charset="0"/>
                <a:cs typeface="Calibri" panose="020F0502020204030204" pitchFamily="34" charset="0"/>
              </a:rPr>
              <a:t>Hardware - Based Keyloggers</a:t>
            </a:r>
          </a:p>
          <a:p>
            <a:pPr marL="342900" indent="-342900">
              <a:lnSpc>
                <a:spcPct val="150000"/>
              </a:lnSpc>
              <a:buClr>
                <a:srgbClr val="92D050"/>
              </a:buClr>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Kernal or Driver - </a:t>
            </a:r>
            <a:r>
              <a:rPr lang="en-GB" sz="2400" b="1" dirty="0">
                <a:latin typeface="Calibri" panose="020F0502020204030204" pitchFamily="34" charset="0"/>
                <a:ea typeface="Calibri" panose="020F0502020204030204" pitchFamily="34" charset="0"/>
                <a:cs typeface="Calibri" panose="020F0502020204030204" pitchFamily="34" charset="0"/>
              </a:rPr>
              <a:t>Based Keyloggers</a:t>
            </a:r>
          </a:p>
          <a:p>
            <a:pPr marL="342900" indent="-342900">
              <a:lnSpc>
                <a:spcPct val="150000"/>
              </a:lnSpc>
              <a:buClr>
                <a:srgbClr val="92D050"/>
              </a:buClr>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Remote Access Keyloggers</a:t>
            </a:r>
          </a:p>
          <a:p>
            <a:pPr marL="342900" indent="-342900">
              <a:lnSpc>
                <a:spcPct val="150000"/>
              </a:lnSpc>
              <a:buClr>
                <a:srgbClr val="92D050"/>
              </a:buClr>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Wireless Keyloggers</a:t>
            </a:r>
          </a:p>
        </p:txBody>
      </p:sp>
    </p:spTree>
    <p:extLst>
      <p:ext uri="{BB962C8B-B14F-4D97-AF65-F5344CB8AC3E}">
        <p14:creationId xmlns:p14="http://schemas.microsoft.com/office/powerpoint/2010/main" val="4291426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a:extLst>
              <a:ext uri="{FF2B5EF4-FFF2-40B4-BE49-F238E27FC236}">
                <a16:creationId xmlns:a16="http://schemas.microsoft.com/office/drawing/2014/main" id="{1F28752F-019B-22AD-D29F-2252A183833F}"/>
              </a:ext>
            </a:extLst>
          </p:cNvPr>
          <p:cNvPicPr>
            <a:picLocks noChangeAspect="1"/>
          </p:cNvPicPr>
          <p:nvPr/>
        </p:nvPicPr>
        <p:blipFill>
          <a:blip r:embed="rId2"/>
          <a:stretch>
            <a:fillRect/>
          </a:stretch>
        </p:blipFill>
        <p:spPr>
          <a:xfrm>
            <a:off x="2477812" y="1348887"/>
            <a:ext cx="8632558" cy="4853444"/>
          </a:xfrm>
          <a:prstGeom prst="rect">
            <a:avLst/>
          </a:prstGeom>
        </p:spPr>
      </p:pic>
      <p:sp>
        <p:nvSpPr>
          <p:cNvPr id="6" name="TextBox 5">
            <a:extLst>
              <a:ext uri="{FF2B5EF4-FFF2-40B4-BE49-F238E27FC236}">
                <a16:creationId xmlns:a16="http://schemas.microsoft.com/office/drawing/2014/main" id="{D1DF3E7D-1329-EF75-25F3-C56F1352FED9}"/>
              </a:ext>
            </a:extLst>
          </p:cNvPr>
          <p:cNvSpPr txBox="1"/>
          <p:nvPr/>
        </p:nvSpPr>
        <p:spPr>
          <a:xfrm>
            <a:off x="581192" y="1348887"/>
            <a:ext cx="1717586" cy="369332"/>
          </a:xfrm>
          <a:prstGeom prst="rect">
            <a:avLst/>
          </a:prstGeom>
          <a:noFill/>
        </p:spPr>
        <p:txBody>
          <a:bodyPr wrap="none" rtlCol="0">
            <a:spAutoFit/>
          </a:bodyPr>
          <a:lstStyle/>
          <a:p>
            <a:r>
              <a:rPr lang="en-US" b="1" dirty="0"/>
              <a:t>OUTPUT IMAGE:</a:t>
            </a:r>
            <a:endParaRPr lang="en-IN" b="1"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BF86-5D41-9B96-1E60-35497F32FB99}"/>
              </a:ext>
            </a:extLst>
          </p:cNvPr>
          <p:cNvSpPr>
            <a:spLocks noGrp="1"/>
          </p:cNvSpPr>
          <p:nvPr>
            <p:ph type="title"/>
          </p:nvPr>
        </p:nvSpPr>
        <p:spPr/>
        <p:txBody>
          <a:bodyPr/>
          <a:lstStyle/>
          <a:p>
            <a:r>
              <a:rPr lang="en-GB" dirty="0"/>
              <a:t>Output image:</a:t>
            </a:r>
            <a:endParaRPr lang="en-IN" dirty="0"/>
          </a:p>
        </p:txBody>
      </p:sp>
      <p:pic>
        <p:nvPicPr>
          <p:cNvPr id="4" name="Picture 3">
            <a:extLst>
              <a:ext uri="{FF2B5EF4-FFF2-40B4-BE49-F238E27FC236}">
                <a16:creationId xmlns:a16="http://schemas.microsoft.com/office/drawing/2014/main" id="{10F6900E-D546-8724-0626-24200076DB44}"/>
              </a:ext>
            </a:extLst>
          </p:cNvPr>
          <p:cNvPicPr>
            <a:picLocks noChangeAspect="1"/>
          </p:cNvPicPr>
          <p:nvPr/>
        </p:nvPicPr>
        <p:blipFill>
          <a:blip r:embed="rId2"/>
          <a:stretch>
            <a:fillRect/>
          </a:stretch>
        </p:blipFill>
        <p:spPr>
          <a:xfrm>
            <a:off x="1279304" y="1452064"/>
            <a:ext cx="9622796" cy="4943078"/>
          </a:xfrm>
          <a:prstGeom prst="rect">
            <a:avLst/>
          </a:prstGeom>
        </p:spPr>
      </p:pic>
    </p:spTree>
    <p:extLst>
      <p:ext uri="{BB962C8B-B14F-4D97-AF65-F5344CB8AC3E}">
        <p14:creationId xmlns:p14="http://schemas.microsoft.com/office/powerpoint/2010/main" val="2625940902"/>
      </p:ext>
    </p:extLst>
  </p:cSld>
  <p:clrMapOvr>
    <a:masterClrMapping/>
  </p:clrMapOvr>
</p:sld>
</file>

<file path=ppt/theme/theme1.xml><?xml version="1.0" encoding="utf-8"?>
<a:theme xmlns:a="http://schemas.openxmlformats.org/drawingml/2006/main" name="DividendVTI">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102</TotalTime>
  <Words>742</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Franklin Gothic Book</vt:lpstr>
      <vt:lpstr>Franklin Gothic Demi</vt:lpstr>
      <vt:lpstr>Wingdings</vt:lpstr>
      <vt:lpstr>Wingdings 2</vt:lpstr>
      <vt:lpstr>DividendVTI</vt:lpstr>
      <vt:lpstr>PowerPoint Presentation</vt:lpstr>
      <vt:lpstr>OUTLINE</vt:lpstr>
      <vt:lpstr>Problem Statement</vt:lpstr>
      <vt:lpstr>Proposed System</vt:lpstr>
      <vt:lpstr>System  Approach</vt:lpstr>
      <vt:lpstr>Algorithm &amp; Deployment</vt:lpstr>
      <vt:lpstr>PowerPoint Presentation</vt:lpstr>
      <vt:lpstr>Result</vt:lpstr>
      <vt:lpstr>Output image:</vt:lpstr>
      <vt:lpstr>Conclusion</vt:lpstr>
      <vt:lpstr>Security</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Prabha K</cp:lastModifiedBy>
  <cp:revision>31</cp:revision>
  <dcterms:created xsi:type="dcterms:W3CDTF">2021-05-26T16:50:10Z</dcterms:created>
  <dcterms:modified xsi:type="dcterms:W3CDTF">2024-04-01T13:27:42Z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