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7"/>
  </p:notesMasterIdLst>
  <p:handoutMasterIdLst>
    <p:handoutMasterId r:id="rId58"/>
  </p:handoutMasterIdLst>
  <p:sldIdLst>
    <p:sldId id="1652" r:id="rId5"/>
    <p:sldId id="1836" r:id="rId6"/>
    <p:sldId id="1703" r:id="rId7"/>
    <p:sldId id="1704" r:id="rId8"/>
    <p:sldId id="1705" r:id="rId9"/>
    <p:sldId id="1859" r:id="rId10"/>
    <p:sldId id="1750" r:id="rId11"/>
    <p:sldId id="1706" r:id="rId12"/>
    <p:sldId id="1708" r:id="rId13"/>
    <p:sldId id="1709" r:id="rId14"/>
    <p:sldId id="1782" r:id="rId15"/>
    <p:sldId id="1710" r:id="rId16"/>
    <p:sldId id="1816" r:id="rId17"/>
    <p:sldId id="1817" r:id="rId18"/>
    <p:sldId id="1840" r:id="rId19"/>
    <p:sldId id="1841" r:id="rId20"/>
    <p:sldId id="1842" r:id="rId21"/>
    <p:sldId id="1843" r:id="rId22"/>
    <p:sldId id="1845" r:id="rId23"/>
    <p:sldId id="1844" r:id="rId24"/>
    <p:sldId id="1857" r:id="rId25"/>
    <p:sldId id="1818" r:id="rId26"/>
    <p:sldId id="1860" r:id="rId27"/>
    <p:sldId id="1819" r:id="rId28"/>
    <p:sldId id="1820" r:id="rId29"/>
    <p:sldId id="1821" r:id="rId30"/>
    <p:sldId id="1858" r:id="rId31"/>
    <p:sldId id="1815" r:id="rId32"/>
    <p:sldId id="1849" r:id="rId33"/>
    <p:sldId id="1822" r:id="rId34"/>
    <p:sldId id="1823" r:id="rId35"/>
    <p:sldId id="1824" r:id="rId36"/>
    <p:sldId id="1850" r:id="rId37"/>
    <p:sldId id="1825" r:id="rId38"/>
    <p:sldId id="1826" r:id="rId39"/>
    <p:sldId id="1827" r:id="rId40"/>
    <p:sldId id="1851" r:id="rId41"/>
    <p:sldId id="1828" r:id="rId42"/>
    <p:sldId id="1852" r:id="rId43"/>
    <p:sldId id="1720" r:id="rId44"/>
    <p:sldId id="1853" r:id="rId45"/>
    <p:sldId id="1829" r:id="rId46"/>
    <p:sldId id="1830" r:id="rId47"/>
    <p:sldId id="1831" r:id="rId48"/>
    <p:sldId id="1854" r:id="rId49"/>
    <p:sldId id="1832" r:id="rId50"/>
    <p:sldId id="1848" r:id="rId51"/>
    <p:sldId id="1855" r:id="rId52"/>
    <p:sldId id="1837" r:id="rId53"/>
    <p:sldId id="1838" r:id="rId54"/>
    <p:sldId id="1856" r:id="rId55"/>
    <p:sldId id="183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5798"/>
    <a:srgbClr val="012C74"/>
    <a:srgbClr val="FFCA0D"/>
    <a:srgbClr val="022D75"/>
    <a:srgbClr val="626262"/>
    <a:srgbClr val="4F9AFD"/>
    <a:srgbClr val="000000"/>
    <a:srgbClr val="4F4F4F"/>
    <a:srgbClr val="012B73"/>
    <a:srgbClr val="015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724"/>
  </p:normalViewPr>
  <p:slideViewPr>
    <p:cSldViewPr snapToGrid="0" snapToObjects="1" showGuides="1">
      <p:cViewPr varScale="1">
        <p:scale>
          <a:sx n="81" d="100"/>
          <a:sy n="81" d="100"/>
        </p:scale>
        <p:origin x="720" y="62"/>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1" d="100"/>
          <a:sy n="81" d="100"/>
        </p:scale>
        <p:origin x="35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04BF86-1EFE-2842-94C9-920456C2772A}" type="datetimeFigureOut">
              <a:rPr lang="en-US" smtClean="0"/>
              <a:t>4/20/2023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813D54-9B26-B541-9C21-5C3EB8D7D8B2}" type="slidenum">
              <a:rPr lang="en-US" smtClean="0"/>
              <a:t>‹#›</a:t>
            </a:fld>
            <a:endParaRPr lang="en-US"/>
          </a:p>
        </p:txBody>
      </p:sp>
    </p:spTree>
    <p:extLst>
      <p:ext uri="{BB962C8B-B14F-4D97-AF65-F5344CB8AC3E}">
        <p14:creationId xmlns:p14="http://schemas.microsoft.com/office/powerpoint/2010/main" val="164280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2664F-8401-6244-8696-4F0AC0763244}"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DE7D6-B9F5-D840-9840-FB1876016570}" type="slidenum">
              <a:rPr lang="en-US" smtClean="0"/>
              <a:t>‹#›</a:t>
            </a:fld>
            <a:endParaRPr lang="en-US"/>
          </a:p>
        </p:txBody>
      </p:sp>
    </p:spTree>
    <p:extLst>
      <p:ext uri="{BB962C8B-B14F-4D97-AF65-F5344CB8AC3E}">
        <p14:creationId xmlns:p14="http://schemas.microsoft.com/office/powerpoint/2010/main" val="65180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https://www.geeksforgeeks.org/power-bi-how-to-create-calculated-tables/</a:t>
            </a:r>
          </a:p>
        </p:txBody>
      </p:sp>
      <p:sp>
        <p:nvSpPr>
          <p:cNvPr id="4" name="Slide Number Placeholder 3"/>
          <p:cNvSpPr>
            <a:spLocks noGrp="1"/>
          </p:cNvSpPr>
          <p:nvPr>
            <p:ph type="sldNum" sz="quarter" idx="5"/>
          </p:nvPr>
        </p:nvSpPr>
        <p:spPr/>
        <p:txBody>
          <a:bodyPr/>
          <a:lstStyle/>
          <a:p>
            <a:fld id="{01EDE7D6-B9F5-D840-9840-FB1876016570}" type="slidenum">
              <a:rPr lang="en-US" smtClean="0"/>
              <a:t>4</a:t>
            </a:fld>
            <a:endParaRPr lang="en-US"/>
          </a:p>
        </p:txBody>
      </p:sp>
    </p:spTree>
    <p:extLst>
      <p:ext uri="{BB962C8B-B14F-4D97-AF65-F5344CB8AC3E}">
        <p14:creationId xmlns:p14="http://schemas.microsoft.com/office/powerpoint/2010/main" val="1467918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38</a:t>
            </a:fld>
            <a:endParaRPr lang="en-US"/>
          </a:p>
        </p:txBody>
      </p:sp>
    </p:spTree>
    <p:extLst>
      <p:ext uri="{BB962C8B-B14F-4D97-AF65-F5344CB8AC3E}">
        <p14:creationId xmlns:p14="http://schemas.microsoft.com/office/powerpoint/2010/main" val="215933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40</a:t>
            </a:fld>
            <a:endParaRPr lang="en-US"/>
          </a:p>
        </p:txBody>
      </p:sp>
    </p:spTree>
    <p:extLst>
      <p:ext uri="{BB962C8B-B14F-4D97-AF65-F5344CB8AC3E}">
        <p14:creationId xmlns:p14="http://schemas.microsoft.com/office/powerpoint/2010/main" val="8674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44</a:t>
            </a:fld>
            <a:endParaRPr lang="en-US"/>
          </a:p>
        </p:txBody>
      </p:sp>
    </p:spTree>
    <p:extLst>
      <p:ext uri="{BB962C8B-B14F-4D97-AF65-F5344CB8AC3E}">
        <p14:creationId xmlns:p14="http://schemas.microsoft.com/office/powerpoint/2010/main" val="2886439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46</a:t>
            </a:fld>
            <a:endParaRPr lang="en-US"/>
          </a:p>
        </p:txBody>
      </p:sp>
    </p:spTree>
    <p:extLst>
      <p:ext uri="{BB962C8B-B14F-4D97-AF65-F5344CB8AC3E}">
        <p14:creationId xmlns:p14="http://schemas.microsoft.com/office/powerpoint/2010/main" val="96146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https://www.analyticsvidhya.com/blog/2022/09/complete-introduction-to-dax-in-power-bi/</a:t>
            </a:r>
          </a:p>
          <a:p>
            <a:r>
              <a:rPr lang="en-US" dirty="0"/>
              <a:t>https://www.techrepublic.com/article/created-calculated-table-top-values-power-bi/</a:t>
            </a:r>
          </a:p>
        </p:txBody>
      </p:sp>
      <p:sp>
        <p:nvSpPr>
          <p:cNvPr id="4" name="Slide Number Placeholder 3"/>
          <p:cNvSpPr>
            <a:spLocks noGrp="1"/>
          </p:cNvSpPr>
          <p:nvPr>
            <p:ph type="sldNum" sz="quarter" idx="5"/>
          </p:nvPr>
        </p:nvSpPr>
        <p:spPr/>
        <p:txBody>
          <a:bodyPr/>
          <a:lstStyle/>
          <a:p>
            <a:fld id="{01EDE7D6-B9F5-D840-9840-FB1876016570}" type="slidenum">
              <a:rPr lang="en-US" smtClean="0"/>
              <a:t>5</a:t>
            </a:fld>
            <a:endParaRPr lang="en-US"/>
          </a:p>
        </p:txBody>
      </p:sp>
    </p:spTree>
    <p:extLst>
      <p:ext uri="{BB962C8B-B14F-4D97-AF65-F5344CB8AC3E}">
        <p14:creationId xmlns:p14="http://schemas.microsoft.com/office/powerpoint/2010/main" val="66380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14</a:t>
            </a:fld>
            <a:endParaRPr lang="en-US"/>
          </a:p>
        </p:txBody>
      </p:sp>
    </p:spTree>
    <p:extLst>
      <p:ext uri="{BB962C8B-B14F-4D97-AF65-F5344CB8AC3E}">
        <p14:creationId xmlns:p14="http://schemas.microsoft.com/office/powerpoint/2010/main" val="500450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https://learn.microsoft.com/en-us/dax/dax-overview</a:t>
            </a:r>
          </a:p>
        </p:txBody>
      </p:sp>
      <p:sp>
        <p:nvSpPr>
          <p:cNvPr id="4" name="Slide Number Placeholder 3"/>
          <p:cNvSpPr>
            <a:spLocks noGrp="1"/>
          </p:cNvSpPr>
          <p:nvPr>
            <p:ph type="sldNum" sz="quarter" idx="5"/>
          </p:nvPr>
        </p:nvSpPr>
        <p:spPr/>
        <p:txBody>
          <a:bodyPr/>
          <a:lstStyle/>
          <a:p>
            <a:fld id="{01EDE7D6-B9F5-D840-9840-FB1876016570}" type="slidenum">
              <a:rPr lang="en-US" smtClean="0"/>
              <a:t>22</a:t>
            </a:fld>
            <a:endParaRPr lang="en-US"/>
          </a:p>
        </p:txBody>
      </p:sp>
    </p:spTree>
    <p:extLst>
      <p:ext uri="{BB962C8B-B14F-4D97-AF65-F5344CB8AC3E}">
        <p14:creationId xmlns:p14="http://schemas.microsoft.com/office/powerpoint/2010/main" val="2760536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26</a:t>
            </a:fld>
            <a:endParaRPr lang="en-US"/>
          </a:p>
        </p:txBody>
      </p:sp>
    </p:spTree>
    <p:extLst>
      <p:ext uri="{BB962C8B-B14F-4D97-AF65-F5344CB8AC3E}">
        <p14:creationId xmlns:p14="http://schemas.microsoft.com/office/powerpoint/2010/main" val="250936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https://www.enjoysharepoint.com/power-bi-dax-logical-functions/</a:t>
            </a:r>
          </a:p>
        </p:txBody>
      </p:sp>
      <p:sp>
        <p:nvSpPr>
          <p:cNvPr id="4" name="Slide Number Placeholder 3"/>
          <p:cNvSpPr>
            <a:spLocks noGrp="1"/>
          </p:cNvSpPr>
          <p:nvPr>
            <p:ph type="sldNum" sz="quarter" idx="5"/>
          </p:nvPr>
        </p:nvSpPr>
        <p:spPr/>
        <p:txBody>
          <a:bodyPr/>
          <a:lstStyle/>
          <a:p>
            <a:fld id="{01EDE7D6-B9F5-D840-9840-FB1876016570}" type="slidenum">
              <a:rPr lang="en-US" smtClean="0"/>
              <a:t>28</a:t>
            </a:fld>
            <a:endParaRPr lang="en-US"/>
          </a:p>
        </p:txBody>
      </p:sp>
    </p:spTree>
    <p:extLst>
      <p:ext uri="{BB962C8B-B14F-4D97-AF65-F5344CB8AC3E}">
        <p14:creationId xmlns:p14="http://schemas.microsoft.com/office/powerpoint/2010/main" val="2005416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32</a:t>
            </a:fld>
            <a:endParaRPr lang="en-US"/>
          </a:p>
        </p:txBody>
      </p:sp>
    </p:spTree>
    <p:extLst>
      <p:ext uri="{BB962C8B-B14F-4D97-AF65-F5344CB8AC3E}">
        <p14:creationId xmlns:p14="http://schemas.microsoft.com/office/powerpoint/2010/main" val="161228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34</a:t>
            </a:fld>
            <a:endParaRPr lang="en-US"/>
          </a:p>
        </p:txBody>
      </p:sp>
    </p:spTree>
    <p:extLst>
      <p:ext uri="{BB962C8B-B14F-4D97-AF65-F5344CB8AC3E}">
        <p14:creationId xmlns:p14="http://schemas.microsoft.com/office/powerpoint/2010/main" val="2430706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36</a:t>
            </a:fld>
            <a:endParaRPr lang="en-US"/>
          </a:p>
        </p:txBody>
      </p:sp>
    </p:spTree>
    <p:extLst>
      <p:ext uri="{BB962C8B-B14F-4D97-AF65-F5344CB8AC3E}">
        <p14:creationId xmlns:p14="http://schemas.microsoft.com/office/powerpoint/2010/main" val="2878155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cle theme titl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BB89783C-C0F6-48DE-A717-990FA4CFDF58}"/>
              </a:ext>
            </a:extLst>
          </p:cNvPr>
          <p:cNvPicPr>
            <a:picLocks noChangeAspect="1"/>
          </p:cNvPicPr>
          <p:nvPr userDrawn="1"/>
        </p:nvPicPr>
        <p:blipFill>
          <a:blip r:embed="rId2"/>
          <a:stretch>
            <a:fillRect/>
          </a:stretch>
        </p:blipFill>
        <p:spPr>
          <a:xfrm>
            <a:off x="520589" y="713973"/>
            <a:ext cx="1987129" cy="439074"/>
          </a:xfrm>
          <a:prstGeom prst="rect">
            <a:avLst/>
          </a:prstGeom>
        </p:spPr>
      </p:pic>
      <p:pic>
        <p:nvPicPr>
          <p:cNvPr id="10" name="Graphic 9">
            <a:extLst>
              <a:ext uri="{FF2B5EF4-FFF2-40B4-BE49-F238E27FC236}">
                <a16:creationId xmlns:a16="http://schemas.microsoft.com/office/drawing/2014/main" id="{2BDF4758-533D-4751-9167-3706B61302B5}"/>
              </a:ext>
            </a:extLst>
          </p:cNvPr>
          <p:cNvPicPr>
            <a:picLocks noChangeAspect="1"/>
          </p:cNvPicPr>
          <p:nvPr userDrawn="1"/>
        </p:nvPicPr>
        <p:blipFill rotWithShape="1">
          <a:blip r:embed="rId3">
            <a:alphaModFix amt="18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1" name="Untertitel 2">
            <a:extLst>
              <a:ext uri="{FF2B5EF4-FFF2-40B4-BE49-F238E27FC236}">
                <a16:creationId xmlns:a16="http://schemas.microsoft.com/office/drawing/2014/main" id="{D6B48304-2A99-455F-A82F-FFE7A69E2DD6}"/>
              </a:ext>
            </a:extLst>
          </p:cNvPr>
          <p:cNvSpPr>
            <a:spLocks noGrp="1"/>
          </p:cNvSpPr>
          <p:nvPr>
            <p:ph type="subTitle" idx="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85B21143-8A8D-429E-95BC-E770FF515238}"/>
              </a:ext>
            </a:extLst>
          </p:cNvPr>
          <p:cNvSpPr>
            <a:spLocks noGrp="1"/>
          </p:cNvSpPr>
          <p:nvPr>
            <p:ph type="body" sz="quarter" idx="10" hasCustomPrompt="1"/>
          </p:nvPr>
        </p:nvSpPr>
        <p:spPr>
          <a:xfrm>
            <a:off x="548640" y="4959960"/>
            <a:ext cx="9491832" cy="603192"/>
          </a:xfrm>
        </p:spPr>
        <p:txBody>
          <a:bodyPr anchor="t" anchorCtr="0">
            <a:normAutofit/>
          </a:bodyPr>
          <a:lstStyle>
            <a:lvl1pPr marL="0" indent="0">
              <a:buNone/>
              <a:defRPr sz="1600" baseline="0">
                <a:solidFill>
                  <a:schemeClr val="bg2"/>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D3625A12-AE06-44F3-BEDD-2613F9F6225B}"/>
              </a:ext>
            </a:extLst>
          </p:cNvPr>
          <p:cNvSpPr>
            <a:spLocks noGrp="1"/>
          </p:cNvSpPr>
          <p:nvPr>
            <p:ph type="ctrTitle" hasCustomPrompt="1"/>
          </p:nvPr>
        </p:nvSpPr>
        <p:spPr>
          <a:xfrm>
            <a:off x="548639" y="2130005"/>
            <a:ext cx="9491832" cy="852488"/>
          </a:xfrm>
        </p:spPr>
        <p:txBody>
          <a:bodyPr anchor="b"/>
          <a:lstStyle>
            <a:lvl1pPr algn="l">
              <a:defRPr sz="4200" b="1" i="0">
                <a:solidFill>
                  <a:schemeClr val="bg2"/>
                </a:solidFill>
              </a:defRPr>
            </a:lvl1pPr>
          </a:lstStyle>
          <a:p>
            <a:r>
              <a:rPr lang="en-US" dirty="0"/>
              <a:t>Click to edit title</a:t>
            </a:r>
          </a:p>
        </p:txBody>
      </p:sp>
    </p:spTree>
    <p:extLst>
      <p:ext uri="{BB962C8B-B14F-4D97-AF65-F5344CB8AC3E}">
        <p14:creationId xmlns:p14="http://schemas.microsoft.com/office/powerpoint/2010/main" val="3368220270"/>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ticle+headline+plcehldr+footers w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7FCC498-09D6-4B3F-ACA9-A10F25A7CEA1}"/>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8" name="Content Placeholder 15">
            <a:extLst>
              <a:ext uri="{FF2B5EF4-FFF2-40B4-BE49-F238E27FC236}">
                <a16:creationId xmlns:a16="http://schemas.microsoft.com/office/drawing/2014/main" id="{2A4CAC8E-4600-4DB2-977B-ED1FED7E99ED}"/>
              </a:ext>
            </a:extLst>
          </p:cNvPr>
          <p:cNvSpPr>
            <a:spLocks noGrp="1"/>
          </p:cNvSpPr>
          <p:nvPr>
            <p:ph sz="quarter" idx="13" hasCustomPrompt="1"/>
          </p:nvPr>
        </p:nvSpPr>
        <p:spPr>
          <a:xfrm>
            <a:off x="548640" y="1920240"/>
            <a:ext cx="10687175"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6">
            <a:extLst>
              <a:ext uri="{FF2B5EF4-FFF2-40B4-BE49-F238E27FC236}">
                <a16:creationId xmlns:a16="http://schemas.microsoft.com/office/drawing/2014/main" id="{37E667BE-06C8-4A62-A350-6A491D391185}"/>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CA36432D-EF34-4917-BD42-A9D6D7BF7D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AEF496A-F20C-485C-8158-8B4330ECD9B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C4E4A2E-C4E9-42E4-A8A5-BF47BED452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8886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ticle headline+footers w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A019DA0-A358-48A3-B7EC-E871A4C43EE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6" name="Title 6">
            <a:extLst>
              <a:ext uri="{FF2B5EF4-FFF2-40B4-BE49-F238E27FC236}">
                <a16:creationId xmlns:a16="http://schemas.microsoft.com/office/drawing/2014/main" id="{A734AB36-59E4-48B9-BD11-8A4B3014DF56}"/>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DE06DF5F-64FE-467D-B929-3410C8D03CA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0345F583-F8B6-446F-9D79-885D461B831C}"/>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CB73707-0D49-46F2-8FD6-3506FA8DD2B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86891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ticle theme footers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25483B1-BC00-4E32-8270-A2A863E68985}"/>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2" name="Date Placeholder 1">
            <a:extLst>
              <a:ext uri="{FF2B5EF4-FFF2-40B4-BE49-F238E27FC236}">
                <a16:creationId xmlns:a16="http://schemas.microsoft.com/office/drawing/2014/main" id="{2D9DCC59-3B51-4DBB-A44F-455C03CF314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A8DB589-A59E-472C-BEAF-E1CAA2212F3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83A3620-B9E7-46A8-B92E-B84A51B61345}"/>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08566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theme title + footer ">
    <p:bg>
      <p:bgPr>
        <a:solidFill>
          <a:schemeClr val="bg2"/>
        </a:solidFill>
        <a:effectLst/>
      </p:bgPr>
    </p:bg>
    <p:spTree>
      <p:nvGrpSpPr>
        <p:cNvPr id="1" name=""/>
        <p:cNvGrpSpPr/>
        <p:nvPr/>
      </p:nvGrpSpPr>
      <p:grpSpPr>
        <a:xfrm>
          <a:off x="0" y="0"/>
          <a:ext cx="0" cy="0"/>
          <a:chOff x="0" y="0"/>
          <a:chExt cx="0" cy="0"/>
        </a:xfrm>
      </p:grpSpPr>
      <p:sp>
        <p:nvSpPr>
          <p:cNvPr id="7" name="Untertitel 2"/>
          <p:cNvSpPr>
            <a:spLocks noGrp="1"/>
          </p:cNvSpPr>
          <p:nvPr>
            <p:ph type="subTitle" idx="1" hasCustomPrompt="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r>
              <a:rPr lang="en-US" noProof="0" dirty="0"/>
              <a:t>Click to add subtitle</a:t>
            </a:r>
          </a:p>
        </p:txBody>
      </p:sp>
      <p:sp>
        <p:nvSpPr>
          <p:cNvPr id="9" name="Text Placeholder 8"/>
          <p:cNvSpPr>
            <a:spLocks noGrp="1"/>
          </p:cNvSpPr>
          <p:nvPr>
            <p:ph type="body" sz="quarter" idx="10" hasCustomPrompt="1"/>
          </p:nvPr>
        </p:nvSpPr>
        <p:spPr>
          <a:xfrm>
            <a:off x="548640" y="4959960"/>
            <a:ext cx="9491831"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22" name="Title 1">
            <a:extLst>
              <a:ext uri="{FF2B5EF4-FFF2-40B4-BE49-F238E27FC236}">
                <a16:creationId xmlns:a16="http://schemas.microsoft.com/office/drawing/2014/main" id="{F61AB37E-D34A-403E-B4EA-40B2E24F1ADA}"/>
              </a:ext>
            </a:extLst>
          </p:cNvPr>
          <p:cNvSpPr>
            <a:spLocks noGrp="1"/>
          </p:cNvSpPr>
          <p:nvPr>
            <p:ph type="ctrTitle" hasCustomPrompt="1"/>
          </p:nvPr>
        </p:nvSpPr>
        <p:spPr>
          <a:xfrm>
            <a:off x="548639" y="2130005"/>
            <a:ext cx="9491832" cy="852488"/>
          </a:xfrm>
        </p:spPr>
        <p:txBody>
          <a:bodyPr anchor="b"/>
          <a:lstStyle>
            <a:lvl1pPr algn="l">
              <a:defRPr sz="4200" b="1" i="0">
                <a:solidFill>
                  <a:schemeClr val="accent2"/>
                </a:solidFill>
              </a:defRPr>
            </a:lvl1pPr>
          </a:lstStyle>
          <a:p>
            <a:r>
              <a:rPr lang="en-US" dirty="0"/>
              <a:t>Click to edit title</a:t>
            </a:r>
          </a:p>
        </p:txBody>
      </p:sp>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pic>
        <p:nvPicPr>
          <p:cNvPr id="11" name="Picture 10">
            <a:extLst>
              <a:ext uri="{FF2B5EF4-FFF2-40B4-BE49-F238E27FC236}">
                <a16:creationId xmlns:a16="http://schemas.microsoft.com/office/drawing/2014/main" id="{4C562643-9211-44B6-A8CC-D87E7BC4C023}"/>
              </a:ext>
            </a:extLst>
          </p:cNvPr>
          <p:cNvPicPr>
            <a:picLocks noChangeAspect="1"/>
          </p:cNvPicPr>
          <p:nvPr userDrawn="1"/>
        </p:nvPicPr>
        <p:blipFill>
          <a:blip r:embed="rId2"/>
          <a:srcRect/>
          <a:stretch/>
        </p:blipFill>
        <p:spPr>
          <a:xfrm>
            <a:off x="509430" y="713973"/>
            <a:ext cx="1987127" cy="439074"/>
          </a:xfrm>
          <a:prstGeom prst="rect">
            <a:avLst/>
          </a:prstGeom>
        </p:spPr>
      </p:pic>
    </p:spTree>
    <p:extLst>
      <p:ext uri="{BB962C8B-B14F-4D97-AF65-F5344CB8AC3E}">
        <p14:creationId xmlns:p14="http://schemas.microsoft.com/office/powerpoint/2010/main" val="1896873591"/>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theme section+ 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56292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section divide style</a:t>
            </a:r>
          </a:p>
        </p:txBody>
      </p:sp>
      <p:sp>
        <p:nvSpPr>
          <p:cNvPr id="2" name="Date Placeholder 1">
            <a:extLst>
              <a:ext uri="{FF2B5EF4-FFF2-40B4-BE49-F238E27FC236}">
                <a16:creationId xmlns:a16="http://schemas.microsoft.com/office/drawing/2014/main" id="{836FA3CC-605F-4890-AE98-B5349533307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08422B-5988-4135-99A5-D05A7B7838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893471E-32F1-4A76-A7C5-9D69ED0F1A3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28410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theme subsection+footer">
    <p:bg>
      <p:bgPr>
        <a:solidFill>
          <a:schemeClr val="bg2"/>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subsection divide style</a:t>
            </a:r>
          </a:p>
        </p:txBody>
      </p:sp>
      <p:sp>
        <p:nvSpPr>
          <p:cNvPr id="2" name="Date Placeholder 1">
            <a:extLst>
              <a:ext uri="{FF2B5EF4-FFF2-40B4-BE49-F238E27FC236}">
                <a16:creationId xmlns:a16="http://schemas.microsoft.com/office/drawing/2014/main" id="{43E8087A-6180-4165-9634-C55B23CFFFF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D1E74DC3-F493-4C01-999B-6C018FC739B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7080DAD-CFA5-490A-BEA2-3DB5032DD184}"/>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554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theme title + text + footer">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1C1B351-A54E-4567-B5D8-775E45CA1FBD}"/>
              </a:ext>
            </a:extLst>
          </p:cNvPr>
          <p:cNvSpPr>
            <a:spLocks noGrp="1"/>
          </p:cNvSpPr>
          <p:nvPr>
            <p:ph sz="quarter" idx="13" hasCustomPrompt="1"/>
          </p:nvPr>
        </p:nvSpPr>
        <p:spPr>
          <a:xfrm>
            <a:off x="548640" y="1920240"/>
            <a:ext cx="10935148"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0A45E86-D440-4E9F-B37E-9862C1149A85}"/>
              </a:ext>
            </a:extLst>
          </p:cNvPr>
          <p:cNvSpPr>
            <a:spLocks noGrp="1"/>
          </p:cNvSpPr>
          <p:nvPr>
            <p:ph type="title" hasCustomPrompt="1"/>
          </p:nvPr>
        </p:nvSpPr>
        <p:spPr>
          <a:xfrm>
            <a:off x="548640" y="488561"/>
            <a:ext cx="10935148" cy="915366"/>
          </a:xfrm>
        </p:spPr>
        <p:txBody>
          <a:bodyPr/>
          <a:lstStyle>
            <a:lvl1pPr>
              <a:defRPr/>
            </a:lvl1pPr>
          </a:lstStyle>
          <a:p>
            <a:r>
              <a:rPr lang="en-US" dirty="0"/>
              <a:t>Click to edit master title style</a:t>
            </a:r>
          </a:p>
        </p:txBody>
      </p:sp>
      <p:sp>
        <p:nvSpPr>
          <p:cNvPr id="12" name="Date Placeholder 11">
            <a:extLst>
              <a:ext uri="{FF2B5EF4-FFF2-40B4-BE49-F238E27FC236}">
                <a16:creationId xmlns:a16="http://schemas.microsoft.com/office/drawing/2014/main" id="{74A7F8EC-6B2C-4D57-9718-25F0193738A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13" name="Footer Placeholder 12">
            <a:extLst>
              <a:ext uri="{FF2B5EF4-FFF2-40B4-BE49-F238E27FC236}">
                <a16:creationId xmlns:a16="http://schemas.microsoft.com/office/drawing/2014/main" id="{E3E19187-990D-4EFF-AFD3-B769112BBD5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14" name="Slide Number Placeholder 13">
            <a:extLst>
              <a:ext uri="{FF2B5EF4-FFF2-40B4-BE49-F238E27FC236}">
                <a16:creationId xmlns:a16="http://schemas.microsoft.com/office/drawing/2014/main" id="{C89B0292-13BC-4DC1-B535-3B5BB8D39345}"/>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129095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 theme title + foo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69E0-5BF8-457B-9E96-62DACEDD3131}"/>
              </a:ext>
            </a:extLst>
          </p:cNvPr>
          <p:cNvSpPr>
            <a:spLocks noGrp="1"/>
          </p:cNvSpPr>
          <p:nvPr>
            <p:ph type="title" hasCustomPrompt="1"/>
          </p:nvPr>
        </p:nvSpPr>
        <p:spPr/>
        <p:txBody>
          <a:bodyPr/>
          <a:lstStyle>
            <a:lvl1pPr>
              <a:defRPr/>
            </a:lvl1pPr>
          </a:lstStyle>
          <a:p>
            <a:r>
              <a:rPr lang="en-US" dirty="0"/>
              <a:t>Click to edit master title</a:t>
            </a:r>
          </a:p>
        </p:txBody>
      </p:sp>
      <p:sp>
        <p:nvSpPr>
          <p:cNvPr id="15" name="Date Placeholder 14">
            <a:extLst>
              <a:ext uri="{FF2B5EF4-FFF2-40B4-BE49-F238E27FC236}">
                <a16:creationId xmlns:a16="http://schemas.microsoft.com/office/drawing/2014/main" id="{6717A396-7523-4B1D-9958-ADC1C12D4D9B}"/>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16" name="Footer Placeholder 15">
            <a:extLst>
              <a:ext uri="{FF2B5EF4-FFF2-40B4-BE49-F238E27FC236}">
                <a16:creationId xmlns:a16="http://schemas.microsoft.com/office/drawing/2014/main" id="{7F13F153-219E-4911-BBB5-C03F51B3C782}"/>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17" name="Slide Number Placeholder 16">
            <a:extLst>
              <a:ext uri="{FF2B5EF4-FFF2-40B4-BE49-F238E27FC236}">
                <a16:creationId xmlns:a16="http://schemas.microsoft.com/office/drawing/2014/main" id="{B15D003F-CF6E-44B6-831B-E7CD2ACADE5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431011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theme blank+ footer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D2FC0-2954-4F3B-A280-B1787D1700A6}"/>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3E45F04-68E2-429C-98EE-FED620B01DC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3DD42BC-8BF5-4DA0-B345-F61703198101}"/>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84851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 theme end slide">
    <p:bg>
      <p:bgPr>
        <a:solidFill>
          <a:schemeClr val="bg2"/>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7F7B602-D9C9-40B4-A2CB-3666C2FDB33F}"/>
              </a:ext>
            </a:extLst>
          </p:cNvPr>
          <p:cNvSpPr>
            <a:spLocks noGrp="1"/>
          </p:cNvSpPr>
          <p:nvPr>
            <p:ph idx="1" hasCustomPrompt="1"/>
          </p:nvPr>
        </p:nvSpPr>
        <p:spPr>
          <a:xfrm>
            <a:off x="1855694" y="3740082"/>
            <a:ext cx="84806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2"/>
          <a:srcRect/>
          <a:stretch/>
        </p:blipFill>
        <p:spPr>
          <a:xfrm>
            <a:off x="5734907" y="512741"/>
            <a:ext cx="659835" cy="541044"/>
          </a:xfrm>
          <a:prstGeom prst="rect">
            <a:avLst/>
          </a:prstGeom>
        </p:spPr>
      </p:pic>
      <p:sp>
        <p:nvSpPr>
          <p:cNvPr id="2" name="Date Placeholder 1">
            <a:extLst>
              <a:ext uri="{FF2B5EF4-FFF2-40B4-BE49-F238E27FC236}">
                <a16:creationId xmlns:a16="http://schemas.microsoft.com/office/drawing/2014/main" id="{091FB61D-81DF-4562-A168-FC7DD85CC43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54412AEB-5A15-49E0-ACBA-8D5479E4BFE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84D5D6-EBC1-462A-80F3-90B45D7CFE8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6558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rticles Blue Section+footer">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DB012F5-A9B2-4E5C-9DA6-1A8AA1F752D3}"/>
              </a:ext>
            </a:extLst>
          </p:cNvPr>
          <p:cNvSpPr/>
          <p:nvPr userDrawn="1"/>
        </p:nvSpPr>
        <p:spPr>
          <a:xfrm>
            <a:off x="0" y="956930"/>
            <a:ext cx="12191999" cy="4965406"/>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7098714"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416251" cy="852488"/>
          </a:xfrm>
        </p:spPr>
        <p:txBody>
          <a:bodyPr anchor="t"/>
          <a:lstStyle>
            <a:lvl1pPr algn="l">
              <a:defRPr sz="4200" b="1" i="0">
                <a:solidFill>
                  <a:schemeClr val="bg2"/>
                </a:solidFill>
              </a:defRPr>
            </a:lvl1pPr>
          </a:lstStyle>
          <a:p>
            <a:r>
              <a:rPr lang="en-US" dirty="0"/>
              <a:t>Click to edit section divide</a:t>
            </a:r>
          </a:p>
        </p:txBody>
      </p:sp>
      <p:pic>
        <p:nvPicPr>
          <p:cNvPr id="10" name="Graphic 9">
            <a:extLst>
              <a:ext uri="{FF2B5EF4-FFF2-40B4-BE49-F238E27FC236}">
                <a16:creationId xmlns:a16="http://schemas.microsoft.com/office/drawing/2014/main" id="{0BBDDBEE-9093-4108-BD59-E58CF5AB2688}"/>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EF91E846-1DB4-4DDB-803A-7DEC3FACC80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03BD0DE-256E-48A0-8F96-F31CD5185E3F}"/>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709A9FB-E5C9-470B-9E00-16BC241DDC85}"/>
              </a:ext>
            </a:extLst>
          </p:cNvPr>
          <p:cNvSpPr>
            <a:spLocks noGrp="1"/>
          </p:cNvSpPr>
          <p:nvPr>
            <p:ph type="sldNum" sz="quarter" idx="12"/>
          </p:nvPr>
        </p:nvSpPr>
        <p:spPr/>
        <p:txBody>
          <a:bodyPr/>
          <a:lstStyle/>
          <a:p>
            <a:fld id="{2533969A-88D7-D043-9145-D433A02B4603}" type="slidenum">
              <a:rPr lang="en-US" smtClean="0"/>
              <a:pPr/>
              <a:t>‹#›</a:t>
            </a:fld>
            <a:endParaRPr lang="en-US" dirty="0"/>
          </a:p>
        </p:txBody>
      </p:sp>
      <p:pic>
        <p:nvPicPr>
          <p:cNvPr id="9" name="Picture 8">
            <a:extLst>
              <a:ext uri="{FF2B5EF4-FFF2-40B4-BE49-F238E27FC236}">
                <a16:creationId xmlns:a16="http://schemas.microsoft.com/office/drawing/2014/main" id="{01A6BA4A-4FBF-4D1F-B7C3-F2C7E0138F65}"/>
              </a:ext>
            </a:extLst>
          </p:cNvPr>
          <p:cNvPicPr>
            <a:picLocks noChangeAspect="1"/>
          </p:cNvPicPr>
          <p:nvPr userDrawn="1"/>
        </p:nvPicPr>
        <p:blipFill>
          <a:blip r:embed="rId4"/>
          <a:srcRect/>
          <a:stretch/>
        </p:blipFill>
        <p:spPr>
          <a:xfrm>
            <a:off x="11314046" y="5308861"/>
            <a:ext cx="478766" cy="392694"/>
          </a:xfrm>
          <a:prstGeom prst="rect">
            <a:avLst/>
          </a:prstGeom>
        </p:spPr>
      </p:pic>
    </p:spTree>
    <p:extLst>
      <p:ext uri="{BB962C8B-B14F-4D97-AF65-F5344CB8AC3E}">
        <p14:creationId xmlns:p14="http://schemas.microsoft.com/office/powerpoint/2010/main" val="3703285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 theme 2content headline + placeholders + footers (both white)">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6CD5A3FC-4265-44C2-9C05-7E7953900EAE}"/>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975D1A1-ED31-4E0E-80A0-0DDE4CE60B42}"/>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99FF25A-5401-4DC4-A533-F53630FBD8AF}"/>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37FFEC-0F2A-4628-A406-4F03DB2B250F}"/>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71BA7DE9-E988-405B-8B21-4B1373C5F050}"/>
              </a:ext>
            </a:extLst>
          </p:cNvPr>
          <p:cNvSpPr>
            <a:spLocks noGrp="1"/>
          </p:cNvSpPr>
          <p:nvPr>
            <p:ph idx="1" hasCustomPrompt="1"/>
          </p:nvPr>
        </p:nvSpPr>
        <p:spPr>
          <a:xfrm>
            <a:off x="54864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8" name="Content Placeholder 2">
            <a:extLst>
              <a:ext uri="{FF2B5EF4-FFF2-40B4-BE49-F238E27FC236}">
                <a16:creationId xmlns:a16="http://schemas.microsoft.com/office/drawing/2014/main" id="{68E08C7E-B666-45FD-BDAA-9A923C7DAE4E}"/>
              </a:ext>
            </a:extLst>
          </p:cNvPr>
          <p:cNvSpPr>
            <a:spLocks noGrp="1"/>
          </p:cNvSpPr>
          <p:nvPr>
            <p:ph idx="14" hasCustomPrompt="1"/>
          </p:nvPr>
        </p:nvSpPr>
        <p:spPr>
          <a:xfrm>
            <a:off x="660551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388836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 theme two content with category titles: headline + paired placeholders + footers (both white)">
    <p:spTree>
      <p:nvGrpSpPr>
        <p:cNvPr id="1" name=""/>
        <p:cNvGrpSpPr/>
        <p:nvPr/>
      </p:nvGrpSpPr>
      <p:grpSpPr>
        <a:xfrm>
          <a:off x="0" y="0"/>
          <a:ext cx="0" cy="0"/>
          <a:chOff x="0" y="0"/>
          <a:chExt cx="0" cy="0"/>
        </a:xfrm>
      </p:grpSpPr>
      <p:sp>
        <p:nvSpPr>
          <p:cNvPr id="20" name="Content Placeholder 5">
            <a:extLst>
              <a:ext uri="{FF2B5EF4-FFF2-40B4-BE49-F238E27FC236}">
                <a16:creationId xmlns:a16="http://schemas.microsoft.com/office/drawing/2014/main" id="{731B6D7A-B331-42E3-9A8D-FC61EDE482DE}"/>
              </a:ext>
            </a:extLst>
          </p:cNvPr>
          <p:cNvSpPr>
            <a:spLocks noGrp="1"/>
          </p:cNvSpPr>
          <p:nvPr>
            <p:ph sz="quarter" idx="11" hasCustomPrompt="1"/>
          </p:nvPr>
        </p:nvSpPr>
        <p:spPr>
          <a:xfrm>
            <a:off x="54864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8" name="Content Placeholder 2">
            <a:extLst>
              <a:ext uri="{FF2B5EF4-FFF2-40B4-BE49-F238E27FC236}">
                <a16:creationId xmlns:a16="http://schemas.microsoft.com/office/drawing/2014/main" id="{97BB6454-9586-44D3-AE7B-C6BD8D6EC862}"/>
              </a:ext>
            </a:extLst>
          </p:cNvPr>
          <p:cNvSpPr>
            <a:spLocks noGrp="1"/>
          </p:cNvSpPr>
          <p:nvPr>
            <p:ph idx="1" hasCustomPrompt="1"/>
          </p:nvPr>
        </p:nvSpPr>
        <p:spPr>
          <a:xfrm>
            <a:off x="54864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0" name="Title 6">
            <a:extLst>
              <a:ext uri="{FF2B5EF4-FFF2-40B4-BE49-F238E27FC236}">
                <a16:creationId xmlns:a16="http://schemas.microsoft.com/office/drawing/2014/main" id="{BA5B525E-2FE4-4AFE-8F6E-5F0D26D212B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13202E0-DD7A-4C22-B6F4-35A16E511DD3}"/>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E3F2A4C-7A73-4F59-B814-4D65F5CA6F90}"/>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1CF91F1-F56A-4DCB-BA96-AD212A8283D9}"/>
              </a:ext>
            </a:extLst>
          </p:cNvPr>
          <p:cNvSpPr>
            <a:spLocks noGrp="1"/>
          </p:cNvSpPr>
          <p:nvPr>
            <p:ph type="sldNum" sz="quarter" idx="15"/>
          </p:nvPr>
        </p:nvSpPr>
        <p:spPr/>
        <p:txBody>
          <a:bodyPr/>
          <a:lstStyle/>
          <a:p>
            <a:fld id="{2533969A-88D7-D043-9145-D433A02B4603}" type="slidenum">
              <a:rPr lang="en-US" smtClean="0"/>
              <a:pPr/>
              <a:t>‹#›</a:t>
            </a:fld>
            <a:endParaRPr lang="en-US" dirty="0"/>
          </a:p>
        </p:txBody>
      </p:sp>
      <p:sp>
        <p:nvSpPr>
          <p:cNvPr id="11" name="Content Placeholder 5">
            <a:extLst>
              <a:ext uri="{FF2B5EF4-FFF2-40B4-BE49-F238E27FC236}">
                <a16:creationId xmlns:a16="http://schemas.microsoft.com/office/drawing/2014/main" id="{E47867C5-6F12-4B18-9CB6-E60F1A05DB9E}"/>
              </a:ext>
            </a:extLst>
          </p:cNvPr>
          <p:cNvSpPr>
            <a:spLocks noGrp="1"/>
          </p:cNvSpPr>
          <p:nvPr>
            <p:ph sz="quarter" idx="16" hasCustomPrompt="1"/>
          </p:nvPr>
        </p:nvSpPr>
        <p:spPr>
          <a:xfrm>
            <a:off x="660551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12" name="Content Placeholder 2">
            <a:extLst>
              <a:ext uri="{FF2B5EF4-FFF2-40B4-BE49-F238E27FC236}">
                <a16:creationId xmlns:a16="http://schemas.microsoft.com/office/drawing/2014/main" id="{7B8A4FE0-2FB1-46FB-AE62-CEDA9B8899D8}"/>
              </a:ext>
            </a:extLst>
          </p:cNvPr>
          <p:cNvSpPr>
            <a:spLocks noGrp="1"/>
          </p:cNvSpPr>
          <p:nvPr>
            <p:ph idx="17" hasCustomPrompt="1"/>
          </p:nvPr>
        </p:nvSpPr>
        <p:spPr>
          <a:xfrm>
            <a:off x="660551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767618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D47986-77EE-4447-B1A0-5A0C74B7A4D8}"/>
              </a:ext>
            </a:extLst>
          </p:cNvPr>
          <p:cNvSpPr/>
          <p:nvPr userDrawn="1"/>
        </p:nvSpPr>
        <p:spPr>
          <a:xfrm>
            <a:off x="0"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9"/>
          <p:cNvSpPr>
            <a:spLocks noGrp="1"/>
          </p:cNvSpPr>
          <p:nvPr>
            <p:ph sz="quarter" idx="12" hasCustomPrompt="1"/>
          </p:nvPr>
        </p:nvSpPr>
        <p:spPr>
          <a:xfrm>
            <a:off x="548640" y="1934197"/>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9">
            <a:extLst>
              <a:ext uri="{FF2B5EF4-FFF2-40B4-BE49-F238E27FC236}">
                <a16:creationId xmlns:a16="http://schemas.microsoft.com/office/drawing/2014/main" id="{B0E4A996-5048-4141-8654-2D7F5CC6CAEF}"/>
              </a:ext>
            </a:extLst>
          </p:cNvPr>
          <p:cNvSpPr>
            <a:spLocks noGrp="1"/>
          </p:cNvSpPr>
          <p:nvPr>
            <p:ph sz="quarter" idx="13" hasCustomPrompt="1"/>
          </p:nvPr>
        </p:nvSpPr>
        <p:spPr>
          <a:xfrm>
            <a:off x="7175582" y="1934197"/>
            <a:ext cx="4459128"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6">
            <a:extLst>
              <a:ext uri="{FF2B5EF4-FFF2-40B4-BE49-F238E27FC236}">
                <a16:creationId xmlns:a16="http://schemas.microsoft.com/office/drawing/2014/main" id="{011CB211-0293-4DE2-9A42-F80D4B8D6CE4}"/>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52C3A75-21EE-4BD9-B2E6-961225A17A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896F9EE-1778-4481-B1FF-5560A0976EF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81E4A248-FE9B-4AB8-92E5-7B99367A657B}"/>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09298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A3215B-DE75-4C92-B19D-2102F1C73CCD}"/>
              </a:ext>
            </a:extLst>
          </p:cNvPr>
          <p:cNvSpPr/>
          <p:nvPr userDrawn="1"/>
        </p:nvSpPr>
        <p:spPr>
          <a:xfrm>
            <a:off x="5565058"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481E3CA9-BDFC-4FDD-8B45-23B9CE4B57C5}"/>
              </a:ext>
            </a:extLst>
          </p:cNvPr>
          <p:cNvSpPr>
            <a:spLocks noGrp="1"/>
          </p:cNvSpPr>
          <p:nvPr>
            <p:ph sz="quarter" idx="12" hasCustomPrompt="1"/>
          </p:nvPr>
        </p:nvSpPr>
        <p:spPr>
          <a:xfrm>
            <a:off x="5914113" y="1932698"/>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88ED8CF8-9B7C-4024-9C8F-20250F79A690}"/>
              </a:ext>
            </a:extLst>
          </p:cNvPr>
          <p:cNvSpPr>
            <a:spLocks noGrp="1"/>
          </p:cNvSpPr>
          <p:nvPr>
            <p:ph sz="quarter" idx="13" hasCustomPrompt="1"/>
          </p:nvPr>
        </p:nvSpPr>
        <p:spPr>
          <a:xfrm>
            <a:off x="548640" y="1932698"/>
            <a:ext cx="4176457"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6">
            <a:extLst>
              <a:ext uri="{FF2B5EF4-FFF2-40B4-BE49-F238E27FC236}">
                <a16:creationId xmlns:a16="http://schemas.microsoft.com/office/drawing/2014/main" id="{C9815E74-5D89-402B-865F-503F9CA2691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2A358F71-100B-4317-A947-EB8D743A90C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4C36CAC-137B-46A1-8A5E-6A5CA2D4C50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4B9A2D4-7232-4759-BEF0-91D0EA69B2E8}"/>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358670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0377C7-D99A-4580-BB1A-AC251957A095}"/>
              </a:ext>
            </a:extLst>
          </p:cNvPr>
          <p:cNvSpPr/>
          <p:nvPr userDrawn="1"/>
        </p:nvSpPr>
        <p:spPr>
          <a:xfrm>
            <a:off x="54864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Content Placeholder 2">
            <a:extLst>
              <a:ext uri="{FF2B5EF4-FFF2-40B4-BE49-F238E27FC236}">
                <a16:creationId xmlns:a16="http://schemas.microsoft.com/office/drawing/2014/main" id="{2B16D434-725E-4D46-90F7-BC2C8B66BDE6}"/>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6" name="Content Placeholder 2">
            <a:extLst>
              <a:ext uri="{FF2B5EF4-FFF2-40B4-BE49-F238E27FC236}">
                <a16:creationId xmlns:a16="http://schemas.microsoft.com/office/drawing/2014/main" id="{01B767D9-0FAC-46F2-907A-C24E1DF74CC5}"/>
              </a:ext>
            </a:extLst>
          </p:cNvPr>
          <p:cNvSpPr>
            <a:spLocks noGrp="1"/>
          </p:cNvSpPr>
          <p:nvPr>
            <p:ph idx="10" hasCustomPrompt="1"/>
          </p:nvPr>
        </p:nvSpPr>
        <p:spPr>
          <a:xfrm>
            <a:off x="6494188" y="2263570"/>
            <a:ext cx="4974814"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279C3579-33EE-448B-9669-4A8EBCE95D6C}"/>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B532F66-3103-40A5-9DAE-3909AA2260F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4278F6D-220F-42E8-BA7E-C8145743934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CBA01FC-D4B6-431A-A01C-606676958698}"/>
              </a:ext>
            </a:extLst>
          </p:cNvPr>
          <p:cNvSpPr>
            <a:spLocks noGrp="1"/>
          </p:cNvSpPr>
          <p:nvPr>
            <p:ph type="sldNum" sz="quarter" idx="1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533107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right)">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269003-910B-4939-A96F-31FF4FFC8BD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13" name="Rectangle 12">
            <a:extLst>
              <a:ext uri="{FF2B5EF4-FFF2-40B4-BE49-F238E27FC236}">
                <a16:creationId xmlns:a16="http://schemas.microsoft.com/office/drawing/2014/main" id="{34C668C8-5EEB-479C-AFB1-F666D6480F12}"/>
              </a:ext>
            </a:extLst>
          </p:cNvPr>
          <p:cNvSpPr/>
          <p:nvPr userDrawn="1"/>
        </p:nvSpPr>
        <p:spPr>
          <a:xfrm>
            <a:off x="608735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B2137E7-FDB6-4F44-B971-674DB0EC5AC7}"/>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Content Placeholder 2">
            <a:extLst>
              <a:ext uri="{FF2B5EF4-FFF2-40B4-BE49-F238E27FC236}">
                <a16:creationId xmlns:a16="http://schemas.microsoft.com/office/drawing/2014/main" id="{7F7BD571-98EF-490A-9C9F-E96B93A88C3E}"/>
              </a:ext>
            </a:extLst>
          </p:cNvPr>
          <p:cNvSpPr>
            <a:spLocks noGrp="1"/>
          </p:cNvSpPr>
          <p:nvPr>
            <p:ph idx="12" hasCustomPrompt="1"/>
          </p:nvPr>
        </p:nvSpPr>
        <p:spPr>
          <a:xfrm>
            <a:off x="64941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2" name="Date Placeholder 1">
            <a:extLst>
              <a:ext uri="{FF2B5EF4-FFF2-40B4-BE49-F238E27FC236}">
                <a16:creationId xmlns:a16="http://schemas.microsoft.com/office/drawing/2014/main" id="{6E411717-777C-4C76-ACB9-3D22EEF2C739}"/>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409A29D-D244-4FFB-87C2-73F36E0FDD17}"/>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F472519-AD6C-4A1C-AB27-316501AA216B}"/>
              </a:ext>
            </a:extLst>
          </p:cNvPr>
          <p:cNvSpPr>
            <a:spLocks noGrp="1"/>
          </p:cNvSpPr>
          <p:nvPr>
            <p:ph type="sldNum" sz="quarter" idx="15"/>
          </p:nvPr>
        </p:nvSpPr>
        <p:spPr/>
        <p:txBody>
          <a:bodyPr/>
          <a:lstStyle/>
          <a:p>
            <a:fld id="{2533969A-88D7-D043-9145-D433A02B4603}"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 theme three content: headline +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4E9BDBBD-EAB9-4F63-9463-A531EA0138E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68ECAE9D-F343-431E-814F-01648479BDA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7E6A687-E165-493B-9E06-46BC0AEB954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E7090472-5B62-40A7-A944-691E2B3945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930D4042-EED7-44E8-B3BC-B84FAD224B53}"/>
              </a:ext>
            </a:extLst>
          </p:cNvPr>
          <p:cNvSpPr>
            <a:spLocks noGrp="1"/>
          </p:cNvSpPr>
          <p:nvPr>
            <p:ph idx="17" hasCustomPrompt="1"/>
          </p:nvPr>
        </p:nvSpPr>
        <p:spPr>
          <a:xfrm>
            <a:off x="834287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1" name="Content Placeholder 2">
            <a:extLst>
              <a:ext uri="{FF2B5EF4-FFF2-40B4-BE49-F238E27FC236}">
                <a16:creationId xmlns:a16="http://schemas.microsoft.com/office/drawing/2014/main" id="{85CEC87E-8E18-4360-B1AA-DAC79848AAFF}"/>
              </a:ext>
            </a:extLst>
          </p:cNvPr>
          <p:cNvSpPr>
            <a:spLocks noGrp="1"/>
          </p:cNvSpPr>
          <p:nvPr>
            <p:ph idx="18" hasCustomPrompt="1"/>
          </p:nvPr>
        </p:nvSpPr>
        <p:spPr>
          <a:xfrm>
            <a:off x="4445755"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theme three content with category titles: headline + paired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6" name="Content Placeholder 5"/>
          <p:cNvSpPr>
            <a:spLocks noGrp="1"/>
          </p:cNvSpPr>
          <p:nvPr>
            <p:ph sz="quarter" idx="10" hasCustomPrompt="1"/>
          </p:nvPr>
        </p:nvSpPr>
        <p:spPr>
          <a:xfrm>
            <a:off x="54927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4" name="Content Placeholder 2"/>
          <p:cNvSpPr>
            <a:spLocks noGrp="1"/>
          </p:cNvSpPr>
          <p:nvPr>
            <p:ph idx="11" hasCustomPrompt="1"/>
          </p:nvPr>
        </p:nvSpPr>
        <p:spPr>
          <a:xfrm>
            <a:off x="445008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5" name="Content Placeholder 5"/>
          <p:cNvSpPr>
            <a:spLocks noGrp="1"/>
          </p:cNvSpPr>
          <p:nvPr>
            <p:ph sz="quarter" idx="12" hasCustomPrompt="1"/>
          </p:nvPr>
        </p:nvSpPr>
        <p:spPr>
          <a:xfrm>
            <a:off x="445071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6" name="Content Placeholder 2"/>
          <p:cNvSpPr>
            <a:spLocks noGrp="1"/>
          </p:cNvSpPr>
          <p:nvPr>
            <p:ph idx="13" hasCustomPrompt="1"/>
          </p:nvPr>
        </p:nvSpPr>
        <p:spPr>
          <a:xfrm>
            <a:off x="8366760" y="2928395"/>
            <a:ext cx="326795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7" name="Content Placeholder 5"/>
          <p:cNvSpPr>
            <a:spLocks noGrp="1"/>
          </p:cNvSpPr>
          <p:nvPr>
            <p:ph sz="quarter" idx="14" hasCustomPrompt="1"/>
          </p:nvPr>
        </p:nvSpPr>
        <p:spPr>
          <a:xfrm>
            <a:off x="8366761" y="1828800"/>
            <a:ext cx="3267950"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0" name="Title 6">
            <a:extLst>
              <a:ext uri="{FF2B5EF4-FFF2-40B4-BE49-F238E27FC236}">
                <a16:creationId xmlns:a16="http://schemas.microsoft.com/office/drawing/2014/main" id="{29311360-91C1-43E3-BB81-4614781CEB2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82EEC0F3-F2A2-48BD-B425-9E9AF880B2C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72D440F-05E9-408C-96E9-6D1F2D895FE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854CA44-852A-443A-9050-DA334188816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979875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838200" y="3429000"/>
            <a:ext cx="3052013"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4" name="Text Placeholder 4"/>
          <p:cNvSpPr>
            <a:spLocks noGrp="1"/>
          </p:cNvSpPr>
          <p:nvPr>
            <p:ph type="body" sz="quarter" idx="21" hasCustomPrompt="1"/>
          </p:nvPr>
        </p:nvSpPr>
        <p:spPr>
          <a:xfrm>
            <a:off x="4569994" y="3450400"/>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5" name="Text Placeholder 4"/>
          <p:cNvSpPr>
            <a:spLocks noGrp="1"/>
          </p:cNvSpPr>
          <p:nvPr>
            <p:ph type="body" sz="quarter" idx="24" hasCustomPrompt="1"/>
          </p:nvPr>
        </p:nvSpPr>
        <p:spPr>
          <a:xfrm>
            <a:off x="8301788" y="3438083"/>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38200" y="1881214"/>
            <a:ext cx="3052013"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7" name="Text Placeholder 4"/>
          <p:cNvSpPr>
            <a:spLocks noGrp="1"/>
          </p:cNvSpPr>
          <p:nvPr>
            <p:ph type="body" sz="quarter" idx="26" hasCustomPrompt="1"/>
          </p:nvPr>
        </p:nvSpPr>
        <p:spPr>
          <a:xfrm>
            <a:off x="4569994" y="1886574"/>
            <a:ext cx="3052012" cy="830997"/>
          </a:xfrm>
          <a:noFill/>
        </p:spPr>
        <p:txBody>
          <a:bodyPr wrap="square" rtlCol="0" anchor="ctr">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8" name="Text Placeholder 4"/>
          <p:cNvSpPr>
            <a:spLocks noGrp="1"/>
          </p:cNvSpPr>
          <p:nvPr>
            <p:ph type="body" sz="quarter" idx="27" hasCustomPrompt="1"/>
          </p:nvPr>
        </p:nvSpPr>
        <p:spPr>
          <a:xfrm>
            <a:off x="8301788" y="1890298"/>
            <a:ext cx="3052012" cy="830997"/>
          </a:xfrm>
          <a:noFill/>
        </p:spPr>
        <p:txBody>
          <a:bodyPr wrap="square" rtlCol="0" anchor="ctr">
            <a:spAutoFit/>
          </a:bodyPr>
          <a:lstStyle>
            <a:lvl1pPr marL="0" indent="0" algn="ctr">
              <a:lnSpc>
                <a:spcPct val="100000"/>
              </a:lnSpc>
              <a:buNone/>
              <a:defRPr lang="en-US" sz="5400" b="1" spc="60" baseline="0" dirty="0">
                <a:solidFill>
                  <a:srgbClr val="4F9AFD"/>
                </a:solidFill>
              </a:defRPr>
            </a:lvl1pPr>
          </a:lstStyle>
          <a:p>
            <a:pPr marL="0" lvl="0" algn="ctr"/>
            <a:r>
              <a:rPr lang="en-US" dirty="0"/>
              <a:t>$8M</a:t>
            </a:r>
          </a:p>
        </p:txBody>
      </p:sp>
      <p:sp>
        <p:nvSpPr>
          <p:cNvPr id="9" name="Text Placeholder 4"/>
          <p:cNvSpPr>
            <a:spLocks noGrp="1"/>
          </p:cNvSpPr>
          <p:nvPr>
            <p:ph type="body" sz="quarter" idx="28" hasCustomPrompt="1"/>
          </p:nvPr>
        </p:nvSpPr>
        <p:spPr>
          <a:xfrm>
            <a:off x="838201" y="2704440"/>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2" name="Text Placeholder 4">
            <a:extLst>
              <a:ext uri="{FF2B5EF4-FFF2-40B4-BE49-F238E27FC236}">
                <a16:creationId xmlns:a16="http://schemas.microsoft.com/office/drawing/2014/main" id="{12FA55E3-5812-4B68-A987-5626CCB4B8D2}"/>
              </a:ext>
            </a:extLst>
          </p:cNvPr>
          <p:cNvSpPr>
            <a:spLocks noGrp="1"/>
          </p:cNvSpPr>
          <p:nvPr>
            <p:ph type="body" sz="quarter" idx="29" hasCustomPrompt="1"/>
          </p:nvPr>
        </p:nvSpPr>
        <p:spPr>
          <a:xfrm>
            <a:off x="4569994" y="2709799"/>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3" name="Text Placeholder 4">
            <a:extLst>
              <a:ext uri="{FF2B5EF4-FFF2-40B4-BE49-F238E27FC236}">
                <a16:creationId xmlns:a16="http://schemas.microsoft.com/office/drawing/2014/main" id="{6CBAA50C-6B47-4701-A0BC-14A9E329BCA4}"/>
              </a:ext>
            </a:extLst>
          </p:cNvPr>
          <p:cNvSpPr>
            <a:spLocks noGrp="1"/>
          </p:cNvSpPr>
          <p:nvPr>
            <p:ph type="body" sz="quarter" idx="30" hasCustomPrompt="1"/>
          </p:nvPr>
        </p:nvSpPr>
        <p:spPr>
          <a:xfrm>
            <a:off x="8300027" y="2713523"/>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 name="Date Placeholder 1">
            <a:extLst>
              <a:ext uri="{FF2B5EF4-FFF2-40B4-BE49-F238E27FC236}">
                <a16:creationId xmlns:a16="http://schemas.microsoft.com/office/drawing/2014/main" id="{3468B5E6-F4D6-47A3-9755-31ED78EFA555}"/>
              </a:ext>
            </a:extLst>
          </p:cNvPr>
          <p:cNvSpPr>
            <a:spLocks noGrp="1"/>
          </p:cNvSpPr>
          <p:nvPr>
            <p:ph type="dt" sz="half" idx="31"/>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10" name="Footer Placeholder 9">
            <a:extLst>
              <a:ext uri="{FF2B5EF4-FFF2-40B4-BE49-F238E27FC236}">
                <a16:creationId xmlns:a16="http://schemas.microsoft.com/office/drawing/2014/main" id="{0EE3FA79-F261-468C-94F2-A1614C17FCC8}"/>
              </a:ext>
            </a:extLst>
          </p:cNvPr>
          <p:cNvSpPr>
            <a:spLocks noGrp="1"/>
          </p:cNvSpPr>
          <p:nvPr>
            <p:ph type="ftr" sz="quarter" idx="32"/>
          </p:nvPr>
        </p:nvSpPr>
        <p:spPr/>
        <p:txBody>
          <a:bodyPr/>
          <a:lstStyle/>
          <a:p>
            <a:r>
              <a:rPr lang="en-US" dirty="0">
                <a:solidFill>
                  <a:srgbClr val="FFFFFF">
                    <a:lumMod val="75000"/>
                  </a:srgbClr>
                </a:solidFill>
              </a:rPr>
              <a:t>© 2021 Trellance, Inc. All rights reserved.</a:t>
            </a:r>
          </a:p>
        </p:txBody>
      </p:sp>
      <p:sp>
        <p:nvSpPr>
          <p:cNvPr id="11" name="Slide Number Placeholder 10">
            <a:extLst>
              <a:ext uri="{FF2B5EF4-FFF2-40B4-BE49-F238E27FC236}">
                <a16:creationId xmlns:a16="http://schemas.microsoft.com/office/drawing/2014/main" id="{0B1108C8-1F26-45CC-BF4C-D7763FD2DD0F}"/>
              </a:ext>
            </a:extLst>
          </p:cNvPr>
          <p:cNvSpPr>
            <a:spLocks noGrp="1"/>
          </p:cNvSpPr>
          <p:nvPr>
            <p:ph type="sldNum" sz="quarter" idx="33"/>
          </p:nvPr>
        </p:nvSpPr>
        <p:spPr/>
        <p:txBody>
          <a:bodyPr/>
          <a:lstStyle/>
          <a:p>
            <a:fld id="{2533969A-88D7-D043-9145-D433A02B4603}" type="slidenum">
              <a:rPr lang="en-US" smtClean="0"/>
              <a:pPr/>
              <a:t>‹#›</a:t>
            </a:fld>
            <a:endParaRPr lang="en-US" dirty="0"/>
          </a:p>
        </p:txBody>
      </p:sp>
      <p:sp>
        <p:nvSpPr>
          <p:cNvPr id="15" name="Title 6">
            <a:extLst>
              <a:ext uri="{FF2B5EF4-FFF2-40B4-BE49-F238E27FC236}">
                <a16:creationId xmlns:a16="http://schemas.microsoft.com/office/drawing/2014/main" id="{73676824-F1E7-486C-8A86-63FD8A9AAE94}"/>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83394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theme four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548640"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548640"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13" name="Text Placeholder 4"/>
          <p:cNvSpPr>
            <a:spLocks noGrp="1"/>
          </p:cNvSpPr>
          <p:nvPr>
            <p:ph type="body" sz="quarter" idx="29" hasCustomPrompt="1"/>
          </p:nvPr>
        </p:nvSpPr>
        <p:spPr>
          <a:xfrm>
            <a:off x="344443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4" name="Text Placeholder 4"/>
          <p:cNvSpPr>
            <a:spLocks noGrp="1"/>
          </p:cNvSpPr>
          <p:nvPr>
            <p:ph type="body" sz="quarter" idx="30" hasCustomPrompt="1"/>
          </p:nvPr>
        </p:nvSpPr>
        <p:spPr>
          <a:xfrm>
            <a:off x="344443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15%</a:t>
            </a:r>
          </a:p>
        </p:txBody>
      </p:sp>
      <p:sp>
        <p:nvSpPr>
          <p:cNvPr id="16" name="Text Placeholder 4"/>
          <p:cNvSpPr>
            <a:spLocks noGrp="1"/>
          </p:cNvSpPr>
          <p:nvPr>
            <p:ph type="body" sz="quarter" idx="32" hasCustomPrompt="1"/>
          </p:nvPr>
        </p:nvSpPr>
        <p:spPr>
          <a:xfrm>
            <a:off x="6328456"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7" name="Text Placeholder 4"/>
          <p:cNvSpPr>
            <a:spLocks noGrp="1"/>
          </p:cNvSpPr>
          <p:nvPr>
            <p:ph type="body" sz="quarter" idx="33" hasCustomPrompt="1"/>
          </p:nvPr>
        </p:nvSpPr>
        <p:spPr>
          <a:xfrm>
            <a:off x="6328456"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$8M</a:t>
            </a:r>
          </a:p>
        </p:txBody>
      </p:sp>
      <p:sp>
        <p:nvSpPr>
          <p:cNvPr id="19" name="Text Placeholder 4"/>
          <p:cNvSpPr>
            <a:spLocks noGrp="1"/>
          </p:cNvSpPr>
          <p:nvPr>
            <p:ph type="body" sz="quarter" idx="35" hasCustomPrompt="1"/>
          </p:nvPr>
        </p:nvSpPr>
        <p:spPr>
          <a:xfrm>
            <a:off x="921532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0" name="Text Placeholder 4"/>
          <p:cNvSpPr>
            <a:spLocks noGrp="1"/>
          </p:cNvSpPr>
          <p:nvPr>
            <p:ph type="body" sz="quarter" idx="36" hasCustomPrompt="1"/>
          </p:nvPr>
        </p:nvSpPr>
        <p:spPr>
          <a:xfrm>
            <a:off x="921532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345+</a:t>
            </a:r>
          </a:p>
        </p:txBody>
      </p:sp>
      <p:sp>
        <p:nvSpPr>
          <p:cNvPr id="30" name="Text Placeholder 4">
            <a:extLst>
              <a:ext uri="{FF2B5EF4-FFF2-40B4-BE49-F238E27FC236}">
                <a16:creationId xmlns:a16="http://schemas.microsoft.com/office/drawing/2014/main" id="{419DCD08-50BD-478B-85F3-B30C3706317E}"/>
              </a:ext>
            </a:extLst>
          </p:cNvPr>
          <p:cNvSpPr>
            <a:spLocks noGrp="1"/>
          </p:cNvSpPr>
          <p:nvPr>
            <p:ph type="body" sz="quarter" idx="28" hasCustomPrompt="1"/>
          </p:nvPr>
        </p:nvSpPr>
        <p:spPr>
          <a:xfrm>
            <a:off x="548640"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2" name="Text Placeholder 4">
            <a:extLst>
              <a:ext uri="{FF2B5EF4-FFF2-40B4-BE49-F238E27FC236}">
                <a16:creationId xmlns:a16="http://schemas.microsoft.com/office/drawing/2014/main" id="{1E729660-6416-4683-8F9F-51D075065F25}"/>
              </a:ext>
            </a:extLst>
          </p:cNvPr>
          <p:cNvSpPr>
            <a:spLocks noGrp="1"/>
          </p:cNvSpPr>
          <p:nvPr>
            <p:ph type="body" sz="quarter" idx="38" hasCustomPrompt="1"/>
          </p:nvPr>
        </p:nvSpPr>
        <p:spPr>
          <a:xfrm>
            <a:off x="6328454"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3" name="Text Placeholder 4">
            <a:extLst>
              <a:ext uri="{FF2B5EF4-FFF2-40B4-BE49-F238E27FC236}">
                <a16:creationId xmlns:a16="http://schemas.microsoft.com/office/drawing/2014/main" id="{BA782FB8-0BDD-4C39-B7FB-24CB6B66FFC4}"/>
              </a:ext>
            </a:extLst>
          </p:cNvPr>
          <p:cNvSpPr>
            <a:spLocks noGrp="1"/>
          </p:cNvSpPr>
          <p:nvPr>
            <p:ph type="body" sz="quarter" idx="39" hasCustomPrompt="1"/>
          </p:nvPr>
        </p:nvSpPr>
        <p:spPr>
          <a:xfrm>
            <a:off x="9215321"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21" name="Title 6">
            <a:extLst>
              <a:ext uri="{FF2B5EF4-FFF2-40B4-BE49-F238E27FC236}">
                <a16:creationId xmlns:a16="http://schemas.microsoft.com/office/drawing/2014/main" id="{47802E1A-14DF-408D-BD0B-F0B32E03F2E6}"/>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D6C55ED-D272-40D1-9BD0-347F185BBD64}"/>
              </a:ext>
            </a:extLst>
          </p:cNvPr>
          <p:cNvSpPr>
            <a:spLocks noGrp="1"/>
          </p:cNvSpPr>
          <p:nvPr>
            <p:ph type="dt" sz="half" idx="4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2A4308F9-8E82-40E4-B932-2824E4CEC3DE}"/>
              </a:ext>
            </a:extLst>
          </p:cNvPr>
          <p:cNvSpPr>
            <a:spLocks noGrp="1"/>
          </p:cNvSpPr>
          <p:nvPr>
            <p:ph type="ftr" sz="quarter" idx="4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5B7FE179-E2FF-4DD1-90AF-860D39DAACDD}"/>
              </a:ext>
            </a:extLst>
          </p:cNvPr>
          <p:cNvSpPr>
            <a:spLocks noGrp="1"/>
          </p:cNvSpPr>
          <p:nvPr>
            <p:ph type="sldNum" sz="quarter" idx="42"/>
          </p:nvPr>
        </p:nvSpPr>
        <p:spPr/>
        <p:txBody>
          <a:bodyPr/>
          <a:lstStyle/>
          <a:p>
            <a:fld id="{2533969A-88D7-D043-9145-D433A02B4603}" type="slidenum">
              <a:rPr lang="en-US" smtClean="0"/>
              <a:pPr/>
              <a:t>‹#›</a:t>
            </a:fld>
            <a:endParaRPr lang="en-US" dirty="0"/>
          </a:p>
        </p:txBody>
      </p:sp>
      <p:sp>
        <p:nvSpPr>
          <p:cNvPr id="18" name="Text Placeholder 4">
            <a:extLst>
              <a:ext uri="{FF2B5EF4-FFF2-40B4-BE49-F238E27FC236}">
                <a16:creationId xmlns:a16="http://schemas.microsoft.com/office/drawing/2014/main" id="{2235D9F2-E327-4C78-9F46-F3F619484D56}"/>
              </a:ext>
            </a:extLst>
          </p:cNvPr>
          <p:cNvSpPr>
            <a:spLocks noGrp="1"/>
          </p:cNvSpPr>
          <p:nvPr>
            <p:ph type="body" sz="quarter" idx="43" hasCustomPrompt="1"/>
          </p:nvPr>
        </p:nvSpPr>
        <p:spPr>
          <a:xfrm>
            <a:off x="3451189"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Tree>
    <p:extLst>
      <p:ext uri="{BB962C8B-B14F-4D97-AF65-F5344CB8AC3E}">
        <p14:creationId xmlns:p14="http://schemas.microsoft.com/office/powerpoint/2010/main" val="350760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ticle blue subsctn+footer">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AE73EDF-E5C6-4EE1-ADE2-DE340FC7EDFA}"/>
              </a:ext>
            </a:extLst>
          </p:cNvPr>
          <p:cNvSpPr/>
          <p:nvPr userDrawn="1"/>
        </p:nvSpPr>
        <p:spPr>
          <a:xfrm>
            <a:off x="0" y="956930"/>
            <a:ext cx="12191999" cy="2940239"/>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5FD45847-CC87-4AE3-932E-F47E071C9BF6}"/>
              </a:ext>
            </a:extLst>
          </p:cNvPr>
          <p:cNvSpPr>
            <a:spLocks noGrp="1"/>
          </p:cNvSpPr>
          <p:nvPr>
            <p:ph type="ctrTitle" hasCustomPrompt="1"/>
          </p:nvPr>
        </p:nvSpPr>
        <p:spPr>
          <a:xfrm>
            <a:off x="548641" y="2000805"/>
            <a:ext cx="9307763" cy="852488"/>
          </a:xfrm>
        </p:spPr>
        <p:txBody>
          <a:bodyPr anchor="ctr"/>
          <a:lstStyle>
            <a:lvl1pPr algn="l">
              <a:defRPr sz="4200" b="1" i="0">
                <a:solidFill>
                  <a:schemeClr val="bg2"/>
                </a:solidFill>
              </a:defRPr>
            </a:lvl1pPr>
          </a:lstStyle>
          <a:p>
            <a:r>
              <a:rPr lang="en-US" dirty="0"/>
              <a:t>Click to edit subsection divide</a:t>
            </a:r>
          </a:p>
        </p:txBody>
      </p:sp>
      <p:pic>
        <p:nvPicPr>
          <p:cNvPr id="10" name="Graphic 9">
            <a:extLst>
              <a:ext uri="{FF2B5EF4-FFF2-40B4-BE49-F238E27FC236}">
                <a16:creationId xmlns:a16="http://schemas.microsoft.com/office/drawing/2014/main" id="{4771053F-4431-4872-BBDC-CBFD54BFD45D}"/>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7709D5E8-C633-464D-96FF-0D171E4529E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51BF440-44AC-41A5-B80F-5FE44BA8FC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9A818FC-A7AD-42E2-AD3F-C2DCE4E4FF5C}"/>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79559202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ictures + footers (all of them white)">
    <p:spTree>
      <p:nvGrpSpPr>
        <p:cNvPr id="1" name=""/>
        <p:cNvGrpSpPr/>
        <p:nvPr/>
      </p:nvGrpSpPr>
      <p:grpSpPr>
        <a:xfrm>
          <a:off x="0" y="0"/>
          <a:ext cx="0" cy="0"/>
          <a:chOff x="0" y="0"/>
          <a:chExt cx="0" cy="0"/>
        </a:xfrm>
      </p:grpSpPr>
      <p:sp>
        <p:nvSpPr>
          <p:cNvPr id="4" name="Text Placeholder 4"/>
          <p:cNvSpPr>
            <a:spLocks noGrp="1"/>
          </p:cNvSpPr>
          <p:nvPr>
            <p:ph type="body" sz="quarter" idx="21" hasCustomPrompt="1"/>
          </p:nvPr>
        </p:nvSpPr>
        <p:spPr>
          <a:xfrm>
            <a:off x="4569994"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26030" y="2895042"/>
            <a:ext cx="3052013" cy="830997"/>
          </a:xfrm>
          <a:noFill/>
        </p:spPr>
        <p:txBody>
          <a:bodyPr wrap="square" rtlCol="0" anchor="b">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8" name="Text Placeholder 4"/>
          <p:cNvSpPr>
            <a:spLocks noGrp="1"/>
          </p:cNvSpPr>
          <p:nvPr>
            <p:ph type="body" sz="quarter" idx="27" hasCustomPrompt="1"/>
          </p:nvPr>
        </p:nvSpPr>
        <p:spPr>
          <a:xfrm>
            <a:off x="8289618" y="2895043"/>
            <a:ext cx="3052012" cy="830997"/>
          </a:xfrm>
          <a:noFill/>
        </p:spPr>
        <p:txBody>
          <a:bodyPr wrap="square" rtlCol="0" anchor="b">
            <a:spAutoFit/>
          </a:bodyPr>
          <a:lstStyle>
            <a:lvl1pPr marL="0" indent="0" algn="ctr">
              <a:lnSpc>
                <a:spcPct val="100000"/>
              </a:lnSpc>
              <a:buNone/>
              <a:defRPr lang="en-US" sz="5400" b="1" spc="-150" dirty="0">
                <a:solidFill>
                  <a:srgbClr val="4F9AFD"/>
                </a:solidFill>
              </a:defRPr>
            </a:lvl1pPr>
          </a:lstStyle>
          <a:p>
            <a:pPr marL="0" lvl="0" algn="ctr"/>
            <a:r>
              <a:rPr lang="en-US" dirty="0"/>
              <a:t>$8M</a:t>
            </a:r>
          </a:p>
        </p:txBody>
      </p:sp>
      <p:sp>
        <p:nvSpPr>
          <p:cNvPr id="13" name="Picture Placeholder 11"/>
          <p:cNvSpPr>
            <a:spLocks noGrp="1"/>
          </p:cNvSpPr>
          <p:nvPr>
            <p:ph type="pic" sz="quarter" idx="10"/>
          </p:nvPr>
        </p:nvSpPr>
        <p:spPr>
          <a:xfrm>
            <a:off x="1907006" y="1835508"/>
            <a:ext cx="914400" cy="914400"/>
          </a:xfrm>
        </p:spPr>
        <p:txBody>
          <a:bodyPr anchor="ctr">
            <a:normAutofit/>
          </a:bodyPr>
          <a:lstStyle>
            <a:lvl1pPr marL="0" indent="0" algn="ctr">
              <a:buNone/>
              <a:defRPr sz="1200"/>
            </a:lvl1pPr>
          </a:lstStyle>
          <a:p>
            <a:endParaRPr lang="en-US" dirty="0"/>
          </a:p>
        </p:txBody>
      </p:sp>
      <p:sp>
        <p:nvSpPr>
          <p:cNvPr id="14" name="Picture Placeholder 11"/>
          <p:cNvSpPr>
            <a:spLocks noGrp="1"/>
          </p:cNvSpPr>
          <p:nvPr>
            <p:ph type="pic" sz="quarter" idx="31"/>
          </p:nvPr>
        </p:nvSpPr>
        <p:spPr>
          <a:xfrm>
            <a:off x="5638800" y="1841743"/>
            <a:ext cx="914400" cy="914400"/>
          </a:xfrm>
        </p:spPr>
        <p:txBody>
          <a:bodyPr anchor="ctr">
            <a:normAutofit/>
          </a:bodyPr>
          <a:lstStyle>
            <a:lvl1pPr marL="0" indent="0" algn="ctr">
              <a:buNone/>
              <a:defRPr sz="1200"/>
            </a:lvl1pPr>
          </a:lstStyle>
          <a:p>
            <a:endParaRPr lang="en-US"/>
          </a:p>
        </p:txBody>
      </p:sp>
      <p:sp>
        <p:nvSpPr>
          <p:cNvPr id="15" name="Picture Placeholder 11"/>
          <p:cNvSpPr>
            <a:spLocks noGrp="1"/>
          </p:cNvSpPr>
          <p:nvPr>
            <p:ph type="pic" sz="quarter" idx="32"/>
          </p:nvPr>
        </p:nvSpPr>
        <p:spPr>
          <a:xfrm>
            <a:off x="9370594" y="1835508"/>
            <a:ext cx="914400" cy="914400"/>
          </a:xfrm>
        </p:spPr>
        <p:txBody>
          <a:bodyPr anchor="ctr">
            <a:normAutofit/>
          </a:bodyPr>
          <a:lstStyle>
            <a:lvl1pPr marL="0" indent="0" algn="ctr">
              <a:buNone/>
              <a:defRPr sz="1200"/>
            </a:lvl1pPr>
          </a:lstStyle>
          <a:p>
            <a:endParaRPr lang="en-US"/>
          </a:p>
        </p:txBody>
      </p:sp>
      <p:sp>
        <p:nvSpPr>
          <p:cNvPr id="26" name="Text Placeholder 4">
            <a:extLst>
              <a:ext uri="{FF2B5EF4-FFF2-40B4-BE49-F238E27FC236}">
                <a16:creationId xmlns:a16="http://schemas.microsoft.com/office/drawing/2014/main" id="{092BE246-EBB6-42EC-8EF2-2989ACE56926}"/>
              </a:ext>
            </a:extLst>
          </p:cNvPr>
          <p:cNvSpPr>
            <a:spLocks noGrp="1"/>
          </p:cNvSpPr>
          <p:nvPr>
            <p:ph type="body" sz="quarter" idx="26" hasCustomPrompt="1"/>
          </p:nvPr>
        </p:nvSpPr>
        <p:spPr>
          <a:xfrm>
            <a:off x="4557824" y="2938526"/>
            <a:ext cx="3052012" cy="830997"/>
          </a:xfrm>
          <a:noFill/>
        </p:spPr>
        <p:txBody>
          <a:bodyPr wrap="square" rtlCol="0" anchor="b">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27" name="Text Placeholder 4">
            <a:extLst>
              <a:ext uri="{FF2B5EF4-FFF2-40B4-BE49-F238E27FC236}">
                <a16:creationId xmlns:a16="http://schemas.microsoft.com/office/drawing/2014/main" id="{FCC55181-3713-4A6C-A4B3-5CCDF34DD35D}"/>
              </a:ext>
            </a:extLst>
          </p:cNvPr>
          <p:cNvSpPr>
            <a:spLocks noGrp="1"/>
          </p:cNvSpPr>
          <p:nvPr>
            <p:ph type="body" sz="quarter" idx="28" hasCustomPrompt="1"/>
          </p:nvPr>
        </p:nvSpPr>
        <p:spPr>
          <a:xfrm>
            <a:off x="826031"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8" name="Text Placeholder 4">
            <a:extLst>
              <a:ext uri="{FF2B5EF4-FFF2-40B4-BE49-F238E27FC236}">
                <a16:creationId xmlns:a16="http://schemas.microsoft.com/office/drawing/2014/main" id="{519FD85C-CBDE-435F-86E8-0A556C05C1D3}"/>
              </a:ext>
            </a:extLst>
          </p:cNvPr>
          <p:cNvSpPr>
            <a:spLocks noGrp="1"/>
          </p:cNvSpPr>
          <p:nvPr>
            <p:ph type="body" sz="quarter" idx="29" hasCustomPrompt="1"/>
          </p:nvPr>
        </p:nvSpPr>
        <p:spPr>
          <a:xfrm>
            <a:off x="4557824"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9" name="Text Placeholder 4">
            <a:extLst>
              <a:ext uri="{FF2B5EF4-FFF2-40B4-BE49-F238E27FC236}">
                <a16:creationId xmlns:a16="http://schemas.microsoft.com/office/drawing/2014/main" id="{92618990-E635-49A3-9716-2BF23AE51951}"/>
              </a:ext>
            </a:extLst>
          </p:cNvPr>
          <p:cNvSpPr>
            <a:spLocks noGrp="1"/>
          </p:cNvSpPr>
          <p:nvPr>
            <p:ph type="body" sz="quarter" idx="30" hasCustomPrompt="1"/>
          </p:nvPr>
        </p:nvSpPr>
        <p:spPr>
          <a:xfrm>
            <a:off x="8287857"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17" name="Text Placeholder 4">
            <a:extLst>
              <a:ext uri="{FF2B5EF4-FFF2-40B4-BE49-F238E27FC236}">
                <a16:creationId xmlns:a16="http://schemas.microsoft.com/office/drawing/2014/main" id="{325F9093-D01F-4916-9687-FF2093952FF0}"/>
              </a:ext>
            </a:extLst>
          </p:cNvPr>
          <p:cNvSpPr>
            <a:spLocks noGrp="1"/>
          </p:cNvSpPr>
          <p:nvPr>
            <p:ph type="body" sz="quarter" idx="33" hasCustomPrompt="1"/>
          </p:nvPr>
        </p:nvSpPr>
        <p:spPr>
          <a:xfrm>
            <a:off x="838200"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8" name="Text Placeholder 4">
            <a:extLst>
              <a:ext uri="{FF2B5EF4-FFF2-40B4-BE49-F238E27FC236}">
                <a16:creationId xmlns:a16="http://schemas.microsoft.com/office/drawing/2014/main" id="{43390293-8670-4E26-9261-CB5FF32BE19A}"/>
              </a:ext>
            </a:extLst>
          </p:cNvPr>
          <p:cNvSpPr>
            <a:spLocks noGrp="1"/>
          </p:cNvSpPr>
          <p:nvPr>
            <p:ph type="body" sz="quarter" idx="34" hasCustomPrompt="1"/>
          </p:nvPr>
        </p:nvSpPr>
        <p:spPr>
          <a:xfrm>
            <a:off x="8289618"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 name="Date Placeholder 1">
            <a:extLst>
              <a:ext uri="{FF2B5EF4-FFF2-40B4-BE49-F238E27FC236}">
                <a16:creationId xmlns:a16="http://schemas.microsoft.com/office/drawing/2014/main" id="{C9FB1016-6733-4EFF-84A1-B0C21DAC1F59}"/>
              </a:ext>
            </a:extLst>
          </p:cNvPr>
          <p:cNvSpPr>
            <a:spLocks noGrp="1"/>
          </p:cNvSpPr>
          <p:nvPr>
            <p:ph type="dt" sz="half" idx="35"/>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7" name="Footer Placeholder 6">
            <a:extLst>
              <a:ext uri="{FF2B5EF4-FFF2-40B4-BE49-F238E27FC236}">
                <a16:creationId xmlns:a16="http://schemas.microsoft.com/office/drawing/2014/main" id="{BB397541-07A4-4422-8027-26B6E7CEDB74}"/>
              </a:ext>
            </a:extLst>
          </p:cNvPr>
          <p:cNvSpPr>
            <a:spLocks noGrp="1"/>
          </p:cNvSpPr>
          <p:nvPr>
            <p:ph type="ftr" sz="quarter" idx="36"/>
          </p:nvPr>
        </p:nvSpPr>
        <p:spPr/>
        <p:txBody>
          <a:bodyPr/>
          <a:lstStyle/>
          <a:p>
            <a:r>
              <a:rPr lang="en-US" dirty="0">
                <a:solidFill>
                  <a:srgbClr val="FFFFFF">
                    <a:lumMod val="75000"/>
                  </a:srgbClr>
                </a:solidFill>
              </a:rPr>
              <a:t>© 2021 Trellance, Inc. All rights reserved.</a:t>
            </a:r>
          </a:p>
        </p:txBody>
      </p:sp>
      <p:sp>
        <p:nvSpPr>
          <p:cNvPr id="9" name="Slide Number Placeholder 8">
            <a:extLst>
              <a:ext uri="{FF2B5EF4-FFF2-40B4-BE49-F238E27FC236}">
                <a16:creationId xmlns:a16="http://schemas.microsoft.com/office/drawing/2014/main" id="{AF0A3655-3312-43B4-BAED-B5ECB4CB2AB7}"/>
              </a:ext>
            </a:extLst>
          </p:cNvPr>
          <p:cNvSpPr>
            <a:spLocks noGrp="1"/>
          </p:cNvSpPr>
          <p:nvPr>
            <p:ph type="sldNum" sz="quarter" idx="37"/>
          </p:nvPr>
        </p:nvSpPr>
        <p:spPr/>
        <p:txBody>
          <a:bodyPr/>
          <a:lstStyle/>
          <a:p>
            <a:fld id="{2533969A-88D7-D043-9145-D433A02B4603}" type="slidenum">
              <a:rPr lang="en-US" smtClean="0"/>
              <a:pPr/>
              <a:t>‹#›</a:t>
            </a:fld>
            <a:endParaRPr lang="en-US" dirty="0"/>
          </a:p>
        </p:txBody>
      </p:sp>
      <p:sp>
        <p:nvSpPr>
          <p:cNvPr id="19" name="Title 6">
            <a:extLst>
              <a:ext uri="{FF2B5EF4-FFF2-40B4-BE49-F238E27FC236}">
                <a16:creationId xmlns:a16="http://schemas.microsoft.com/office/drawing/2014/main" id="{CDDBA785-DDB7-47AF-94EE-1C2173E3C03F}"/>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2555582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 theme four content: headline + picture and paired placeholders + footers (all of them whit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561886" y="1828800"/>
            <a:ext cx="1851688" cy="1851688"/>
          </a:xfrm>
        </p:spPr>
        <p:txBody>
          <a:bodyPr anchor="ctr">
            <a:normAutofit/>
          </a:bodyPr>
          <a:lstStyle>
            <a:lvl1pPr marL="0" indent="0" algn="ctr">
              <a:buNone/>
              <a:defRPr sz="1200"/>
            </a:lvl1pPr>
          </a:lstStyle>
          <a:p>
            <a:endParaRPr lang="en-US"/>
          </a:p>
        </p:txBody>
      </p:sp>
      <p:sp>
        <p:nvSpPr>
          <p:cNvPr id="23" name="Text Placeholder 4"/>
          <p:cNvSpPr>
            <a:spLocks noGrp="1"/>
          </p:cNvSpPr>
          <p:nvPr>
            <p:ph type="body" sz="quarter" idx="28" hasCustomPrompt="1"/>
          </p:nvPr>
        </p:nvSpPr>
        <p:spPr>
          <a:xfrm>
            <a:off x="2586853" y="1857110"/>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4" name="Text Placeholder 4"/>
          <p:cNvSpPr>
            <a:spLocks noGrp="1"/>
          </p:cNvSpPr>
          <p:nvPr>
            <p:ph type="body" sz="quarter" idx="29" hasCustomPrompt="1"/>
          </p:nvPr>
        </p:nvSpPr>
        <p:spPr>
          <a:xfrm>
            <a:off x="2586852" y="2473556"/>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7" name="Picture Placeholder 11"/>
          <p:cNvSpPr>
            <a:spLocks noGrp="1"/>
          </p:cNvSpPr>
          <p:nvPr>
            <p:ph type="pic" sz="quarter" idx="32"/>
          </p:nvPr>
        </p:nvSpPr>
        <p:spPr>
          <a:xfrm>
            <a:off x="6524348" y="1823639"/>
            <a:ext cx="1851688" cy="1851688"/>
          </a:xfrm>
        </p:spPr>
        <p:txBody>
          <a:bodyPr anchor="ctr">
            <a:normAutofit/>
          </a:bodyPr>
          <a:lstStyle>
            <a:lvl1pPr marL="0" indent="0" algn="ctr">
              <a:buNone/>
              <a:defRPr sz="1200"/>
            </a:lvl1pPr>
          </a:lstStyle>
          <a:p>
            <a:endParaRPr lang="en-US" dirty="0"/>
          </a:p>
        </p:txBody>
      </p:sp>
      <p:sp>
        <p:nvSpPr>
          <p:cNvPr id="28" name="Text Placeholder 4"/>
          <p:cNvSpPr>
            <a:spLocks noGrp="1"/>
          </p:cNvSpPr>
          <p:nvPr>
            <p:ph type="body" sz="quarter" idx="33" hasCustomPrompt="1"/>
          </p:nvPr>
        </p:nvSpPr>
        <p:spPr>
          <a:xfrm>
            <a:off x="8553077" y="1828800"/>
            <a:ext cx="3077037"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9" name="Text Placeholder 4"/>
          <p:cNvSpPr>
            <a:spLocks noGrp="1"/>
          </p:cNvSpPr>
          <p:nvPr>
            <p:ph type="body" sz="quarter" idx="34" hasCustomPrompt="1"/>
          </p:nvPr>
        </p:nvSpPr>
        <p:spPr>
          <a:xfrm>
            <a:off x="8553076" y="2457714"/>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0" name="Picture Placeholder 11"/>
          <p:cNvSpPr>
            <a:spLocks noGrp="1"/>
          </p:cNvSpPr>
          <p:nvPr>
            <p:ph type="pic" sz="quarter" idx="35"/>
          </p:nvPr>
        </p:nvSpPr>
        <p:spPr>
          <a:xfrm>
            <a:off x="561251" y="4166116"/>
            <a:ext cx="1851688" cy="1851688"/>
          </a:xfrm>
        </p:spPr>
        <p:txBody>
          <a:bodyPr anchor="ctr">
            <a:normAutofit/>
          </a:bodyPr>
          <a:lstStyle>
            <a:lvl1pPr marL="0" indent="0" algn="ctr">
              <a:buNone/>
              <a:defRPr sz="1200"/>
            </a:lvl1pPr>
          </a:lstStyle>
          <a:p>
            <a:endParaRPr lang="en-US"/>
          </a:p>
        </p:txBody>
      </p:sp>
      <p:sp>
        <p:nvSpPr>
          <p:cNvPr id="31" name="Text Placeholder 4"/>
          <p:cNvSpPr>
            <a:spLocks noGrp="1"/>
          </p:cNvSpPr>
          <p:nvPr>
            <p:ph type="body" sz="quarter" idx="36" hasCustomPrompt="1"/>
          </p:nvPr>
        </p:nvSpPr>
        <p:spPr>
          <a:xfrm>
            <a:off x="2586218" y="4194426"/>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2" name="Text Placeholder 4"/>
          <p:cNvSpPr>
            <a:spLocks noGrp="1"/>
          </p:cNvSpPr>
          <p:nvPr>
            <p:ph type="body" sz="quarter" idx="37" hasCustomPrompt="1"/>
          </p:nvPr>
        </p:nvSpPr>
        <p:spPr>
          <a:xfrm>
            <a:off x="2586217" y="4810872"/>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3" name="Picture Placeholder 11"/>
          <p:cNvSpPr>
            <a:spLocks noGrp="1"/>
          </p:cNvSpPr>
          <p:nvPr>
            <p:ph type="pic" sz="quarter" idx="38"/>
          </p:nvPr>
        </p:nvSpPr>
        <p:spPr>
          <a:xfrm>
            <a:off x="6523713" y="4160955"/>
            <a:ext cx="1851688" cy="1851688"/>
          </a:xfrm>
        </p:spPr>
        <p:txBody>
          <a:bodyPr anchor="ctr">
            <a:normAutofit/>
          </a:bodyPr>
          <a:lstStyle>
            <a:lvl1pPr marL="0" indent="0" algn="ctr">
              <a:buNone/>
              <a:defRPr sz="1200"/>
            </a:lvl1pPr>
          </a:lstStyle>
          <a:p>
            <a:endParaRPr lang="en-US"/>
          </a:p>
        </p:txBody>
      </p:sp>
      <p:sp>
        <p:nvSpPr>
          <p:cNvPr id="34" name="Text Placeholder 4"/>
          <p:cNvSpPr>
            <a:spLocks noGrp="1"/>
          </p:cNvSpPr>
          <p:nvPr>
            <p:ph type="body" sz="quarter" idx="39" hasCustomPrompt="1"/>
          </p:nvPr>
        </p:nvSpPr>
        <p:spPr>
          <a:xfrm>
            <a:off x="8552442" y="4166116"/>
            <a:ext cx="307767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5" name="Text Placeholder 4"/>
          <p:cNvSpPr>
            <a:spLocks noGrp="1"/>
          </p:cNvSpPr>
          <p:nvPr>
            <p:ph type="body" sz="quarter" idx="40" hasCustomPrompt="1"/>
          </p:nvPr>
        </p:nvSpPr>
        <p:spPr>
          <a:xfrm>
            <a:off x="8552440" y="4782562"/>
            <a:ext cx="3084257"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6" name="Title 6">
            <a:extLst>
              <a:ext uri="{FF2B5EF4-FFF2-40B4-BE49-F238E27FC236}">
                <a16:creationId xmlns:a16="http://schemas.microsoft.com/office/drawing/2014/main" id="{CC177EEC-90FA-4F0A-87F4-46E47AE075E9}"/>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F52E9B6-5439-45F2-8AAD-C14A4B31A051}"/>
              </a:ext>
            </a:extLst>
          </p:cNvPr>
          <p:cNvSpPr>
            <a:spLocks noGrp="1"/>
          </p:cNvSpPr>
          <p:nvPr>
            <p:ph type="dt" sz="half" idx="41"/>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C2EB2666-F74E-4881-B8A1-1C523D36C821}"/>
              </a:ext>
            </a:extLst>
          </p:cNvPr>
          <p:cNvSpPr>
            <a:spLocks noGrp="1"/>
          </p:cNvSpPr>
          <p:nvPr>
            <p:ph type="ftr" sz="quarter" idx="4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DB9385C7-732F-4994-947C-A4B493AFA9FC}"/>
              </a:ext>
            </a:extLst>
          </p:cNvPr>
          <p:cNvSpPr>
            <a:spLocks noGrp="1"/>
          </p:cNvSpPr>
          <p:nvPr>
            <p:ph type="sldNum" sz="quarter" idx="4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116575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imple 3 Colmn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6" name="Content Placeholder 5"/>
          <p:cNvSpPr>
            <a:spLocks noGrp="1"/>
          </p:cNvSpPr>
          <p:nvPr>
            <p:ph sz="quarter" idx="10" hasCustomPrompt="1"/>
          </p:nvPr>
        </p:nvSpPr>
        <p:spPr>
          <a:xfrm>
            <a:off x="54864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F21077AC-5B46-4687-80D4-56809B8E42DE}"/>
              </a:ext>
            </a:extLst>
          </p:cNvPr>
          <p:cNvSpPr>
            <a:spLocks noGrp="1"/>
          </p:cNvSpPr>
          <p:nvPr>
            <p:ph idx="11" hasCustomPrompt="1"/>
          </p:nvPr>
        </p:nvSpPr>
        <p:spPr>
          <a:xfrm>
            <a:off x="3555007"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2" name="Content Placeholder 5">
            <a:extLst>
              <a:ext uri="{FF2B5EF4-FFF2-40B4-BE49-F238E27FC236}">
                <a16:creationId xmlns:a16="http://schemas.microsoft.com/office/drawing/2014/main" id="{FA350EC7-6CCE-4FA2-BE5E-D2994BF376A2}"/>
              </a:ext>
            </a:extLst>
          </p:cNvPr>
          <p:cNvSpPr>
            <a:spLocks noGrp="1"/>
          </p:cNvSpPr>
          <p:nvPr>
            <p:ph sz="quarter" idx="12" hasCustomPrompt="1"/>
          </p:nvPr>
        </p:nvSpPr>
        <p:spPr>
          <a:xfrm>
            <a:off x="3552833"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3" name="Content Placeholder 2">
            <a:extLst>
              <a:ext uri="{FF2B5EF4-FFF2-40B4-BE49-F238E27FC236}">
                <a16:creationId xmlns:a16="http://schemas.microsoft.com/office/drawing/2014/main" id="{817C1F00-5335-4EE0-AFC3-B664BCA1B553}"/>
              </a:ext>
            </a:extLst>
          </p:cNvPr>
          <p:cNvSpPr>
            <a:spLocks noGrp="1"/>
          </p:cNvSpPr>
          <p:nvPr>
            <p:ph idx="13" hasCustomPrompt="1"/>
          </p:nvPr>
        </p:nvSpPr>
        <p:spPr>
          <a:xfrm>
            <a:off x="95677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8" name="Content Placeholder 5">
            <a:extLst>
              <a:ext uri="{FF2B5EF4-FFF2-40B4-BE49-F238E27FC236}">
                <a16:creationId xmlns:a16="http://schemas.microsoft.com/office/drawing/2014/main" id="{7D9D7EFE-1CD3-436A-962C-EF6E98D47519}"/>
              </a:ext>
            </a:extLst>
          </p:cNvPr>
          <p:cNvSpPr>
            <a:spLocks noGrp="1"/>
          </p:cNvSpPr>
          <p:nvPr>
            <p:ph sz="quarter" idx="14" hasCustomPrompt="1"/>
          </p:nvPr>
        </p:nvSpPr>
        <p:spPr>
          <a:xfrm>
            <a:off x="9568376"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20" name="Content Placeholder 2">
            <a:extLst>
              <a:ext uri="{FF2B5EF4-FFF2-40B4-BE49-F238E27FC236}">
                <a16:creationId xmlns:a16="http://schemas.microsoft.com/office/drawing/2014/main" id="{3DC16C50-44C0-479E-933E-01BA62DEDAF4}"/>
              </a:ext>
            </a:extLst>
          </p:cNvPr>
          <p:cNvSpPr>
            <a:spLocks noGrp="1"/>
          </p:cNvSpPr>
          <p:nvPr>
            <p:ph idx="15" hasCustomPrompt="1"/>
          </p:nvPr>
        </p:nvSpPr>
        <p:spPr>
          <a:xfrm>
            <a:off x="6561374"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21" name="Content Placeholder 5">
            <a:extLst>
              <a:ext uri="{FF2B5EF4-FFF2-40B4-BE49-F238E27FC236}">
                <a16:creationId xmlns:a16="http://schemas.microsoft.com/office/drawing/2014/main" id="{73FE4323-A6DF-4424-88B5-24338A18C727}"/>
              </a:ext>
            </a:extLst>
          </p:cNvPr>
          <p:cNvSpPr>
            <a:spLocks noGrp="1"/>
          </p:cNvSpPr>
          <p:nvPr>
            <p:ph sz="quarter" idx="16" hasCustomPrompt="1"/>
          </p:nvPr>
        </p:nvSpPr>
        <p:spPr>
          <a:xfrm>
            <a:off x="655639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4" name="Title 6">
            <a:extLst>
              <a:ext uri="{FF2B5EF4-FFF2-40B4-BE49-F238E27FC236}">
                <a16:creationId xmlns:a16="http://schemas.microsoft.com/office/drawing/2014/main" id="{823F9586-2B94-4492-A6C3-10A8D7C376F7}"/>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01EEFF1-CD5A-47B9-BD9C-4CC0B1848F50}"/>
              </a:ext>
            </a:extLst>
          </p:cNvPr>
          <p:cNvSpPr>
            <a:spLocks noGrp="1"/>
          </p:cNvSpPr>
          <p:nvPr>
            <p:ph type="dt" sz="half" idx="17"/>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F9C460B-E1A7-4DBD-AACD-213974E4038F}"/>
              </a:ext>
            </a:extLst>
          </p:cNvPr>
          <p:cNvSpPr>
            <a:spLocks noGrp="1"/>
          </p:cNvSpPr>
          <p:nvPr>
            <p:ph type="ftr" sz="quarter" idx="18"/>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7B7AF52-ED0E-46BD-A9EA-2848E09A5808}"/>
              </a:ext>
            </a:extLst>
          </p:cNvPr>
          <p:cNvSpPr>
            <a:spLocks noGrp="1"/>
          </p:cNvSpPr>
          <p:nvPr>
            <p:ph type="sldNum" sz="quarter" idx="19"/>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4597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left, small laptop right)">
    <p:spTree>
      <p:nvGrpSpPr>
        <p:cNvPr id="1" name=""/>
        <p:cNvGrpSpPr/>
        <p:nvPr/>
      </p:nvGrpSpPr>
      <p:grpSpPr>
        <a:xfrm>
          <a:off x="0" y="0"/>
          <a:ext cx="0" cy="0"/>
          <a:chOff x="0" y="0"/>
          <a:chExt cx="0" cy="0"/>
        </a:xfrm>
      </p:grpSpPr>
      <p:grpSp>
        <p:nvGrpSpPr>
          <p:cNvPr id="9" name="Group 8"/>
          <p:cNvGrpSpPr/>
          <p:nvPr userDrawn="1"/>
        </p:nvGrpSpPr>
        <p:grpSpPr>
          <a:xfrm>
            <a:off x="6379924" y="2486527"/>
            <a:ext cx="4973876" cy="2863204"/>
            <a:chOff x="5898415" y="1976415"/>
            <a:chExt cx="5654530" cy="3255020"/>
          </a:xfrm>
        </p:grpSpPr>
        <p:sp>
          <p:nvSpPr>
            <p:cNvPr id="10"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1"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bg2">
                    <a:lumMod val="95000"/>
                  </a:schemeClr>
                </a:gs>
                <a:gs pos="65000">
                  <a:srgbClr val="ECECEC"/>
                </a:gs>
                <a:gs pos="100000">
                  <a:schemeClr val="bg2">
                    <a:lumMod val="85000"/>
                  </a:schemeClr>
                </a:gs>
              </a:gsLst>
              <a:path path="circle">
                <a:fillToRect t="100000" r="10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4" name="Rectangle 50"/>
            <p:cNvSpPr>
              <a:spLocks noChangeArrowheads="1"/>
            </p:cNvSpPr>
            <p:nvPr/>
          </p:nvSpPr>
          <p:spPr bwMode="auto">
            <a:xfrm>
              <a:off x="5898415" y="5054180"/>
              <a:ext cx="5654530" cy="103129"/>
            </a:xfrm>
            <a:prstGeom prst="rect">
              <a:avLst/>
            </a:pr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5"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6" name="Rectangle 52"/>
            <p:cNvSpPr>
              <a:spLocks noChangeArrowheads="1"/>
            </p:cNvSpPr>
            <p:nvPr/>
          </p:nvSpPr>
          <p:spPr bwMode="auto">
            <a:xfrm>
              <a:off x="6623354" y="2189119"/>
              <a:ext cx="4249758" cy="268458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7"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8"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1"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22" name="Picture Placeholder 90"/>
          <p:cNvSpPr>
            <a:spLocks noGrp="1"/>
          </p:cNvSpPr>
          <p:nvPr>
            <p:ph type="pic" sz="quarter" idx="14" hasCustomPrompt="1"/>
          </p:nvPr>
        </p:nvSpPr>
        <p:spPr>
          <a:xfrm>
            <a:off x="7017600" y="2679297"/>
            <a:ext cx="3723379" cy="2355766"/>
          </a:xfrm>
        </p:spPr>
        <p:txBody>
          <a:bodyPr anchor="ctr">
            <a:normAutofit/>
          </a:bodyPr>
          <a:lstStyle>
            <a:lvl1pPr marL="0" indent="0" algn="ctr">
              <a:buNone/>
              <a:defRPr sz="1400" baseline="0"/>
            </a:lvl1pPr>
          </a:lstStyle>
          <a:p>
            <a:r>
              <a:rPr lang="en-US" dirty="0"/>
              <a:t>double-click to insert image</a:t>
            </a:r>
          </a:p>
        </p:txBody>
      </p:sp>
      <p:sp>
        <p:nvSpPr>
          <p:cNvPr id="39" name="Title 6">
            <a:extLst>
              <a:ext uri="{FF2B5EF4-FFF2-40B4-BE49-F238E27FC236}">
                <a16:creationId xmlns:a16="http://schemas.microsoft.com/office/drawing/2014/main" id="{1D417FEC-9F97-42A9-9037-0AFA3CEB99FD}"/>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462E505-34E9-4AAC-88A5-D7B0D695A28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87F68D7-73AA-4E2C-917D-59AA330A8F8D}"/>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6472390-9DF3-4CDF-B5AC-75C67BF7C733}"/>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40" name="Content Placeholder 2">
            <a:extLst>
              <a:ext uri="{FF2B5EF4-FFF2-40B4-BE49-F238E27FC236}">
                <a16:creationId xmlns:a16="http://schemas.microsoft.com/office/drawing/2014/main" id="{CE2B1414-73DA-4572-8250-9B09C0BB6DA1}"/>
              </a:ext>
            </a:extLst>
          </p:cNvPr>
          <p:cNvSpPr>
            <a:spLocks noGrp="1"/>
          </p:cNvSpPr>
          <p:nvPr>
            <p:ph idx="1" hasCustomPrompt="1"/>
          </p:nvPr>
        </p:nvSpPr>
        <p:spPr>
          <a:xfrm>
            <a:off x="548640" y="2374404"/>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330477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laptop right bleed)">
    <p:spTree>
      <p:nvGrpSpPr>
        <p:cNvPr id="1" name=""/>
        <p:cNvGrpSpPr/>
        <p:nvPr/>
      </p:nvGrpSpPr>
      <p:grpSpPr>
        <a:xfrm>
          <a:off x="0" y="0"/>
          <a:ext cx="0" cy="0"/>
          <a:chOff x="0" y="0"/>
          <a:chExt cx="0" cy="0"/>
        </a:xfrm>
      </p:grpSpPr>
      <p:grpSp>
        <p:nvGrpSpPr>
          <p:cNvPr id="3" name="Group 2"/>
          <p:cNvGrpSpPr/>
          <p:nvPr userDrawn="1"/>
        </p:nvGrpSpPr>
        <p:grpSpPr>
          <a:xfrm>
            <a:off x="5046561" y="548640"/>
            <a:ext cx="9988309" cy="5749754"/>
            <a:chOff x="5898558" y="1976444"/>
            <a:chExt cx="5654669" cy="3255068"/>
          </a:xfrm>
        </p:grpSpPr>
        <p:sp>
          <p:nvSpPr>
            <p:cNvPr id="4" name="Freeform 45"/>
            <p:cNvSpPr>
              <a:spLocks/>
            </p:cNvSpPr>
            <p:nvPr/>
          </p:nvSpPr>
          <p:spPr bwMode="auto">
            <a:xfrm>
              <a:off x="5898558" y="5105820"/>
              <a:ext cx="2848277" cy="125692"/>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 name="Freeform 46"/>
            <p:cNvSpPr>
              <a:spLocks/>
            </p:cNvSpPr>
            <p:nvPr/>
          </p:nvSpPr>
          <p:spPr bwMode="auto">
            <a:xfrm>
              <a:off x="8704948" y="5105820"/>
              <a:ext cx="2848277" cy="125692"/>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 name="Freeform 47"/>
            <p:cNvSpPr>
              <a:spLocks/>
            </p:cNvSpPr>
            <p:nvPr/>
          </p:nvSpPr>
          <p:spPr bwMode="auto">
            <a:xfrm>
              <a:off x="6455969" y="1976444"/>
              <a:ext cx="4581730" cy="313904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 name="Freeform 48"/>
            <p:cNvSpPr>
              <a:spLocks/>
            </p:cNvSpPr>
            <p:nvPr/>
          </p:nvSpPr>
          <p:spPr bwMode="auto">
            <a:xfrm>
              <a:off x="6472080" y="1992557"/>
              <a:ext cx="4552733" cy="3106818"/>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8" name="Rectangle 50"/>
            <p:cNvSpPr>
              <a:spLocks noChangeArrowheads="1"/>
            </p:cNvSpPr>
            <p:nvPr/>
          </p:nvSpPr>
          <p:spPr bwMode="auto">
            <a:xfrm>
              <a:off x="5898559" y="5054255"/>
              <a:ext cx="5654668" cy="103131"/>
            </a:xfrm>
            <a:prstGeom prst="rect">
              <a:avLst/>
            </a:prstGeom>
            <a:gradFill>
              <a:gsLst>
                <a:gs pos="0">
                  <a:schemeClr val="bg1">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9" name="Freeform 51"/>
            <p:cNvSpPr>
              <a:spLocks/>
            </p:cNvSpPr>
            <p:nvPr/>
          </p:nvSpPr>
          <p:spPr bwMode="auto">
            <a:xfrm>
              <a:off x="8318304" y="5054255"/>
              <a:ext cx="811952" cy="58011"/>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0" name="Rectangle 52"/>
            <p:cNvSpPr>
              <a:spLocks noChangeArrowheads="1"/>
            </p:cNvSpPr>
            <p:nvPr/>
          </p:nvSpPr>
          <p:spPr bwMode="auto">
            <a:xfrm>
              <a:off x="6623515" y="2189152"/>
              <a:ext cx="4249862" cy="268462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1" name="Oval 54"/>
            <p:cNvSpPr>
              <a:spLocks noChangeArrowheads="1"/>
            </p:cNvSpPr>
            <p:nvPr/>
          </p:nvSpPr>
          <p:spPr bwMode="auto">
            <a:xfrm>
              <a:off x="8721063" y="2076351"/>
              <a:ext cx="48331" cy="48344"/>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Oval 55"/>
            <p:cNvSpPr>
              <a:spLocks noChangeArrowheads="1"/>
            </p:cNvSpPr>
            <p:nvPr/>
          </p:nvSpPr>
          <p:spPr bwMode="auto">
            <a:xfrm>
              <a:off x="8721076" y="2073141"/>
              <a:ext cx="48331" cy="45120"/>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Oval 56"/>
            <p:cNvSpPr>
              <a:spLocks noChangeArrowheads="1"/>
            </p:cNvSpPr>
            <p:nvPr/>
          </p:nvSpPr>
          <p:spPr bwMode="auto">
            <a:xfrm>
              <a:off x="8730710" y="2079598"/>
              <a:ext cx="29000" cy="322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4" name="Oval 57"/>
            <p:cNvSpPr>
              <a:spLocks noChangeArrowheads="1"/>
            </p:cNvSpPr>
            <p:nvPr/>
          </p:nvSpPr>
          <p:spPr bwMode="auto">
            <a:xfrm>
              <a:off x="8737247" y="2089283"/>
              <a:ext cx="16112" cy="16116"/>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5"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16" name="Picture Placeholder 90"/>
          <p:cNvSpPr>
            <a:spLocks noGrp="1"/>
          </p:cNvSpPr>
          <p:nvPr>
            <p:ph type="pic" sz="quarter" idx="14" hasCustomPrompt="1"/>
          </p:nvPr>
        </p:nvSpPr>
        <p:spPr>
          <a:xfrm>
            <a:off x="6327113" y="924785"/>
            <a:ext cx="7483713" cy="4741707"/>
          </a:xfrm>
        </p:spPr>
        <p:txBody>
          <a:bodyPr anchor="ctr">
            <a:normAutofit/>
          </a:bodyPr>
          <a:lstStyle>
            <a:lvl1pPr marL="0" indent="0" algn="ctr">
              <a:buNone/>
              <a:defRPr sz="1400" baseline="0"/>
            </a:lvl1pPr>
          </a:lstStyle>
          <a:p>
            <a:r>
              <a:rPr lang="en-US" dirty="0"/>
              <a:t>double-click to insert image</a:t>
            </a:r>
          </a:p>
        </p:txBody>
      </p:sp>
      <p:sp>
        <p:nvSpPr>
          <p:cNvPr id="17" name="Content Placeholder 2"/>
          <p:cNvSpPr>
            <a:spLocks noGrp="1"/>
          </p:cNvSpPr>
          <p:nvPr>
            <p:ph idx="1" hasCustomPrompt="1"/>
          </p:nvPr>
        </p:nvSpPr>
        <p:spPr>
          <a:xfrm>
            <a:off x="548640" y="1419315"/>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Title 6">
            <a:extLst>
              <a:ext uri="{FF2B5EF4-FFF2-40B4-BE49-F238E27FC236}">
                <a16:creationId xmlns:a16="http://schemas.microsoft.com/office/drawing/2014/main" id="{5FED2E41-3A13-4FC8-9D5D-CF8DCC3826E4}"/>
              </a:ext>
            </a:extLst>
          </p:cNvPr>
          <p:cNvSpPr>
            <a:spLocks noGrp="1"/>
          </p:cNvSpPr>
          <p:nvPr>
            <p:ph type="title" hasCustomPrompt="1"/>
          </p:nvPr>
        </p:nvSpPr>
        <p:spPr>
          <a:xfrm>
            <a:off x="548640" y="488561"/>
            <a:ext cx="5030357"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3EACAC1-3E4D-46BD-B52E-FEC1C3A23D4C}"/>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18" name="Footer Placeholder 17">
            <a:extLst>
              <a:ext uri="{FF2B5EF4-FFF2-40B4-BE49-F238E27FC236}">
                <a16:creationId xmlns:a16="http://schemas.microsoft.com/office/drawing/2014/main" id="{CBA2D486-F3BB-4B20-A077-EE670F25AA95}"/>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20" name="Slide Number Placeholder 19">
            <a:extLst>
              <a:ext uri="{FF2B5EF4-FFF2-40B4-BE49-F238E27FC236}">
                <a16:creationId xmlns:a16="http://schemas.microsoft.com/office/drawing/2014/main" id="{0A629DFB-1EDC-4A27-957E-FB5260F7F4D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74534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table right)">
    <p:spTree>
      <p:nvGrpSpPr>
        <p:cNvPr id="1" name=""/>
        <p:cNvGrpSpPr/>
        <p:nvPr/>
      </p:nvGrpSpPr>
      <p:grpSpPr>
        <a:xfrm>
          <a:off x="0" y="0"/>
          <a:ext cx="0" cy="0"/>
          <a:chOff x="0" y="0"/>
          <a:chExt cx="0" cy="0"/>
        </a:xfrm>
      </p:grpSpPr>
      <p:grpSp>
        <p:nvGrpSpPr>
          <p:cNvPr id="18" name="Group 17"/>
          <p:cNvGrpSpPr/>
          <p:nvPr userDrawn="1"/>
        </p:nvGrpSpPr>
        <p:grpSpPr>
          <a:xfrm>
            <a:off x="6684008" y="493186"/>
            <a:ext cx="4638400" cy="6586454"/>
            <a:chOff x="19740901" y="3907229"/>
            <a:chExt cx="2810409" cy="3990736"/>
          </a:xfrm>
          <a:gradFill>
            <a:gsLst>
              <a:gs pos="100000">
                <a:srgbClr val="D9D9D9"/>
              </a:gs>
              <a:gs pos="0">
                <a:schemeClr val="tx1">
                  <a:lumMod val="85000"/>
                </a:schemeClr>
              </a:gs>
              <a:gs pos="37000">
                <a:srgbClr val="E7E7E7"/>
              </a:gs>
            </a:gsLst>
            <a:path path="circle">
              <a:fillToRect t="100000" r="100000"/>
            </a:path>
          </a:gradFill>
        </p:grpSpPr>
        <p:sp>
          <p:nvSpPr>
            <p:cNvPr id="19" name="Freeform 33"/>
            <p:cNvSpPr>
              <a:spLocks/>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gradFill flip="none" rotWithShape="1">
              <a:gsLst>
                <a:gs pos="100000">
                  <a:srgbClr val="D9D9D9"/>
                </a:gs>
                <a:gs pos="65000">
                  <a:srgbClr val="F3F3F3"/>
                </a:gs>
                <a:gs pos="0">
                  <a:srgbClr val="E7E7E7"/>
                </a:gs>
              </a:gsLst>
              <a:lin ang="2700000" scaled="1"/>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20" name="Group 19"/>
            <p:cNvGrpSpPr/>
            <p:nvPr/>
          </p:nvGrpSpPr>
          <p:grpSpPr>
            <a:xfrm>
              <a:off x="21066819" y="4065780"/>
              <a:ext cx="104590" cy="53974"/>
              <a:chOff x="21066819" y="4065780"/>
              <a:chExt cx="104590" cy="53974"/>
            </a:xfrm>
            <a:grpFill/>
          </p:grpSpPr>
          <p:sp>
            <p:nvSpPr>
              <p:cNvPr id="25" name="Oval 35"/>
              <p:cNvSpPr>
                <a:spLocks noChangeArrowheads="1"/>
              </p:cNvSpPr>
              <p:nvPr/>
            </p:nvSpPr>
            <p:spPr bwMode="auto">
              <a:xfrm>
                <a:off x="21120800" y="4069152"/>
                <a:ext cx="50609" cy="5060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6" name="Oval 36"/>
              <p:cNvSpPr>
                <a:spLocks noChangeArrowheads="1"/>
              </p:cNvSpPr>
              <p:nvPr/>
            </p:nvSpPr>
            <p:spPr bwMode="auto">
              <a:xfrm>
                <a:off x="21120800" y="4065780"/>
                <a:ext cx="50609" cy="5060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7" name="Oval 37"/>
              <p:cNvSpPr>
                <a:spLocks noChangeArrowheads="1"/>
              </p:cNvSpPr>
              <p:nvPr/>
            </p:nvSpPr>
            <p:spPr bwMode="auto">
              <a:xfrm>
                <a:off x="21130921" y="4075899"/>
                <a:ext cx="30366" cy="303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8" name="Oval 38"/>
              <p:cNvSpPr>
                <a:spLocks noChangeArrowheads="1"/>
              </p:cNvSpPr>
              <p:nvPr/>
            </p:nvSpPr>
            <p:spPr bwMode="auto">
              <a:xfrm>
                <a:off x="21137668" y="4082646"/>
                <a:ext cx="16870" cy="1686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9" name="Freeform 39"/>
              <p:cNvSpPr>
                <a:spLocks/>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30" name="Rectangle 40"/>
              <p:cNvSpPr>
                <a:spLocks noChangeArrowheads="1"/>
              </p:cNvSpPr>
              <p:nvPr/>
            </p:nvSpPr>
            <p:spPr bwMode="auto">
              <a:xfrm>
                <a:off x="21066819" y="4082646"/>
                <a:ext cx="23618" cy="2361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21" name="Rectangle 41"/>
            <p:cNvSpPr>
              <a:spLocks noChangeArrowheads="1"/>
            </p:cNvSpPr>
            <p:nvPr/>
          </p:nvSpPr>
          <p:spPr bwMode="auto">
            <a:xfrm>
              <a:off x="19909591" y="4241197"/>
              <a:ext cx="2476398" cy="33025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31" name="Picture Placeholder 90"/>
          <p:cNvSpPr>
            <a:spLocks noGrp="1"/>
          </p:cNvSpPr>
          <p:nvPr>
            <p:ph type="pic" sz="quarter" idx="14" hasCustomPrompt="1"/>
          </p:nvPr>
        </p:nvSpPr>
        <p:spPr>
          <a:xfrm>
            <a:off x="6956852" y="771566"/>
            <a:ext cx="4087136" cy="5723480"/>
          </a:xfr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45" name="Oval 55">
            <a:extLst>
              <a:ext uri="{FF2B5EF4-FFF2-40B4-BE49-F238E27FC236}">
                <a16:creationId xmlns:a16="http://schemas.microsoft.com/office/drawing/2014/main" id="{03C089DD-58F7-47CB-8FE2-5903DE9C2553}"/>
              </a:ext>
            </a:extLst>
          </p:cNvPr>
          <p:cNvSpPr>
            <a:spLocks noChangeArrowheads="1"/>
          </p:cNvSpPr>
          <p:nvPr userDrawn="1"/>
        </p:nvSpPr>
        <p:spPr bwMode="auto">
          <a:xfrm>
            <a:off x="8849155" y="601781"/>
            <a:ext cx="85371" cy="7969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2" name="Title 6">
            <a:extLst>
              <a:ext uri="{FF2B5EF4-FFF2-40B4-BE49-F238E27FC236}">
                <a16:creationId xmlns:a16="http://schemas.microsoft.com/office/drawing/2014/main" id="{AE53EEAB-4228-4CC6-B746-B167E60A65C5}"/>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5" name="Date Placeholder 4">
            <a:extLst>
              <a:ext uri="{FF2B5EF4-FFF2-40B4-BE49-F238E27FC236}">
                <a16:creationId xmlns:a16="http://schemas.microsoft.com/office/drawing/2014/main" id="{4E2FEA77-A34D-4183-BBD8-000423C59EDF}"/>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6" name="Footer Placeholder 5">
            <a:extLst>
              <a:ext uri="{FF2B5EF4-FFF2-40B4-BE49-F238E27FC236}">
                <a16:creationId xmlns:a16="http://schemas.microsoft.com/office/drawing/2014/main" id="{F6F91613-6AAE-40FF-85B3-DD26B1E85536}"/>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7" name="Slide Number Placeholder 6">
            <a:extLst>
              <a:ext uri="{FF2B5EF4-FFF2-40B4-BE49-F238E27FC236}">
                <a16:creationId xmlns:a16="http://schemas.microsoft.com/office/drawing/2014/main" id="{9D3A2697-F5CF-4C77-839D-4B592B94B05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34" name="Content Placeholder 2">
            <a:extLst>
              <a:ext uri="{FF2B5EF4-FFF2-40B4-BE49-F238E27FC236}">
                <a16:creationId xmlns:a16="http://schemas.microsoft.com/office/drawing/2014/main" id="{67A742C0-4C2A-4B7F-BB2F-9BB90E66F21B}"/>
              </a:ext>
            </a:extLst>
          </p:cNvPr>
          <p:cNvSpPr>
            <a:spLocks noGrp="1"/>
          </p:cNvSpPr>
          <p:nvPr>
            <p:ph idx="1" hasCustomPrompt="1"/>
          </p:nvPr>
        </p:nvSpPr>
        <p:spPr>
          <a:xfrm>
            <a:off x="548640" y="1410079"/>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phone rig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F4F7E4F-6B1F-4702-B92F-32D3C334E0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33304" y="461779"/>
            <a:ext cx="3076556" cy="6233627"/>
          </a:xfrm>
          <a:prstGeom prst="rect">
            <a:avLst/>
          </a:prstGeom>
        </p:spPr>
      </p:pic>
      <p:sp>
        <p:nvSpPr>
          <p:cNvPr id="52" name="Picture Placeholder 90"/>
          <p:cNvSpPr>
            <a:spLocks noGrp="1"/>
          </p:cNvSpPr>
          <p:nvPr>
            <p:ph type="pic" sz="quarter" idx="14" hasCustomPrompt="1"/>
          </p:nvPr>
        </p:nvSpPr>
        <p:spPr>
          <a:xfrm>
            <a:off x="7805712" y="598888"/>
            <a:ext cx="2741115" cy="5963837"/>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6C39FE3F-FB26-4A81-9727-BD2EADE7C034}"/>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11" name="Date Placeholder 10">
            <a:extLst>
              <a:ext uri="{FF2B5EF4-FFF2-40B4-BE49-F238E27FC236}">
                <a16:creationId xmlns:a16="http://schemas.microsoft.com/office/drawing/2014/main" id="{8EE5914B-3718-4CEF-80A6-73FF9E059CC3}"/>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12" name="Footer Placeholder 11">
            <a:extLst>
              <a:ext uri="{FF2B5EF4-FFF2-40B4-BE49-F238E27FC236}">
                <a16:creationId xmlns:a16="http://schemas.microsoft.com/office/drawing/2014/main" id="{05D60C4C-3F2E-4F5A-81D6-EF9F4F1D588B}"/>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13" name="Slide Number Placeholder 12">
            <a:extLst>
              <a:ext uri="{FF2B5EF4-FFF2-40B4-BE49-F238E27FC236}">
                <a16:creationId xmlns:a16="http://schemas.microsoft.com/office/drawing/2014/main" id="{594D5838-B053-4B77-82F3-830C4E1AC179}"/>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8" name="Content Placeholder 2">
            <a:extLst>
              <a:ext uri="{FF2B5EF4-FFF2-40B4-BE49-F238E27FC236}">
                <a16:creationId xmlns:a16="http://schemas.microsoft.com/office/drawing/2014/main" id="{3D2C008A-6970-4D7E-9A1A-93E73D7EE0AA}"/>
              </a:ext>
            </a:extLst>
          </p:cNvPr>
          <p:cNvSpPr>
            <a:spLocks noGrp="1"/>
          </p:cNvSpPr>
          <p:nvPr>
            <p:ph idx="1" hasCustomPrompt="1"/>
          </p:nvPr>
        </p:nvSpPr>
        <p:spPr>
          <a:xfrm>
            <a:off x="548640" y="1410079"/>
            <a:ext cx="5547360"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two smaller phones right)">
    <p:spTree>
      <p:nvGrpSpPr>
        <p:cNvPr id="1" name=""/>
        <p:cNvGrpSpPr/>
        <p:nvPr/>
      </p:nvGrpSpPr>
      <p:grpSpPr>
        <a:xfrm>
          <a:off x="0" y="0"/>
          <a:ext cx="0" cy="0"/>
          <a:chOff x="0" y="0"/>
          <a:chExt cx="0" cy="0"/>
        </a:xfrm>
      </p:grpSpPr>
      <p:pic>
        <p:nvPicPr>
          <p:cNvPr id="67" name="Graphic 66">
            <a:extLst>
              <a:ext uri="{FF2B5EF4-FFF2-40B4-BE49-F238E27FC236}">
                <a16:creationId xmlns:a16="http://schemas.microsoft.com/office/drawing/2014/main" id="{45A52D10-DB50-44F1-9879-12D8515F3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36867" y="786809"/>
            <a:ext cx="2467625" cy="4999829"/>
          </a:xfrm>
          <a:prstGeom prst="rect">
            <a:avLst/>
          </a:prstGeom>
        </p:spPr>
      </p:pic>
      <p:sp>
        <p:nvSpPr>
          <p:cNvPr id="68" name="Picture Placeholder 90">
            <a:extLst>
              <a:ext uri="{FF2B5EF4-FFF2-40B4-BE49-F238E27FC236}">
                <a16:creationId xmlns:a16="http://schemas.microsoft.com/office/drawing/2014/main" id="{C8B3E8F6-2333-4956-AD82-3309C7DDFB3C}"/>
              </a:ext>
            </a:extLst>
          </p:cNvPr>
          <p:cNvSpPr>
            <a:spLocks noGrp="1"/>
          </p:cNvSpPr>
          <p:nvPr>
            <p:ph type="pic" sz="quarter" idx="14" hasCustomPrompt="1"/>
          </p:nvPr>
        </p:nvSpPr>
        <p:spPr>
          <a:xfrm>
            <a:off x="6457793"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pic>
        <p:nvPicPr>
          <p:cNvPr id="71" name="Graphic 70">
            <a:extLst>
              <a:ext uri="{FF2B5EF4-FFF2-40B4-BE49-F238E27FC236}">
                <a16:creationId xmlns:a16="http://schemas.microsoft.com/office/drawing/2014/main" id="{93229DE9-6EAB-468C-B24C-9A58C2B6FD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79296" y="786809"/>
            <a:ext cx="2467625" cy="4999829"/>
          </a:xfrm>
          <a:prstGeom prst="rect">
            <a:avLst/>
          </a:prstGeom>
        </p:spPr>
      </p:pic>
      <p:sp>
        <p:nvSpPr>
          <p:cNvPr id="72" name="Picture Placeholder 90">
            <a:extLst>
              <a:ext uri="{FF2B5EF4-FFF2-40B4-BE49-F238E27FC236}">
                <a16:creationId xmlns:a16="http://schemas.microsoft.com/office/drawing/2014/main" id="{108FB6A3-E3B4-4AEE-B6E4-116C18477E9C}"/>
              </a:ext>
            </a:extLst>
          </p:cNvPr>
          <p:cNvSpPr>
            <a:spLocks noGrp="1"/>
          </p:cNvSpPr>
          <p:nvPr>
            <p:ph type="pic" sz="quarter" idx="15" hasCustomPrompt="1"/>
          </p:nvPr>
        </p:nvSpPr>
        <p:spPr>
          <a:xfrm>
            <a:off x="9200222"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10" name="Title 6">
            <a:extLst>
              <a:ext uri="{FF2B5EF4-FFF2-40B4-BE49-F238E27FC236}">
                <a16:creationId xmlns:a16="http://schemas.microsoft.com/office/drawing/2014/main" id="{1B912762-BAA1-4A99-B980-BF93AF3694AA}"/>
              </a:ext>
            </a:extLst>
          </p:cNvPr>
          <p:cNvSpPr>
            <a:spLocks noGrp="1"/>
          </p:cNvSpPr>
          <p:nvPr>
            <p:ph type="title" hasCustomPrompt="1"/>
          </p:nvPr>
        </p:nvSpPr>
        <p:spPr>
          <a:xfrm>
            <a:off x="548640" y="488561"/>
            <a:ext cx="5306494"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326A9F5-7D9C-4D4F-884F-0884E1D74F8B}"/>
              </a:ext>
            </a:extLst>
          </p:cNvPr>
          <p:cNvSpPr>
            <a:spLocks noGrp="1"/>
          </p:cNvSpPr>
          <p:nvPr>
            <p:ph type="dt" sz="half" idx="16"/>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9AF11419-1D9C-4E46-BF5D-2558BCD022EF}"/>
              </a:ext>
            </a:extLst>
          </p:cNvPr>
          <p:cNvSpPr>
            <a:spLocks noGrp="1"/>
          </p:cNvSpPr>
          <p:nvPr>
            <p:ph type="ftr" sz="quarter" idx="17"/>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B8A3F02-57CB-4C0E-A8F8-A0A2727EFE36}"/>
              </a:ext>
            </a:extLst>
          </p:cNvPr>
          <p:cNvSpPr>
            <a:spLocks noGrp="1"/>
          </p:cNvSpPr>
          <p:nvPr>
            <p:ph type="sldNum" sz="quarter" idx="18"/>
          </p:nvPr>
        </p:nvSpPr>
        <p:spPr/>
        <p:txBody>
          <a:bodyPr/>
          <a:lstStyle/>
          <a:p>
            <a:fld id="{2533969A-88D7-D043-9145-D433A02B4603}" type="slidenum">
              <a:rPr lang="en-US" smtClean="0"/>
              <a:pPr/>
              <a:t>‹#›</a:t>
            </a:fld>
            <a:endParaRPr lang="en-US" dirty="0"/>
          </a:p>
        </p:txBody>
      </p:sp>
      <p:sp>
        <p:nvSpPr>
          <p:cNvPr id="14" name="Content Placeholder 2">
            <a:extLst>
              <a:ext uri="{FF2B5EF4-FFF2-40B4-BE49-F238E27FC236}">
                <a16:creationId xmlns:a16="http://schemas.microsoft.com/office/drawing/2014/main" id="{F4D7CC43-19A1-4192-A3A0-B335C0341D93}"/>
              </a:ext>
            </a:extLst>
          </p:cNvPr>
          <p:cNvSpPr>
            <a:spLocks noGrp="1"/>
          </p:cNvSpPr>
          <p:nvPr>
            <p:ph idx="1" hasCustomPrompt="1"/>
          </p:nvPr>
        </p:nvSpPr>
        <p:spPr>
          <a:xfrm>
            <a:off x="548640" y="1410079"/>
            <a:ext cx="5306494"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2451471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full rectangle insert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6689558" y="0"/>
            <a:ext cx="5502442" cy="6858000"/>
          </a:xfrm>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EB5BAC30-518B-4B78-A8FE-4C092537838A}"/>
              </a:ext>
            </a:extLst>
          </p:cNvPr>
          <p:cNvSpPr>
            <a:spLocks noGrp="1"/>
          </p:cNvSpPr>
          <p:nvPr>
            <p:ph type="title" hasCustomPrompt="1"/>
          </p:nvPr>
        </p:nvSpPr>
        <p:spPr>
          <a:xfrm>
            <a:off x="548640" y="488561"/>
            <a:ext cx="5816301"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A098DC44-4190-4B06-AAB8-0ED03A35EC12}"/>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E0931B44-5C04-47DA-9729-358153A83BD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1EA28C3C-49A4-41BA-9027-4D53BE70F9C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1" name="Content Placeholder 2">
            <a:extLst>
              <a:ext uri="{FF2B5EF4-FFF2-40B4-BE49-F238E27FC236}">
                <a16:creationId xmlns:a16="http://schemas.microsoft.com/office/drawing/2014/main" id="{F756AE54-2268-464B-B995-E8E9F7173A22}"/>
              </a:ext>
            </a:extLst>
          </p:cNvPr>
          <p:cNvSpPr>
            <a:spLocks noGrp="1"/>
          </p:cNvSpPr>
          <p:nvPr>
            <p:ph idx="1" hasCustomPrompt="1"/>
          </p:nvPr>
        </p:nvSpPr>
        <p:spPr>
          <a:xfrm>
            <a:off x="548640" y="1410079"/>
            <a:ext cx="5816301"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full rectangle insert left white paired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0" y="0"/>
            <a:ext cx="5502442" cy="6858000"/>
          </a:xfrm>
        </p:spPr>
        <p:txBody>
          <a:bodyPr anchor="ctr">
            <a:normAutofit/>
          </a:bodyPr>
          <a:lstStyle>
            <a:lvl1pPr marL="0" indent="0" algn="ctr">
              <a:buNone/>
              <a:defRPr sz="1400" baseline="0"/>
            </a:lvl1pPr>
          </a:lstStyle>
          <a:p>
            <a:r>
              <a:rPr lang="en-US" dirty="0"/>
              <a:t>double-click to insert image</a:t>
            </a:r>
          </a:p>
        </p:txBody>
      </p:sp>
      <p:sp>
        <p:nvSpPr>
          <p:cNvPr id="6" name="Content Placeholder 2">
            <a:extLst>
              <a:ext uri="{FF2B5EF4-FFF2-40B4-BE49-F238E27FC236}">
                <a16:creationId xmlns:a16="http://schemas.microsoft.com/office/drawing/2014/main" id="{F59DBD96-B39F-403D-8A93-D32E298DD96C}"/>
              </a:ext>
            </a:extLst>
          </p:cNvPr>
          <p:cNvSpPr>
            <a:spLocks noGrp="1"/>
          </p:cNvSpPr>
          <p:nvPr>
            <p:ph idx="1" hasCustomPrompt="1"/>
          </p:nvPr>
        </p:nvSpPr>
        <p:spPr>
          <a:xfrm>
            <a:off x="6056307" y="1403927"/>
            <a:ext cx="5557993" cy="3449256"/>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CA28E5AA-C377-4E13-84DF-709CB1DDEAD4}"/>
              </a:ext>
            </a:extLst>
          </p:cNvPr>
          <p:cNvSpPr>
            <a:spLocks noGrp="1"/>
          </p:cNvSpPr>
          <p:nvPr>
            <p:ph type="title" hasCustomPrompt="1"/>
          </p:nvPr>
        </p:nvSpPr>
        <p:spPr>
          <a:xfrm>
            <a:off x="6056307" y="488561"/>
            <a:ext cx="554736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D7A8DC5-ECA9-4FEA-A695-11CD07FB4B9D}"/>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079B389C-A916-4E80-AC0C-53BDCB9C9029}"/>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02B46A4-CAD1-4B52-B00A-7DEBFC2DF304}"/>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9161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cle theme end slid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pic>
        <p:nvPicPr>
          <p:cNvPr id="8" name="Picture 7">
            <a:extLst>
              <a:ext uri="{FF2B5EF4-FFF2-40B4-BE49-F238E27FC236}">
                <a16:creationId xmlns:a16="http://schemas.microsoft.com/office/drawing/2014/main" id="{1776ED64-B9E8-4A72-BE3C-87BE62A41D3F}"/>
              </a:ext>
            </a:extLst>
          </p:cNvPr>
          <p:cNvPicPr>
            <a:picLocks noChangeAspect="1"/>
          </p:cNvPicPr>
          <p:nvPr userDrawn="1"/>
        </p:nvPicPr>
        <p:blipFill>
          <a:blip r:embed="rId4"/>
          <a:srcRect/>
          <a:stretch/>
        </p:blipFill>
        <p:spPr>
          <a:xfrm>
            <a:off x="5734908" y="449988"/>
            <a:ext cx="659835" cy="541211"/>
          </a:xfrm>
          <a:prstGeom prst="rect">
            <a:avLst/>
          </a:prstGeom>
        </p:spPr>
      </p:pic>
      <p:sp>
        <p:nvSpPr>
          <p:cNvPr id="6" name="Content Placeholder 2">
            <a:extLst>
              <a:ext uri="{FF2B5EF4-FFF2-40B4-BE49-F238E27FC236}">
                <a16:creationId xmlns:a16="http://schemas.microsoft.com/office/drawing/2014/main" id="{EE3DA658-90D0-45EA-B9AF-DFCCFFD3FFA6}"/>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2"/>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
        <p:nvSpPr>
          <p:cNvPr id="2" name="Date Placeholder 1">
            <a:extLst>
              <a:ext uri="{FF2B5EF4-FFF2-40B4-BE49-F238E27FC236}">
                <a16:creationId xmlns:a16="http://schemas.microsoft.com/office/drawing/2014/main" id="{685F7BEE-563F-4959-B94B-B95392B9E38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DC54B72-6684-45D2-919B-20DD23C78C7A}"/>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0A7AD89-6D92-4CF7-8F47-F4BBB75382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51751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icle theme footers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66EA4BA9-20CC-49A4-A4A6-EFE6EAC4E78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C547BDE-EE66-47DC-B74F-81DF4859B62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E64E5EA-CECC-450C-B20D-F09444403FBA}"/>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550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rticle title slide+footer wht">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89783C-C0F6-48DE-A717-990FA4CFDF58}"/>
              </a:ext>
            </a:extLst>
          </p:cNvPr>
          <p:cNvPicPr>
            <a:picLocks noChangeAspect="1"/>
          </p:cNvPicPr>
          <p:nvPr userDrawn="1"/>
        </p:nvPicPr>
        <p:blipFill>
          <a:blip r:embed="rId2"/>
          <a:srcRect/>
          <a:stretch/>
        </p:blipFill>
        <p:spPr>
          <a:xfrm>
            <a:off x="514193" y="713973"/>
            <a:ext cx="1987127" cy="439074"/>
          </a:xfrm>
          <a:prstGeom prst="rect">
            <a:avLst/>
          </a:prstGeom>
        </p:spPr>
      </p:pic>
      <p:pic>
        <p:nvPicPr>
          <p:cNvPr id="11" name="Graphic 10">
            <a:extLst>
              <a:ext uri="{FF2B5EF4-FFF2-40B4-BE49-F238E27FC236}">
                <a16:creationId xmlns:a16="http://schemas.microsoft.com/office/drawing/2014/main" id="{3A30BCC6-FA72-4D4D-9A4A-76758F8B905D}"/>
              </a:ext>
            </a:extLst>
          </p:cNvPr>
          <p:cNvPicPr>
            <a:picLocks noChangeAspect="1"/>
          </p:cNvPicPr>
          <p:nvPr userDrawn="1"/>
        </p:nvPicPr>
        <p:blipFill rotWithShape="1">
          <a:blip r:embed="rId3">
            <a:alphaModFix amt="25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C091CCFC-B597-4F58-B265-3FA03370B1E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445FFC7C-4723-4610-9DD5-12BFB9B4CBA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EB3D223-AE54-473D-A36C-DBF64A3B1A2A}"/>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Untertitel 2">
            <a:extLst>
              <a:ext uri="{FF2B5EF4-FFF2-40B4-BE49-F238E27FC236}">
                <a16:creationId xmlns:a16="http://schemas.microsoft.com/office/drawing/2014/main" id="{01DBE732-A102-4B25-81AF-A6B0B55C8962}"/>
              </a:ext>
            </a:extLst>
          </p:cNvPr>
          <p:cNvSpPr>
            <a:spLocks noGrp="1"/>
          </p:cNvSpPr>
          <p:nvPr>
            <p:ph type="subTitle" idx="1"/>
          </p:nvPr>
        </p:nvSpPr>
        <p:spPr>
          <a:xfrm>
            <a:off x="548640" y="3055482"/>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1500D47B-456C-4194-8970-92FF94419555}"/>
              </a:ext>
            </a:extLst>
          </p:cNvPr>
          <p:cNvSpPr>
            <a:spLocks noGrp="1"/>
          </p:cNvSpPr>
          <p:nvPr>
            <p:ph type="body" sz="quarter" idx="10" hasCustomPrompt="1"/>
          </p:nvPr>
        </p:nvSpPr>
        <p:spPr>
          <a:xfrm>
            <a:off x="548641" y="4959960"/>
            <a:ext cx="9330464"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B6AAFD84-4270-4A3D-A5BF-3CEEB0D00BAD}"/>
              </a:ext>
            </a:extLst>
          </p:cNvPr>
          <p:cNvSpPr>
            <a:spLocks noGrp="1"/>
          </p:cNvSpPr>
          <p:nvPr>
            <p:ph type="ctrTitle" hasCustomPrompt="1"/>
          </p:nvPr>
        </p:nvSpPr>
        <p:spPr>
          <a:xfrm>
            <a:off x="548639" y="2130005"/>
            <a:ext cx="9330466" cy="852488"/>
          </a:xfrm>
        </p:spPr>
        <p:txBody>
          <a:bodyPr anchor="b"/>
          <a:lstStyle>
            <a:lvl1pPr algn="l">
              <a:defRPr sz="4200" b="1" i="0">
                <a:solidFill>
                  <a:schemeClr val="accent2"/>
                </a:solidFill>
              </a:defRPr>
            </a:lvl1pPr>
          </a:lstStyle>
          <a:p>
            <a:r>
              <a:rPr lang="en-US" dirty="0"/>
              <a:t>Click to edit title</a:t>
            </a:r>
          </a:p>
        </p:txBody>
      </p:sp>
    </p:spTree>
    <p:extLst>
      <p:ext uri="{BB962C8B-B14F-4D97-AF65-F5344CB8AC3E}">
        <p14:creationId xmlns:p14="http://schemas.microsoft.com/office/powerpoint/2010/main" val="228673544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ticle section white+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section divide style</a:t>
            </a:r>
          </a:p>
        </p:txBody>
      </p:sp>
      <p:pic>
        <p:nvPicPr>
          <p:cNvPr id="10" name="Graphic 9">
            <a:extLst>
              <a:ext uri="{FF2B5EF4-FFF2-40B4-BE49-F238E27FC236}">
                <a16:creationId xmlns:a16="http://schemas.microsoft.com/office/drawing/2014/main" id="{C7E8D468-3B4F-4082-8BA9-9CD6CF52E3E3}"/>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8855B543-7DE1-46EB-B0DD-69ABE434E4B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42D2A32C-49EF-4E57-BE21-5D7A65669AC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9F24B0A5-CA5B-4274-8B96-258A25E928F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393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ticle theme subsct wht+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39" y="4031968"/>
            <a:ext cx="9330465"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subsection divide style</a:t>
            </a:r>
          </a:p>
        </p:txBody>
      </p:sp>
      <p:pic>
        <p:nvPicPr>
          <p:cNvPr id="10" name="Graphic 9">
            <a:extLst>
              <a:ext uri="{FF2B5EF4-FFF2-40B4-BE49-F238E27FC236}">
                <a16:creationId xmlns:a16="http://schemas.microsoft.com/office/drawing/2014/main" id="{BCAE3A7D-CE1B-48A1-BA48-2B79A699064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38A5A11C-4104-41DD-92DD-DF852DC4148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FF5C2ED-2747-43CD-B45D-AF5BFAB3575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31AFB3AD-FCDB-48B8-B41C-F149BD821F7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31756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ticle theme end wht">
    <p:bg>
      <p:bgPr>
        <a:solidFill>
          <a:schemeClr val="bg2"/>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8D71D5F-85A1-467D-AFC0-567F584AD702}"/>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10525"/>
          <a:stretch/>
        </p:blipFill>
        <p:spPr>
          <a:xfrm rot="16200000">
            <a:off x="7649448" y="2315445"/>
            <a:ext cx="6857999" cy="2227109"/>
          </a:xfrm>
          <a:prstGeom prst="rect">
            <a:avLst/>
          </a:prstGeom>
        </p:spPr>
      </p:pic>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4"/>
          <a:srcRect/>
          <a:stretch/>
        </p:blipFill>
        <p:spPr>
          <a:xfrm>
            <a:off x="5734907" y="441024"/>
            <a:ext cx="659835" cy="541044"/>
          </a:xfrm>
          <a:prstGeom prst="rect">
            <a:avLst/>
          </a:prstGeom>
        </p:spPr>
      </p:pic>
      <p:sp>
        <p:nvSpPr>
          <p:cNvPr id="2" name="Date Placeholder 1">
            <a:extLst>
              <a:ext uri="{FF2B5EF4-FFF2-40B4-BE49-F238E27FC236}">
                <a16:creationId xmlns:a16="http://schemas.microsoft.com/office/drawing/2014/main" id="{E973D10E-797D-4C25-AAC4-0C5F4A70DB30}"/>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5EB90BF-96C4-48F6-83CF-6082F2738C0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D8A864E-3DF7-447A-B462-AE17ECAE21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
        <p:nvSpPr>
          <p:cNvPr id="8" name="Content Placeholder 2">
            <a:extLst>
              <a:ext uri="{FF2B5EF4-FFF2-40B4-BE49-F238E27FC236}">
                <a16:creationId xmlns:a16="http://schemas.microsoft.com/office/drawing/2014/main" id="{BB58FA6E-7021-4E85-9D41-0F0A014144A1}"/>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Tree>
    <p:extLst>
      <p:ext uri="{BB962C8B-B14F-4D97-AF65-F5344CB8AC3E}">
        <p14:creationId xmlns:p14="http://schemas.microsoft.com/office/powerpoint/2010/main" val="29872151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488561"/>
            <a:ext cx="11086070" cy="915366"/>
          </a:xfrm>
          <a:prstGeom prst="rect">
            <a:avLst/>
          </a:prstGeom>
        </p:spPr>
        <p:txBody>
          <a:bodyPr vert="horz" lIns="0" tIns="0" rIns="0" bIns="0" rtlCol="0" anchor="t">
            <a:noAutofit/>
          </a:bodyPr>
          <a:lstStyle/>
          <a:p>
            <a:r>
              <a:rPr lang="en-US" dirty="0"/>
              <a:t>Click to edit master title</a:t>
            </a:r>
          </a:p>
        </p:txBody>
      </p:sp>
      <p:sp>
        <p:nvSpPr>
          <p:cNvPr id="3" name="Text Placeholder 2"/>
          <p:cNvSpPr>
            <a:spLocks noGrp="1"/>
          </p:cNvSpPr>
          <p:nvPr>
            <p:ph type="body" idx="1"/>
          </p:nvPr>
        </p:nvSpPr>
        <p:spPr>
          <a:xfrm>
            <a:off x="552967" y="1920239"/>
            <a:ext cx="11081744" cy="4279392"/>
          </a:xfrm>
          <a:prstGeom prst="rect">
            <a:avLst/>
          </a:prstGeom>
        </p:spPr>
        <p:txBody>
          <a:bodyPr lIns="0" tIns="0" rIns="0" bIns="0">
            <a:noAutofit/>
          </a:bodyPr>
          <a:lstStyle/>
          <a:p>
            <a:pPr lvl="0">
              <a:lnSpc>
                <a:spcPct val="100000"/>
              </a:lnSpc>
              <a:spcBef>
                <a:spcPts val="1600"/>
              </a:spcBef>
            </a:pPr>
            <a:r>
              <a:rPr lang="en-US" dirty="0"/>
              <a:t>Click to edit master text</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36" name="Slide Number Placeholder 2">
            <a:extLst>
              <a:ext uri="{FF2B5EF4-FFF2-40B4-BE49-F238E27FC236}">
                <a16:creationId xmlns:a16="http://schemas.microsoft.com/office/drawing/2014/main" id="{DEFBE01F-78B0-4C41-9453-D418C0375D89}"/>
              </a:ext>
            </a:extLst>
          </p:cNvPr>
          <p:cNvSpPr>
            <a:spLocks noGrp="1"/>
          </p:cNvSpPr>
          <p:nvPr>
            <p:ph type="sldNum" sz="quarter" idx="4"/>
          </p:nvPr>
        </p:nvSpPr>
        <p:spPr>
          <a:xfrm>
            <a:off x="11235815" y="6398014"/>
            <a:ext cx="496957" cy="325187"/>
          </a:xfrm>
          <a:prstGeom prst="rect">
            <a:avLst/>
          </a:prstGeom>
        </p:spPr>
        <p:txBody>
          <a:bodyPr/>
          <a:lstStyle>
            <a:lvl1pPr algn="r">
              <a:defRPr sz="1200" b="1">
                <a:solidFill>
                  <a:schemeClr val="bg2">
                    <a:lumMod val="85000"/>
                  </a:schemeClr>
                </a:solidFill>
                <a:latin typeface="Arial" panose="020B0604020202020204" pitchFamily="34" charset="0"/>
                <a:cs typeface="Arial" panose="020B0604020202020204" pitchFamily="34" charset="0"/>
              </a:defRPr>
            </a:lvl1pPr>
          </a:lstStyle>
          <a:p>
            <a:fld id="{2533969A-88D7-D043-9145-D433A02B4603}" type="slidenum">
              <a:rPr lang="en-US" smtClean="0"/>
              <a:pPr/>
              <a:t>‹#›</a:t>
            </a:fld>
            <a:endParaRPr lang="en-US" dirty="0"/>
          </a:p>
        </p:txBody>
      </p:sp>
      <p:sp>
        <p:nvSpPr>
          <p:cNvPr id="40" name="Date Placeholder 7">
            <a:extLst>
              <a:ext uri="{FF2B5EF4-FFF2-40B4-BE49-F238E27FC236}">
                <a16:creationId xmlns:a16="http://schemas.microsoft.com/office/drawing/2014/main" id="{8AFEA8FA-8AF2-404D-BD6D-44FA2244E313}"/>
              </a:ext>
            </a:extLst>
          </p:cNvPr>
          <p:cNvSpPr>
            <a:spLocks noGrp="1"/>
          </p:cNvSpPr>
          <p:nvPr>
            <p:ph type="dt" sz="half" idx="2"/>
          </p:nvPr>
        </p:nvSpPr>
        <p:spPr>
          <a:xfrm>
            <a:off x="4761344" y="6365875"/>
            <a:ext cx="2669312" cy="365125"/>
          </a:xfrm>
          <a:prstGeom prst="rect">
            <a:avLst/>
          </a:prstGeom>
        </p:spPr>
        <p:txBody>
          <a:bodyPr vert="horz" lIns="91440" tIns="45720" rIns="91440" bIns="45720" rtlCol="0" anchor="ctr"/>
          <a:lstStyle>
            <a:lvl1pPr algn="ctr">
              <a:defRPr sz="800">
                <a:solidFill>
                  <a:srgbClr val="C00000"/>
                </a:solidFill>
                <a:latin typeface="Arial" panose="020B0604020202020204" pitchFamily="34" charset="0"/>
                <a:cs typeface="Arial" panose="020B0604020202020204" pitchFamily="34" charset="0"/>
              </a:defRPr>
            </a:lvl1p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41" name="Footer Placeholder 8">
            <a:extLst>
              <a:ext uri="{FF2B5EF4-FFF2-40B4-BE49-F238E27FC236}">
                <a16:creationId xmlns:a16="http://schemas.microsoft.com/office/drawing/2014/main" id="{1B3105C6-8796-407D-A74D-5C593386CAF2}"/>
              </a:ext>
            </a:extLst>
          </p:cNvPr>
          <p:cNvSpPr>
            <a:spLocks noGrp="1"/>
          </p:cNvSpPr>
          <p:nvPr>
            <p:ph type="ftr" sz="quarter" idx="3"/>
          </p:nvPr>
        </p:nvSpPr>
        <p:spPr>
          <a:xfrm>
            <a:off x="473354" y="6356350"/>
            <a:ext cx="41148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bg2">
                    <a:lumMod val="85000"/>
                  </a:schemeClr>
                </a:solidFill>
                <a:latin typeface="Arial" panose="020B0604020202020204" pitchFamily="34" charset="0"/>
                <a:cs typeface="Arial" panose="020B0604020202020204" pitchFamily="34" charset="0"/>
              </a:defRPr>
            </a:lvl1pPr>
          </a:lstStyle>
          <a:p>
            <a:r>
              <a:rPr lang="en-US" dirty="0">
                <a:solidFill>
                  <a:srgbClr val="FFFFFF">
                    <a:lumMod val="75000"/>
                  </a:srgbClr>
                </a:solidFill>
              </a:rPr>
              <a:t>© 2021 Trellance, Inc. All rights reserved.</a:t>
            </a: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82" r:id="rId3"/>
    <p:sldLayoutId id="2147483786" r:id="rId4"/>
    <p:sldLayoutId id="2147483831" r:id="rId5"/>
    <p:sldLayoutId id="2147483818" r:id="rId6"/>
    <p:sldLayoutId id="2147483819" r:id="rId7"/>
    <p:sldLayoutId id="2147483822" r:id="rId8"/>
    <p:sldLayoutId id="2147483821" r:id="rId9"/>
    <p:sldLayoutId id="2147483779" r:id="rId10"/>
    <p:sldLayoutId id="2147483829" r:id="rId11"/>
    <p:sldLayoutId id="2147483830" r:id="rId12"/>
    <p:sldLayoutId id="2147483849" r:id="rId13"/>
    <p:sldLayoutId id="2147483850" r:id="rId14"/>
    <p:sldLayoutId id="2147483851" r:id="rId15"/>
    <p:sldLayoutId id="2147483842" r:id="rId16"/>
    <p:sldLayoutId id="2147483843" r:id="rId17"/>
    <p:sldLayoutId id="2147483845" r:id="rId18"/>
    <p:sldLayoutId id="2147483852" r:id="rId19"/>
    <p:sldLayoutId id="2147483785" r:id="rId20"/>
    <p:sldLayoutId id="2147483790" r:id="rId21"/>
    <p:sldLayoutId id="2147483665" r:id="rId22"/>
    <p:sldLayoutId id="2147483797" r:id="rId23"/>
    <p:sldLayoutId id="2147483793" r:id="rId24"/>
    <p:sldLayoutId id="2147483692" r:id="rId25"/>
    <p:sldLayoutId id="2147483664" r:id="rId26"/>
    <p:sldLayoutId id="2147483832" r:id="rId27"/>
    <p:sldLayoutId id="2147483678" r:id="rId28"/>
    <p:sldLayoutId id="2147483801" r:id="rId29"/>
    <p:sldLayoutId id="2147483802" r:id="rId30"/>
    <p:sldLayoutId id="2147483675" r:id="rId31"/>
    <p:sldLayoutId id="2147483833" r:id="rId32"/>
    <p:sldLayoutId id="2147483654" r:id="rId33"/>
    <p:sldLayoutId id="2147483666" r:id="rId34"/>
    <p:sldLayoutId id="2147483668" r:id="rId35"/>
    <p:sldLayoutId id="2147483674" r:id="rId36"/>
    <p:sldLayoutId id="2147483796" r:id="rId37"/>
    <p:sldLayoutId id="2147483673" r:id="rId38"/>
    <p:sldLayoutId id="2147483672" r:id="rId39"/>
  </p:sldLayoutIdLst>
  <p:hf hdr="0"/>
  <p:txStyles>
    <p:titleStyle>
      <a:lvl1pPr algn="l" defTabSz="914400" rtl="0" eaLnBrk="1" latinLnBrk="0" hangingPunct="1">
        <a:lnSpc>
          <a:spcPct val="90000"/>
        </a:lnSpc>
        <a:spcBef>
          <a:spcPct val="0"/>
        </a:spcBef>
        <a:buNone/>
        <a:defRPr sz="3200" b="1" kern="1200" spc="50" baseline="0">
          <a:solidFill>
            <a:srgbClr val="012B73"/>
          </a:solidFill>
          <a:latin typeface="+mj-lt"/>
          <a:ea typeface="Roboto" panose="02000000000000000000" pitchFamily="2" charset="0"/>
          <a:cs typeface="+mj-cs"/>
        </a:defRPr>
      </a:lvl1pPr>
    </p:titleStyle>
    <p:bodyStyle>
      <a:lvl1pPr marL="228600" indent="-228600" algn="l" defTabSz="914400" rtl="0" eaLnBrk="1" latinLnBrk="0" hangingPunct="1">
        <a:lnSpc>
          <a:spcPct val="150000"/>
        </a:lnSpc>
        <a:spcBef>
          <a:spcPts val="10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a:buChar char="•"/>
        <a:defRPr lang="en-US" sz="1200" kern="1200" dirty="0" smtClean="0">
          <a:solidFill>
            <a:srgbClr val="626262"/>
          </a:solidFill>
          <a:latin typeface="+mn-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45F757-B657-4E3B-8230-FD272ADEB8C6}"/>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7C6DD4-C1BD-4B64-B51E-055032FFFCCC}"/>
              </a:ext>
            </a:extLst>
          </p:cNvPr>
          <p:cNvSpPr>
            <a:spLocks noGrp="1"/>
          </p:cNvSpPr>
          <p:nvPr>
            <p:ph type="ftr" sz="quarter" idx="12"/>
          </p:nvPr>
        </p:nvSpPr>
        <p:spPr/>
        <p:txBody>
          <a:bodyPr/>
          <a:lstStyle/>
          <a:p>
            <a:r>
              <a:rPr lang="en-US" dirty="0">
                <a:solidFill>
                  <a:srgbClr val="FFFFFF">
                    <a:lumMod val="75000"/>
                  </a:srgbClr>
                </a:solidFill>
              </a:rPr>
              <a:t>© 2022 Trellance, Inc. All rights reserved.</a:t>
            </a:r>
          </a:p>
        </p:txBody>
      </p:sp>
      <p:sp>
        <p:nvSpPr>
          <p:cNvPr id="7" name="Title 6">
            <a:extLst>
              <a:ext uri="{FF2B5EF4-FFF2-40B4-BE49-F238E27FC236}">
                <a16:creationId xmlns:a16="http://schemas.microsoft.com/office/drawing/2014/main" id="{BD769C6F-3726-4152-874B-427A6EDA4F21}"/>
              </a:ext>
            </a:extLst>
          </p:cNvPr>
          <p:cNvSpPr>
            <a:spLocks noGrp="1"/>
          </p:cNvSpPr>
          <p:nvPr>
            <p:ph type="ctrTitle"/>
          </p:nvPr>
        </p:nvSpPr>
        <p:spPr>
          <a:xfrm>
            <a:off x="548639" y="3322794"/>
            <a:ext cx="9491832" cy="670618"/>
          </a:xfrm>
        </p:spPr>
        <p:txBody>
          <a:bodyPr/>
          <a:lstStyle/>
          <a:p>
            <a:pPr algn="ctr"/>
            <a:r>
              <a:rPr lang="en-US" sz="3200" dirty="0">
                <a:latin typeface="Georgia" panose="02040502050405020303" pitchFamily="18" charset="0"/>
                <a:cs typeface="Calibri" panose="020F0502020204030204" pitchFamily="34" charset="0"/>
              </a:rPr>
              <a:t>DAX  (Data Analysis Expressions)</a:t>
            </a:r>
            <a:endParaRPr lang="en-US" sz="3200" dirty="0">
              <a:latin typeface="Calibri" panose="020F0502020204030204" pitchFamily="34" charset="0"/>
              <a:cs typeface="Calibri" panose="020F0502020204030204" pitchFamily="34" charset="0"/>
            </a:endParaRPr>
          </a:p>
        </p:txBody>
      </p:sp>
      <p:pic>
        <p:nvPicPr>
          <p:cNvPr id="5" name="Picture 4" descr="A picture containing shape&#10;&#10;Description automatically generated">
            <a:extLst>
              <a:ext uri="{FF2B5EF4-FFF2-40B4-BE49-F238E27FC236}">
                <a16:creationId xmlns:a16="http://schemas.microsoft.com/office/drawing/2014/main" id="{30429735-E0C5-54B6-FAC2-6CD02E128E37}"/>
              </a:ext>
            </a:extLst>
          </p:cNvPr>
          <p:cNvPicPr>
            <a:picLocks noChangeAspect="1"/>
          </p:cNvPicPr>
          <p:nvPr/>
        </p:nvPicPr>
        <p:blipFill>
          <a:blip r:embed="rId2"/>
          <a:stretch>
            <a:fillRect/>
          </a:stretch>
        </p:blipFill>
        <p:spPr>
          <a:xfrm>
            <a:off x="7014882" y="4061357"/>
            <a:ext cx="1948545" cy="670618"/>
          </a:xfrm>
          <a:prstGeom prst="rect">
            <a:avLst/>
          </a:prstGeom>
        </p:spPr>
      </p:pic>
    </p:spTree>
    <p:extLst>
      <p:ext uri="{BB962C8B-B14F-4D97-AF65-F5344CB8AC3E}">
        <p14:creationId xmlns:p14="http://schemas.microsoft.com/office/powerpoint/2010/main" val="41154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58493E-0DB3-6E2D-4765-D0150DAD737E}"/>
              </a:ext>
            </a:extLst>
          </p:cNvPr>
          <p:cNvSpPr>
            <a:spLocks noGrp="1"/>
          </p:cNvSpPr>
          <p:nvPr>
            <p:ph sz="quarter" idx="13"/>
          </p:nvPr>
        </p:nvSpPr>
        <p:spPr>
          <a:xfrm>
            <a:off x="548640" y="1467853"/>
            <a:ext cx="10687175" cy="3641558"/>
          </a:xfrm>
        </p:spPr>
        <p:txBody>
          <a:bodyPr/>
          <a:lstStyle/>
          <a:p>
            <a:r>
              <a:rPr lang="en-US" sz="2400" dirty="0">
                <a:solidFill>
                  <a:schemeClr val="tx2"/>
                </a:solidFill>
                <a:latin typeface="Calibri" panose="020F0502020204030204" pitchFamily="34" charset="0"/>
                <a:cs typeface="Calibri" panose="020F0502020204030204" pitchFamily="34" charset="0"/>
              </a:rPr>
              <a:t>Two Types of Context</a:t>
            </a:r>
          </a:p>
          <a:p>
            <a:pPr algn="l" fontAlgn="base">
              <a:buFont typeface="Arial" panose="020B0604020202020204" pitchFamily="34" charset="0"/>
              <a:buChar char="•"/>
            </a:pPr>
            <a:r>
              <a:rPr lang="en-US" sz="2000" b="1" i="0" dirty="0">
                <a:solidFill>
                  <a:schemeClr val="tx2"/>
                </a:solidFill>
                <a:effectLst/>
                <a:latin typeface="Calibri" panose="020F0502020204030204" pitchFamily="34" charset="0"/>
                <a:cs typeface="Calibri" panose="020F0502020204030204" pitchFamily="34" charset="0"/>
              </a:rPr>
              <a:t>Row context:</a:t>
            </a:r>
            <a:r>
              <a:rPr lang="en-US" sz="2000" b="0" i="0" dirty="0">
                <a:solidFill>
                  <a:schemeClr val="tx2"/>
                </a:solidFill>
                <a:effectLst/>
                <a:latin typeface="Calibri" panose="020F0502020204030204" pitchFamily="34" charset="0"/>
                <a:cs typeface="Calibri" panose="020F0502020204030204" pitchFamily="34" charset="0"/>
              </a:rPr>
              <a:t> Row context means taking into account a specific row that has been filtered in a DAX expression. The row context focuses on the operation of the formula on the current row. This type of context is most often applied to the measure rows.</a:t>
            </a:r>
          </a:p>
          <a:p>
            <a:pPr algn="l" fontAlgn="base">
              <a:buFont typeface="Arial" panose="020B0604020202020204" pitchFamily="34" charset="0"/>
              <a:buChar char="•"/>
            </a:pPr>
            <a:r>
              <a:rPr lang="en-US" sz="2000" b="1" i="0" dirty="0">
                <a:solidFill>
                  <a:schemeClr val="tx2"/>
                </a:solidFill>
                <a:effectLst/>
                <a:latin typeface="Calibri" panose="020F0502020204030204" pitchFamily="34" charset="0"/>
                <a:cs typeface="Calibri" panose="020F0502020204030204" pitchFamily="34" charset="0"/>
              </a:rPr>
              <a:t>Filter context:</a:t>
            </a:r>
            <a:r>
              <a:rPr lang="en-US" sz="2000" b="0" i="0" dirty="0">
                <a:solidFill>
                  <a:schemeClr val="tx2"/>
                </a:solidFill>
                <a:effectLst/>
                <a:latin typeface="Calibri" panose="020F0502020204030204" pitchFamily="34" charset="0"/>
                <a:cs typeface="Calibri" panose="020F0502020204030204" pitchFamily="34" charset="0"/>
              </a:rPr>
              <a:t> The filter context takes focusing on values one step ahead. In row context, we were filtering out and applying operations on specific rows. But in filter context, the expression applies a filter to focus on specific values within a row. Thus, the filter context is applied in addition to the row context to narrow down the scope of calculation to specific values. Filter context is applied when we use functions like CALCULATE, FILTER, RELATED, ALL, etc.</a:t>
            </a:r>
          </a:p>
        </p:txBody>
      </p:sp>
      <p:sp>
        <p:nvSpPr>
          <p:cNvPr id="3" name="Title 2">
            <a:extLst>
              <a:ext uri="{FF2B5EF4-FFF2-40B4-BE49-F238E27FC236}">
                <a16:creationId xmlns:a16="http://schemas.microsoft.com/office/drawing/2014/main" id="{1518DB89-D2BF-078E-18CF-661520286C59}"/>
              </a:ext>
            </a:extLst>
          </p:cNvPr>
          <p:cNvSpPr>
            <a:spLocks noGrp="1"/>
          </p:cNvSpPr>
          <p:nvPr>
            <p:ph type="title"/>
          </p:nvPr>
        </p:nvSpPr>
        <p:spPr>
          <a:xfrm>
            <a:off x="548640" y="488562"/>
            <a:ext cx="10687175" cy="433860"/>
          </a:xfrm>
        </p:spPr>
        <p:txBody>
          <a:bodyPr/>
          <a:lstStyle/>
          <a:p>
            <a:r>
              <a:rPr lang="en-US" sz="2800" dirty="0">
                <a:latin typeface="Calibri" panose="020F0502020204030204" pitchFamily="34" charset="0"/>
                <a:cs typeface="Calibri" panose="020F0502020204030204" pitchFamily="34" charset="0"/>
              </a:rPr>
              <a:t>DAX Context</a:t>
            </a:r>
          </a:p>
        </p:txBody>
      </p:sp>
      <p:sp>
        <p:nvSpPr>
          <p:cNvPr id="4" name="Date Placeholder 3">
            <a:extLst>
              <a:ext uri="{FF2B5EF4-FFF2-40B4-BE49-F238E27FC236}">
                <a16:creationId xmlns:a16="http://schemas.microsoft.com/office/drawing/2014/main" id="{B0C8039D-F4BB-2D35-C2BE-CC1938B058E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4D549C7-B474-94D9-DC6F-37382500AB9E}"/>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52496E63-1C81-E607-99ED-65A1C6C6E69E}"/>
              </a:ext>
            </a:extLst>
          </p:cNvPr>
          <p:cNvSpPr>
            <a:spLocks noGrp="1"/>
          </p:cNvSpPr>
          <p:nvPr>
            <p:ph type="sldNum" sz="quarter" idx="16"/>
          </p:nvPr>
        </p:nvSpPr>
        <p:spPr/>
        <p:txBody>
          <a:bodyPr/>
          <a:lstStyle/>
          <a:p>
            <a:fld id="{2533969A-88D7-D043-9145-D433A02B4603}" type="slidenum">
              <a:rPr lang="en-US" smtClean="0"/>
              <a:pPr/>
              <a:t>10</a:t>
            </a:fld>
            <a:endParaRPr lang="en-US" dirty="0"/>
          </a:p>
        </p:txBody>
      </p:sp>
      <p:pic>
        <p:nvPicPr>
          <p:cNvPr id="8" name="Picture 7" descr="Icon&#10;&#10;Description automatically generated">
            <a:extLst>
              <a:ext uri="{FF2B5EF4-FFF2-40B4-BE49-F238E27FC236}">
                <a16:creationId xmlns:a16="http://schemas.microsoft.com/office/drawing/2014/main" id="{06335B26-CBBE-BE14-781D-74CAFB6974CC}"/>
              </a:ext>
            </a:extLst>
          </p:cNvPr>
          <p:cNvPicPr>
            <a:picLocks noChangeAspect="1"/>
          </p:cNvPicPr>
          <p:nvPr/>
        </p:nvPicPr>
        <p:blipFill>
          <a:blip r:embed="rId2"/>
          <a:stretch>
            <a:fillRect/>
          </a:stretch>
        </p:blipFill>
        <p:spPr>
          <a:xfrm>
            <a:off x="10258364" y="674750"/>
            <a:ext cx="449619" cy="495343"/>
          </a:xfrm>
          <a:prstGeom prst="rect">
            <a:avLst/>
          </a:prstGeom>
        </p:spPr>
      </p:pic>
    </p:spTree>
    <p:extLst>
      <p:ext uri="{BB962C8B-B14F-4D97-AF65-F5344CB8AC3E}">
        <p14:creationId xmlns:p14="http://schemas.microsoft.com/office/powerpoint/2010/main" val="2663358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DB3758-5480-293B-8360-D608F505B69B}"/>
              </a:ext>
            </a:extLst>
          </p:cNvPr>
          <p:cNvSpPr>
            <a:spLocks noGrp="1"/>
          </p:cNvSpPr>
          <p:nvPr>
            <p:ph type="ctrTitle"/>
          </p:nvPr>
        </p:nvSpPr>
        <p:spPr/>
        <p:txBody>
          <a:bodyPr/>
          <a:lstStyle/>
          <a:p>
            <a:pPr algn="ctr"/>
            <a:r>
              <a:rPr lang="en-US" dirty="0"/>
              <a:t>    </a:t>
            </a:r>
            <a:r>
              <a:rPr lang="en-US" sz="3200" dirty="0">
                <a:latin typeface="Georgia" panose="02040502050405020303" pitchFamily="18" charset="0"/>
              </a:rPr>
              <a:t>DAX functions</a:t>
            </a:r>
          </a:p>
        </p:txBody>
      </p:sp>
      <p:sp>
        <p:nvSpPr>
          <p:cNvPr id="4" name="Date Placeholder 3">
            <a:extLst>
              <a:ext uri="{FF2B5EF4-FFF2-40B4-BE49-F238E27FC236}">
                <a16:creationId xmlns:a16="http://schemas.microsoft.com/office/drawing/2014/main" id="{17EAD4A8-D54F-D39B-CF54-8214BE0DD9C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0AFCA39-D93E-9F7D-BBD5-B7CAB9E48823}"/>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9267B85-7FED-E87D-1EE1-64C2871522A4}"/>
              </a:ext>
            </a:extLst>
          </p:cNvPr>
          <p:cNvSpPr>
            <a:spLocks noGrp="1"/>
          </p:cNvSpPr>
          <p:nvPr>
            <p:ph type="sldNum" sz="quarter" idx="12"/>
          </p:nvPr>
        </p:nvSpPr>
        <p:spPr/>
        <p:txBody>
          <a:bodyPr/>
          <a:lstStyle/>
          <a:p>
            <a:fld id="{2533969A-88D7-D043-9145-D433A02B4603}" type="slidenum">
              <a:rPr lang="en-US" smtClean="0"/>
              <a:pPr/>
              <a:t>11</a:t>
            </a:fld>
            <a:endParaRPr lang="en-US" dirty="0"/>
          </a:p>
        </p:txBody>
      </p:sp>
      <p:pic>
        <p:nvPicPr>
          <p:cNvPr id="3" name="Picture 2" descr="Icon&#10;&#10;Description automatically generated">
            <a:extLst>
              <a:ext uri="{FF2B5EF4-FFF2-40B4-BE49-F238E27FC236}">
                <a16:creationId xmlns:a16="http://schemas.microsoft.com/office/drawing/2014/main" id="{93C06C9E-2F13-DB94-B4DB-59D528923615}"/>
              </a:ext>
            </a:extLst>
          </p:cNvPr>
          <p:cNvPicPr>
            <a:picLocks noChangeAspect="1"/>
          </p:cNvPicPr>
          <p:nvPr/>
        </p:nvPicPr>
        <p:blipFill>
          <a:blip r:embed="rId2"/>
          <a:stretch>
            <a:fillRect/>
          </a:stretch>
        </p:blipFill>
        <p:spPr>
          <a:xfrm>
            <a:off x="10784878" y="263030"/>
            <a:ext cx="634374" cy="563822"/>
          </a:xfrm>
          <a:prstGeom prst="rect">
            <a:avLst/>
          </a:prstGeom>
        </p:spPr>
      </p:pic>
    </p:spTree>
    <p:extLst>
      <p:ext uri="{BB962C8B-B14F-4D97-AF65-F5344CB8AC3E}">
        <p14:creationId xmlns:p14="http://schemas.microsoft.com/office/powerpoint/2010/main" val="2641718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630E14-174E-F30C-A491-3B894475D313}"/>
              </a:ext>
            </a:extLst>
          </p:cNvPr>
          <p:cNvSpPr>
            <a:spLocks noGrp="1"/>
          </p:cNvSpPr>
          <p:nvPr>
            <p:ph idx="1"/>
          </p:nvPr>
        </p:nvSpPr>
        <p:spPr>
          <a:xfrm>
            <a:off x="2541493" y="2790334"/>
            <a:ext cx="8261625" cy="2440700"/>
          </a:xfrm>
        </p:spPr>
        <p:txBody>
          <a:bodyPr/>
          <a:lstStyle/>
          <a:p>
            <a:pPr marL="1143000" lvl="2" indent="-228600" algn="just">
              <a:buFont typeface="Wingdings" panose="05000000000000000000" pitchFamily="2" charset="2"/>
              <a:buChar char=""/>
            </a:pPr>
            <a:r>
              <a:rPr lang="en-US" sz="2400" dirty="0">
                <a:solidFill>
                  <a:schemeClr val="bg2"/>
                </a:solidFill>
                <a:effectLst/>
                <a:latin typeface="Georgia" panose="02040502050405020303" pitchFamily="18" charset="0"/>
                <a:ea typeface="Calibri" panose="020F0502020204030204" pitchFamily="34" charset="0"/>
                <a:cs typeface="Times New Roman" panose="02020603050405020304" pitchFamily="18" charset="0"/>
              </a:rPr>
              <a:t>Date and Time Functions</a:t>
            </a:r>
          </a:p>
          <a:p>
            <a:pPr marL="1143000" lvl="2" indent="-228600" algn="just">
              <a:buFont typeface="Wingdings" panose="05000000000000000000" pitchFamily="2" charset="2"/>
              <a:buChar char=""/>
            </a:pPr>
            <a:r>
              <a:rPr lang="en-US" sz="2400" dirty="0">
                <a:solidFill>
                  <a:schemeClr val="bg2"/>
                </a:solidFill>
                <a:effectLst/>
                <a:latin typeface="Georgia" panose="02040502050405020303" pitchFamily="18" charset="0"/>
                <a:ea typeface="Calibri" panose="020F0502020204030204" pitchFamily="34" charset="0"/>
                <a:cs typeface="Times New Roman" panose="02020603050405020304" pitchFamily="18" charset="0"/>
              </a:rPr>
              <a:t>Text Functions</a:t>
            </a:r>
          </a:p>
          <a:p>
            <a:pPr marL="1143000" lvl="2" indent="-228600" algn="just">
              <a:buFont typeface="Wingdings" panose="05000000000000000000" pitchFamily="2" charset="2"/>
              <a:buChar char=""/>
            </a:pPr>
            <a:r>
              <a:rPr lang="en-US" sz="2400" dirty="0">
                <a:solidFill>
                  <a:schemeClr val="bg2"/>
                </a:solidFill>
                <a:effectLst/>
                <a:latin typeface="Georgia" panose="02040502050405020303" pitchFamily="18" charset="0"/>
                <a:ea typeface="Calibri" panose="020F0502020204030204" pitchFamily="34" charset="0"/>
                <a:cs typeface="Times New Roman" panose="02020603050405020304" pitchFamily="18" charset="0"/>
              </a:rPr>
              <a:t>Logical Functions</a:t>
            </a:r>
          </a:p>
          <a:p>
            <a:pPr marL="1143000" lvl="2" indent="-228600" algn="just">
              <a:buFont typeface="Wingdings" panose="05000000000000000000" pitchFamily="2" charset="2"/>
              <a:buChar char=""/>
            </a:pPr>
            <a:r>
              <a:rPr lang="en-US" sz="2400" dirty="0">
                <a:solidFill>
                  <a:schemeClr val="bg2"/>
                </a:solidFill>
                <a:effectLst/>
                <a:latin typeface="Georgia" panose="02040502050405020303" pitchFamily="18" charset="0"/>
                <a:ea typeface="Calibri" panose="020F0502020204030204" pitchFamily="34" charset="0"/>
                <a:cs typeface="Times New Roman" panose="02020603050405020304" pitchFamily="18" charset="0"/>
              </a:rPr>
              <a:t>Math &amp; Statistical Functions</a:t>
            </a:r>
          </a:p>
          <a:p>
            <a:pPr marL="1143000" lvl="2" indent="-228600" algn="just">
              <a:buFont typeface="Wingdings" panose="05000000000000000000" pitchFamily="2" charset="2"/>
              <a:buChar char=""/>
            </a:pPr>
            <a:r>
              <a:rPr lang="en-US" sz="2400" dirty="0">
                <a:solidFill>
                  <a:schemeClr val="bg2"/>
                </a:solidFill>
                <a:effectLst/>
                <a:latin typeface="Georgia" panose="02040502050405020303" pitchFamily="18" charset="0"/>
                <a:ea typeface="Calibri" panose="020F0502020204030204" pitchFamily="34" charset="0"/>
                <a:cs typeface="Times New Roman" panose="02020603050405020304" pitchFamily="18" charset="0"/>
              </a:rPr>
              <a:t>Filter Functions</a:t>
            </a:r>
          </a:p>
          <a:p>
            <a:pPr marL="1143000" lvl="2" indent="-228600" algn="just">
              <a:buFont typeface="Wingdings" panose="05000000000000000000" pitchFamily="2" charset="2"/>
              <a:buChar char=""/>
            </a:pPr>
            <a:r>
              <a:rPr lang="en-US" sz="2400" dirty="0">
                <a:solidFill>
                  <a:schemeClr val="bg2"/>
                </a:solidFill>
                <a:effectLst/>
                <a:latin typeface="Georgia" panose="02040502050405020303" pitchFamily="18" charset="0"/>
                <a:ea typeface="Calibri" panose="020F0502020204030204" pitchFamily="34" charset="0"/>
                <a:cs typeface="Times New Roman" panose="02020603050405020304" pitchFamily="18" charset="0"/>
              </a:rPr>
              <a:t>Time Intelligence functions</a:t>
            </a:r>
          </a:p>
          <a:p>
            <a:pPr marL="1143000" lvl="2" indent="-228600" algn="just">
              <a:buFont typeface="Wingdings" panose="05000000000000000000" pitchFamily="2" charset="2"/>
              <a:buChar char=""/>
            </a:pPr>
            <a:r>
              <a:rPr lang="en-US" sz="2400" dirty="0">
                <a:solidFill>
                  <a:schemeClr val="bg2"/>
                </a:solidFill>
                <a:effectLst/>
                <a:latin typeface="Georgia" panose="02040502050405020303" pitchFamily="18" charset="0"/>
                <a:ea typeface="Calibri" panose="020F0502020204030204" pitchFamily="34" charset="0"/>
                <a:cs typeface="Times New Roman" panose="02020603050405020304" pitchFamily="18" charset="0"/>
              </a:rPr>
              <a:t>Table Manipulation functions </a:t>
            </a:r>
          </a:p>
          <a:p>
            <a:pPr marL="1143000" lvl="2" indent="-228600" algn="just">
              <a:buFont typeface="Wingdings" panose="05000000000000000000" pitchFamily="2" charset="2"/>
              <a:buChar char=""/>
            </a:pPr>
            <a:r>
              <a:rPr lang="en-US" sz="2400" dirty="0">
                <a:solidFill>
                  <a:schemeClr val="bg2"/>
                </a:solidFill>
                <a:effectLst/>
                <a:latin typeface="Georgia" panose="02040502050405020303" pitchFamily="18" charset="0"/>
                <a:ea typeface="Calibri" panose="020F0502020204030204" pitchFamily="34" charset="0"/>
                <a:cs typeface="Times New Roman" panose="02020603050405020304" pitchFamily="18" charset="0"/>
              </a:rPr>
              <a:t>Information functions</a:t>
            </a:r>
          </a:p>
          <a:p>
            <a:pPr marL="1143000" lvl="2" indent="-228600" algn="just">
              <a:spcAft>
                <a:spcPts val="600"/>
              </a:spcAft>
              <a:buFont typeface="Wingdings" panose="05000000000000000000" pitchFamily="2" charset="2"/>
              <a:buChar char=""/>
            </a:pPr>
            <a:r>
              <a:rPr lang="en-US" sz="2400" dirty="0">
                <a:solidFill>
                  <a:schemeClr val="bg2"/>
                </a:solidFill>
                <a:effectLst/>
                <a:latin typeface="Georgia" panose="02040502050405020303" pitchFamily="18" charset="0"/>
                <a:ea typeface="Calibri" panose="020F0502020204030204" pitchFamily="34" charset="0"/>
                <a:cs typeface="Times New Roman" panose="02020603050405020304" pitchFamily="18" charset="0"/>
              </a:rPr>
              <a:t>Aggregation functions (A)/ Iterator functions (X)</a:t>
            </a:r>
          </a:p>
          <a:p>
            <a:pPr marL="0" indent="0">
              <a:buNone/>
            </a:pPr>
            <a:endParaRPr lang="en-US" dirty="0"/>
          </a:p>
        </p:txBody>
      </p:sp>
      <p:sp>
        <p:nvSpPr>
          <p:cNvPr id="4" name="Date Placeholder 3">
            <a:extLst>
              <a:ext uri="{FF2B5EF4-FFF2-40B4-BE49-F238E27FC236}">
                <a16:creationId xmlns:a16="http://schemas.microsoft.com/office/drawing/2014/main" id="{268FE803-0929-4F51-85AB-05C73A0B8A2E}"/>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1FBB64C-291D-FACC-C44A-FEBADBF0343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8D6C3C44-1AF7-EED6-4507-FE5110D1C9E0}"/>
              </a:ext>
            </a:extLst>
          </p:cNvPr>
          <p:cNvSpPr>
            <a:spLocks noGrp="1"/>
          </p:cNvSpPr>
          <p:nvPr>
            <p:ph type="sldNum" sz="quarter" idx="12"/>
          </p:nvPr>
        </p:nvSpPr>
        <p:spPr/>
        <p:txBody>
          <a:bodyPr/>
          <a:lstStyle/>
          <a:p>
            <a:fld id="{2533969A-88D7-D043-9145-D433A02B4603}" type="slidenum">
              <a:rPr lang="en-US" smtClean="0"/>
              <a:pPr/>
              <a:t>12</a:t>
            </a:fld>
            <a:endParaRPr lang="en-US" dirty="0"/>
          </a:p>
        </p:txBody>
      </p:sp>
      <p:sp>
        <p:nvSpPr>
          <p:cNvPr id="3" name="Title 2">
            <a:extLst>
              <a:ext uri="{FF2B5EF4-FFF2-40B4-BE49-F238E27FC236}">
                <a16:creationId xmlns:a16="http://schemas.microsoft.com/office/drawing/2014/main" id="{06C26D35-0311-8468-0307-E7A923B1D531}"/>
              </a:ext>
            </a:extLst>
          </p:cNvPr>
          <p:cNvSpPr>
            <a:spLocks noGrp="1"/>
          </p:cNvSpPr>
          <p:nvPr>
            <p:ph type="title" idx="4294967295"/>
          </p:nvPr>
        </p:nvSpPr>
        <p:spPr>
          <a:xfrm>
            <a:off x="778213" y="658814"/>
            <a:ext cx="2219511" cy="434696"/>
          </a:xfrm>
        </p:spPr>
        <p:txBody>
          <a:bodyPr/>
          <a:lstStyle/>
          <a:p>
            <a:r>
              <a:rPr lang="en-US" sz="2800" dirty="0">
                <a:solidFill>
                  <a:schemeClr val="bg2"/>
                </a:solidFill>
                <a:latin typeface="Georgia" panose="02040502050405020303" pitchFamily="18" charset="0"/>
                <a:cs typeface="Calibri" panose="020F0502020204030204" pitchFamily="34" charset="0"/>
              </a:rPr>
              <a:t>Outlines</a:t>
            </a:r>
          </a:p>
        </p:txBody>
      </p:sp>
    </p:spTree>
    <p:extLst>
      <p:ext uri="{BB962C8B-B14F-4D97-AF65-F5344CB8AC3E}">
        <p14:creationId xmlns:p14="http://schemas.microsoft.com/office/powerpoint/2010/main" val="258311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 email&#10;&#10;Description automatically generated">
            <a:extLst>
              <a:ext uri="{FF2B5EF4-FFF2-40B4-BE49-F238E27FC236}">
                <a16:creationId xmlns:a16="http://schemas.microsoft.com/office/drawing/2014/main" id="{6FE84619-8807-8BA6-8917-480D0ABE3630}"/>
              </a:ext>
            </a:extLst>
          </p:cNvPr>
          <p:cNvPicPr>
            <a:picLocks noGrp="1" noChangeAspect="1"/>
          </p:cNvPicPr>
          <p:nvPr>
            <p:ph sz="quarter" idx="13"/>
          </p:nvPr>
        </p:nvPicPr>
        <p:blipFill>
          <a:blip r:embed="rId2"/>
          <a:stretch>
            <a:fillRect/>
          </a:stretch>
        </p:blipFill>
        <p:spPr>
          <a:xfrm>
            <a:off x="1147665" y="1306286"/>
            <a:ext cx="9050694" cy="4879910"/>
          </a:xfrm>
        </p:spPr>
      </p:pic>
      <p:sp>
        <p:nvSpPr>
          <p:cNvPr id="3" name="Title 2">
            <a:extLst>
              <a:ext uri="{FF2B5EF4-FFF2-40B4-BE49-F238E27FC236}">
                <a16:creationId xmlns:a16="http://schemas.microsoft.com/office/drawing/2014/main" id="{6C299C74-5B54-8EDA-8496-54199CC9F226}"/>
              </a:ext>
            </a:extLst>
          </p:cNvPr>
          <p:cNvSpPr>
            <a:spLocks noGrp="1"/>
          </p:cNvSpPr>
          <p:nvPr>
            <p:ph type="title"/>
          </p:nvPr>
        </p:nvSpPr>
        <p:spPr>
          <a:xfrm>
            <a:off x="548640" y="488561"/>
            <a:ext cx="10687175" cy="463161"/>
          </a:xfrm>
        </p:spPr>
        <p:txBody>
          <a:bodyPr/>
          <a:lstStyle/>
          <a:p>
            <a:r>
              <a:rPr lang="en-US" dirty="0"/>
              <a:t>Date and Time Functions</a:t>
            </a:r>
          </a:p>
        </p:txBody>
      </p:sp>
      <p:sp>
        <p:nvSpPr>
          <p:cNvPr id="4" name="Date Placeholder 3">
            <a:extLst>
              <a:ext uri="{FF2B5EF4-FFF2-40B4-BE49-F238E27FC236}">
                <a16:creationId xmlns:a16="http://schemas.microsoft.com/office/drawing/2014/main" id="{8D9994B4-F265-0819-03ED-9A214DBC18F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EFB9BC1-FA65-80D6-E690-8472A5AE940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68B5104-4141-D41B-6E88-552E9B7FB697}"/>
              </a:ext>
            </a:extLst>
          </p:cNvPr>
          <p:cNvSpPr>
            <a:spLocks noGrp="1"/>
          </p:cNvSpPr>
          <p:nvPr>
            <p:ph type="sldNum" sz="quarter" idx="16"/>
          </p:nvPr>
        </p:nvSpPr>
        <p:spPr/>
        <p:txBody>
          <a:bodyPr/>
          <a:lstStyle/>
          <a:p>
            <a:fld id="{2533969A-88D7-D043-9145-D433A02B4603}" type="slidenum">
              <a:rPr lang="en-US" smtClean="0"/>
              <a:pPr/>
              <a:t>13</a:t>
            </a:fld>
            <a:endParaRPr lang="en-US" dirty="0"/>
          </a:p>
        </p:txBody>
      </p:sp>
      <p:pic>
        <p:nvPicPr>
          <p:cNvPr id="7" name="Picture 6" descr="Icon&#10;&#10;Description automatically generated">
            <a:extLst>
              <a:ext uri="{FF2B5EF4-FFF2-40B4-BE49-F238E27FC236}">
                <a16:creationId xmlns:a16="http://schemas.microsoft.com/office/drawing/2014/main" id="{1F7AB5E8-1F73-027F-6537-BD4EE2163474}"/>
              </a:ext>
            </a:extLst>
          </p:cNvPr>
          <p:cNvPicPr>
            <a:picLocks noChangeAspect="1"/>
          </p:cNvPicPr>
          <p:nvPr/>
        </p:nvPicPr>
        <p:blipFill>
          <a:blip r:embed="rId3"/>
          <a:stretch>
            <a:fillRect/>
          </a:stretch>
        </p:blipFill>
        <p:spPr>
          <a:xfrm>
            <a:off x="10579377" y="385990"/>
            <a:ext cx="549066" cy="495343"/>
          </a:xfrm>
          <a:prstGeom prst="rect">
            <a:avLst/>
          </a:prstGeom>
        </p:spPr>
      </p:pic>
    </p:spTree>
    <p:extLst>
      <p:ext uri="{BB962C8B-B14F-4D97-AF65-F5344CB8AC3E}">
        <p14:creationId xmlns:p14="http://schemas.microsoft.com/office/powerpoint/2010/main" val="309213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text, application, email&#10;&#10;Description automatically generated">
            <a:extLst>
              <a:ext uri="{FF2B5EF4-FFF2-40B4-BE49-F238E27FC236}">
                <a16:creationId xmlns:a16="http://schemas.microsoft.com/office/drawing/2014/main" id="{404A35D3-07D7-E806-DD15-E730AA38D60C}"/>
              </a:ext>
            </a:extLst>
          </p:cNvPr>
          <p:cNvPicPr>
            <a:picLocks noGrp="1" noChangeAspect="1"/>
          </p:cNvPicPr>
          <p:nvPr>
            <p:ph sz="quarter" idx="13"/>
          </p:nvPr>
        </p:nvPicPr>
        <p:blipFill>
          <a:blip r:embed="rId3"/>
          <a:stretch>
            <a:fillRect/>
          </a:stretch>
        </p:blipFill>
        <p:spPr>
          <a:xfrm>
            <a:off x="1406769" y="1557495"/>
            <a:ext cx="8842550" cy="3898759"/>
          </a:xfrm>
        </p:spPr>
      </p:pic>
      <p:sp>
        <p:nvSpPr>
          <p:cNvPr id="3" name="Title 2">
            <a:extLst>
              <a:ext uri="{FF2B5EF4-FFF2-40B4-BE49-F238E27FC236}">
                <a16:creationId xmlns:a16="http://schemas.microsoft.com/office/drawing/2014/main" id="{DC8DDE20-6C2C-62CD-A84D-2CA2610A233E}"/>
              </a:ext>
            </a:extLst>
          </p:cNvPr>
          <p:cNvSpPr>
            <a:spLocks noGrp="1"/>
          </p:cNvSpPr>
          <p:nvPr>
            <p:ph type="title"/>
          </p:nvPr>
        </p:nvSpPr>
        <p:spPr>
          <a:xfrm>
            <a:off x="548640" y="488561"/>
            <a:ext cx="10687175" cy="463161"/>
          </a:xfrm>
        </p:spPr>
        <p:txBody>
          <a:bodyPr/>
          <a:lstStyle/>
          <a:p>
            <a:r>
              <a:rPr lang="en-US" dirty="0"/>
              <a:t>Contd..</a:t>
            </a:r>
          </a:p>
        </p:txBody>
      </p:sp>
      <p:sp>
        <p:nvSpPr>
          <p:cNvPr id="4" name="Date Placeholder 3">
            <a:extLst>
              <a:ext uri="{FF2B5EF4-FFF2-40B4-BE49-F238E27FC236}">
                <a16:creationId xmlns:a16="http://schemas.microsoft.com/office/drawing/2014/main" id="{799BBAE7-4EF3-D810-6492-CDC5F42D1DA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95C47A2-CB0C-D61B-3B5F-CA184D344E5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B95B86E-EF6B-31C5-9453-C566EE3F1916}"/>
              </a:ext>
            </a:extLst>
          </p:cNvPr>
          <p:cNvSpPr>
            <a:spLocks noGrp="1"/>
          </p:cNvSpPr>
          <p:nvPr>
            <p:ph type="sldNum" sz="quarter" idx="16"/>
          </p:nvPr>
        </p:nvSpPr>
        <p:spPr/>
        <p:txBody>
          <a:bodyPr/>
          <a:lstStyle/>
          <a:p>
            <a:fld id="{2533969A-88D7-D043-9145-D433A02B4603}" type="slidenum">
              <a:rPr lang="en-US" smtClean="0"/>
              <a:pPr/>
              <a:t>14</a:t>
            </a:fld>
            <a:endParaRPr lang="en-US" dirty="0"/>
          </a:p>
        </p:txBody>
      </p:sp>
      <p:sp>
        <p:nvSpPr>
          <p:cNvPr id="2" name="TextBox 1">
            <a:extLst>
              <a:ext uri="{FF2B5EF4-FFF2-40B4-BE49-F238E27FC236}">
                <a16:creationId xmlns:a16="http://schemas.microsoft.com/office/drawing/2014/main" id="{C2C1AD65-D3BC-E154-594C-418959BA3DD4}"/>
              </a:ext>
            </a:extLst>
          </p:cNvPr>
          <p:cNvSpPr txBox="1"/>
          <p:nvPr/>
        </p:nvSpPr>
        <p:spPr>
          <a:xfrm>
            <a:off x="1131216" y="5816338"/>
            <a:ext cx="9766170" cy="646331"/>
          </a:xfrm>
          <a:prstGeom prst="rect">
            <a:avLst/>
          </a:prstGeom>
          <a:noFill/>
        </p:spPr>
        <p:txBody>
          <a:bodyPr wrap="square" rtlCol="0">
            <a:spAutoFit/>
          </a:bodyPr>
          <a:lstStyle/>
          <a:p>
            <a:r>
              <a:rPr lang="en-US" dirty="0"/>
              <a:t>Reference : https://learn.microsoft.com/en-us/dax/date-and-time-functions-dax</a:t>
            </a:r>
          </a:p>
          <a:p>
            <a:endParaRPr lang="en-US" dirty="0"/>
          </a:p>
        </p:txBody>
      </p:sp>
      <p:pic>
        <p:nvPicPr>
          <p:cNvPr id="9" name="Picture 8" descr="Icon&#10;&#10;Description automatically generated">
            <a:extLst>
              <a:ext uri="{FF2B5EF4-FFF2-40B4-BE49-F238E27FC236}">
                <a16:creationId xmlns:a16="http://schemas.microsoft.com/office/drawing/2014/main" id="{4D824978-BB92-6010-2550-ED4322B3719D}"/>
              </a:ext>
            </a:extLst>
          </p:cNvPr>
          <p:cNvPicPr>
            <a:picLocks noChangeAspect="1"/>
          </p:cNvPicPr>
          <p:nvPr/>
        </p:nvPicPr>
        <p:blipFill>
          <a:blip r:embed="rId4"/>
          <a:stretch>
            <a:fillRect/>
          </a:stretch>
        </p:blipFill>
        <p:spPr>
          <a:xfrm>
            <a:off x="10579377" y="511594"/>
            <a:ext cx="449619" cy="495343"/>
          </a:xfrm>
          <a:prstGeom prst="rect">
            <a:avLst/>
          </a:prstGeom>
        </p:spPr>
      </p:pic>
    </p:spTree>
    <p:extLst>
      <p:ext uri="{BB962C8B-B14F-4D97-AF65-F5344CB8AC3E}">
        <p14:creationId xmlns:p14="http://schemas.microsoft.com/office/powerpoint/2010/main" val="3034263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2A01AB-E45A-07BE-0FF8-EAF36B6F19AE}"/>
              </a:ext>
            </a:extLst>
          </p:cNvPr>
          <p:cNvSpPr>
            <a:spLocks noGrp="1"/>
          </p:cNvSpPr>
          <p:nvPr>
            <p:ph sz="quarter" idx="13"/>
          </p:nvPr>
        </p:nvSpPr>
        <p:spPr>
          <a:xfrm>
            <a:off x="548640" y="1178352"/>
            <a:ext cx="6351781" cy="4835950"/>
          </a:xfrm>
        </p:spPr>
        <p:txBody>
          <a:bodyPr/>
          <a:lstStyle/>
          <a:p>
            <a:pPr marL="0" indent="0">
              <a:buNone/>
            </a:pPr>
            <a:r>
              <a:rPr lang="en-US" sz="2000" b="1" dirty="0">
                <a:latin typeface="Georgia" panose="02040502050405020303" pitchFamily="18" charset="0"/>
              </a:rPr>
              <a:t>Syntax:  </a:t>
            </a:r>
            <a:r>
              <a:rPr lang="en-US" sz="2000" dirty="0">
                <a:latin typeface="Georgia" panose="02040502050405020303" pitchFamily="18" charset="0"/>
              </a:rPr>
              <a:t>CALENDAR(&lt;</a:t>
            </a:r>
            <a:r>
              <a:rPr lang="en-US" sz="2000" dirty="0" err="1">
                <a:latin typeface="Georgia" panose="02040502050405020303" pitchFamily="18" charset="0"/>
              </a:rPr>
              <a:t>start_date</a:t>
            </a:r>
            <a:r>
              <a:rPr lang="en-US" sz="2000" dirty="0">
                <a:latin typeface="Georgia" panose="02040502050405020303" pitchFamily="18" charset="0"/>
              </a:rPr>
              <a:t>&gt;,&lt;</a:t>
            </a:r>
            <a:r>
              <a:rPr lang="en-US" sz="2000" dirty="0" err="1">
                <a:latin typeface="Georgia" panose="02040502050405020303" pitchFamily="18" charset="0"/>
              </a:rPr>
              <a:t>end_date</a:t>
            </a:r>
            <a:r>
              <a:rPr lang="en-US" sz="2000" dirty="0">
                <a:latin typeface="Georgia" panose="02040502050405020303" pitchFamily="18" charset="0"/>
              </a:rPr>
              <a:t>&gt;)</a:t>
            </a:r>
          </a:p>
          <a:p>
            <a:pPr>
              <a:buFont typeface="Arial" panose="020B0604020202020204" pitchFamily="34" charset="0"/>
              <a:buChar char="•"/>
            </a:pPr>
            <a:r>
              <a:rPr lang="en-US" sz="2000" dirty="0">
                <a:latin typeface="Georgia" panose="02040502050405020303" pitchFamily="18" charset="0"/>
              </a:rPr>
              <a:t>Returns a table with single column named "Date" that contains a contiguous set of the dates</a:t>
            </a:r>
          </a:p>
          <a:p>
            <a:pPr>
              <a:buFont typeface="Arial" panose="020B0604020202020204" pitchFamily="34" charset="0"/>
              <a:buChar char="•"/>
            </a:pPr>
            <a:r>
              <a:rPr lang="en-US" sz="2000" dirty="0">
                <a:latin typeface="Georgia" panose="02040502050405020303" pitchFamily="18" charset="0"/>
              </a:rPr>
              <a:t>An error is returned if </a:t>
            </a:r>
            <a:r>
              <a:rPr lang="en-US" sz="2000" dirty="0" err="1">
                <a:latin typeface="Georgia" panose="02040502050405020303" pitchFamily="18" charset="0"/>
              </a:rPr>
              <a:t>start_date</a:t>
            </a:r>
            <a:r>
              <a:rPr lang="en-US" sz="2000" dirty="0">
                <a:latin typeface="Georgia" panose="02040502050405020303" pitchFamily="18" charset="0"/>
              </a:rPr>
              <a:t> is </a:t>
            </a:r>
            <a:r>
              <a:rPr lang="en-US" sz="2000" dirty="0" err="1">
                <a:latin typeface="Georgia" panose="02040502050405020303" pitchFamily="18" charset="0"/>
              </a:rPr>
              <a:t>greator</a:t>
            </a:r>
            <a:r>
              <a:rPr lang="en-US" sz="2000" dirty="0">
                <a:latin typeface="Georgia" panose="02040502050405020303" pitchFamily="18" charset="0"/>
              </a:rPr>
              <a:t> than </a:t>
            </a:r>
            <a:r>
              <a:rPr lang="en-US" sz="2000" dirty="0" err="1">
                <a:latin typeface="Georgia" panose="02040502050405020303" pitchFamily="18" charset="0"/>
              </a:rPr>
              <a:t>end_date</a:t>
            </a:r>
            <a:endParaRPr lang="en-US" sz="2000" dirty="0">
              <a:latin typeface="Georgia" panose="02040502050405020303" pitchFamily="18" charset="0"/>
            </a:endParaRPr>
          </a:p>
          <a:p>
            <a:pPr marL="0" indent="0">
              <a:buNone/>
            </a:pPr>
            <a:r>
              <a:rPr lang="en-US" sz="2000" b="1" dirty="0">
                <a:latin typeface="Georgia" panose="02040502050405020303" pitchFamily="18" charset="0"/>
              </a:rPr>
              <a:t>Example : </a:t>
            </a:r>
            <a:r>
              <a:rPr lang="en-US" sz="2000" dirty="0">
                <a:latin typeface="Georgia" panose="02040502050405020303" pitchFamily="18" charset="0"/>
              </a:rPr>
              <a:t>CALENDAR(Date(2020,1,1),Date(2021,12,31)</a:t>
            </a:r>
          </a:p>
        </p:txBody>
      </p:sp>
      <p:sp>
        <p:nvSpPr>
          <p:cNvPr id="3" name="Title 2">
            <a:extLst>
              <a:ext uri="{FF2B5EF4-FFF2-40B4-BE49-F238E27FC236}">
                <a16:creationId xmlns:a16="http://schemas.microsoft.com/office/drawing/2014/main" id="{41D9DB3F-9A2F-9954-FC5F-11D200F6BC76}"/>
              </a:ext>
            </a:extLst>
          </p:cNvPr>
          <p:cNvSpPr>
            <a:spLocks noGrp="1"/>
          </p:cNvSpPr>
          <p:nvPr>
            <p:ph type="title"/>
          </p:nvPr>
        </p:nvSpPr>
        <p:spPr>
          <a:xfrm>
            <a:off x="548640" y="488561"/>
            <a:ext cx="10687175" cy="369332"/>
          </a:xfrm>
        </p:spPr>
        <p:txBody>
          <a:bodyPr/>
          <a:lstStyle/>
          <a:p>
            <a:r>
              <a:rPr lang="en-US" sz="2800" dirty="0">
                <a:latin typeface="Georgia" panose="02040502050405020303" pitchFamily="18" charset="0"/>
              </a:rPr>
              <a:t>CALENDAR()</a:t>
            </a:r>
          </a:p>
        </p:txBody>
      </p:sp>
      <p:sp>
        <p:nvSpPr>
          <p:cNvPr id="4" name="Date Placeholder 3">
            <a:extLst>
              <a:ext uri="{FF2B5EF4-FFF2-40B4-BE49-F238E27FC236}">
                <a16:creationId xmlns:a16="http://schemas.microsoft.com/office/drawing/2014/main" id="{075CD793-826C-ED83-CBD6-1DDDA3566B9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208A341-D49D-D313-A200-5449F969FB2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965CAC2-8049-40D4-3CE3-79FC9277CA37}"/>
              </a:ext>
            </a:extLst>
          </p:cNvPr>
          <p:cNvSpPr>
            <a:spLocks noGrp="1"/>
          </p:cNvSpPr>
          <p:nvPr>
            <p:ph type="sldNum" sz="quarter" idx="16"/>
          </p:nvPr>
        </p:nvSpPr>
        <p:spPr/>
        <p:txBody>
          <a:bodyPr/>
          <a:lstStyle/>
          <a:p>
            <a:fld id="{2533969A-88D7-D043-9145-D433A02B4603}" type="slidenum">
              <a:rPr lang="en-US" smtClean="0"/>
              <a:pPr/>
              <a:t>15</a:t>
            </a:fld>
            <a:endParaRPr lang="en-US" dirty="0"/>
          </a:p>
        </p:txBody>
      </p:sp>
      <p:cxnSp>
        <p:nvCxnSpPr>
          <p:cNvPr id="8" name="Straight Arrow Connector 7">
            <a:extLst>
              <a:ext uri="{FF2B5EF4-FFF2-40B4-BE49-F238E27FC236}">
                <a16:creationId xmlns:a16="http://schemas.microsoft.com/office/drawing/2014/main" id="{9A8F47F0-EF54-E85C-9596-73DEF356123A}"/>
              </a:ext>
            </a:extLst>
          </p:cNvPr>
          <p:cNvCxnSpPr/>
          <p:nvPr/>
        </p:nvCxnSpPr>
        <p:spPr>
          <a:xfrm>
            <a:off x="6711885" y="1877567"/>
            <a:ext cx="13763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5C6401-6C4C-FE1D-BC7A-E084DC502117}"/>
              </a:ext>
            </a:extLst>
          </p:cNvPr>
          <p:cNvSpPr txBox="1"/>
          <p:nvPr/>
        </p:nvSpPr>
        <p:spPr>
          <a:xfrm>
            <a:off x="8239026" y="1713158"/>
            <a:ext cx="2762053" cy="369332"/>
          </a:xfrm>
          <a:prstGeom prst="rect">
            <a:avLst/>
          </a:prstGeom>
          <a:noFill/>
        </p:spPr>
        <p:txBody>
          <a:bodyPr wrap="square" rtlCol="0">
            <a:spAutoFit/>
          </a:bodyPr>
          <a:lstStyle/>
          <a:p>
            <a:r>
              <a:rPr lang="en-US" dirty="0"/>
              <a:t>Format : YYYY,MM,DD</a:t>
            </a:r>
          </a:p>
        </p:txBody>
      </p:sp>
      <p:pic>
        <p:nvPicPr>
          <p:cNvPr id="11" name="Picture 10" descr="Graphical user interface, application&#10;&#10;Description automatically generated">
            <a:extLst>
              <a:ext uri="{FF2B5EF4-FFF2-40B4-BE49-F238E27FC236}">
                <a16:creationId xmlns:a16="http://schemas.microsoft.com/office/drawing/2014/main" id="{348ADB77-63F9-CF6E-08FE-AF4671890FAE}"/>
              </a:ext>
            </a:extLst>
          </p:cNvPr>
          <p:cNvPicPr>
            <a:picLocks noChangeAspect="1"/>
          </p:cNvPicPr>
          <p:nvPr/>
        </p:nvPicPr>
        <p:blipFill>
          <a:blip r:embed="rId2"/>
          <a:stretch>
            <a:fillRect/>
          </a:stretch>
        </p:blipFill>
        <p:spPr>
          <a:xfrm>
            <a:off x="7430656" y="2229141"/>
            <a:ext cx="3978349" cy="4054017"/>
          </a:xfrm>
          <a:prstGeom prst="rect">
            <a:avLst/>
          </a:prstGeom>
        </p:spPr>
      </p:pic>
      <p:pic>
        <p:nvPicPr>
          <p:cNvPr id="10" name="Picture 9" descr="Icon&#10;&#10;Description automatically generated">
            <a:extLst>
              <a:ext uri="{FF2B5EF4-FFF2-40B4-BE49-F238E27FC236}">
                <a16:creationId xmlns:a16="http://schemas.microsoft.com/office/drawing/2014/main" id="{FCD92F3A-B998-4674-D82C-4B73F481721C}"/>
              </a:ext>
            </a:extLst>
          </p:cNvPr>
          <p:cNvPicPr>
            <a:picLocks noChangeAspect="1"/>
          </p:cNvPicPr>
          <p:nvPr/>
        </p:nvPicPr>
        <p:blipFill>
          <a:blip r:embed="rId3"/>
          <a:stretch>
            <a:fillRect/>
          </a:stretch>
        </p:blipFill>
        <p:spPr>
          <a:xfrm>
            <a:off x="10551460" y="610221"/>
            <a:ext cx="449619" cy="495343"/>
          </a:xfrm>
          <a:prstGeom prst="rect">
            <a:avLst/>
          </a:prstGeom>
        </p:spPr>
      </p:pic>
    </p:spTree>
    <p:extLst>
      <p:ext uri="{BB962C8B-B14F-4D97-AF65-F5344CB8AC3E}">
        <p14:creationId xmlns:p14="http://schemas.microsoft.com/office/powerpoint/2010/main" val="86754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851D6-F4D7-F983-573C-5CF5A2617616}"/>
              </a:ext>
            </a:extLst>
          </p:cNvPr>
          <p:cNvSpPr>
            <a:spLocks noGrp="1"/>
          </p:cNvSpPr>
          <p:nvPr>
            <p:ph sz="quarter" idx="13"/>
          </p:nvPr>
        </p:nvSpPr>
        <p:spPr>
          <a:xfrm>
            <a:off x="548640" y="216816"/>
            <a:ext cx="10848365" cy="6287679"/>
          </a:xfrm>
        </p:spPr>
        <p:txBody>
          <a:bodyPr/>
          <a:lstStyle/>
          <a:p>
            <a:pPr marL="0" indent="0">
              <a:buNone/>
            </a:pPr>
            <a:r>
              <a:rPr lang="en-US" sz="2000" b="1" dirty="0">
                <a:solidFill>
                  <a:srgbClr val="012C74"/>
                </a:solidFill>
                <a:latin typeface="Georgia" panose="02040502050405020303" pitchFamily="18" charset="0"/>
              </a:rPr>
              <a:t>YEARFRAC():</a:t>
            </a:r>
          </a:p>
          <a:p>
            <a:pPr marL="0" indent="0">
              <a:buNone/>
            </a:pPr>
            <a:r>
              <a:rPr lang="en-US" sz="2000" dirty="0">
                <a:latin typeface="Georgia" panose="02040502050405020303" pitchFamily="18" charset="0"/>
              </a:rPr>
              <a:t>This function returns the fractional differences b/n the start date and end date in numbers(years)</a:t>
            </a:r>
            <a:endParaRPr lang="en-US" sz="2000" b="1" dirty="0">
              <a:solidFill>
                <a:srgbClr val="012C74"/>
              </a:solidFill>
              <a:latin typeface="Georgia" panose="02040502050405020303" pitchFamily="18" charset="0"/>
            </a:endParaRPr>
          </a:p>
          <a:p>
            <a:pPr marL="0" indent="0">
              <a:buNone/>
            </a:pPr>
            <a:r>
              <a:rPr lang="en-US" sz="2000" b="1" dirty="0">
                <a:latin typeface="Georgia" panose="02040502050405020303" pitchFamily="18" charset="0"/>
              </a:rPr>
              <a:t>Syntax: </a:t>
            </a:r>
            <a:r>
              <a:rPr lang="en-US" sz="2000" dirty="0">
                <a:latin typeface="Georgia" panose="02040502050405020303" pitchFamily="18" charset="0"/>
              </a:rPr>
              <a:t>YEARFRAC(</a:t>
            </a:r>
            <a:r>
              <a:rPr lang="en-US" sz="2000" dirty="0" err="1">
                <a:latin typeface="Georgia" panose="02040502050405020303" pitchFamily="18" charset="0"/>
              </a:rPr>
              <a:t>Start_date,end_date</a:t>
            </a:r>
            <a:r>
              <a:rPr lang="en-US" sz="2000" dirty="0">
                <a:latin typeface="Georgia" panose="02040502050405020303" pitchFamily="18" charset="0"/>
              </a:rPr>
              <a:t>)</a:t>
            </a:r>
          </a:p>
          <a:p>
            <a:pPr marL="0" indent="0">
              <a:buNone/>
            </a:pPr>
            <a:r>
              <a:rPr lang="en-US" sz="2000" b="1" dirty="0">
                <a:latin typeface="Georgia" panose="02040502050405020303" pitchFamily="18" charset="0"/>
              </a:rPr>
              <a:t>Example : </a:t>
            </a:r>
            <a:r>
              <a:rPr lang="en-US" sz="2000" dirty="0">
                <a:latin typeface="Georgia" panose="02040502050405020303" pitchFamily="18" charset="0"/>
              </a:rPr>
              <a:t>Age =YEARFRAC('</a:t>
            </a:r>
            <a:r>
              <a:rPr lang="en-US" sz="2000" dirty="0" err="1">
                <a:latin typeface="Georgia" panose="02040502050405020303" pitchFamily="18" charset="0"/>
              </a:rPr>
              <a:t>Employees_dets</a:t>
            </a:r>
            <a:r>
              <a:rPr lang="en-US" sz="2000" dirty="0">
                <a:latin typeface="Georgia" panose="02040502050405020303" pitchFamily="18" charset="0"/>
              </a:rPr>
              <a:t>'[</a:t>
            </a:r>
            <a:r>
              <a:rPr lang="en-US" sz="2000" dirty="0" err="1">
                <a:latin typeface="Georgia" panose="02040502050405020303" pitchFamily="18" charset="0"/>
              </a:rPr>
              <a:t>Doj</a:t>
            </a:r>
            <a:r>
              <a:rPr lang="en-US" sz="2000" dirty="0">
                <a:latin typeface="Georgia" panose="02040502050405020303" pitchFamily="18" charset="0"/>
              </a:rPr>
              <a:t>],Now())</a:t>
            </a:r>
          </a:p>
          <a:p>
            <a:pPr marL="0" indent="0">
              <a:buNone/>
            </a:pPr>
            <a:r>
              <a:rPr lang="en-US" sz="2000" b="1" dirty="0" err="1">
                <a:solidFill>
                  <a:srgbClr val="012C74"/>
                </a:solidFill>
                <a:latin typeface="Georgia" panose="02040502050405020303" pitchFamily="18" charset="0"/>
              </a:rPr>
              <a:t>Edate</a:t>
            </a:r>
            <a:r>
              <a:rPr lang="en-US" sz="2000" b="1" dirty="0">
                <a:solidFill>
                  <a:srgbClr val="012C74"/>
                </a:solidFill>
                <a:latin typeface="Georgia" panose="02040502050405020303" pitchFamily="18" charset="0"/>
              </a:rPr>
              <a:t>():</a:t>
            </a:r>
          </a:p>
          <a:p>
            <a:pPr marL="0" indent="0">
              <a:buNone/>
            </a:pPr>
            <a:r>
              <a:rPr lang="en-US" sz="2000" dirty="0">
                <a:latin typeface="Georgia" panose="02040502050405020303" pitchFamily="18" charset="0"/>
              </a:rPr>
              <a:t>Returns previous dates or future </a:t>
            </a:r>
            <a:r>
              <a:rPr lang="en-US" sz="2000" dirty="0" err="1">
                <a:latin typeface="Georgia" panose="02040502050405020303" pitchFamily="18" charset="0"/>
              </a:rPr>
              <a:t>dates.Adding</a:t>
            </a:r>
            <a:r>
              <a:rPr lang="en-US" sz="2000" dirty="0">
                <a:latin typeface="Georgia" panose="02040502050405020303" pitchFamily="18" charset="0"/>
              </a:rPr>
              <a:t> or subtracting months</a:t>
            </a:r>
          </a:p>
          <a:p>
            <a:pPr marL="0" indent="0">
              <a:buNone/>
            </a:pPr>
            <a:r>
              <a:rPr lang="en-US" sz="2000" b="1" dirty="0">
                <a:latin typeface="Georgia" panose="02040502050405020303" pitchFamily="18" charset="0"/>
              </a:rPr>
              <a:t>Syntax: </a:t>
            </a:r>
            <a:r>
              <a:rPr lang="en-US" sz="2000" dirty="0">
                <a:latin typeface="Georgia" panose="02040502050405020303" pitchFamily="18" charset="0"/>
              </a:rPr>
              <a:t>EDATE(</a:t>
            </a:r>
            <a:r>
              <a:rPr lang="en-US" sz="2000" dirty="0" err="1">
                <a:latin typeface="Georgia" panose="02040502050405020303" pitchFamily="18" charset="0"/>
              </a:rPr>
              <a:t>start_date,Months</a:t>
            </a:r>
            <a:r>
              <a:rPr lang="en-US" sz="2000" dirty="0">
                <a:latin typeface="Georgia" panose="02040502050405020303" pitchFamily="18" charset="0"/>
              </a:rPr>
              <a:t>(+/-)</a:t>
            </a:r>
          </a:p>
          <a:p>
            <a:pPr marL="0" indent="0">
              <a:buNone/>
            </a:pPr>
            <a:r>
              <a:rPr lang="en-US" sz="2000" b="1" dirty="0">
                <a:latin typeface="Georgia" panose="02040502050405020303" pitchFamily="18" charset="0"/>
              </a:rPr>
              <a:t>Example: </a:t>
            </a:r>
            <a:r>
              <a:rPr lang="en-US" sz="2000" dirty="0" err="1">
                <a:latin typeface="Georgia" panose="02040502050405020303" pitchFamily="18" charset="0"/>
              </a:rPr>
              <a:t>Edate_val</a:t>
            </a:r>
            <a:r>
              <a:rPr lang="en-US" sz="2000" dirty="0">
                <a:latin typeface="Georgia" panose="02040502050405020303" pitchFamily="18" charset="0"/>
              </a:rPr>
              <a:t> = EDATE('order summary'[</a:t>
            </a:r>
            <a:r>
              <a:rPr lang="en-US" sz="2000" dirty="0" err="1">
                <a:latin typeface="Georgia" panose="02040502050405020303" pitchFamily="18" charset="0"/>
              </a:rPr>
              <a:t>Order_date</a:t>
            </a:r>
            <a:r>
              <a:rPr lang="en-US" sz="2000" dirty="0">
                <a:latin typeface="Georgia" panose="02040502050405020303" pitchFamily="18" charset="0"/>
              </a:rPr>
              <a:t>],2)</a:t>
            </a:r>
          </a:p>
          <a:p>
            <a:pPr marL="0" indent="0">
              <a:buNone/>
            </a:pPr>
            <a:r>
              <a:rPr lang="en-US" sz="2000" b="1" dirty="0">
                <a:solidFill>
                  <a:srgbClr val="012C74"/>
                </a:solidFill>
                <a:latin typeface="Georgia" panose="02040502050405020303" pitchFamily="18" charset="0"/>
              </a:rPr>
              <a:t>EOMONTH():</a:t>
            </a:r>
          </a:p>
          <a:p>
            <a:pPr marL="0" indent="0">
              <a:buNone/>
            </a:pPr>
            <a:r>
              <a:rPr lang="en-US" sz="2000" dirty="0">
                <a:latin typeface="Georgia" panose="02040502050405020303" pitchFamily="18" charset="0"/>
              </a:rPr>
              <a:t>Display the last day in a month.</a:t>
            </a:r>
            <a:endParaRPr lang="en-US" sz="2000" dirty="0">
              <a:solidFill>
                <a:srgbClr val="012C74"/>
              </a:solidFill>
              <a:latin typeface="Georgia" panose="02040502050405020303" pitchFamily="18" charset="0"/>
            </a:endParaRPr>
          </a:p>
          <a:p>
            <a:pPr marL="0" indent="0">
              <a:buNone/>
            </a:pPr>
            <a:r>
              <a:rPr lang="en-US" sz="2000" b="1" dirty="0">
                <a:latin typeface="Georgia" panose="02040502050405020303" pitchFamily="18" charset="0"/>
              </a:rPr>
              <a:t>Syntax: </a:t>
            </a:r>
            <a:r>
              <a:rPr lang="en-US" sz="2000" dirty="0">
                <a:latin typeface="Georgia" panose="02040502050405020303" pitchFamily="18" charset="0"/>
              </a:rPr>
              <a:t>EOMONTH(</a:t>
            </a:r>
            <a:r>
              <a:rPr lang="en-US" sz="2000" dirty="0" err="1">
                <a:latin typeface="Georgia" panose="02040502050405020303" pitchFamily="18" charset="0"/>
              </a:rPr>
              <a:t>start_date,Months</a:t>
            </a:r>
            <a:r>
              <a:rPr lang="en-US" sz="2000" dirty="0">
                <a:latin typeface="Georgia" panose="02040502050405020303" pitchFamily="18" charset="0"/>
              </a:rPr>
              <a:t> (+,-))</a:t>
            </a:r>
          </a:p>
          <a:p>
            <a:pPr marL="0" indent="0">
              <a:buNone/>
            </a:pPr>
            <a:r>
              <a:rPr lang="en-US" sz="2000" b="1" dirty="0">
                <a:latin typeface="Georgia" panose="02040502050405020303" pitchFamily="18" charset="0"/>
              </a:rPr>
              <a:t>Example : </a:t>
            </a:r>
            <a:r>
              <a:rPr lang="en-US" sz="2000" dirty="0" err="1">
                <a:latin typeface="Georgia" panose="02040502050405020303" pitchFamily="18" charset="0"/>
              </a:rPr>
              <a:t>EMONTH_val</a:t>
            </a:r>
            <a:r>
              <a:rPr lang="en-US" sz="2000" dirty="0">
                <a:latin typeface="Georgia" panose="02040502050405020303" pitchFamily="18" charset="0"/>
              </a:rPr>
              <a:t> = EOMONTH(Employee'[</a:t>
            </a:r>
            <a:r>
              <a:rPr lang="en-US" sz="2000" dirty="0" err="1">
                <a:latin typeface="Georgia" panose="02040502050405020303" pitchFamily="18" charset="0"/>
              </a:rPr>
              <a:t>Doj</a:t>
            </a:r>
            <a:r>
              <a:rPr lang="en-US" sz="2000" dirty="0">
                <a:latin typeface="Georgia" panose="02040502050405020303" pitchFamily="18" charset="0"/>
              </a:rPr>
              <a:t>],2)</a:t>
            </a:r>
          </a:p>
        </p:txBody>
      </p:sp>
      <p:sp>
        <p:nvSpPr>
          <p:cNvPr id="4" name="Date Placeholder 3">
            <a:extLst>
              <a:ext uri="{FF2B5EF4-FFF2-40B4-BE49-F238E27FC236}">
                <a16:creationId xmlns:a16="http://schemas.microsoft.com/office/drawing/2014/main" id="{4658A02E-23BC-DD04-474C-F3F81B692E1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C85B0E7-BA54-DE8C-3850-8B43EB4CD88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6A4FF2A-72D0-56DB-1596-A9780C963629}"/>
              </a:ext>
            </a:extLst>
          </p:cNvPr>
          <p:cNvSpPr>
            <a:spLocks noGrp="1"/>
          </p:cNvSpPr>
          <p:nvPr>
            <p:ph type="sldNum" sz="quarter" idx="16"/>
          </p:nvPr>
        </p:nvSpPr>
        <p:spPr/>
        <p:txBody>
          <a:bodyPr/>
          <a:lstStyle/>
          <a:p>
            <a:fld id="{2533969A-88D7-D043-9145-D433A02B4603}" type="slidenum">
              <a:rPr lang="en-US" smtClean="0"/>
              <a:pPr/>
              <a:t>16</a:t>
            </a:fld>
            <a:endParaRPr lang="en-US" dirty="0"/>
          </a:p>
        </p:txBody>
      </p:sp>
      <p:pic>
        <p:nvPicPr>
          <p:cNvPr id="7" name="Picture 6" descr="Icon&#10;&#10;Description automatically generated">
            <a:extLst>
              <a:ext uri="{FF2B5EF4-FFF2-40B4-BE49-F238E27FC236}">
                <a16:creationId xmlns:a16="http://schemas.microsoft.com/office/drawing/2014/main" id="{510707A5-75E2-1BEC-7DC4-1B8D74921272}"/>
              </a:ext>
            </a:extLst>
          </p:cNvPr>
          <p:cNvPicPr>
            <a:picLocks noChangeAspect="1"/>
          </p:cNvPicPr>
          <p:nvPr/>
        </p:nvPicPr>
        <p:blipFill>
          <a:blip r:embed="rId2"/>
          <a:stretch>
            <a:fillRect/>
          </a:stretch>
        </p:blipFill>
        <p:spPr>
          <a:xfrm>
            <a:off x="10301565" y="496493"/>
            <a:ext cx="679541" cy="748647"/>
          </a:xfrm>
          <a:prstGeom prst="rect">
            <a:avLst/>
          </a:prstGeom>
        </p:spPr>
      </p:pic>
    </p:spTree>
    <p:extLst>
      <p:ext uri="{BB962C8B-B14F-4D97-AF65-F5344CB8AC3E}">
        <p14:creationId xmlns:p14="http://schemas.microsoft.com/office/powerpoint/2010/main" val="3725915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E3FB17-9371-E6E5-946E-75003F797303}"/>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4F82284-49A5-96DB-AB9C-0600E9E7694F}"/>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1F08A9BB-B534-B927-3399-7D6B055CA709}"/>
              </a:ext>
            </a:extLst>
          </p:cNvPr>
          <p:cNvSpPr>
            <a:spLocks noGrp="1"/>
          </p:cNvSpPr>
          <p:nvPr>
            <p:ph type="sldNum" sz="quarter" idx="16"/>
          </p:nvPr>
        </p:nvSpPr>
        <p:spPr/>
        <p:txBody>
          <a:bodyPr/>
          <a:lstStyle/>
          <a:p>
            <a:fld id="{2533969A-88D7-D043-9145-D433A02B4603}" type="slidenum">
              <a:rPr lang="en-US" smtClean="0"/>
              <a:pPr/>
              <a:t>17</a:t>
            </a:fld>
            <a:endParaRPr lang="en-US" dirty="0"/>
          </a:p>
        </p:txBody>
      </p:sp>
      <p:sp>
        <p:nvSpPr>
          <p:cNvPr id="7" name="Title 2">
            <a:extLst>
              <a:ext uri="{FF2B5EF4-FFF2-40B4-BE49-F238E27FC236}">
                <a16:creationId xmlns:a16="http://schemas.microsoft.com/office/drawing/2014/main" id="{DFA953AF-A6F2-9CF5-BC11-B07830D69DB1}"/>
              </a:ext>
            </a:extLst>
          </p:cNvPr>
          <p:cNvSpPr>
            <a:spLocks noGrp="1"/>
          </p:cNvSpPr>
          <p:nvPr>
            <p:ph sz="quarter" idx="13"/>
          </p:nvPr>
        </p:nvSpPr>
        <p:spPr>
          <a:xfrm>
            <a:off x="549275" y="227013"/>
            <a:ext cx="10857158" cy="6409457"/>
          </a:xfrm>
        </p:spPr>
        <p:txBody>
          <a:bodyPr/>
          <a:lstStyle/>
          <a:p>
            <a:pPr marL="0" indent="0">
              <a:buNone/>
            </a:pPr>
            <a:r>
              <a:rPr lang="en-US" sz="2000" b="1" dirty="0">
                <a:solidFill>
                  <a:srgbClr val="125798"/>
                </a:solidFill>
                <a:latin typeface="Georgia" panose="02040502050405020303" pitchFamily="18" charset="0"/>
              </a:rPr>
              <a:t>DATEDIFF():</a:t>
            </a:r>
          </a:p>
          <a:p>
            <a:r>
              <a:rPr lang="en-US" sz="2000" dirty="0">
                <a:latin typeface="Georgia" panose="02040502050405020303" pitchFamily="18" charset="0"/>
              </a:rPr>
              <a:t>Returns the date difference b/n the start date and end date.</a:t>
            </a:r>
          </a:p>
          <a:p>
            <a:r>
              <a:rPr lang="en-US" sz="2000" dirty="0">
                <a:latin typeface="Georgia" panose="02040502050405020303" pitchFamily="18" charset="0"/>
              </a:rPr>
              <a:t>Third argument to select the difference values in </a:t>
            </a:r>
            <a:r>
              <a:rPr lang="en-US" sz="2000" b="1" dirty="0">
                <a:latin typeface="Georgia" panose="02040502050405020303" pitchFamily="18" charset="0"/>
              </a:rPr>
              <a:t>Year, Quarter, Month, week, Day, Hour, Minute, Second.</a:t>
            </a:r>
          </a:p>
          <a:p>
            <a:pPr marL="0" indent="0">
              <a:buNone/>
            </a:pPr>
            <a:r>
              <a:rPr lang="en-US" sz="2000" b="1" dirty="0">
                <a:latin typeface="Georgia" panose="02040502050405020303" pitchFamily="18" charset="0"/>
              </a:rPr>
              <a:t>Syntax: </a:t>
            </a:r>
            <a:r>
              <a:rPr lang="en-US" sz="2000" dirty="0">
                <a:latin typeface="Georgia" panose="02040502050405020303" pitchFamily="18" charset="0"/>
              </a:rPr>
              <a:t>DATEDIFF(</a:t>
            </a:r>
            <a:r>
              <a:rPr lang="en-US" sz="2000" dirty="0" err="1">
                <a:latin typeface="Georgia" panose="02040502050405020303" pitchFamily="18" charset="0"/>
              </a:rPr>
              <a:t>start_date</a:t>
            </a:r>
            <a:r>
              <a:rPr lang="en-US" sz="2000" dirty="0">
                <a:latin typeface="Georgia" panose="02040502050405020303" pitchFamily="18" charset="0"/>
              </a:rPr>
              <a:t>, </a:t>
            </a:r>
            <a:r>
              <a:rPr lang="en-US" sz="2000" dirty="0" err="1">
                <a:latin typeface="Georgia" panose="02040502050405020303" pitchFamily="18" charset="0"/>
              </a:rPr>
              <a:t>end_date</a:t>
            </a:r>
            <a:r>
              <a:rPr lang="en-US" sz="2000" dirty="0">
                <a:latin typeface="Georgia" panose="02040502050405020303" pitchFamily="18" charset="0"/>
              </a:rPr>
              <a:t>, difference value)</a:t>
            </a:r>
          </a:p>
          <a:p>
            <a:pPr marL="0" indent="0">
              <a:buNone/>
            </a:pPr>
            <a:r>
              <a:rPr lang="en-US" sz="2000" b="1" dirty="0">
                <a:latin typeface="Georgia" panose="02040502050405020303" pitchFamily="18" charset="0"/>
              </a:rPr>
              <a:t>Example: </a:t>
            </a:r>
            <a:r>
              <a:rPr lang="en-US" sz="2000" dirty="0" err="1">
                <a:latin typeface="Georgia" panose="02040502050405020303" pitchFamily="18" charset="0"/>
              </a:rPr>
              <a:t>Datediff_val</a:t>
            </a:r>
            <a:r>
              <a:rPr lang="en-US" sz="2000" dirty="0">
                <a:latin typeface="Georgia" panose="02040502050405020303" pitchFamily="18" charset="0"/>
              </a:rPr>
              <a:t> = DATEDIFF('sales'[</a:t>
            </a:r>
            <a:r>
              <a:rPr lang="en-US" sz="2000" dirty="0" err="1">
                <a:latin typeface="Georgia" panose="02040502050405020303" pitchFamily="18" charset="0"/>
              </a:rPr>
              <a:t>sales.order</a:t>
            </a:r>
            <a:r>
              <a:rPr lang="en-US" sz="2000" dirty="0">
                <a:latin typeface="Georgia" panose="02040502050405020303" pitchFamily="18" charset="0"/>
              </a:rPr>
              <a:t>], 'sales'[</a:t>
            </a:r>
            <a:r>
              <a:rPr lang="en-US" sz="2000" dirty="0" err="1">
                <a:latin typeface="Georgia" panose="02040502050405020303" pitchFamily="18" charset="0"/>
              </a:rPr>
              <a:t>sales.shipping</a:t>
            </a:r>
            <a:r>
              <a:rPr lang="en-US" sz="2000" dirty="0">
                <a:latin typeface="Georgia" panose="02040502050405020303" pitchFamily="18" charset="0"/>
              </a:rPr>
              <a:t>],Month)</a:t>
            </a:r>
          </a:p>
          <a:p>
            <a:pPr marL="0" indent="0">
              <a:buNone/>
            </a:pPr>
            <a:r>
              <a:rPr lang="en-US" sz="2000" b="1" dirty="0">
                <a:solidFill>
                  <a:srgbClr val="125798"/>
                </a:solidFill>
                <a:latin typeface="Georgia" panose="02040502050405020303" pitchFamily="18" charset="0"/>
              </a:rPr>
              <a:t>CALENDARAUTO():</a:t>
            </a:r>
          </a:p>
          <a:p>
            <a:pPr marL="0" indent="0">
              <a:buNone/>
            </a:pPr>
            <a:r>
              <a:rPr lang="en-US" sz="2000" dirty="0">
                <a:latin typeface="Georgia" panose="02040502050405020303" pitchFamily="18" charset="0"/>
              </a:rPr>
              <a:t>Returns a table with a single column named "Date" that contains a contiguous set of dates.</a:t>
            </a:r>
          </a:p>
          <a:p>
            <a:pPr marL="0" indent="0">
              <a:buNone/>
            </a:pPr>
            <a:r>
              <a:rPr lang="en-US" sz="2000" dirty="0">
                <a:latin typeface="Georgia" panose="02040502050405020303" pitchFamily="18" charset="0"/>
              </a:rPr>
              <a:t>The range of dates is calculated automatically based on data in the model</a:t>
            </a:r>
          </a:p>
          <a:p>
            <a:pPr marL="0" indent="0">
              <a:buNone/>
            </a:pPr>
            <a:r>
              <a:rPr lang="en-US" sz="2000" b="1" dirty="0">
                <a:latin typeface="Georgia" panose="02040502050405020303" pitchFamily="18" charset="0"/>
              </a:rPr>
              <a:t>Syntax: </a:t>
            </a:r>
            <a:r>
              <a:rPr lang="en-US" sz="2000" dirty="0">
                <a:latin typeface="Georgia" panose="02040502050405020303" pitchFamily="18" charset="0"/>
              </a:rPr>
              <a:t>CALENDARAUTO([</a:t>
            </a:r>
            <a:r>
              <a:rPr lang="en-US" sz="2000" dirty="0" err="1">
                <a:latin typeface="Georgia" panose="02040502050405020303" pitchFamily="18" charset="0"/>
              </a:rPr>
              <a:t>fiscal_year_end_month</a:t>
            </a:r>
            <a:r>
              <a:rPr lang="en-US" sz="2000" dirty="0">
                <a:latin typeface="Georgia" panose="02040502050405020303" pitchFamily="18" charset="0"/>
              </a:rPr>
              <a:t>])</a:t>
            </a:r>
          </a:p>
          <a:p>
            <a:pPr marL="0" indent="0">
              <a:buNone/>
            </a:pPr>
            <a:r>
              <a:rPr lang="en-US" sz="2000" b="1" dirty="0">
                <a:latin typeface="Georgia" panose="02040502050405020303" pitchFamily="18" charset="0"/>
              </a:rPr>
              <a:t>Example : </a:t>
            </a:r>
            <a:r>
              <a:rPr lang="en-US" sz="2000" dirty="0">
                <a:latin typeface="Georgia" panose="02040502050405020303" pitchFamily="18" charset="0"/>
              </a:rPr>
              <a:t>CALENDARAUTO()</a:t>
            </a:r>
          </a:p>
          <a:p>
            <a:pPr marL="0" indent="0">
              <a:buNone/>
            </a:pPr>
            <a:r>
              <a:rPr lang="en-US" sz="2000" b="1" dirty="0">
                <a:latin typeface="Georgia" panose="02040502050405020303" pitchFamily="18" charset="0"/>
              </a:rPr>
              <a:t>Note: </a:t>
            </a:r>
            <a:r>
              <a:rPr lang="en-US" sz="2000" dirty="0">
                <a:latin typeface="Georgia" panose="02040502050405020303" pitchFamily="18" charset="0"/>
              </a:rPr>
              <a:t>Date column should be exist in your data model, otherwise it will give error</a:t>
            </a:r>
          </a:p>
          <a:p>
            <a:pPr marL="0" indent="0">
              <a:buNone/>
            </a:pPr>
            <a:r>
              <a:rPr lang="en-US" sz="2000" dirty="0">
                <a:latin typeface="Georgia" panose="02040502050405020303" pitchFamily="18" charset="0"/>
              </a:rPr>
              <a:t>Date Range logic : Get min &amp; Max date from the data model</a:t>
            </a:r>
          </a:p>
        </p:txBody>
      </p:sp>
      <p:pic>
        <p:nvPicPr>
          <p:cNvPr id="3" name="Picture 2" descr="Icon&#10;&#10;Description automatically generated">
            <a:extLst>
              <a:ext uri="{FF2B5EF4-FFF2-40B4-BE49-F238E27FC236}">
                <a16:creationId xmlns:a16="http://schemas.microsoft.com/office/drawing/2014/main" id="{8FE7D5AB-DB09-9353-D7AB-39D6C8C77ACD}"/>
              </a:ext>
            </a:extLst>
          </p:cNvPr>
          <p:cNvPicPr>
            <a:picLocks noChangeAspect="1"/>
          </p:cNvPicPr>
          <p:nvPr/>
        </p:nvPicPr>
        <p:blipFill>
          <a:blip r:embed="rId2"/>
          <a:stretch>
            <a:fillRect/>
          </a:stretch>
        </p:blipFill>
        <p:spPr>
          <a:xfrm>
            <a:off x="10525328" y="360307"/>
            <a:ext cx="710487" cy="661097"/>
          </a:xfrm>
          <a:prstGeom prst="rect">
            <a:avLst/>
          </a:prstGeom>
        </p:spPr>
      </p:pic>
    </p:spTree>
    <p:extLst>
      <p:ext uri="{BB962C8B-B14F-4D97-AF65-F5344CB8AC3E}">
        <p14:creationId xmlns:p14="http://schemas.microsoft.com/office/powerpoint/2010/main" val="383845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DB3556-41BC-98DC-0F5A-F301011D25A6}"/>
              </a:ext>
            </a:extLst>
          </p:cNvPr>
          <p:cNvSpPr>
            <a:spLocks noGrp="1"/>
          </p:cNvSpPr>
          <p:nvPr>
            <p:ph sz="quarter" idx="13"/>
          </p:nvPr>
        </p:nvSpPr>
        <p:spPr>
          <a:xfrm>
            <a:off x="548640" y="744719"/>
            <a:ext cx="10687175" cy="5454914"/>
          </a:xfrm>
        </p:spPr>
        <p:txBody>
          <a:bodyPr/>
          <a:lstStyle/>
          <a:p>
            <a:pPr marL="0" indent="0">
              <a:buNone/>
            </a:pPr>
            <a:r>
              <a:rPr lang="en-US" sz="2000" b="1" dirty="0">
                <a:solidFill>
                  <a:srgbClr val="125798"/>
                </a:solidFill>
                <a:latin typeface="Georgia" panose="02040502050405020303" pitchFamily="18" charset="0"/>
              </a:rPr>
              <a:t>Now() : </a:t>
            </a:r>
            <a:r>
              <a:rPr lang="en-US" sz="2000" dirty="0">
                <a:latin typeface="Georgia" panose="02040502050405020303" pitchFamily="18" charset="0"/>
              </a:rPr>
              <a:t>Returns the current date and time in datetime format</a:t>
            </a:r>
          </a:p>
          <a:p>
            <a:pPr marL="0" indent="0">
              <a:buNone/>
            </a:pPr>
            <a:r>
              <a:rPr lang="en-US" sz="2000" dirty="0">
                <a:latin typeface="Georgia" panose="02040502050405020303" pitchFamily="18" charset="0"/>
              </a:rPr>
              <a:t>         Syntax </a:t>
            </a:r>
            <a:r>
              <a:rPr lang="en-US" sz="2000" b="1" dirty="0">
                <a:latin typeface="Georgia" panose="02040502050405020303" pitchFamily="18" charset="0"/>
              </a:rPr>
              <a:t>: </a:t>
            </a:r>
            <a:r>
              <a:rPr lang="en-US" sz="2000" dirty="0">
                <a:latin typeface="Georgia" panose="02040502050405020303" pitchFamily="18" charset="0"/>
              </a:rPr>
              <a:t>Now()</a:t>
            </a:r>
          </a:p>
          <a:p>
            <a:pPr marL="0" indent="0">
              <a:buNone/>
            </a:pPr>
            <a:r>
              <a:rPr lang="en-US" sz="2000" b="1" dirty="0">
                <a:solidFill>
                  <a:srgbClr val="125798"/>
                </a:solidFill>
                <a:latin typeface="Georgia" panose="02040502050405020303" pitchFamily="18" charset="0"/>
              </a:rPr>
              <a:t>Today(): </a:t>
            </a:r>
            <a:r>
              <a:rPr lang="en-US" sz="2000" dirty="0">
                <a:latin typeface="Georgia" panose="02040502050405020303" pitchFamily="18" charset="0"/>
              </a:rPr>
              <a:t>Returns the current date and default time 12:00:00 AM</a:t>
            </a:r>
          </a:p>
          <a:p>
            <a:pPr marL="0" indent="0">
              <a:buNone/>
            </a:pPr>
            <a:r>
              <a:rPr lang="en-US" sz="2000" dirty="0">
                <a:latin typeface="Georgia" panose="02040502050405020303" pitchFamily="18" charset="0"/>
              </a:rPr>
              <a:t>          Syntax : Today()</a:t>
            </a:r>
          </a:p>
          <a:p>
            <a:pPr marL="0" indent="0">
              <a:buNone/>
            </a:pPr>
            <a:r>
              <a:rPr lang="en-US" sz="2000" b="1" dirty="0">
                <a:solidFill>
                  <a:srgbClr val="125798"/>
                </a:solidFill>
                <a:latin typeface="Georgia" panose="02040502050405020303" pitchFamily="18" charset="0"/>
              </a:rPr>
              <a:t>Date() : </a:t>
            </a:r>
            <a:r>
              <a:rPr lang="en-US" sz="2000" dirty="0">
                <a:latin typeface="Georgia" panose="02040502050405020303" pitchFamily="18" charset="0"/>
              </a:rPr>
              <a:t>Returns the specified date in datetime format</a:t>
            </a:r>
          </a:p>
          <a:p>
            <a:pPr marL="0" indent="0">
              <a:buNone/>
            </a:pPr>
            <a:r>
              <a:rPr lang="en-US" sz="2000" b="1" dirty="0">
                <a:latin typeface="Georgia" panose="02040502050405020303" pitchFamily="18" charset="0"/>
              </a:rPr>
              <a:t>        Syntax :  </a:t>
            </a:r>
            <a:r>
              <a:rPr lang="en-US" sz="2000" dirty="0">
                <a:latin typeface="Georgia" panose="02040502050405020303" pitchFamily="18" charset="0"/>
              </a:rPr>
              <a:t>DATE (&lt;year&gt;, &lt;month&gt;, &lt;day&gt;) </a:t>
            </a:r>
          </a:p>
          <a:p>
            <a:pPr marL="0" indent="0">
              <a:buNone/>
            </a:pPr>
            <a:r>
              <a:rPr lang="en-US" sz="2000" dirty="0">
                <a:latin typeface="Georgia" panose="02040502050405020303" pitchFamily="18" charset="0"/>
              </a:rPr>
              <a:t>Example : DATE(2021,2,22)</a:t>
            </a:r>
          </a:p>
          <a:p>
            <a:pPr marL="0" indent="0">
              <a:buNone/>
            </a:pPr>
            <a:r>
              <a:rPr lang="en-US" sz="2000" b="1" dirty="0">
                <a:solidFill>
                  <a:srgbClr val="125798"/>
                </a:solidFill>
                <a:latin typeface="Georgia" panose="02040502050405020303" pitchFamily="18" charset="0"/>
              </a:rPr>
              <a:t>Date value() :  </a:t>
            </a:r>
            <a:r>
              <a:rPr lang="en-US" sz="2000" dirty="0">
                <a:latin typeface="Georgia" panose="02040502050405020303" pitchFamily="18" charset="0"/>
              </a:rPr>
              <a:t>Converts a date in the form of text to a date in datetime format</a:t>
            </a:r>
          </a:p>
          <a:p>
            <a:pPr marL="0" indent="0">
              <a:buNone/>
            </a:pPr>
            <a:r>
              <a:rPr lang="en-US" sz="2000" b="1" dirty="0">
                <a:latin typeface="Georgia" panose="02040502050405020303" pitchFamily="18" charset="0"/>
              </a:rPr>
              <a:t>          Syntax:  </a:t>
            </a:r>
            <a:r>
              <a:rPr lang="en-US" sz="2000" dirty="0">
                <a:latin typeface="Georgia" panose="02040502050405020303" pitchFamily="18" charset="0"/>
              </a:rPr>
              <a:t>DATEVALUE (&lt;</a:t>
            </a:r>
            <a:r>
              <a:rPr lang="en-US" sz="2000" dirty="0" err="1">
                <a:latin typeface="Georgia" panose="02040502050405020303" pitchFamily="18" charset="0"/>
              </a:rPr>
              <a:t>date_text</a:t>
            </a:r>
            <a:r>
              <a:rPr lang="en-US" sz="2000" dirty="0">
                <a:latin typeface="Georgia" panose="02040502050405020303" pitchFamily="18" charset="0"/>
              </a:rPr>
              <a:t>&gt;) </a:t>
            </a:r>
          </a:p>
          <a:p>
            <a:pPr marL="0" indent="0">
              <a:buNone/>
            </a:pPr>
            <a:r>
              <a:rPr lang="en-US" sz="2000" b="1" dirty="0">
                <a:latin typeface="Georgia" panose="02040502050405020303" pitchFamily="18" charset="0"/>
              </a:rPr>
              <a:t>Example : </a:t>
            </a:r>
            <a:r>
              <a:rPr lang="en-US" sz="2000" dirty="0">
                <a:latin typeface="Georgia" panose="02040502050405020303" pitchFamily="18" charset="0"/>
              </a:rPr>
              <a:t>DATEVALUE ("1/8/2016") returns 1/8/2016 12:00:00 AM.</a:t>
            </a:r>
          </a:p>
        </p:txBody>
      </p:sp>
      <p:sp>
        <p:nvSpPr>
          <p:cNvPr id="4" name="Date Placeholder 3">
            <a:extLst>
              <a:ext uri="{FF2B5EF4-FFF2-40B4-BE49-F238E27FC236}">
                <a16:creationId xmlns:a16="http://schemas.microsoft.com/office/drawing/2014/main" id="{1B0DFD28-A27A-A24D-96FA-E99231AF4F5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3E92CAC-B352-AE68-D0DA-61F8E175CD0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18141623-4727-A1ED-B415-BC25939EB92E}"/>
              </a:ext>
            </a:extLst>
          </p:cNvPr>
          <p:cNvSpPr>
            <a:spLocks noGrp="1"/>
          </p:cNvSpPr>
          <p:nvPr>
            <p:ph type="sldNum" sz="quarter" idx="16"/>
          </p:nvPr>
        </p:nvSpPr>
        <p:spPr/>
        <p:txBody>
          <a:bodyPr/>
          <a:lstStyle/>
          <a:p>
            <a:fld id="{2533969A-88D7-D043-9145-D433A02B4603}" type="slidenum">
              <a:rPr lang="en-US" smtClean="0"/>
              <a:pPr/>
              <a:t>18</a:t>
            </a:fld>
            <a:endParaRPr lang="en-US" dirty="0"/>
          </a:p>
        </p:txBody>
      </p:sp>
      <p:pic>
        <p:nvPicPr>
          <p:cNvPr id="9" name="Picture 8" descr="Icon&#10;&#10;Description automatically generated">
            <a:extLst>
              <a:ext uri="{FF2B5EF4-FFF2-40B4-BE49-F238E27FC236}">
                <a16:creationId xmlns:a16="http://schemas.microsoft.com/office/drawing/2014/main" id="{09E8A13E-1675-64F2-4374-D4DC941BDBFF}"/>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209838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C48C02-54B3-86A7-E21B-CCD08FDBD05A}"/>
              </a:ext>
            </a:extLst>
          </p:cNvPr>
          <p:cNvSpPr>
            <a:spLocks noGrp="1"/>
          </p:cNvSpPr>
          <p:nvPr>
            <p:ph sz="quarter" idx="13"/>
          </p:nvPr>
        </p:nvSpPr>
        <p:spPr>
          <a:xfrm>
            <a:off x="548640" y="612742"/>
            <a:ext cx="10687175" cy="5586890"/>
          </a:xfrm>
        </p:spPr>
        <p:txBody>
          <a:bodyPr/>
          <a:lstStyle/>
          <a:p>
            <a:pPr marL="0" indent="0">
              <a:buNone/>
            </a:pPr>
            <a:r>
              <a:rPr lang="en-US" sz="2000" dirty="0">
                <a:solidFill>
                  <a:srgbClr val="125798"/>
                </a:solidFill>
                <a:latin typeface="Georgia" panose="02040502050405020303" pitchFamily="18" charset="0"/>
              </a:rPr>
              <a:t>Day() : </a:t>
            </a:r>
            <a:r>
              <a:rPr lang="en-US" sz="2000" dirty="0">
                <a:latin typeface="Georgia" panose="02040502050405020303" pitchFamily="18" charset="0"/>
              </a:rPr>
              <a:t>Returns the day of the month, a number from 1 to 31.</a:t>
            </a:r>
          </a:p>
          <a:p>
            <a:pPr marL="0" indent="0">
              <a:buNone/>
            </a:pPr>
            <a:r>
              <a:rPr lang="en-US" sz="2000" dirty="0">
                <a:latin typeface="Georgia" panose="02040502050405020303" pitchFamily="18" charset="0"/>
              </a:rPr>
              <a:t>         Syntax: DAY (&lt;date&gt;) </a:t>
            </a:r>
          </a:p>
          <a:p>
            <a:pPr marL="0" indent="0">
              <a:buNone/>
            </a:pPr>
            <a:r>
              <a:rPr lang="en-US" sz="2000" dirty="0">
                <a:latin typeface="Georgia" panose="02040502050405020303" pitchFamily="18" charset="0"/>
              </a:rPr>
              <a:t>Example: DAY ("3/5/2016") returns 5. </a:t>
            </a:r>
          </a:p>
          <a:p>
            <a:pPr marL="0" indent="0">
              <a:buNone/>
            </a:pPr>
            <a:r>
              <a:rPr lang="en-US" sz="2000" dirty="0">
                <a:solidFill>
                  <a:srgbClr val="125798"/>
                </a:solidFill>
                <a:latin typeface="Georgia" panose="02040502050405020303" pitchFamily="18" charset="0"/>
              </a:rPr>
              <a:t>Month(): </a:t>
            </a:r>
            <a:r>
              <a:rPr lang="en-US" sz="2000" dirty="0">
                <a:latin typeface="Georgia" panose="02040502050405020303" pitchFamily="18" charset="0"/>
              </a:rPr>
              <a:t>Returns the month as a number from 1 (January) to 12 (December).</a:t>
            </a:r>
          </a:p>
          <a:p>
            <a:pPr marL="0" indent="0">
              <a:buNone/>
            </a:pPr>
            <a:r>
              <a:rPr lang="en-US" sz="2000" dirty="0">
                <a:latin typeface="Georgia" panose="02040502050405020303" pitchFamily="18" charset="0"/>
              </a:rPr>
              <a:t>         Syntax: MONTH (&lt;datetime&gt;)</a:t>
            </a:r>
          </a:p>
          <a:p>
            <a:pPr marL="0" indent="0">
              <a:buNone/>
            </a:pPr>
            <a:r>
              <a:rPr lang="en-US" sz="2000" dirty="0">
                <a:latin typeface="Georgia" panose="02040502050405020303" pitchFamily="18" charset="0"/>
              </a:rPr>
              <a:t>Example: MONTH ("April 5, 2016") returns 4.</a:t>
            </a:r>
          </a:p>
          <a:p>
            <a:pPr marL="0" indent="0">
              <a:buNone/>
            </a:pPr>
            <a:r>
              <a:rPr lang="en-US" sz="2000" dirty="0">
                <a:solidFill>
                  <a:srgbClr val="125798"/>
                </a:solidFill>
                <a:latin typeface="Georgia" panose="02040502050405020303" pitchFamily="18" charset="0"/>
              </a:rPr>
              <a:t>Year(): </a:t>
            </a:r>
            <a:r>
              <a:rPr lang="en-US" sz="2000" dirty="0">
                <a:latin typeface="Georgia" panose="02040502050405020303" pitchFamily="18" charset="0"/>
              </a:rPr>
              <a:t>Returns the year of a date as a four-digit integer in the range 1900-9999.</a:t>
            </a:r>
          </a:p>
          <a:p>
            <a:pPr marL="0" indent="0">
              <a:buNone/>
            </a:pPr>
            <a:r>
              <a:rPr lang="en-US" sz="2000" dirty="0">
                <a:latin typeface="Georgia" panose="02040502050405020303" pitchFamily="18" charset="0"/>
              </a:rPr>
              <a:t>       Syntax: YEAR (&lt;date&gt;) </a:t>
            </a:r>
          </a:p>
          <a:p>
            <a:pPr marL="0" indent="0">
              <a:buNone/>
            </a:pPr>
            <a:r>
              <a:rPr lang="en-US" sz="2000" dirty="0">
                <a:latin typeface="Georgia" panose="02040502050405020303" pitchFamily="18" charset="0"/>
              </a:rPr>
              <a:t>Example : YEAR (DATE (2016,9,15)) returns 2016. </a:t>
            </a:r>
          </a:p>
          <a:p>
            <a:pPr marL="0" indent="0">
              <a:buNone/>
            </a:pPr>
            <a:r>
              <a:rPr lang="en-US" sz="2000" b="1" dirty="0">
                <a:solidFill>
                  <a:srgbClr val="125798"/>
                </a:solidFill>
                <a:latin typeface="Georgia" panose="02040502050405020303" pitchFamily="18" charset="0"/>
              </a:rPr>
              <a:t>Weekday() : </a:t>
            </a:r>
            <a:r>
              <a:rPr lang="en-US" sz="2000" dirty="0">
                <a:latin typeface="Georgia" panose="02040502050405020303" pitchFamily="18" charset="0"/>
              </a:rPr>
              <a:t>Returns a number identifying the day of the week of a date.</a:t>
            </a:r>
          </a:p>
          <a:p>
            <a:pPr marL="0" indent="0">
              <a:buNone/>
            </a:pPr>
            <a:r>
              <a:rPr lang="en-US" sz="2000" dirty="0">
                <a:latin typeface="Georgia" panose="02040502050405020303" pitchFamily="18" charset="0"/>
              </a:rPr>
              <a:t>          Syntax: WEEKDAY (&lt;date&gt;, [&lt;</a:t>
            </a:r>
            <a:r>
              <a:rPr lang="en-US" sz="2000" dirty="0" err="1">
                <a:latin typeface="Georgia" panose="02040502050405020303" pitchFamily="18" charset="0"/>
              </a:rPr>
              <a:t>return_type</a:t>
            </a:r>
            <a:r>
              <a:rPr lang="en-US" sz="2000" dirty="0">
                <a:latin typeface="Georgia" panose="02040502050405020303" pitchFamily="18" charset="0"/>
              </a:rPr>
              <a:t>&gt;]) </a:t>
            </a:r>
          </a:p>
        </p:txBody>
      </p:sp>
      <p:sp>
        <p:nvSpPr>
          <p:cNvPr id="4" name="Date Placeholder 3">
            <a:extLst>
              <a:ext uri="{FF2B5EF4-FFF2-40B4-BE49-F238E27FC236}">
                <a16:creationId xmlns:a16="http://schemas.microsoft.com/office/drawing/2014/main" id="{00210243-0251-30B2-4AB7-D5B3C770672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3FB6C21-2D35-F659-5638-64C377784F5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9E417426-3D0C-F325-262F-43EE1C9F60CA}"/>
              </a:ext>
            </a:extLst>
          </p:cNvPr>
          <p:cNvSpPr>
            <a:spLocks noGrp="1"/>
          </p:cNvSpPr>
          <p:nvPr>
            <p:ph type="sldNum" sz="quarter" idx="16"/>
          </p:nvPr>
        </p:nvSpPr>
        <p:spPr/>
        <p:txBody>
          <a:bodyPr/>
          <a:lstStyle/>
          <a:p>
            <a:fld id="{2533969A-88D7-D043-9145-D433A02B4603}" type="slidenum">
              <a:rPr lang="en-US" smtClean="0"/>
              <a:pPr/>
              <a:t>19</a:t>
            </a:fld>
            <a:endParaRPr lang="en-US" dirty="0"/>
          </a:p>
        </p:txBody>
      </p:sp>
      <p:pic>
        <p:nvPicPr>
          <p:cNvPr id="3" name="Picture 2" descr="Icon&#10;&#10;Description automatically generated">
            <a:extLst>
              <a:ext uri="{FF2B5EF4-FFF2-40B4-BE49-F238E27FC236}">
                <a16:creationId xmlns:a16="http://schemas.microsoft.com/office/drawing/2014/main" id="{08B8FB8B-0F56-EA89-E0D0-80AF7BF92269}"/>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45525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4FD8E47-E837-A91B-434F-88E1CCACED6A}"/>
              </a:ext>
            </a:extLst>
          </p:cNvPr>
          <p:cNvSpPr>
            <a:spLocks noGrp="1"/>
          </p:cNvSpPr>
          <p:nvPr>
            <p:ph idx="1"/>
          </p:nvPr>
        </p:nvSpPr>
        <p:spPr>
          <a:xfrm>
            <a:off x="2931735" y="2187019"/>
            <a:ext cx="6928701" cy="3695307"/>
          </a:xfrm>
        </p:spPr>
        <p:txBody>
          <a:bodyPr/>
          <a:lstStyle/>
          <a:p>
            <a:pPr marL="342900" indent="-342900" algn="l">
              <a:buFont typeface="Wingdings" panose="05000000000000000000" pitchFamily="2" charset="2"/>
              <a:buChar char="§"/>
            </a:pPr>
            <a:r>
              <a:rPr lang="en-US" sz="2400" dirty="0">
                <a:latin typeface="Georgia" panose="02040502050405020303" pitchFamily="18" charset="0"/>
              </a:rPr>
              <a:t>Overview of DAX</a:t>
            </a:r>
          </a:p>
          <a:p>
            <a:pPr marL="342900" indent="-342900" algn="l">
              <a:buFont typeface="Wingdings" panose="05000000000000000000" pitchFamily="2" charset="2"/>
              <a:buChar char="§"/>
            </a:pPr>
            <a:r>
              <a:rPr lang="en-US" sz="2400" dirty="0">
                <a:latin typeface="Georgia" panose="02040502050405020303" pitchFamily="18" charset="0"/>
              </a:rPr>
              <a:t>Fundamental concepts of DAX</a:t>
            </a:r>
          </a:p>
          <a:p>
            <a:pPr marL="342900" indent="-342900" algn="l">
              <a:buFont typeface="Wingdings" panose="05000000000000000000" pitchFamily="2" charset="2"/>
              <a:buChar char="§"/>
            </a:pPr>
            <a:r>
              <a:rPr lang="en-US" sz="2400" dirty="0">
                <a:latin typeface="Georgia" panose="02040502050405020303" pitchFamily="18" charset="0"/>
              </a:rPr>
              <a:t>DAX Context</a:t>
            </a:r>
          </a:p>
          <a:p>
            <a:pPr marL="342900" indent="-342900" algn="l">
              <a:buFont typeface="Wingdings" panose="05000000000000000000" pitchFamily="2" charset="2"/>
              <a:buChar char="§"/>
            </a:pPr>
            <a:r>
              <a:rPr lang="en-US" sz="2400" dirty="0">
                <a:latin typeface="Georgia" panose="02040502050405020303" pitchFamily="18" charset="0"/>
              </a:rPr>
              <a:t>DAX Data Types</a:t>
            </a:r>
          </a:p>
          <a:p>
            <a:pPr marL="342900" indent="-342900" algn="l">
              <a:buFont typeface="Wingdings" panose="05000000000000000000" pitchFamily="2" charset="2"/>
              <a:buChar char="§"/>
            </a:pPr>
            <a:r>
              <a:rPr lang="en-US" sz="2400" dirty="0">
                <a:latin typeface="Georgia" panose="02040502050405020303" pitchFamily="18" charset="0"/>
              </a:rPr>
              <a:t>DAX Operators</a:t>
            </a:r>
          </a:p>
          <a:p>
            <a:pPr marL="342900" indent="-342900" algn="l">
              <a:buFont typeface="Wingdings" panose="05000000000000000000" pitchFamily="2" charset="2"/>
              <a:buChar char="§"/>
            </a:pPr>
            <a:r>
              <a:rPr lang="en-US" sz="2400" dirty="0">
                <a:latin typeface="Georgia" panose="02040502050405020303" pitchFamily="18" charset="0"/>
              </a:rPr>
              <a:t>DAX Functions</a:t>
            </a:r>
          </a:p>
          <a:p>
            <a:pPr marL="342900" indent="-342900" algn="l">
              <a:buFont typeface="Wingdings" panose="05000000000000000000" pitchFamily="2" charset="2"/>
              <a:buChar char="§"/>
            </a:pPr>
            <a:r>
              <a:rPr lang="en-US" sz="2400" dirty="0">
                <a:latin typeface="Georgia" panose="02040502050405020303" pitchFamily="18" charset="0"/>
              </a:rPr>
              <a:t>DAX Variables</a:t>
            </a:r>
          </a:p>
        </p:txBody>
      </p:sp>
      <p:sp>
        <p:nvSpPr>
          <p:cNvPr id="4" name="Date Placeholder 3">
            <a:extLst>
              <a:ext uri="{FF2B5EF4-FFF2-40B4-BE49-F238E27FC236}">
                <a16:creationId xmlns:a16="http://schemas.microsoft.com/office/drawing/2014/main" id="{E38A5786-1A0B-6167-78E7-D2BACF9C9D7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F0A7656-01A5-1A4A-F4D3-8B667106E416}"/>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207AC3B-F5C6-E4CE-B77E-00921CF80701}"/>
              </a:ext>
            </a:extLst>
          </p:cNvPr>
          <p:cNvSpPr>
            <a:spLocks noGrp="1"/>
          </p:cNvSpPr>
          <p:nvPr>
            <p:ph type="sldNum" sz="quarter" idx="12"/>
          </p:nvPr>
        </p:nvSpPr>
        <p:spPr/>
        <p:txBody>
          <a:bodyPr/>
          <a:lstStyle/>
          <a:p>
            <a:fld id="{2533969A-88D7-D043-9145-D433A02B4603}" type="slidenum">
              <a:rPr lang="en-US" smtClean="0"/>
              <a:pPr/>
              <a:t>2</a:t>
            </a:fld>
            <a:endParaRPr lang="en-US" dirty="0"/>
          </a:p>
        </p:txBody>
      </p:sp>
      <p:sp>
        <p:nvSpPr>
          <p:cNvPr id="8" name="TextBox 7">
            <a:extLst>
              <a:ext uri="{FF2B5EF4-FFF2-40B4-BE49-F238E27FC236}">
                <a16:creationId xmlns:a16="http://schemas.microsoft.com/office/drawing/2014/main" id="{3F490EFF-B724-E472-6A3F-F6AFC5C08ADF}"/>
              </a:ext>
            </a:extLst>
          </p:cNvPr>
          <p:cNvSpPr txBox="1"/>
          <p:nvPr/>
        </p:nvSpPr>
        <p:spPr>
          <a:xfrm>
            <a:off x="1611984" y="1310326"/>
            <a:ext cx="2441542" cy="523220"/>
          </a:xfrm>
          <a:prstGeom prst="rect">
            <a:avLst/>
          </a:prstGeom>
          <a:noFill/>
        </p:spPr>
        <p:txBody>
          <a:bodyPr wrap="square" rtlCol="0">
            <a:spAutoFit/>
          </a:bodyPr>
          <a:lstStyle/>
          <a:p>
            <a:r>
              <a:rPr lang="en-US" sz="2800" dirty="0">
                <a:solidFill>
                  <a:schemeClr val="bg2"/>
                </a:solidFill>
                <a:latin typeface="Georgia" panose="02040502050405020303" pitchFamily="18" charset="0"/>
              </a:rPr>
              <a:t>Outlines</a:t>
            </a:r>
          </a:p>
        </p:txBody>
      </p:sp>
    </p:spTree>
    <p:extLst>
      <p:ext uri="{BB962C8B-B14F-4D97-AF65-F5344CB8AC3E}">
        <p14:creationId xmlns:p14="http://schemas.microsoft.com/office/powerpoint/2010/main" val="304400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0FE862-15C6-413D-7DCE-F7B29A7E1AFE}"/>
              </a:ext>
            </a:extLst>
          </p:cNvPr>
          <p:cNvSpPr>
            <a:spLocks noGrp="1"/>
          </p:cNvSpPr>
          <p:nvPr>
            <p:ph sz="quarter" idx="13"/>
          </p:nvPr>
        </p:nvSpPr>
        <p:spPr>
          <a:xfrm>
            <a:off x="548640" y="273377"/>
            <a:ext cx="10687175" cy="6092497"/>
          </a:xfrm>
        </p:spPr>
        <p:txBody>
          <a:bodyPr/>
          <a:lstStyle/>
          <a:p>
            <a:pPr marL="0" indent="0">
              <a:buNone/>
            </a:pPr>
            <a:r>
              <a:rPr lang="en-US" sz="2000" b="1" dirty="0" err="1">
                <a:solidFill>
                  <a:srgbClr val="125798"/>
                </a:solidFill>
                <a:latin typeface="Georgia" panose="02040502050405020303" pitchFamily="18" charset="0"/>
              </a:rPr>
              <a:t>Weeknum</a:t>
            </a:r>
            <a:r>
              <a:rPr lang="en-US" sz="2000" b="1" dirty="0">
                <a:solidFill>
                  <a:srgbClr val="125798"/>
                </a:solidFill>
                <a:latin typeface="Georgia" panose="02040502050405020303" pitchFamily="18" charset="0"/>
              </a:rPr>
              <a:t>() : </a:t>
            </a:r>
            <a:r>
              <a:rPr lang="en-US" sz="2000" dirty="0">
                <a:latin typeface="Georgia" panose="02040502050405020303" pitchFamily="18" charset="0"/>
              </a:rPr>
              <a:t>Returns the week number based on date value</a:t>
            </a:r>
          </a:p>
          <a:p>
            <a:pPr marL="0" indent="0">
              <a:buNone/>
            </a:pPr>
            <a:r>
              <a:rPr lang="en-US" sz="2000" dirty="0">
                <a:latin typeface="Georgia" panose="02040502050405020303" pitchFamily="18" charset="0"/>
              </a:rPr>
              <a:t>         Syntax:  WEEKNUM (&lt;date&gt;, [&lt;</a:t>
            </a:r>
            <a:r>
              <a:rPr lang="en-US" sz="2000" dirty="0" err="1">
                <a:latin typeface="Georgia" panose="02040502050405020303" pitchFamily="18" charset="0"/>
              </a:rPr>
              <a:t>return_type</a:t>
            </a:r>
            <a:r>
              <a:rPr lang="en-US" sz="2000" dirty="0">
                <a:latin typeface="Georgia" panose="02040502050405020303" pitchFamily="18" charset="0"/>
              </a:rPr>
              <a:t>&gt;]) </a:t>
            </a:r>
          </a:p>
          <a:p>
            <a:pPr marL="0" indent="0">
              <a:buNone/>
            </a:pPr>
            <a:r>
              <a:rPr lang="en-US" sz="2000" dirty="0">
                <a:latin typeface="Georgia" panose="02040502050405020303" pitchFamily="18" charset="0"/>
              </a:rPr>
              <a:t>Note: return type 1 or 2 Default is 1</a:t>
            </a:r>
          </a:p>
          <a:p>
            <a:pPr marL="0" indent="0">
              <a:buNone/>
            </a:pPr>
            <a:r>
              <a:rPr lang="en-US" sz="2000" b="1" dirty="0">
                <a:solidFill>
                  <a:srgbClr val="125798"/>
                </a:solidFill>
                <a:latin typeface="Georgia" panose="02040502050405020303" pitchFamily="18" charset="0"/>
              </a:rPr>
              <a:t>Hour() : </a:t>
            </a:r>
            <a:r>
              <a:rPr lang="en-US" sz="2000" dirty="0">
                <a:latin typeface="Georgia" panose="02040502050405020303" pitchFamily="18" charset="0"/>
              </a:rPr>
              <a:t>Returns the hour as an integer from 0 (12:00 A.M.) to 23 (11:00 P.M.).</a:t>
            </a:r>
          </a:p>
          <a:p>
            <a:pPr marL="0" indent="0">
              <a:buNone/>
            </a:pPr>
            <a:r>
              <a:rPr lang="en-US" sz="2000" dirty="0">
                <a:latin typeface="Georgia" panose="02040502050405020303" pitchFamily="18" charset="0"/>
              </a:rPr>
              <a:t>         Syntax: HOUR (&lt;datetime&gt;) </a:t>
            </a:r>
          </a:p>
          <a:p>
            <a:pPr marL="0" indent="0">
              <a:buNone/>
            </a:pPr>
            <a:r>
              <a:rPr lang="en-US" sz="2000" dirty="0">
                <a:latin typeface="Georgia" panose="02040502050405020303" pitchFamily="18" charset="0"/>
              </a:rPr>
              <a:t>Example: HOUR ("18:15:15") returns 18. </a:t>
            </a:r>
          </a:p>
          <a:p>
            <a:pPr marL="0" indent="0">
              <a:buNone/>
            </a:pPr>
            <a:r>
              <a:rPr lang="en-US" sz="2000" b="1" dirty="0">
                <a:solidFill>
                  <a:srgbClr val="125798"/>
                </a:solidFill>
                <a:latin typeface="Georgia" panose="02040502050405020303" pitchFamily="18" charset="0"/>
              </a:rPr>
              <a:t>Minute() :</a:t>
            </a:r>
            <a:r>
              <a:rPr lang="en-US" sz="2000" dirty="0">
                <a:latin typeface="Georgia" panose="02040502050405020303" pitchFamily="18" charset="0"/>
              </a:rPr>
              <a:t>Returns the minute as an integer from 0 to 59.</a:t>
            </a:r>
          </a:p>
          <a:p>
            <a:pPr marL="0" indent="0">
              <a:buNone/>
            </a:pPr>
            <a:r>
              <a:rPr lang="en-US" sz="2000" dirty="0">
                <a:latin typeface="Georgia" panose="02040502050405020303" pitchFamily="18" charset="0"/>
              </a:rPr>
              <a:t>          Syntax: MINUTE (&lt;datetime&gt;) </a:t>
            </a:r>
          </a:p>
          <a:p>
            <a:pPr marL="0" indent="0">
              <a:buNone/>
            </a:pPr>
            <a:r>
              <a:rPr lang="en-US" sz="2000" dirty="0">
                <a:latin typeface="Georgia" panose="02040502050405020303" pitchFamily="18" charset="0"/>
              </a:rPr>
              <a:t>Example: MINUTE ("18:15:15") returns 15.</a:t>
            </a:r>
          </a:p>
          <a:p>
            <a:pPr marL="0" indent="0">
              <a:buNone/>
            </a:pPr>
            <a:r>
              <a:rPr lang="en-US" sz="2000" b="1" dirty="0">
                <a:solidFill>
                  <a:srgbClr val="125798"/>
                </a:solidFill>
                <a:latin typeface="Georgia" panose="02040502050405020303" pitchFamily="18" charset="0"/>
              </a:rPr>
              <a:t>Second(): </a:t>
            </a:r>
            <a:r>
              <a:rPr lang="en-US" sz="2000" dirty="0">
                <a:latin typeface="Georgia" panose="02040502050405020303" pitchFamily="18" charset="0"/>
              </a:rPr>
              <a:t>Returns the seconds of a time value, as a number from 0 to 59.</a:t>
            </a:r>
          </a:p>
          <a:p>
            <a:pPr marL="0" indent="0">
              <a:buNone/>
            </a:pPr>
            <a:r>
              <a:rPr lang="en-US" sz="2000" dirty="0">
                <a:latin typeface="Georgia" panose="02040502050405020303" pitchFamily="18" charset="0"/>
              </a:rPr>
              <a:t>        Syntax: SECOND (&lt;datetime&gt;) </a:t>
            </a:r>
          </a:p>
          <a:p>
            <a:pPr marL="0" indent="0">
              <a:buNone/>
            </a:pPr>
            <a:r>
              <a:rPr lang="en-US" sz="2000" dirty="0">
                <a:latin typeface="Georgia" panose="02040502050405020303" pitchFamily="18" charset="0"/>
              </a:rPr>
              <a:t>Example: SECOND ("18:15:45") returns 45.</a:t>
            </a:r>
          </a:p>
          <a:p>
            <a:pPr marL="0" indent="0">
              <a:buNone/>
            </a:pPr>
            <a:endParaRPr lang="en-US" sz="2000" dirty="0">
              <a:latin typeface="Georgia" panose="02040502050405020303" pitchFamily="18" charset="0"/>
            </a:endParaRPr>
          </a:p>
        </p:txBody>
      </p:sp>
      <p:sp>
        <p:nvSpPr>
          <p:cNvPr id="4" name="Date Placeholder 3">
            <a:extLst>
              <a:ext uri="{FF2B5EF4-FFF2-40B4-BE49-F238E27FC236}">
                <a16:creationId xmlns:a16="http://schemas.microsoft.com/office/drawing/2014/main" id="{BADEF3C1-AB17-DA44-AC7C-B651E630D45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EF1CDC4-D139-644E-FAAE-AE2A7D5F651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189B6EB5-C992-093F-1492-A68F0B2C4F5F}"/>
              </a:ext>
            </a:extLst>
          </p:cNvPr>
          <p:cNvSpPr>
            <a:spLocks noGrp="1"/>
          </p:cNvSpPr>
          <p:nvPr>
            <p:ph type="sldNum" sz="quarter" idx="16"/>
          </p:nvPr>
        </p:nvSpPr>
        <p:spPr/>
        <p:txBody>
          <a:bodyPr/>
          <a:lstStyle/>
          <a:p>
            <a:fld id="{2533969A-88D7-D043-9145-D433A02B4603}" type="slidenum">
              <a:rPr lang="en-US" smtClean="0"/>
              <a:pPr/>
              <a:t>20</a:t>
            </a:fld>
            <a:endParaRPr lang="en-US" dirty="0"/>
          </a:p>
        </p:txBody>
      </p:sp>
      <p:pic>
        <p:nvPicPr>
          <p:cNvPr id="3" name="Picture 2" descr="Icon&#10;&#10;Description automatically generated">
            <a:extLst>
              <a:ext uri="{FF2B5EF4-FFF2-40B4-BE49-F238E27FC236}">
                <a16:creationId xmlns:a16="http://schemas.microsoft.com/office/drawing/2014/main" id="{7D63B018-55AA-B3B7-4111-B79EF902D704}"/>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506555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B69417-72C9-FFEC-2719-E43BE84763B6}"/>
              </a:ext>
            </a:extLst>
          </p:cNvPr>
          <p:cNvSpPr>
            <a:spLocks noGrp="1"/>
          </p:cNvSpPr>
          <p:nvPr>
            <p:ph sz="quarter" idx="13"/>
          </p:nvPr>
        </p:nvSpPr>
        <p:spPr/>
        <p:txBody>
          <a:bodyPr/>
          <a:lstStyle/>
          <a:p>
            <a:endParaRPr lang="en-US" dirty="0"/>
          </a:p>
        </p:txBody>
      </p:sp>
      <p:sp>
        <p:nvSpPr>
          <p:cNvPr id="3" name="Title 2">
            <a:extLst>
              <a:ext uri="{FF2B5EF4-FFF2-40B4-BE49-F238E27FC236}">
                <a16:creationId xmlns:a16="http://schemas.microsoft.com/office/drawing/2014/main" id="{8379EE51-F606-F7A2-E131-0DEE9D0112A9}"/>
              </a:ext>
            </a:extLst>
          </p:cNvPr>
          <p:cNvSpPr>
            <a:spLocks noGrp="1"/>
          </p:cNvSpPr>
          <p:nvPr>
            <p:ph type="title"/>
          </p:nvPr>
        </p:nvSpPr>
        <p:spPr>
          <a:xfrm>
            <a:off x="548640" y="488561"/>
            <a:ext cx="10687175" cy="472973"/>
          </a:xfrm>
        </p:spPr>
        <p:txBody>
          <a:bodyPr/>
          <a:lstStyle/>
          <a:p>
            <a:r>
              <a:rPr lang="en-US" dirty="0"/>
              <a:t>Demo</a:t>
            </a:r>
          </a:p>
        </p:txBody>
      </p:sp>
      <p:sp>
        <p:nvSpPr>
          <p:cNvPr id="4" name="Date Placeholder 3">
            <a:extLst>
              <a:ext uri="{FF2B5EF4-FFF2-40B4-BE49-F238E27FC236}">
                <a16:creationId xmlns:a16="http://schemas.microsoft.com/office/drawing/2014/main" id="{4AA17BBC-6240-9D24-21CD-945BC8B34B4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1B6A82F-E009-4655-5334-DD628AB1EB8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95BB156-7FAD-DFC2-786D-318EFD218FD5}"/>
              </a:ext>
            </a:extLst>
          </p:cNvPr>
          <p:cNvSpPr>
            <a:spLocks noGrp="1"/>
          </p:cNvSpPr>
          <p:nvPr>
            <p:ph type="sldNum" sz="quarter" idx="16"/>
          </p:nvPr>
        </p:nvSpPr>
        <p:spPr/>
        <p:txBody>
          <a:bodyPr/>
          <a:lstStyle/>
          <a:p>
            <a:fld id="{2533969A-88D7-D043-9145-D433A02B4603}" type="slidenum">
              <a:rPr lang="en-US" smtClean="0"/>
              <a:pPr/>
              <a:t>21</a:t>
            </a:fld>
            <a:endParaRPr lang="en-US" dirty="0"/>
          </a:p>
        </p:txBody>
      </p:sp>
      <p:pic>
        <p:nvPicPr>
          <p:cNvPr id="7" name="Picture 6" descr="Icon&#10;&#10;Description automatically generated">
            <a:extLst>
              <a:ext uri="{FF2B5EF4-FFF2-40B4-BE49-F238E27FC236}">
                <a16:creationId xmlns:a16="http://schemas.microsoft.com/office/drawing/2014/main" id="{9E4B9AA7-FB9B-24AA-A375-6D79882E1B1B}"/>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3182330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0A7BD9-2981-E49C-4332-75F7663861BB}"/>
              </a:ext>
            </a:extLst>
          </p:cNvPr>
          <p:cNvSpPr>
            <a:spLocks noGrp="1"/>
          </p:cNvSpPr>
          <p:nvPr>
            <p:ph sz="quarter" idx="13"/>
          </p:nvPr>
        </p:nvSpPr>
        <p:spPr>
          <a:xfrm>
            <a:off x="548640" y="1319753"/>
            <a:ext cx="10687175" cy="4879879"/>
          </a:xfrm>
        </p:spPr>
        <p:txBody>
          <a:bodyPr/>
          <a:lstStyle/>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CB0F49BE-629E-951A-C743-1340F8761CE8}"/>
              </a:ext>
            </a:extLst>
          </p:cNvPr>
          <p:cNvSpPr>
            <a:spLocks noGrp="1"/>
          </p:cNvSpPr>
          <p:nvPr>
            <p:ph type="title"/>
          </p:nvPr>
        </p:nvSpPr>
        <p:spPr>
          <a:xfrm>
            <a:off x="548640" y="488561"/>
            <a:ext cx="10687175" cy="623802"/>
          </a:xfrm>
        </p:spPr>
        <p:txBody>
          <a:bodyPr/>
          <a:lstStyle/>
          <a:p>
            <a:r>
              <a:rPr lang="en-US" sz="2800" b="1" i="0" dirty="0">
                <a:solidFill>
                  <a:srgbClr val="012C74"/>
                </a:solidFill>
                <a:effectLst/>
                <a:latin typeface="Georgia" panose="02040502050405020303" pitchFamily="18" charset="0"/>
                <a:cs typeface="Calibri" panose="020F0502020204030204" pitchFamily="34" charset="0"/>
              </a:rPr>
              <a:t>Time Intelligence Functions</a:t>
            </a:r>
            <a:br>
              <a:rPr lang="en-US" sz="2800" b="1" i="0" dirty="0">
                <a:solidFill>
                  <a:srgbClr val="012C74"/>
                </a:solidFill>
                <a:effectLst/>
                <a:latin typeface="Calibri" panose="020F0502020204030204" pitchFamily="34" charset="0"/>
                <a:cs typeface="Calibri" panose="020F0502020204030204" pitchFamily="34" charset="0"/>
              </a:rPr>
            </a:br>
            <a:endParaRPr lang="en-US" sz="2800" dirty="0">
              <a:solidFill>
                <a:srgbClr val="012C74"/>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C3CEAF3C-8F1F-1BFC-7655-5151E5394BF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EABA937-EECB-8147-F828-4C381DDA6B93}"/>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C154F209-A5C7-8CB2-5C8D-CC3FB051DDA7}"/>
              </a:ext>
            </a:extLst>
          </p:cNvPr>
          <p:cNvSpPr>
            <a:spLocks noGrp="1"/>
          </p:cNvSpPr>
          <p:nvPr>
            <p:ph type="sldNum" sz="quarter" idx="16"/>
          </p:nvPr>
        </p:nvSpPr>
        <p:spPr/>
        <p:txBody>
          <a:bodyPr/>
          <a:lstStyle/>
          <a:p>
            <a:fld id="{2533969A-88D7-D043-9145-D433A02B4603}" type="slidenum">
              <a:rPr lang="en-US" smtClean="0"/>
              <a:pPr/>
              <a:t>22</a:t>
            </a:fld>
            <a:endParaRPr lang="en-US" dirty="0"/>
          </a:p>
        </p:txBody>
      </p:sp>
      <p:sp>
        <p:nvSpPr>
          <p:cNvPr id="7" name="TextBox 6">
            <a:extLst>
              <a:ext uri="{FF2B5EF4-FFF2-40B4-BE49-F238E27FC236}">
                <a16:creationId xmlns:a16="http://schemas.microsoft.com/office/drawing/2014/main" id="{7A8A3E2B-BD31-7788-BF53-0BDA10D0E30A}"/>
              </a:ext>
            </a:extLst>
          </p:cNvPr>
          <p:cNvSpPr txBox="1"/>
          <p:nvPr/>
        </p:nvSpPr>
        <p:spPr>
          <a:xfrm>
            <a:off x="1583703" y="1838227"/>
            <a:ext cx="3487918" cy="3970318"/>
          </a:xfrm>
          <a:prstGeom prst="rect">
            <a:avLst/>
          </a:prstGeom>
          <a:noFill/>
        </p:spPr>
        <p:txBody>
          <a:bodyPr wrap="square" rtlCol="0">
            <a:spAutoFit/>
          </a:bodyPr>
          <a:lstStyle/>
          <a:p>
            <a:pPr algn="l" fontAlgn="base">
              <a:buFont typeface="Arial" panose="020B0604020202020204" pitchFamily="34" charset="0"/>
              <a:buChar char="•"/>
            </a:pPr>
            <a:endParaRPr lang="en-US" b="0" i="0" dirty="0">
              <a:solidFill>
                <a:srgbClr val="444444"/>
              </a:solidFill>
              <a:effectLst/>
              <a:latin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US" b="0" i="0" dirty="0">
                <a:solidFill>
                  <a:srgbClr val="444444"/>
                </a:solidFill>
                <a:effectLst/>
                <a:latin typeface="Calibri" panose="020F0502020204030204" pitchFamily="34" charset="0"/>
                <a:cs typeface="Calibri" panose="020F0502020204030204" pitchFamily="34" charset="0"/>
              </a:rPr>
              <a:t> </a:t>
            </a:r>
            <a:r>
              <a:rPr lang="en-US" b="0" i="0" dirty="0">
                <a:solidFill>
                  <a:srgbClr val="444444"/>
                </a:solidFill>
                <a:effectLst/>
                <a:latin typeface="Georgia" panose="02040502050405020303" pitchFamily="18" charset="0"/>
                <a:cs typeface="Calibri" panose="020F0502020204030204" pitchFamily="34" charset="0"/>
              </a:rPr>
              <a:t>CLOSINGBALANCEMONTH</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CLOSINGBALANCEQUARTER</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CLOSINGBALANCEYEAR</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a:t>
            </a:r>
            <a:r>
              <a:rPr lang="en-US" b="0" i="0" dirty="0">
                <a:solidFill>
                  <a:srgbClr val="444444"/>
                </a:solidFill>
                <a:effectLst/>
                <a:highlight>
                  <a:srgbClr val="FFFF00"/>
                </a:highlight>
                <a:latin typeface="Georgia" panose="02040502050405020303" pitchFamily="18" charset="0"/>
                <a:cs typeface="Calibri" panose="020F0502020204030204" pitchFamily="34" charset="0"/>
              </a:rPr>
              <a:t>DATEADD</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DATESBETWEEN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DATESINPERIOD</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a:t>
            </a:r>
            <a:r>
              <a:rPr lang="en-US" b="0" i="0" dirty="0">
                <a:solidFill>
                  <a:srgbClr val="444444"/>
                </a:solidFill>
                <a:effectLst/>
                <a:highlight>
                  <a:srgbClr val="FFFF00"/>
                </a:highlight>
                <a:latin typeface="Georgia" panose="02040502050405020303" pitchFamily="18" charset="0"/>
                <a:cs typeface="Calibri" panose="020F0502020204030204" pitchFamily="34" charset="0"/>
              </a:rPr>
              <a:t>DATESMTD</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a:t>
            </a:r>
            <a:r>
              <a:rPr lang="en-US" b="0" i="0" dirty="0">
                <a:solidFill>
                  <a:srgbClr val="444444"/>
                </a:solidFill>
                <a:effectLst/>
                <a:highlight>
                  <a:srgbClr val="FFFF00"/>
                </a:highlight>
                <a:latin typeface="Georgia" panose="02040502050405020303" pitchFamily="18" charset="0"/>
                <a:cs typeface="Calibri" panose="020F0502020204030204" pitchFamily="34" charset="0"/>
              </a:rPr>
              <a:t>DATESQTD</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a:t>
            </a:r>
            <a:r>
              <a:rPr lang="en-US" b="0" i="0" dirty="0">
                <a:solidFill>
                  <a:srgbClr val="444444"/>
                </a:solidFill>
                <a:effectLst/>
                <a:highlight>
                  <a:srgbClr val="FFFF00"/>
                </a:highlight>
                <a:latin typeface="Georgia" panose="02040502050405020303" pitchFamily="18" charset="0"/>
                <a:cs typeface="Calibri" panose="020F0502020204030204" pitchFamily="34" charset="0"/>
              </a:rPr>
              <a:t>DATESYTD</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ENDOFMONTH</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ENDOFQUARTER</a:t>
            </a:r>
          </a:p>
          <a:p>
            <a:pPr algn="l" fontAlgn="base">
              <a:buFont typeface="Arial" panose="020B0604020202020204" pitchFamily="34" charset="0"/>
              <a:buChar char="•"/>
            </a:pPr>
            <a:r>
              <a:rPr lang="en-US" dirty="0">
                <a:solidFill>
                  <a:srgbClr val="444444"/>
                </a:solidFill>
                <a:latin typeface="Georgia" panose="02040502050405020303" pitchFamily="18" charset="0"/>
                <a:cs typeface="Calibri" panose="020F0502020204030204" pitchFamily="34" charset="0"/>
              </a:rPr>
              <a:t> DATEDIFF</a:t>
            </a:r>
            <a:endParaRPr lang="en-US" b="0" i="0" dirty="0">
              <a:solidFill>
                <a:srgbClr val="444444"/>
              </a:solidFill>
              <a:effectLst/>
              <a:latin typeface="Georgia" panose="02040502050405020303" pitchFamily="18" charset="0"/>
              <a:cs typeface="Calibri" panose="020F0502020204030204" pitchFamily="34" charset="0"/>
            </a:endParaRPr>
          </a:p>
          <a:p>
            <a:endParaRPr lang="en-US" dirty="0"/>
          </a:p>
        </p:txBody>
      </p:sp>
      <p:cxnSp>
        <p:nvCxnSpPr>
          <p:cNvPr id="9" name="Straight Connector 8">
            <a:extLst>
              <a:ext uri="{FF2B5EF4-FFF2-40B4-BE49-F238E27FC236}">
                <a16:creationId xmlns:a16="http://schemas.microsoft.com/office/drawing/2014/main" id="{95D8D053-D8CD-5B1C-3E86-43AAEA28DAF4}"/>
              </a:ext>
            </a:extLst>
          </p:cNvPr>
          <p:cNvCxnSpPr>
            <a:cxnSpLocks/>
          </p:cNvCxnSpPr>
          <p:nvPr/>
        </p:nvCxnSpPr>
        <p:spPr>
          <a:xfrm>
            <a:off x="5929460" y="2198078"/>
            <a:ext cx="0" cy="358799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F424318-CD80-208A-8BCC-581715C96988}"/>
              </a:ext>
            </a:extLst>
          </p:cNvPr>
          <p:cNvSpPr txBox="1"/>
          <p:nvPr/>
        </p:nvSpPr>
        <p:spPr>
          <a:xfrm>
            <a:off x="6391373" y="2083324"/>
            <a:ext cx="3811396" cy="4801314"/>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rgbClr val="444444"/>
                </a:solidFill>
                <a:effectLst/>
                <a:latin typeface="Calibri" panose="020F0502020204030204" pitchFamily="34" charset="0"/>
                <a:cs typeface="Calibri" panose="020F0502020204030204" pitchFamily="34" charset="0"/>
              </a:rPr>
              <a:t> </a:t>
            </a:r>
            <a:r>
              <a:rPr lang="en-US" b="0" i="0" dirty="0">
                <a:solidFill>
                  <a:srgbClr val="444444"/>
                </a:solidFill>
                <a:effectLst/>
                <a:latin typeface="Georgia" panose="02040502050405020303" pitchFamily="18" charset="0"/>
                <a:cs typeface="Calibri" panose="020F0502020204030204" pitchFamily="34" charset="0"/>
              </a:rPr>
              <a:t>ENDOFYEAR</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FIRSTDATE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FIRSTNONBLANK</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LASTDATE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NEXTQUARTER</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LASTNONBLANK</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NEXTDAY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NEXTMONTH</a:t>
            </a:r>
          </a:p>
          <a:p>
            <a:pPr algn="l" fontAlgn="base">
              <a:buFont typeface="Arial" panose="020B0604020202020204" pitchFamily="34" charset="0"/>
              <a:buChar char="•"/>
            </a:pPr>
            <a:r>
              <a:rPr lang="en-US" dirty="0">
                <a:solidFill>
                  <a:srgbClr val="444444"/>
                </a:solidFill>
                <a:latin typeface="Georgia" panose="02040502050405020303" pitchFamily="18" charset="0"/>
                <a:cs typeface="Calibri" panose="020F0502020204030204" pitchFamily="34" charset="0"/>
              </a:rPr>
              <a:t> TOTALMTD</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TOTALQTD</a:t>
            </a:r>
          </a:p>
          <a:p>
            <a:pPr algn="l" fontAlgn="base">
              <a:buFont typeface="Arial" panose="020B0604020202020204" pitchFamily="34" charset="0"/>
              <a:buChar char="•"/>
            </a:pPr>
            <a:r>
              <a:rPr lang="en-US" dirty="0">
                <a:solidFill>
                  <a:srgbClr val="444444"/>
                </a:solidFill>
                <a:latin typeface="Georgia" panose="02040502050405020303" pitchFamily="18" charset="0"/>
                <a:cs typeface="Calibri" panose="020F0502020204030204" pitchFamily="34" charset="0"/>
              </a:rPr>
              <a:t> TOTALYTD</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a:t>
            </a:r>
            <a:r>
              <a:rPr lang="en-US" b="0" i="0" dirty="0">
                <a:solidFill>
                  <a:srgbClr val="444444"/>
                </a:solidFill>
                <a:effectLst/>
                <a:highlight>
                  <a:srgbClr val="FFFF00"/>
                </a:highlight>
                <a:latin typeface="Georgia" panose="02040502050405020303" pitchFamily="18" charset="0"/>
                <a:cs typeface="Calibri" panose="020F0502020204030204" pitchFamily="34" charset="0"/>
              </a:rPr>
              <a:t>SAMEPERIODLASTYEAR</a:t>
            </a:r>
          </a:p>
          <a:p>
            <a:pPr algn="l" fontAlgn="base">
              <a:buFont typeface="Arial" panose="020B0604020202020204" pitchFamily="34" charset="0"/>
              <a:buChar char="•"/>
            </a:pPr>
            <a:r>
              <a:rPr lang="en-US" dirty="0">
                <a:solidFill>
                  <a:srgbClr val="444444"/>
                </a:solidFill>
                <a:latin typeface="Georgia" panose="02040502050405020303" pitchFamily="18" charset="0"/>
                <a:cs typeface="Calibri" panose="020F0502020204030204" pitchFamily="34" charset="0"/>
              </a:rPr>
              <a:t> </a:t>
            </a:r>
            <a:r>
              <a:rPr lang="en-US" dirty="0">
                <a:solidFill>
                  <a:srgbClr val="444444"/>
                </a:solidFill>
                <a:highlight>
                  <a:srgbClr val="FFFF00"/>
                </a:highlight>
                <a:latin typeface="Georgia" panose="02040502050405020303" pitchFamily="18" charset="0"/>
                <a:cs typeface="Calibri" panose="020F0502020204030204" pitchFamily="34" charset="0"/>
              </a:rPr>
              <a:t>PARALLELPERIOD</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cs typeface="Calibri" panose="020F0502020204030204" pitchFamily="34" charset="0"/>
              </a:rPr>
              <a:t> PREVIOUSYEAR</a:t>
            </a:r>
          </a:p>
          <a:p>
            <a:pPr algn="l" fontAlgn="base">
              <a:buFont typeface="Arial" panose="020B0604020202020204" pitchFamily="34" charset="0"/>
              <a:buChar char="•"/>
            </a:pPr>
            <a:r>
              <a:rPr lang="en-US" dirty="0">
                <a:solidFill>
                  <a:srgbClr val="444444"/>
                </a:solidFill>
                <a:latin typeface="Georgia" panose="02040502050405020303" pitchFamily="18" charset="0"/>
                <a:cs typeface="Calibri" panose="020F0502020204030204" pitchFamily="34" charset="0"/>
              </a:rPr>
              <a:t> PREVIOUSWEEK</a:t>
            </a:r>
            <a:endParaRPr lang="en-US" b="0" i="0" dirty="0">
              <a:solidFill>
                <a:srgbClr val="444444"/>
              </a:solidFill>
              <a:effectLst/>
              <a:latin typeface="Georgia" panose="02040502050405020303" pitchFamily="18" charset="0"/>
              <a:cs typeface="Calibri" panose="020F0502020204030204" pitchFamily="34" charset="0"/>
            </a:endParaRPr>
          </a:p>
          <a:p>
            <a:br>
              <a:rPr lang="en-US" dirty="0"/>
            </a:br>
            <a:endParaRPr lang="en-US" dirty="0"/>
          </a:p>
        </p:txBody>
      </p:sp>
      <p:pic>
        <p:nvPicPr>
          <p:cNvPr id="8" name="Picture 7" descr="Icon&#10;&#10;Description automatically generated">
            <a:extLst>
              <a:ext uri="{FF2B5EF4-FFF2-40B4-BE49-F238E27FC236}">
                <a16:creationId xmlns:a16="http://schemas.microsoft.com/office/drawing/2014/main" id="{F9AEA7B8-375C-1703-416A-0A21919B8A7B}"/>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617787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7E4BE4-B09B-86CC-1E2F-99B903FE219A}"/>
              </a:ext>
            </a:extLst>
          </p:cNvPr>
          <p:cNvSpPr>
            <a:spLocks noGrp="1"/>
          </p:cNvSpPr>
          <p:nvPr>
            <p:ph sz="quarter" idx="13"/>
          </p:nvPr>
        </p:nvSpPr>
        <p:spPr>
          <a:xfrm>
            <a:off x="548640" y="1282045"/>
            <a:ext cx="10687175" cy="4917587"/>
          </a:xfrm>
        </p:spPr>
        <p:txBody>
          <a:bodyPr/>
          <a:lstStyle/>
          <a:p>
            <a:pPr>
              <a:buFont typeface="Arial" panose="020B0604020202020204" pitchFamily="34" charset="0"/>
              <a:buChar char="•"/>
            </a:pPr>
            <a:r>
              <a:rPr lang="en-US" sz="2400" dirty="0">
                <a:solidFill>
                  <a:schemeClr val="tx2"/>
                </a:solidFill>
              </a:rPr>
              <a:t>Doing calculations over time or date periods</a:t>
            </a:r>
          </a:p>
          <a:p>
            <a:pPr>
              <a:buFont typeface="Arial" panose="020B0604020202020204" pitchFamily="34" charset="0"/>
              <a:buChar char="•"/>
            </a:pPr>
            <a:r>
              <a:rPr lang="en-US" sz="2400" dirty="0">
                <a:solidFill>
                  <a:schemeClr val="tx2"/>
                </a:solidFill>
              </a:rPr>
              <a:t>It needs date column to perform operations</a:t>
            </a:r>
          </a:p>
          <a:p>
            <a:pPr>
              <a:buFont typeface="Arial" panose="020B0604020202020204" pitchFamily="34" charset="0"/>
              <a:buChar char="•"/>
            </a:pPr>
            <a:r>
              <a:rPr lang="en-US" sz="2400" dirty="0">
                <a:solidFill>
                  <a:schemeClr val="tx2"/>
                </a:solidFill>
              </a:rPr>
              <a:t>This date column must contain</a:t>
            </a:r>
          </a:p>
          <a:p>
            <a:pPr marL="0" indent="0">
              <a:buNone/>
            </a:pPr>
            <a:r>
              <a:rPr lang="en-US" sz="2400" dirty="0">
                <a:solidFill>
                  <a:schemeClr val="tx2"/>
                </a:solidFill>
              </a:rPr>
              <a:t>        Continuous Values</a:t>
            </a:r>
          </a:p>
          <a:p>
            <a:pPr marL="0" indent="0">
              <a:buNone/>
            </a:pPr>
            <a:r>
              <a:rPr lang="en-US" sz="2400" dirty="0">
                <a:solidFill>
                  <a:schemeClr val="tx2"/>
                </a:solidFill>
              </a:rPr>
              <a:t>        No Nulls</a:t>
            </a:r>
          </a:p>
          <a:p>
            <a:pPr marL="0" indent="0">
              <a:buNone/>
            </a:pPr>
            <a:r>
              <a:rPr lang="en-US" sz="2400" dirty="0">
                <a:solidFill>
                  <a:schemeClr val="tx2"/>
                </a:solidFill>
              </a:rPr>
              <a:t>        Unique Values</a:t>
            </a:r>
          </a:p>
          <a:p>
            <a:pPr>
              <a:buFont typeface="Arial" panose="020B0604020202020204" pitchFamily="34" charset="0"/>
              <a:buChar char="•"/>
            </a:pPr>
            <a:r>
              <a:rPr lang="en-US" sz="2400" dirty="0">
                <a:solidFill>
                  <a:schemeClr val="tx2"/>
                </a:solidFill>
              </a:rPr>
              <a:t>To make Intelligence Functions work properly, make them Date Table</a:t>
            </a:r>
          </a:p>
        </p:txBody>
      </p:sp>
      <p:sp>
        <p:nvSpPr>
          <p:cNvPr id="3" name="Title 2">
            <a:extLst>
              <a:ext uri="{FF2B5EF4-FFF2-40B4-BE49-F238E27FC236}">
                <a16:creationId xmlns:a16="http://schemas.microsoft.com/office/drawing/2014/main" id="{226AE1DA-BB25-E617-FED7-7DE24D47ECCF}"/>
              </a:ext>
            </a:extLst>
          </p:cNvPr>
          <p:cNvSpPr>
            <a:spLocks noGrp="1"/>
          </p:cNvSpPr>
          <p:nvPr>
            <p:ph type="title"/>
          </p:nvPr>
        </p:nvSpPr>
        <p:spPr>
          <a:xfrm>
            <a:off x="548640" y="488561"/>
            <a:ext cx="10687175" cy="548387"/>
          </a:xfrm>
        </p:spPr>
        <p:txBody>
          <a:bodyPr/>
          <a:lstStyle/>
          <a:p>
            <a:r>
              <a:rPr lang="en-US" sz="3200" b="1" i="0" dirty="0">
                <a:solidFill>
                  <a:srgbClr val="012C74"/>
                </a:solidFill>
                <a:effectLst/>
                <a:latin typeface="Georgia" panose="02040502050405020303" pitchFamily="18" charset="0"/>
                <a:cs typeface="Calibri" panose="020F0502020204030204" pitchFamily="34" charset="0"/>
              </a:rPr>
              <a:t>Time Intelligence Functions</a:t>
            </a:r>
            <a:endParaRPr lang="en-US" dirty="0"/>
          </a:p>
        </p:txBody>
      </p:sp>
      <p:sp>
        <p:nvSpPr>
          <p:cNvPr id="4" name="Date Placeholder 3">
            <a:extLst>
              <a:ext uri="{FF2B5EF4-FFF2-40B4-BE49-F238E27FC236}">
                <a16:creationId xmlns:a16="http://schemas.microsoft.com/office/drawing/2014/main" id="{97168633-F6DA-CB04-6287-7451BEA41D3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8FABE18-EAD1-606C-B5DC-9C529962570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5542E05-226B-8B15-158A-C6C5CCFC4D79}"/>
              </a:ext>
            </a:extLst>
          </p:cNvPr>
          <p:cNvSpPr>
            <a:spLocks noGrp="1"/>
          </p:cNvSpPr>
          <p:nvPr>
            <p:ph type="sldNum" sz="quarter" idx="16"/>
          </p:nvPr>
        </p:nvSpPr>
        <p:spPr/>
        <p:txBody>
          <a:bodyPr/>
          <a:lstStyle/>
          <a:p>
            <a:fld id="{2533969A-88D7-D043-9145-D433A02B4603}" type="slidenum">
              <a:rPr lang="en-US" smtClean="0"/>
              <a:pPr/>
              <a:t>23</a:t>
            </a:fld>
            <a:endParaRPr lang="en-US" dirty="0"/>
          </a:p>
        </p:txBody>
      </p:sp>
    </p:spTree>
    <p:extLst>
      <p:ext uri="{BB962C8B-B14F-4D97-AF65-F5344CB8AC3E}">
        <p14:creationId xmlns:p14="http://schemas.microsoft.com/office/powerpoint/2010/main" val="1804841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text, application, email&#10;&#10;Description automatically generated">
            <a:extLst>
              <a:ext uri="{FF2B5EF4-FFF2-40B4-BE49-F238E27FC236}">
                <a16:creationId xmlns:a16="http://schemas.microsoft.com/office/drawing/2014/main" id="{2C6DDCBD-7878-BFA2-D00D-4C193325D0D3}"/>
              </a:ext>
            </a:extLst>
          </p:cNvPr>
          <p:cNvPicPr>
            <a:picLocks noGrp="1" noChangeAspect="1"/>
          </p:cNvPicPr>
          <p:nvPr>
            <p:ph sz="quarter" idx="13"/>
          </p:nvPr>
        </p:nvPicPr>
        <p:blipFill>
          <a:blip r:embed="rId2"/>
          <a:stretch>
            <a:fillRect/>
          </a:stretch>
        </p:blipFill>
        <p:spPr>
          <a:xfrm>
            <a:off x="1306285" y="1157288"/>
            <a:ext cx="8089641" cy="5240726"/>
          </a:xfrm>
        </p:spPr>
      </p:pic>
      <p:sp>
        <p:nvSpPr>
          <p:cNvPr id="3" name="Title 2">
            <a:extLst>
              <a:ext uri="{FF2B5EF4-FFF2-40B4-BE49-F238E27FC236}">
                <a16:creationId xmlns:a16="http://schemas.microsoft.com/office/drawing/2014/main" id="{4D5F9669-B4B2-5D7D-B4B4-0447B44944CC}"/>
              </a:ext>
            </a:extLst>
          </p:cNvPr>
          <p:cNvSpPr>
            <a:spLocks noGrp="1"/>
          </p:cNvSpPr>
          <p:nvPr>
            <p:ph type="title"/>
          </p:nvPr>
        </p:nvSpPr>
        <p:spPr>
          <a:xfrm>
            <a:off x="548640" y="488561"/>
            <a:ext cx="10687175" cy="509815"/>
          </a:xfrm>
        </p:spPr>
        <p:txBody>
          <a:bodyPr/>
          <a:lstStyle/>
          <a:p>
            <a:r>
              <a:rPr lang="en-US" sz="3200" b="1" i="0" dirty="0">
                <a:solidFill>
                  <a:srgbClr val="012C74"/>
                </a:solidFill>
                <a:effectLst/>
                <a:latin typeface="Georgia" panose="02040502050405020303" pitchFamily="18" charset="0"/>
                <a:cs typeface="Calibri" panose="020F0502020204030204" pitchFamily="34" charset="0"/>
              </a:rPr>
              <a:t>Time Intelligence Functions</a:t>
            </a:r>
            <a:endParaRPr lang="en-US" dirty="0"/>
          </a:p>
        </p:txBody>
      </p:sp>
      <p:sp>
        <p:nvSpPr>
          <p:cNvPr id="4" name="Date Placeholder 3">
            <a:extLst>
              <a:ext uri="{FF2B5EF4-FFF2-40B4-BE49-F238E27FC236}">
                <a16:creationId xmlns:a16="http://schemas.microsoft.com/office/drawing/2014/main" id="{9ACD2582-005A-4190-B461-F2D46B3E99E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FA46F82-95F1-5944-802B-FEAF52FAC69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1796736-1A58-A164-E754-53DD8A694AEC}"/>
              </a:ext>
            </a:extLst>
          </p:cNvPr>
          <p:cNvSpPr>
            <a:spLocks noGrp="1"/>
          </p:cNvSpPr>
          <p:nvPr>
            <p:ph type="sldNum" sz="quarter" idx="16"/>
          </p:nvPr>
        </p:nvSpPr>
        <p:spPr/>
        <p:txBody>
          <a:bodyPr/>
          <a:lstStyle/>
          <a:p>
            <a:fld id="{2533969A-88D7-D043-9145-D433A02B4603}" type="slidenum">
              <a:rPr lang="en-US" smtClean="0"/>
              <a:pPr/>
              <a:t>24</a:t>
            </a:fld>
            <a:endParaRPr lang="en-US" dirty="0"/>
          </a:p>
        </p:txBody>
      </p:sp>
      <p:pic>
        <p:nvPicPr>
          <p:cNvPr id="2" name="Picture 1" descr="Icon&#10;&#10;Description automatically generated">
            <a:extLst>
              <a:ext uri="{FF2B5EF4-FFF2-40B4-BE49-F238E27FC236}">
                <a16:creationId xmlns:a16="http://schemas.microsoft.com/office/drawing/2014/main" id="{275FC55E-B163-F2CA-52F2-FED4CF1310B8}"/>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91491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with medium confidence">
            <a:extLst>
              <a:ext uri="{FF2B5EF4-FFF2-40B4-BE49-F238E27FC236}">
                <a16:creationId xmlns:a16="http://schemas.microsoft.com/office/drawing/2014/main" id="{1FAEE763-8E1B-88C7-77C9-F9275A20A112}"/>
              </a:ext>
            </a:extLst>
          </p:cNvPr>
          <p:cNvPicPr>
            <a:picLocks noGrp="1" noChangeAspect="1"/>
          </p:cNvPicPr>
          <p:nvPr>
            <p:ph sz="quarter" idx="13"/>
          </p:nvPr>
        </p:nvPicPr>
        <p:blipFill>
          <a:blip r:embed="rId2"/>
          <a:stretch>
            <a:fillRect/>
          </a:stretch>
        </p:blipFill>
        <p:spPr>
          <a:xfrm>
            <a:off x="1848897" y="1157288"/>
            <a:ext cx="7998487" cy="5041900"/>
          </a:xfrm>
        </p:spPr>
      </p:pic>
      <p:sp>
        <p:nvSpPr>
          <p:cNvPr id="3" name="Title 2">
            <a:extLst>
              <a:ext uri="{FF2B5EF4-FFF2-40B4-BE49-F238E27FC236}">
                <a16:creationId xmlns:a16="http://schemas.microsoft.com/office/drawing/2014/main" id="{1A44B929-947B-B57D-066E-887F071A5421}"/>
              </a:ext>
            </a:extLst>
          </p:cNvPr>
          <p:cNvSpPr>
            <a:spLocks noGrp="1"/>
          </p:cNvSpPr>
          <p:nvPr>
            <p:ph type="title"/>
          </p:nvPr>
        </p:nvSpPr>
        <p:spPr>
          <a:xfrm>
            <a:off x="548640" y="488561"/>
            <a:ext cx="10687175" cy="500484"/>
          </a:xfrm>
        </p:spPr>
        <p:txBody>
          <a:bodyPr/>
          <a:lstStyle/>
          <a:p>
            <a:r>
              <a:rPr lang="en-US" dirty="0"/>
              <a:t>Contd..</a:t>
            </a:r>
          </a:p>
        </p:txBody>
      </p:sp>
      <p:sp>
        <p:nvSpPr>
          <p:cNvPr id="4" name="Date Placeholder 3">
            <a:extLst>
              <a:ext uri="{FF2B5EF4-FFF2-40B4-BE49-F238E27FC236}">
                <a16:creationId xmlns:a16="http://schemas.microsoft.com/office/drawing/2014/main" id="{1C4CC995-5BD6-4EBB-0A35-5B49D2D6B4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E504594-69B3-53B9-0245-8B89F348F18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6CD395B-5253-76B5-D72B-E047DC774DC4}"/>
              </a:ext>
            </a:extLst>
          </p:cNvPr>
          <p:cNvSpPr>
            <a:spLocks noGrp="1"/>
          </p:cNvSpPr>
          <p:nvPr>
            <p:ph type="sldNum" sz="quarter" idx="16"/>
          </p:nvPr>
        </p:nvSpPr>
        <p:spPr/>
        <p:txBody>
          <a:bodyPr/>
          <a:lstStyle/>
          <a:p>
            <a:fld id="{2533969A-88D7-D043-9145-D433A02B4603}" type="slidenum">
              <a:rPr lang="en-US" smtClean="0"/>
              <a:pPr/>
              <a:t>25</a:t>
            </a:fld>
            <a:endParaRPr lang="en-US" dirty="0"/>
          </a:p>
        </p:txBody>
      </p:sp>
      <p:pic>
        <p:nvPicPr>
          <p:cNvPr id="2" name="Picture 1" descr="Icon&#10;&#10;Description automatically generated">
            <a:extLst>
              <a:ext uri="{FF2B5EF4-FFF2-40B4-BE49-F238E27FC236}">
                <a16:creationId xmlns:a16="http://schemas.microsoft.com/office/drawing/2014/main" id="{B706805A-2F1D-1F03-5AB4-DF6B05C628DC}"/>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083256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a:extLst>
              <a:ext uri="{FF2B5EF4-FFF2-40B4-BE49-F238E27FC236}">
                <a16:creationId xmlns:a16="http://schemas.microsoft.com/office/drawing/2014/main" id="{D77EE285-BFA1-B201-F1CC-0B41F2ABDF1F}"/>
              </a:ext>
            </a:extLst>
          </p:cNvPr>
          <p:cNvPicPr>
            <a:picLocks noGrp="1" noChangeAspect="1"/>
          </p:cNvPicPr>
          <p:nvPr>
            <p:ph sz="quarter" idx="13"/>
          </p:nvPr>
        </p:nvPicPr>
        <p:blipFill>
          <a:blip r:embed="rId3"/>
          <a:stretch>
            <a:fillRect/>
          </a:stretch>
        </p:blipFill>
        <p:spPr>
          <a:xfrm>
            <a:off x="2049864" y="1627834"/>
            <a:ext cx="8139057" cy="2994408"/>
          </a:xfrm>
        </p:spPr>
      </p:pic>
      <p:sp>
        <p:nvSpPr>
          <p:cNvPr id="3" name="Title 2">
            <a:extLst>
              <a:ext uri="{FF2B5EF4-FFF2-40B4-BE49-F238E27FC236}">
                <a16:creationId xmlns:a16="http://schemas.microsoft.com/office/drawing/2014/main" id="{1B7748DD-6388-370C-E4D6-8AFDD42932EB}"/>
              </a:ext>
            </a:extLst>
          </p:cNvPr>
          <p:cNvSpPr>
            <a:spLocks noGrp="1"/>
          </p:cNvSpPr>
          <p:nvPr>
            <p:ph type="title"/>
          </p:nvPr>
        </p:nvSpPr>
        <p:spPr>
          <a:xfrm>
            <a:off x="548640" y="488561"/>
            <a:ext cx="10687175" cy="586613"/>
          </a:xfrm>
        </p:spPr>
        <p:txBody>
          <a:bodyPr/>
          <a:lstStyle/>
          <a:p>
            <a:r>
              <a:rPr lang="en-US" dirty="0"/>
              <a:t>Contd..</a:t>
            </a:r>
          </a:p>
        </p:txBody>
      </p:sp>
      <p:sp>
        <p:nvSpPr>
          <p:cNvPr id="4" name="Date Placeholder 3">
            <a:extLst>
              <a:ext uri="{FF2B5EF4-FFF2-40B4-BE49-F238E27FC236}">
                <a16:creationId xmlns:a16="http://schemas.microsoft.com/office/drawing/2014/main" id="{DB8D46F3-0DCE-6E75-09F9-F4A7568C7D0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441CD46-0AE5-4CC0-0693-866C2FC0186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69E40B0-F25A-B9B5-A93D-D7DA78AC04C3}"/>
              </a:ext>
            </a:extLst>
          </p:cNvPr>
          <p:cNvSpPr>
            <a:spLocks noGrp="1"/>
          </p:cNvSpPr>
          <p:nvPr>
            <p:ph type="sldNum" sz="quarter" idx="16"/>
          </p:nvPr>
        </p:nvSpPr>
        <p:spPr/>
        <p:txBody>
          <a:bodyPr/>
          <a:lstStyle/>
          <a:p>
            <a:fld id="{2533969A-88D7-D043-9145-D433A02B4603}" type="slidenum">
              <a:rPr lang="en-US" smtClean="0"/>
              <a:pPr/>
              <a:t>26</a:t>
            </a:fld>
            <a:endParaRPr lang="en-US" dirty="0"/>
          </a:p>
        </p:txBody>
      </p:sp>
      <p:sp>
        <p:nvSpPr>
          <p:cNvPr id="2" name="TextBox 1">
            <a:extLst>
              <a:ext uri="{FF2B5EF4-FFF2-40B4-BE49-F238E27FC236}">
                <a16:creationId xmlns:a16="http://schemas.microsoft.com/office/drawing/2014/main" id="{BFD8702E-0393-BBA3-9DAD-79041F48838F}"/>
              </a:ext>
            </a:extLst>
          </p:cNvPr>
          <p:cNvSpPr txBox="1"/>
          <p:nvPr/>
        </p:nvSpPr>
        <p:spPr>
          <a:xfrm>
            <a:off x="1216058" y="5250730"/>
            <a:ext cx="10019757" cy="646331"/>
          </a:xfrm>
          <a:prstGeom prst="rect">
            <a:avLst/>
          </a:prstGeom>
          <a:noFill/>
        </p:spPr>
        <p:txBody>
          <a:bodyPr wrap="square" rtlCol="0">
            <a:spAutoFit/>
          </a:bodyPr>
          <a:lstStyle/>
          <a:p>
            <a:r>
              <a:rPr lang="en-US" dirty="0"/>
              <a:t>Reference : https://learn.microsoft.com/en-us/dax/time-intelligence-functions-dax</a:t>
            </a:r>
          </a:p>
          <a:p>
            <a:endParaRPr lang="en-US" dirty="0"/>
          </a:p>
        </p:txBody>
      </p:sp>
      <p:pic>
        <p:nvPicPr>
          <p:cNvPr id="7" name="Picture 6" descr="Icon&#10;&#10;Description automatically generated">
            <a:extLst>
              <a:ext uri="{FF2B5EF4-FFF2-40B4-BE49-F238E27FC236}">
                <a16:creationId xmlns:a16="http://schemas.microsoft.com/office/drawing/2014/main" id="{A23DCD57-686B-5E3D-CAA0-9464C19E1B47}"/>
              </a:ext>
            </a:extLst>
          </p:cNvPr>
          <p:cNvPicPr>
            <a:picLocks noChangeAspect="1"/>
          </p:cNvPicPr>
          <p:nvPr/>
        </p:nvPicPr>
        <p:blipFill>
          <a:blip r:embed="rId4"/>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4058053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E57A0B-1AEB-8B43-634D-BCFD67B7F274}"/>
              </a:ext>
            </a:extLst>
          </p:cNvPr>
          <p:cNvSpPr>
            <a:spLocks noGrp="1"/>
          </p:cNvSpPr>
          <p:nvPr>
            <p:ph sz="quarter" idx="13"/>
          </p:nvPr>
        </p:nvSpPr>
        <p:spPr/>
        <p:txBody>
          <a:bodyPr/>
          <a:lstStyle/>
          <a:p>
            <a:endParaRPr lang="en-US" dirty="0"/>
          </a:p>
        </p:txBody>
      </p:sp>
      <p:sp>
        <p:nvSpPr>
          <p:cNvPr id="3" name="Title 2">
            <a:extLst>
              <a:ext uri="{FF2B5EF4-FFF2-40B4-BE49-F238E27FC236}">
                <a16:creationId xmlns:a16="http://schemas.microsoft.com/office/drawing/2014/main" id="{823702A1-88D4-B348-6E2F-7CFACDE66742}"/>
              </a:ext>
            </a:extLst>
          </p:cNvPr>
          <p:cNvSpPr>
            <a:spLocks noGrp="1"/>
          </p:cNvSpPr>
          <p:nvPr>
            <p:ph type="title"/>
          </p:nvPr>
        </p:nvSpPr>
        <p:spPr>
          <a:xfrm>
            <a:off x="548640" y="488561"/>
            <a:ext cx="10687175" cy="472973"/>
          </a:xfrm>
        </p:spPr>
        <p:txBody>
          <a:bodyPr/>
          <a:lstStyle/>
          <a:p>
            <a:r>
              <a:rPr lang="en-US" dirty="0"/>
              <a:t>Demo</a:t>
            </a:r>
          </a:p>
        </p:txBody>
      </p:sp>
      <p:sp>
        <p:nvSpPr>
          <p:cNvPr id="4" name="Date Placeholder 3">
            <a:extLst>
              <a:ext uri="{FF2B5EF4-FFF2-40B4-BE49-F238E27FC236}">
                <a16:creationId xmlns:a16="http://schemas.microsoft.com/office/drawing/2014/main" id="{4B3B1037-D29A-E5E4-FDD5-617D57354D9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EBA2790-DE92-8FF8-F5EA-1F1F3E86C6C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E89BA20-088F-A904-4464-522F44A67425}"/>
              </a:ext>
            </a:extLst>
          </p:cNvPr>
          <p:cNvSpPr>
            <a:spLocks noGrp="1"/>
          </p:cNvSpPr>
          <p:nvPr>
            <p:ph type="sldNum" sz="quarter" idx="16"/>
          </p:nvPr>
        </p:nvSpPr>
        <p:spPr/>
        <p:txBody>
          <a:bodyPr/>
          <a:lstStyle/>
          <a:p>
            <a:fld id="{2533969A-88D7-D043-9145-D433A02B4603}" type="slidenum">
              <a:rPr lang="en-US" smtClean="0"/>
              <a:pPr/>
              <a:t>27</a:t>
            </a:fld>
            <a:endParaRPr lang="en-US" dirty="0"/>
          </a:p>
        </p:txBody>
      </p:sp>
      <p:pic>
        <p:nvPicPr>
          <p:cNvPr id="7" name="Picture 6" descr="Icon&#10;&#10;Description automatically generated">
            <a:extLst>
              <a:ext uri="{FF2B5EF4-FFF2-40B4-BE49-F238E27FC236}">
                <a16:creationId xmlns:a16="http://schemas.microsoft.com/office/drawing/2014/main" id="{93E65DB7-9D72-35F4-9A24-634B0F72FAD7}"/>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3944736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09B0E14-A5B2-9728-D40E-C2A5E11C5A07}"/>
              </a:ext>
            </a:extLst>
          </p:cNvPr>
          <p:cNvGraphicFramePr>
            <a:graphicFrameLocks noGrp="1"/>
          </p:cNvGraphicFramePr>
          <p:nvPr>
            <p:ph sz="quarter" idx="13"/>
            <p:extLst>
              <p:ext uri="{D42A27DB-BD31-4B8C-83A1-F6EECF244321}">
                <p14:modId xmlns:p14="http://schemas.microsoft.com/office/powerpoint/2010/main" val="1689148556"/>
              </p:ext>
            </p:extLst>
          </p:nvPr>
        </p:nvGraphicFramePr>
        <p:xfrm>
          <a:off x="549275" y="707010"/>
          <a:ext cx="10687050" cy="5299937"/>
        </p:xfrm>
        <a:graphic>
          <a:graphicData uri="http://schemas.openxmlformats.org/drawingml/2006/table">
            <a:tbl>
              <a:tblPr firstRow="1" bandRow="1">
                <a:tableStyleId>{5C22544A-7EE6-4342-B048-85BDC9FD1C3A}</a:tableStyleId>
              </a:tblPr>
              <a:tblGrid>
                <a:gridCol w="2324554">
                  <a:extLst>
                    <a:ext uri="{9D8B030D-6E8A-4147-A177-3AD203B41FA5}">
                      <a16:colId xmlns:a16="http://schemas.microsoft.com/office/drawing/2014/main" val="4079973038"/>
                    </a:ext>
                  </a:extLst>
                </a:gridCol>
                <a:gridCol w="8362496">
                  <a:extLst>
                    <a:ext uri="{9D8B030D-6E8A-4147-A177-3AD203B41FA5}">
                      <a16:colId xmlns:a16="http://schemas.microsoft.com/office/drawing/2014/main" val="2172149038"/>
                    </a:ext>
                  </a:extLst>
                </a:gridCol>
              </a:tblGrid>
              <a:tr h="378567">
                <a:tc>
                  <a:txBody>
                    <a:bodyPr/>
                    <a:lstStyle/>
                    <a:p>
                      <a:r>
                        <a:rPr lang="en-US" dirty="0">
                          <a:solidFill>
                            <a:schemeClr val="bg2"/>
                          </a:solidFill>
                        </a:rPr>
                        <a:t>Function</a:t>
                      </a:r>
                    </a:p>
                  </a:txBody>
                  <a:tcPr/>
                </a:tc>
                <a:tc>
                  <a:txBody>
                    <a:bodyPr/>
                    <a:lstStyle/>
                    <a:p>
                      <a:r>
                        <a:rPr lang="en-US" dirty="0">
                          <a:solidFill>
                            <a:schemeClr val="bg2"/>
                          </a:solidFill>
                        </a:rPr>
                        <a:t>Description</a:t>
                      </a:r>
                    </a:p>
                  </a:txBody>
                  <a:tcPr/>
                </a:tc>
                <a:extLst>
                  <a:ext uri="{0D108BD9-81ED-4DB2-BD59-A6C34878D82A}">
                    <a16:rowId xmlns:a16="http://schemas.microsoft.com/office/drawing/2014/main" val="1261281773"/>
                  </a:ext>
                </a:extLst>
              </a:tr>
              <a:tr h="662492">
                <a:tc>
                  <a:txBody>
                    <a:bodyPr/>
                    <a:lstStyle/>
                    <a:p>
                      <a:r>
                        <a:rPr lang="en-US" dirty="0"/>
                        <a:t>AND</a:t>
                      </a:r>
                    </a:p>
                  </a:txBody>
                  <a:tcPr/>
                </a:tc>
                <a:tc>
                  <a:txBody>
                    <a:bodyPr/>
                    <a:lstStyle/>
                    <a:p>
                      <a:r>
                        <a:rPr lang="en-US" sz="1800" b="0" i="0" kern="1200" dirty="0">
                          <a:solidFill>
                            <a:schemeClr val="dk1"/>
                          </a:solidFill>
                          <a:effectLst/>
                          <a:latin typeface="+mn-lt"/>
                          <a:ea typeface="+mn-ea"/>
                          <a:cs typeface="+mn-cs"/>
                        </a:rPr>
                        <a:t>Checks whether both arguments are TRUE, returns TRUE if both arguments are TRUE. </a:t>
                      </a:r>
                      <a:endParaRPr lang="en-US" dirty="0"/>
                    </a:p>
                  </a:txBody>
                  <a:tcPr/>
                </a:tc>
                <a:extLst>
                  <a:ext uri="{0D108BD9-81ED-4DB2-BD59-A6C34878D82A}">
                    <a16:rowId xmlns:a16="http://schemas.microsoft.com/office/drawing/2014/main" val="580557045"/>
                  </a:ext>
                </a:extLst>
              </a:tr>
              <a:tr h="378567">
                <a:tc>
                  <a:txBody>
                    <a:bodyPr/>
                    <a:lstStyle/>
                    <a:p>
                      <a:r>
                        <a:rPr lang="en-US" dirty="0"/>
                        <a:t>FLASE</a:t>
                      </a:r>
                    </a:p>
                  </a:txBody>
                  <a:tcPr/>
                </a:tc>
                <a:tc>
                  <a:txBody>
                    <a:bodyPr/>
                    <a:lstStyle/>
                    <a:p>
                      <a:r>
                        <a:rPr lang="en-US" sz="1800" b="0" i="0" kern="1200" dirty="0">
                          <a:solidFill>
                            <a:schemeClr val="dk1"/>
                          </a:solidFill>
                          <a:effectLst/>
                          <a:latin typeface="+mn-lt"/>
                          <a:ea typeface="+mn-ea"/>
                          <a:cs typeface="+mn-cs"/>
                        </a:rPr>
                        <a:t>Returns the logical value FALSE.</a:t>
                      </a:r>
                      <a:endParaRPr lang="en-US" dirty="0"/>
                    </a:p>
                  </a:txBody>
                  <a:tcPr/>
                </a:tc>
                <a:extLst>
                  <a:ext uri="{0D108BD9-81ED-4DB2-BD59-A6C34878D82A}">
                    <a16:rowId xmlns:a16="http://schemas.microsoft.com/office/drawing/2014/main" val="3695634838"/>
                  </a:ext>
                </a:extLst>
              </a:tr>
              <a:tr h="662492">
                <a:tc>
                  <a:txBody>
                    <a:bodyPr/>
                    <a:lstStyle/>
                    <a:p>
                      <a:r>
                        <a:rPr lang="en-US" dirty="0"/>
                        <a:t>IF</a:t>
                      </a:r>
                    </a:p>
                  </a:txBody>
                  <a:tcPr/>
                </a:tc>
                <a:tc>
                  <a:txBody>
                    <a:bodyPr/>
                    <a:lstStyle/>
                    <a:p>
                      <a:r>
                        <a:rPr lang="en-US" sz="1800" b="0" i="0" kern="1200" dirty="0">
                          <a:solidFill>
                            <a:schemeClr val="dk1"/>
                          </a:solidFill>
                          <a:effectLst/>
                          <a:latin typeface="+mn-lt"/>
                          <a:ea typeface="+mn-ea"/>
                          <a:cs typeface="+mn-cs"/>
                        </a:rPr>
                        <a:t>Checks a condition, and returns one value when TRUE, otherwise it returns a second value.</a:t>
                      </a:r>
                      <a:endParaRPr lang="en-US" dirty="0"/>
                    </a:p>
                  </a:txBody>
                  <a:tcPr/>
                </a:tc>
                <a:extLst>
                  <a:ext uri="{0D108BD9-81ED-4DB2-BD59-A6C34878D82A}">
                    <a16:rowId xmlns:a16="http://schemas.microsoft.com/office/drawing/2014/main" val="1084936999"/>
                  </a:ext>
                </a:extLst>
              </a:tr>
              <a:tr h="662492">
                <a:tc>
                  <a:txBody>
                    <a:bodyPr/>
                    <a:lstStyle/>
                    <a:p>
                      <a:r>
                        <a:rPr lang="en-US" dirty="0"/>
                        <a:t>IFERROR</a:t>
                      </a:r>
                    </a:p>
                  </a:txBody>
                  <a:tcPr/>
                </a:tc>
                <a:tc>
                  <a:txBody>
                    <a:bodyPr/>
                    <a:lstStyle/>
                    <a:p>
                      <a:r>
                        <a:rPr lang="en-US" sz="1800" b="0" i="0" kern="1200" dirty="0">
                          <a:solidFill>
                            <a:schemeClr val="dk1"/>
                          </a:solidFill>
                          <a:effectLst/>
                          <a:latin typeface="+mn-lt"/>
                          <a:ea typeface="+mn-ea"/>
                          <a:cs typeface="+mn-cs"/>
                        </a:rPr>
                        <a:t>Evaluates an expression and returns a specified value if the expression returns an error</a:t>
                      </a:r>
                      <a:endParaRPr lang="en-US" dirty="0"/>
                    </a:p>
                  </a:txBody>
                  <a:tcPr/>
                </a:tc>
                <a:extLst>
                  <a:ext uri="{0D108BD9-81ED-4DB2-BD59-A6C34878D82A}">
                    <a16:rowId xmlns:a16="http://schemas.microsoft.com/office/drawing/2014/main" val="743451621"/>
                  </a:ext>
                </a:extLst>
              </a:tr>
              <a:tr h="378567">
                <a:tc>
                  <a:txBody>
                    <a:bodyPr/>
                    <a:lstStyle/>
                    <a:p>
                      <a:r>
                        <a:rPr lang="en-US" dirty="0"/>
                        <a:t>IN</a:t>
                      </a:r>
                    </a:p>
                  </a:txBody>
                  <a:tcPr/>
                </a:tc>
                <a:tc>
                  <a:txBody>
                    <a:bodyPr/>
                    <a:lstStyle/>
                    <a:p>
                      <a:r>
                        <a:rPr lang="en-US" dirty="0"/>
                        <a:t>Restrict the calculation to specified columns</a:t>
                      </a:r>
                    </a:p>
                  </a:txBody>
                  <a:tcPr/>
                </a:tc>
                <a:extLst>
                  <a:ext uri="{0D108BD9-81ED-4DB2-BD59-A6C34878D82A}">
                    <a16:rowId xmlns:a16="http://schemas.microsoft.com/office/drawing/2014/main" val="2589749309"/>
                  </a:ext>
                </a:extLst>
              </a:tr>
              <a:tr h="378567">
                <a:tc>
                  <a:txBody>
                    <a:bodyPr/>
                    <a:lstStyle/>
                    <a:p>
                      <a:r>
                        <a:rPr lang="en-US" dirty="0"/>
                        <a:t>NOT</a:t>
                      </a:r>
                    </a:p>
                  </a:txBody>
                  <a:tcPr/>
                </a:tc>
                <a:tc>
                  <a:txBody>
                    <a:bodyPr/>
                    <a:lstStyle/>
                    <a:p>
                      <a:r>
                        <a:rPr lang="en-US" sz="1800" b="0" i="0" kern="1200" dirty="0">
                          <a:solidFill>
                            <a:schemeClr val="dk1"/>
                          </a:solidFill>
                          <a:effectLst/>
                          <a:latin typeface="+mn-lt"/>
                          <a:ea typeface="+mn-ea"/>
                          <a:cs typeface="+mn-cs"/>
                        </a:rPr>
                        <a:t>Changes FALSE to TRUE, or TRUE to FALSE.</a:t>
                      </a:r>
                      <a:endParaRPr lang="en-US" dirty="0"/>
                    </a:p>
                  </a:txBody>
                  <a:tcPr/>
                </a:tc>
                <a:extLst>
                  <a:ext uri="{0D108BD9-81ED-4DB2-BD59-A6C34878D82A}">
                    <a16:rowId xmlns:a16="http://schemas.microsoft.com/office/drawing/2014/main" val="4111520892"/>
                  </a:ext>
                </a:extLst>
              </a:tr>
              <a:tr h="378567">
                <a:tc>
                  <a:txBody>
                    <a:bodyPr/>
                    <a:lstStyle/>
                    <a:p>
                      <a:r>
                        <a:rPr lang="en-US" dirty="0"/>
                        <a:t>OR</a:t>
                      </a:r>
                    </a:p>
                  </a:txBody>
                  <a:tcPr/>
                </a:tc>
                <a:tc>
                  <a:txBody>
                    <a:bodyPr/>
                    <a:lstStyle/>
                    <a:p>
                      <a:r>
                        <a:rPr lang="en-US" sz="1800" b="0" i="0" kern="1200" dirty="0">
                          <a:solidFill>
                            <a:schemeClr val="dk1"/>
                          </a:solidFill>
                          <a:effectLst/>
                          <a:latin typeface="+mn-lt"/>
                          <a:ea typeface="+mn-ea"/>
                          <a:cs typeface="+mn-cs"/>
                        </a:rPr>
                        <a:t>Checks whether one of the arguments is TRUE to return TRUE.</a:t>
                      </a:r>
                      <a:endParaRPr lang="en-US" dirty="0"/>
                    </a:p>
                  </a:txBody>
                  <a:tcPr/>
                </a:tc>
                <a:extLst>
                  <a:ext uri="{0D108BD9-81ED-4DB2-BD59-A6C34878D82A}">
                    <a16:rowId xmlns:a16="http://schemas.microsoft.com/office/drawing/2014/main" val="1859149121"/>
                  </a:ext>
                </a:extLst>
              </a:tr>
              <a:tr h="662492">
                <a:tc>
                  <a:txBody>
                    <a:bodyPr/>
                    <a:lstStyle/>
                    <a:p>
                      <a:r>
                        <a:rPr lang="en-US" dirty="0"/>
                        <a:t>SWITCH</a:t>
                      </a:r>
                    </a:p>
                  </a:txBody>
                  <a:tcPr/>
                </a:tc>
                <a:tc>
                  <a:txBody>
                    <a:bodyPr/>
                    <a:lstStyle/>
                    <a:p>
                      <a:r>
                        <a:rPr lang="en-US" sz="1800" b="0" i="0" kern="1200" dirty="0">
                          <a:solidFill>
                            <a:schemeClr val="dk1"/>
                          </a:solidFill>
                          <a:effectLst/>
                          <a:latin typeface="+mn-lt"/>
                          <a:ea typeface="+mn-ea"/>
                          <a:cs typeface="+mn-cs"/>
                        </a:rPr>
                        <a:t>Evaluates an expression against a list of values and returns one of multiple possible result expressions.</a:t>
                      </a:r>
                      <a:endParaRPr lang="en-US" dirty="0"/>
                    </a:p>
                  </a:txBody>
                  <a:tcPr/>
                </a:tc>
                <a:extLst>
                  <a:ext uri="{0D108BD9-81ED-4DB2-BD59-A6C34878D82A}">
                    <a16:rowId xmlns:a16="http://schemas.microsoft.com/office/drawing/2014/main" val="977225812"/>
                  </a:ext>
                </a:extLst>
              </a:tr>
              <a:tr h="378567">
                <a:tc>
                  <a:txBody>
                    <a:bodyPr/>
                    <a:lstStyle/>
                    <a:p>
                      <a:r>
                        <a:rPr lang="en-US" dirty="0"/>
                        <a:t>TRUE</a:t>
                      </a:r>
                    </a:p>
                  </a:txBody>
                  <a:tcPr/>
                </a:tc>
                <a:tc>
                  <a:txBody>
                    <a:bodyPr/>
                    <a:lstStyle/>
                    <a:p>
                      <a:pPr algn="l" fontAlgn="t"/>
                      <a:r>
                        <a:rPr lang="en-US" dirty="0">
                          <a:effectLst/>
                        </a:rPr>
                        <a:t>Returns the logical value TRUE.</a:t>
                      </a:r>
                    </a:p>
                  </a:txBody>
                  <a:tcPr/>
                </a:tc>
                <a:extLst>
                  <a:ext uri="{0D108BD9-81ED-4DB2-BD59-A6C34878D82A}">
                    <a16:rowId xmlns:a16="http://schemas.microsoft.com/office/drawing/2014/main" val="2792851926"/>
                  </a:ext>
                </a:extLst>
              </a:tr>
              <a:tr h="378567">
                <a:tc>
                  <a:txBody>
                    <a:bodyPr/>
                    <a:lstStyle/>
                    <a:p>
                      <a:r>
                        <a:rPr lang="en-US" dirty="0"/>
                        <a:t>COALESCE</a:t>
                      </a:r>
                    </a:p>
                  </a:txBody>
                  <a:tcPr/>
                </a:tc>
                <a:tc>
                  <a:txBody>
                    <a:bodyPr/>
                    <a:lstStyle/>
                    <a:p>
                      <a:pPr algn="l" fontAlgn="t"/>
                      <a:r>
                        <a:rPr lang="en-US" dirty="0">
                          <a:effectLst/>
                        </a:rPr>
                        <a:t>Returns the first expression that does not evaluate to blank</a:t>
                      </a:r>
                    </a:p>
                  </a:txBody>
                  <a:tcPr/>
                </a:tc>
                <a:extLst>
                  <a:ext uri="{0D108BD9-81ED-4DB2-BD59-A6C34878D82A}">
                    <a16:rowId xmlns:a16="http://schemas.microsoft.com/office/drawing/2014/main" val="1271674851"/>
                  </a:ext>
                </a:extLst>
              </a:tr>
            </a:tbl>
          </a:graphicData>
        </a:graphic>
      </p:graphicFrame>
      <p:sp>
        <p:nvSpPr>
          <p:cNvPr id="3" name="Title 2">
            <a:extLst>
              <a:ext uri="{FF2B5EF4-FFF2-40B4-BE49-F238E27FC236}">
                <a16:creationId xmlns:a16="http://schemas.microsoft.com/office/drawing/2014/main" id="{579826BE-01C8-ADE6-E559-DBDADF42CA93}"/>
              </a:ext>
            </a:extLst>
          </p:cNvPr>
          <p:cNvSpPr>
            <a:spLocks noGrp="1"/>
          </p:cNvSpPr>
          <p:nvPr>
            <p:ph type="title"/>
          </p:nvPr>
        </p:nvSpPr>
        <p:spPr>
          <a:xfrm>
            <a:off x="548640" y="207357"/>
            <a:ext cx="10687175" cy="365125"/>
          </a:xfrm>
        </p:spPr>
        <p:txBody>
          <a:bodyPr/>
          <a:lstStyle/>
          <a:p>
            <a:r>
              <a:rPr lang="en-US" dirty="0"/>
              <a:t>Logical Functions</a:t>
            </a:r>
          </a:p>
        </p:txBody>
      </p:sp>
      <p:sp>
        <p:nvSpPr>
          <p:cNvPr id="4" name="Date Placeholder 3">
            <a:extLst>
              <a:ext uri="{FF2B5EF4-FFF2-40B4-BE49-F238E27FC236}">
                <a16:creationId xmlns:a16="http://schemas.microsoft.com/office/drawing/2014/main" id="{E6E8C77E-868E-186A-9A7D-3C505AC8770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3B15027-2BAB-4F43-3818-E0C0CE04BD6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D398E71-6651-76DF-7349-D7A2F0DEC59B}"/>
              </a:ext>
            </a:extLst>
          </p:cNvPr>
          <p:cNvSpPr>
            <a:spLocks noGrp="1"/>
          </p:cNvSpPr>
          <p:nvPr>
            <p:ph type="sldNum" sz="quarter" idx="16"/>
          </p:nvPr>
        </p:nvSpPr>
        <p:spPr/>
        <p:txBody>
          <a:bodyPr/>
          <a:lstStyle/>
          <a:p>
            <a:fld id="{2533969A-88D7-D043-9145-D433A02B4603}" type="slidenum">
              <a:rPr lang="en-US" smtClean="0"/>
              <a:pPr/>
              <a:t>28</a:t>
            </a:fld>
            <a:endParaRPr lang="en-US" dirty="0"/>
          </a:p>
        </p:txBody>
      </p:sp>
      <p:sp>
        <p:nvSpPr>
          <p:cNvPr id="2" name="TextBox 1">
            <a:extLst>
              <a:ext uri="{FF2B5EF4-FFF2-40B4-BE49-F238E27FC236}">
                <a16:creationId xmlns:a16="http://schemas.microsoft.com/office/drawing/2014/main" id="{2B047172-4DA9-F365-2910-3292FBC78D05}"/>
              </a:ext>
            </a:extLst>
          </p:cNvPr>
          <p:cNvSpPr txBox="1"/>
          <p:nvPr/>
        </p:nvSpPr>
        <p:spPr>
          <a:xfrm>
            <a:off x="549275" y="6033155"/>
            <a:ext cx="10687050" cy="646331"/>
          </a:xfrm>
          <a:prstGeom prst="rect">
            <a:avLst/>
          </a:prstGeom>
          <a:noFill/>
        </p:spPr>
        <p:txBody>
          <a:bodyPr wrap="square" rtlCol="0">
            <a:spAutoFit/>
          </a:bodyPr>
          <a:lstStyle/>
          <a:p>
            <a:r>
              <a:rPr lang="en-US" dirty="0"/>
              <a:t>Reference : https://learn.microsoft.com/en-us/dax/true-function-dax</a:t>
            </a:r>
          </a:p>
          <a:p>
            <a:endParaRPr lang="en-US" dirty="0"/>
          </a:p>
        </p:txBody>
      </p:sp>
      <p:pic>
        <p:nvPicPr>
          <p:cNvPr id="8" name="Picture 7" descr="Icon&#10;&#10;Description automatically generated">
            <a:extLst>
              <a:ext uri="{FF2B5EF4-FFF2-40B4-BE49-F238E27FC236}">
                <a16:creationId xmlns:a16="http://schemas.microsoft.com/office/drawing/2014/main" id="{194F8076-47AB-339F-F565-758BECDE5EEB}"/>
              </a:ext>
            </a:extLst>
          </p:cNvPr>
          <p:cNvPicPr>
            <a:picLocks noChangeAspect="1"/>
          </p:cNvPicPr>
          <p:nvPr/>
        </p:nvPicPr>
        <p:blipFill>
          <a:blip r:embed="rId3"/>
          <a:stretch>
            <a:fillRect/>
          </a:stretch>
        </p:blipFill>
        <p:spPr>
          <a:xfrm>
            <a:off x="10452616" y="77139"/>
            <a:ext cx="449619" cy="495343"/>
          </a:xfrm>
          <a:prstGeom prst="rect">
            <a:avLst/>
          </a:prstGeom>
        </p:spPr>
      </p:pic>
    </p:spTree>
    <p:extLst>
      <p:ext uri="{BB962C8B-B14F-4D97-AF65-F5344CB8AC3E}">
        <p14:creationId xmlns:p14="http://schemas.microsoft.com/office/powerpoint/2010/main" val="3923591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86E702-BD41-A980-154F-3F9D43126D0E}"/>
              </a:ext>
            </a:extLst>
          </p:cNvPr>
          <p:cNvSpPr>
            <a:spLocks noGrp="1"/>
          </p:cNvSpPr>
          <p:nvPr>
            <p:ph sz="quarter" idx="13"/>
          </p:nvPr>
        </p:nvSpPr>
        <p:spPr>
          <a:xfrm>
            <a:off x="548640" y="1197204"/>
            <a:ext cx="10687175" cy="5002428"/>
          </a:xfrm>
        </p:spPr>
        <p:txBody>
          <a:bodyPr/>
          <a:lstStyle/>
          <a:p>
            <a:pPr marL="0" indent="0">
              <a:buNone/>
            </a:pPr>
            <a:endParaRPr lang="en-US" dirty="0"/>
          </a:p>
        </p:txBody>
      </p:sp>
      <p:sp>
        <p:nvSpPr>
          <p:cNvPr id="3" name="Title 2">
            <a:extLst>
              <a:ext uri="{FF2B5EF4-FFF2-40B4-BE49-F238E27FC236}">
                <a16:creationId xmlns:a16="http://schemas.microsoft.com/office/drawing/2014/main" id="{DC03DAAF-C5CB-8C8D-48DC-76DC66CE0176}"/>
              </a:ext>
            </a:extLst>
          </p:cNvPr>
          <p:cNvSpPr>
            <a:spLocks noGrp="1"/>
          </p:cNvSpPr>
          <p:nvPr>
            <p:ph type="title"/>
          </p:nvPr>
        </p:nvSpPr>
        <p:spPr>
          <a:xfrm>
            <a:off x="548640" y="488561"/>
            <a:ext cx="10687175" cy="548387"/>
          </a:xfrm>
        </p:spPr>
        <p:txBody>
          <a:bodyPr/>
          <a:lstStyle/>
          <a:p>
            <a:r>
              <a:rPr lang="en-US" dirty="0"/>
              <a:t>Demo </a:t>
            </a:r>
          </a:p>
        </p:txBody>
      </p:sp>
      <p:sp>
        <p:nvSpPr>
          <p:cNvPr id="4" name="Date Placeholder 3">
            <a:extLst>
              <a:ext uri="{FF2B5EF4-FFF2-40B4-BE49-F238E27FC236}">
                <a16:creationId xmlns:a16="http://schemas.microsoft.com/office/drawing/2014/main" id="{761CF996-EF09-DBBC-DBB3-34035088F3F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661E5C9-C7A6-C304-315A-1B6DDA21477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5C3235D-4AFF-A161-6D87-03CCA1971A7B}"/>
              </a:ext>
            </a:extLst>
          </p:cNvPr>
          <p:cNvSpPr>
            <a:spLocks noGrp="1"/>
          </p:cNvSpPr>
          <p:nvPr>
            <p:ph type="sldNum" sz="quarter" idx="16"/>
          </p:nvPr>
        </p:nvSpPr>
        <p:spPr/>
        <p:txBody>
          <a:bodyPr/>
          <a:lstStyle/>
          <a:p>
            <a:fld id="{2533969A-88D7-D043-9145-D433A02B4603}" type="slidenum">
              <a:rPr lang="en-US" smtClean="0"/>
              <a:pPr/>
              <a:t>29</a:t>
            </a:fld>
            <a:endParaRPr lang="en-US" dirty="0"/>
          </a:p>
        </p:txBody>
      </p:sp>
      <p:pic>
        <p:nvPicPr>
          <p:cNvPr id="7" name="Picture 6" descr="Icon&#10;&#10;Description automatically generated">
            <a:extLst>
              <a:ext uri="{FF2B5EF4-FFF2-40B4-BE49-F238E27FC236}">
                <a16:creationId xmlns:a16="http://schemas.microsoft.com/office/drawing/2014/main" id="{3FB1CFD7-06D9-D329-CE0F-D8070B1C3C5A}"/>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307959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B86226-4EEB-A167-9091-5D9C31A289C3}"/>
              </a:ext>
            </a:extLst>
          </p:cNvPr>
          <p:cNvSpPr>
            <a:spLocks noGrp="1"/>
          </p:cNvSpPr>
          <p:nvPr>
            <p:ph sz="quarter" idx="13"/>
          </p:nvPr>
        </p:nvSpPr>
        <p:spPr>
          <a:xfrm>
            <a:off x="473354" y="1604211"/>
            <a:ext cx="10762461" cy="4002505"/>
          </a:xfrm>
        </p:spPr>
        <p:txBody>
          <a:bodyPr/>
          <a:lstStyle/>
          <a:p>
            <a:pPr algn="l"/>
            <a:r>
              <a:rPr lang="en-US" sz="2000" b="0" i="0" dirty="0">
                <a:solidFill>
                  <a:srgbClr val="161616"/>
                </a:solidFill>
                <a:effectLst/>
                <a:latin typeface="Georgia" panose="02040502050405020303" pitchFamily="18" charset="0"/>
                <a:cs typeface="Calibri" panose="020F0502020204030204" pitchFamily="34" charset="0"/>
              </a:rPr>
              <a:t>Data Analysis Expressions (DAX) is a formula expression language used in Analysis Services, Power BI, and Power Pivot in Excel.</a:t>
            </a:r>
          </a:p>
          <a:p>
            <a:pPr algn="l"/>
            <a:r>
              <a:rPr lang="en-US" sz="2000" b="0" i="0" dirty="0">
                <a:solidFill>
                  <a:srgbClr val="161616"/>
                </a:solidFill>
                <a:effectLst/>
                <a:latin typeface="Georgia" panose="02040502050405020303" pitchFamily="18" charset="0"/>
                <a:cs typeface="Calibri" panose="020F0502020204030204" pitchFamily="34" charset="0"/>
              </a:rPr>
              <a:t> DAX formulas include functions, operators, and values to perform advanced calculations and queries on data in related tables and columns in tabular data models.</a:t>
            </a:r>
          </a:p>
          <a:p>
            <a:pPr marL="0" indent="0" algn="l">
              <a:buNone/>
            </a:pPr>
            <a:r>
              <a:rPr lang="en-US" sz="2000" b="1" i="0" dirty="0">
                <a:solidFill>
                  <a:srgbClr val="012C74"/>
                </a:solidFill>
                <a:effectLst/>
                <a:latin typeface="Georgia" panose="02040502050405020303" pitchFamily="18" charset="0"/>
                <a:cs typeface="Calibri" panose="020F0502020204030204" pitchFamily="34" charset="0"/>
              </a:rPr>
              <a:t>Types of DAX Calculations</a:t>
            </a:r>
          </a:p>
          <a:p>
            <a:pPr marL="0" indent="0" algn="just">
              <a:buNone/>
            </a:pPr>
            <a:r>
              <a:rPr lang="en-US" sz="2000" b="0" i="0" dirty="0">
                <a:solidFill>
                  <a:srgbClr val="222222"/>
                </a:solidFill>
                <a:effectLst/>
                <a:latin typeface="Georgia" panose="02040502050405020303" pitchFamily="18" charset="0"/>
              </a:rPr>
              <a:t> DAX can be used to construct two distinct kinds of expressions and calculations:</a:t>
            </a:r>
          </a:p>
          <a:p>
            <a:pPr marL="0" indent="0" algn="just">
              <a:buNone/>
            </a:pPr>
            <a:r>
              <a:rPr lang="en-US" sz="2000" b="0" i="0" dirty="0">
                <a:solidFill>
                  <a:srgbClr val="222222"/>
                </a:solidFill>
                <a:effectLst/>
                <a:latin typeface="Georgia" panose="02040502050405020303" pitchFamily="18" charset="0"/>
                <a:cs typeface="Calibri" panose="020F0502020204030204" pitchFamily="34" charset="0"/>
              </a:rPr>
              <a:t>              1.  Calculated columns</a:t>
            </a:r>
          </a:p>
          <a:p>
            <a:pPr marL="0" indent="0" algn="just">
              <a:buNone/>
            </a:pPr>
            <a:r>
              <a:rPr lang="en-US" sz="2000" b="0" i="0" dirty="0">
                <a:solidFill>
                  <a:srgbClr val="222222"/>
                </a:solidFill>
                <a:effectLst/>
                <a:latin typeface="Georgia" panose="02040502050405020303" pitchFamily="18" charset="0"/>
                <a:cs typeface="Calibri" panose="020F0502020204030204" pitchFamily="34" charset="0"/>
              </a:rPr>
              <a:t>             2.   </a:t>
            </a:r>
            <a:r>
              <a:rPr lang="en-US" sz="2000" dirty="0">
                <a:solidFill>
                  <a:srgbClr val="222222"/>
                </a:solidFill>
                <a:latin typeface="Georgia" panose="02040502050405020303" pitchFamily="18" charset="0"/>
                <a:cs typeface="Calibri" panose="020F0502020204030204" pitchFamily="34" charset="0"/>
              </a:rPr>
              <a:t>M</a:t>
            </a:r>
            <a:r>
              <a:rPr lang="en-US" sz="2000" b="0" i="0" dirty="0">
                <a:solidFill>
                  <a:srgbClr val="222222"/>
                </a:solidFill>
                <a:effectLst/>
                <a:latin typeface="Georgia" panose="02040502050405020303" pitchFamily="18" charset="0"/>
                <a:cs typeface="Calibri" panose="020F0502020204030204" pitchFamily="34" charset="0"/>
              </a:rPr>
              <a:t>easures [Implicit and Explicit]</a:t>
            </a:r>
          </a:p>
          <a:p>
            <a:pPr marL="0" indent="0" algn="just">
              <a:buNone/>
            </a:pPr>
            <a:r>
              <a:rPr lang="en-US" sz="2000" dirty="0">
                <a:solidFill>
                  <a:srgbClr val="222222"/>
                </a:solidFill>
                <a:latin typeface="Georgia" panose="02040502050405020303" pitchFamily="18" charset="0"/>
                <a:cs typeface="Calibri" panose="020F0502020204030204" pitchFamily="34" charset="0"/>
              </a:rPr>
              <a:t>             3.  Calculated Tables</a:t>
            </a:r>
            <a:endParaRPr lang="en-US" sz="2000" b="0" i="0" dirty="0">
              <a:solidFill>
                <a:srgbClr val="222222"/>
              </a:solidFill>
              <a:effectLst/>
              <a:latin typeface="Georgia" panose="02040502050405020303" pitchFamily="18" charset="0"/>
              <a:cs typeface="Calibri" panose="020F0502020204030204" pitchFamily="34" charset="0"/>
            </a:endParaRPr>
          </a:p>
          <a:p>
            <a:pPr marL="0" indent="0">
              <a:buNone/>
            </a:pPr>
            <a:br>
              <a:rPr lang="en-US" sz="2000" dirty="0"/>
            </a:br>
            <a:endParaRPr lang="en-US" sz="2000" dirty="0"/>
          </a:p>
        </p:txBody>
      </p:sp>
      <p:sp>
        <p:nvSpPr>
          <p:cNvPr id="3" name="Title 2">
            <a:extLst>
              <a:ext uri="{FF2B5EF4-FFF2-40B4-BE49-F238E27FC236}">
                <a16:creationId xmlns:a16="http://schemas.microsoft.com/office/drawing/2014/main" id="{4A6548CA-0FD9-E337-C113-6EDE5E267A4D}"/>
              </a:ext>
            </a:extLst>
          </p:cNvPr>
          <p:cNvSpPr>
            <a:spLocks noGrp="1"/>
          </p:cNvSpPr>
          <p:nvPr>
            <p:ph type="title"/>
          </p:nvPr>
        </p:nvSpPr>
        <p:spPr>
          <a:xfrm>
            <a:off x="548640" y="488561"/>
            <a:ext cx="10687175" cy="510680"/>
          </a:xfrm>
        </p:spPr>
        <p:txBody>
          <a:bodyPr/>
          <a:lstStyle/>
          <a:p>
            <a:r>
              <a:rPr lang="en-US" sz="2800" dirty="0">
                <a:latin typeface="Georgia" panose="02040502050405020303" pitchFamily="18" charset="0"/>
                <a:cs typeface="Calibri" panose="020F0502020204030204" pitchFamily="34" charset="0"/>
              </a:rPr>
              <a:t>DAX Overview</a:t>
            </a:r>
          </a:p>
        </p:txBody>
      </p:sp>
      <p:sp>
        <p:nvSpPr>
          <p:cNvPr id="4" name="Date Placeholder 3">
            <a:extLst>
              <a:ext uri="{FF2B5EF4-FFF2-40B4-BE49-F238E27FC236}">
                <a16:creationId xmlns:a16="http://schemas.microsoft.com/office/drawing/2014/main" id="{412B1850-87A7-4942-4EFD-AFC1D47EF56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541801E-B73B-3E50-CD9B-EA76B52D436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A74EFF52-2641-3AD6-694E-D3C5B140CF88}"/>
              </a:ext>
            </a:extLst>
          </p:cNvPr>
          <p:cNvSpPr>
            <a:spLocks noGrp="1"/>
          </p:cNvSpPr>
          <p:nvPr>
            <p:ph type="sldNum" sz="quarter" idx="16"/>
          </p:nvPr>
        </p:nvSpPr>
        <p:spPr/>
        <p:txBody>
          <a:bodyPr/>
          <a:lstStyle/>
          <a:p>
            <a:fld id="{2533969A-88D7-D043-9145-D433A02B4603}" type="slidenum">
              <a:rPr lang="en-US" smtClean="0"/>
              <a:pPr/>
              <a:t>3</a:t>
            </a:fld>
            <a:endParaRPr lang="en-US" dirty="0"/>
          </a:p>
        </p:txBody>
      </p:sp>
      <p:pic>
        <p:nvPicPr>
          <p:cNvPr id="8" name="Picture 7" descr="Icon&#10;&#10;Description automatically generated">
            <a:extLst>
              <a:ext uri="{FF2B5EF4-FFF2-40B4-BE49-F238E27FC236}">
                <a16:creationId xmlns:a16="http://schemas.microsoft.com/office/drawing/2014/main" id="{5149888F-0816-0AA7-F8EF-87E44B57FA85}"/>
              </a:ext>
            </a:extLst>
          </p:cNvPr>
          <p:cNvPicPr>
            <a:picLocks noChangeAspect="1"/>
          </p:cNvPicPr>
          <p:nvPr/>
        </p:nvPicPr>
        <p:blipFill>
          <a:blip r:embed="rId2"/>
          <a:stretch>
            <a:fillRect/>
          </a:stretch>
        </p:blipFill>
        <p:spPr>
          <a:xfrm>
            <a:off x="10597329" y="503898"/>
            <a:ext cx="449619" cy="495343"/>
          </a:xfrm>
          <a:prstGeom prst="rect">
            <a:avLst/>
          </a:prstGeom>
        </p:spPr>
      </p:pic>
    </p:spTree>
    <p:extLst>
      <p:ext uri="{BB962C8B-B14F-4D97-AF65-F5344CB8AC3E}">
        <p14:creationId xmlns:p14="http://schemas.microsoft.com/office/powerpoint/2010/main" val="3122750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9FA578-756D-750D-3FA8-38A09F0A606F}"/>
              </a:ext>
            </a:extLst>
          </p:cNvPr>
          <p:cNvSpPr>
            <a:spLocks noGrp="1"/>
          </p:cNvSpPr>
          <p:nvPr>
            <p:ph sz="quarter" idx="13"/>
          </p:nvPr>
        </p:nvSpPr>
        <p:spPr>
          <a:xfrm>
            <a:off x="548640" y="1234911"/>
            <a:ext cx="10687175" cy="4964721"/>
          </a:xfrm>
        </p:spPr>
        <p:txBody>
          <a:bodyPr/>
          <a:lstStyle/>
          <a:p>
            <a:pPr marL="0" indent="0">
              <a:buNone/>
            </a:pPr>
            <a:r>
              <a:rPr lang="en-US" dirty="0"/>
              <a:t>Functions:</a:t>
            </a:r>
          </a:p>
          <a:p>
            <a:pPr marL="0" indent="0">
              <a:buNone/>
            </a:pPr>
            <a:r>
              <a:rPr lang="en-US" dirty="0"/>
              <a:t>   </a:t>
            </a:r>
          </a:p>
        </p:txBody>
      </p:sp>
      <p:sp>
        <p:nvSpPr>
          <p:cNvPr id="3" name="Title 2">
            <a:extLst>
              <a:ext uri="{FF2B5EF4-FFF2-40B4-BE49-F238E27FC236}">
                <a16:creationId xmlns:a16="http://schemas.microsoft.com/office/drawing/2014/main" id="{4EC63F6D-3F71-44E1-61D0-9969DEEDF4A1}"/>
              </a:ext>
            </a:extLst>
          </p:cNvPr>
          <p:cNvSpPr>
            <a:spLocks noGrp="1"/>
          </p:cNvSpPr>
          <p:nvPr>
            <p:ph type="title"/>
          </p:nvPr>
        </p:nvSpPr>
        <p:spPr>
          <a:xfrm>
            <a:off x="548640" y="488561"/>
            <a:ext cx="10687175" cy="416412"/>
          </a:xfrm>
        </p:spPr>
        <p:txBody>
          <a:bodyPr/>
          <a:lstStyle/>
          <a:p>
            <a:r>
              <a:rPr lang="en-US" b="1" i="0" dirty="0">
                <a:solidFill>
                  <a:srgbClr val="012C74"/>
                </a:solidFill>
                <a:effectLst/>
                <a:latin typeface="Georgia" panose="02040502050405020303" pitchFamily="18" charset="0"/>
              </a:rPr>
              <a:t>Text Functions</a:t>
            </a:r>
            <a:br>
              <a:rPr lang="en-US" b="1" i="0" dirty="0">
                <a:solidFill>
                  <a:srgbClr val="444444"/>
                </a:solidFill>
                <a:effectLst/>
                <a:latin typeface="Georgia" panose="02040502050405020303" pitchFamily="18" charset="0"/>
              </a:rPr>
            </a:br>
            <a:endParaRPr lang="en-US" dirty="0"/>
          </a:p>
        </p:txBody>
      </p:sp>
      <p:sp>
        <p:nvSpPr>
          <p:cNvPr id="4" name="Date Placeholder 3">
            <a:extLst>
              <a:ext uri="{FF2B5EF4-FFF2-40B4-BE49-F238E27FC236}">
                <a16:creationId xmlns:a16="http://schemas.microsoft.com/office/drawing/2014/main" id="{39FABA44-FD0F-B790-BEDA-FFE596E09B9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4311520-4CE9-A528-6964-8F2FB710840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BCABC99-4C8C-CD3D-CF25-34D54821974C}"/>
              </a:ext>
            </a:extLst>
          </p:cNvPr>
          <p:cNvSpPr>
            <a:spLocks noGrp="1"/>
          </p:cNvSpPr>
          <p:nvPr>
            <p:ph type="sldNum" sz="quarter" idx="16"/>
          </p:nvPr>
        </p:nvSpPr>
        <p:spPr/>
        <p:txBody>
          <a:bodyPr/>
          <a:lstStyle/>
          <a:p>
            <a:fld id="{2533969A-88D7-D043-9145-D433A02B4603}" type="slidenum">
              <a:rPr lang="en-US" smtClean="0"/>
              <a:pPr/>
              <a:t>30</a:t>
            </a:fld>
            <a:endParaRPr lang="en-US" dirty="0"/>
          </a:p>
        </p:txBody>
      </p:sp>
      <p:sp>
        <p:nvSpPr>
          <p:cNvPr id="7" name="TextBox 6">
            <a:extLst>
              <a:ext uri="{FF2B5EF4-FFF2-40B4-BE49-F238E27FC236}">
                <a16:creationId xmlns:a16="http://schemas.microsoft.com/office/drawing/2014/main" id="{08AC9F7A-58AA-C1A1-F2DC-E62E0A9C91B5}"/>
              </a:ext>
            </a:extLst>
          </p:cNvPr>
          <p:cNvSpPr txBox="1"/>
          <p:nvPr/>
        </p:nvSpPr>
        <p:spPr>
          <a:xfrm>
            <a:off x="904973" y="1998482"/>
            <a:ext cx="3459637" cy="3970318"/>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BLANK</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CODE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COMBINEVALUES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CONCATENATE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CONCATENATEX</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EXACT</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FIND</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FIXED</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FORMAT</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LEFT</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LEN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LOWER</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MID</a:t>
            </a:r>
          </a:p>
          <a:p>
            <a:endParaRPr lang="en-US" dirty="0"/>
          </a:p>
        </p:txBody>
      </p:sp>
      <p:cxnSp>
        <p:nvCxnSpPr>
          <p:cNvPr id="9" name="Straight Connector 8">
            <a:extLst>
              <a:ext uri="{FF2B5EF4-FFF2-40B4-BE49-F238E27FC236}">
                <a16:creationId xmlns:a16="http://schemas.microsoft.com/office/drawing/2014/main" id="{6B41287A-F9E0-83F2-9554-BC4AE5F1E878}"/>
              </a:ext>
            </a:extLst>
          </p:cNvPr>
          <p:cNvCxnSpPr/>
          <p:nvPr/>
        </p:nvCxnSpPr>
        <p:spPr>
          <a:xfrm>
            <a:off x="5759777" y="1762812"/>
            <a:ext cx="0" cy="398753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CFDA68B-CBAE-6617-0A56-5DC8B80A9BE8}"/>
              </a:ext>
            </a:extLst>
          </p:cNvPr>
          <p:cNvSpPr txBox="1"/>
          <p:nvPr/>
        </p:nvSpPr>
        <p:spPr>
          <a:xfrm>
            <a:off x="6476214" y="1866507"/>
            <a:ext cx="3949827" cy="3139321"/>
          </a:xfrm>
          <a:prstGeom prst="rect">
            <a:avLst/>
          </a:prstGeom>
          <a:noFill/>
        </p:spPr>
        <p:txBody>
          <a:bodyPr wrap="square" rtlCol="0">
            <a:spAutoFit/>
          </a:bodyPr>
          <a:lstStyle/>
          <a:p>
            <a:pPr algn="l" fontAlgn="base">
              <a:buFont typeface="Arial" panose="020B0604020202020204" pitchFamily="34" charset="0"/>
              <a:buChar char="•"/>
            </a:pPr>
            <a:endParaRPr lang="en-US" b="0" i="0" dirty="0">
              <a:solidFill>
                <a:srgbClr val="444444"/>
              </a:solidFill>
              <a:effectLst/>
              <a:latin typeface="Georgia" panose="02040502050405020303" pitchFamily="18" charset="0"/>
            </a:endParaRPr>
          </a:p>
          <a:p>
            <a:pPr algn="l" fontAlgn="base">
              <a:buFont typeface="Arial" panose="020B0604020202020204" pitchFamily="34" charset="0"/>
              <a:buChar char="•"/>
            </a:pPr>
            <a:endParaRPr lang="en-US" dirty="0">
              <a:solidFill>
                <a:srgbClr val="444444"/>
              </a:solidFill>
              <a:latin typeface="Georgia" panose="02040502050405020303" pitchFamily="18" charset="0"/>
            </a:endParaRP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REPLACE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REPT</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RIGHT</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SEARCH</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SUBSTITUTE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TRIM</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UNICHAR</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UPPER</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VALUE</a:t>
            </a:r>
          </a:p>
        </p:txBody>
      </p:sp>
      <p:pic>
        <p:nvPicPr>
          <p:cNvPr id="8" name="Picture 7" descr="Icon&#10;&#10;Description automatically generated">
            <a:extLst>
              <a:ext uri="{FF2B5EF4-FFF2-40B4-BE49-F238E27FC236}">
                <a16:creationId xmlns:a16="http://schemas.microsoft.com/office/drawing/2014/main" id="{D7E33519-84EB-11A5-247F-2CC271326F34}"/>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3099449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 application, email&#10;&#10;Description automatically generated">
            <a:extLst>
              <a:ext uri="{FF2B5EF4-FFF2-40B4-BE49-F238E27FC236}">
                <a16:creationId xmlns:a16="http://schemas.microsoft.com/office/drawing/2014/main" id="{036ECFC3-4976-FC66-E996-53407951B34E}"/>
              </a:ext>
            </a:extLst>
          </p:cNvPr>
          <p:cNvPicPr>
            <a:picLocks noGrp="1" noChangeAspect="1"/>
          </p:cNvPicPr>
          <p:nvPr>
            <p:ph sz="quarter" idx="13"/>
          </p:nvPr>
        </p:nvPicPr>
        <p:blipFill>
          <a:blip r:embed="rId2"/>
          <a:stretch>
            <a:fillRect/>
          </a:stretch>
        </p:blipFill>
        <p:spPr>
          <a:xfrm>
            <a:off x="1875453" y="1520890"/>
            <a:ext cx="7347575" cy="4180113"/>
          </a:xfrm>
        </p:spPr>
      </p:pic>
      <p:sp>
        <p:nvSpPr>
          <p:cNvPr id="3" name="Title 2">
            <a:extLst>
              <a:ext uri="{FF2B5EF4-FFF2-40B4-BE49-F238E27FC236}">
                <a16:creationId xmlns:a16="http://schemas.microsoft.com/office/drawing/2014/main" id="{CD57AB55-5BF4-A68E-7239-82199B831728}"/>
              </a:ext>
            </a:extLst>
          </p:cNvPr>
          <p:cNvSpPr>
            <a:spLocks noGrp="1"/>
          </p:cNvSpPr>
          <p:nvPr>
            <p:ph type="title"/>
          </p:nvPr>
        </p:nvSpPr>
        <p:spPr>
          <a:xfrm>
            <a:off x="548640" y="488561"/>
            <a:ext cx="10687175" cy="455984"/>
          </a:xfrm>
        </p:spPr>
        <p:txBody>
          <a:bodyPr/>
          <a:lstStyle/>
          <a:p>
            <a:r>
              <a:rPr lang="en-US" b="1" i="0" dirty="0">
                <a:solidFill>
                  <a:srgbClr val="012C74"/>
                </a:solidFill>
                <a:effectLst/>
                <a:latin typeface="Georgia" panose="02040502050405020303" pitchFamily="18" charset="0"/>
              </a:rPr>
              <a:t>Text Functions</a:t>
            </a:r>
            <a:br>
              <a:rPr lang="en-US" b="1" i="0" dirty="0">
                <a:solidFill>
                  <a:srgbClr val="444444"/>
                </a:solidFill>
                <a:effectLst/>
                <a:latin typeface="Georgia" panose="02040502050405020303" pitchFamily="18" charset="0"/>
              </a:rPr>
            </a:br>
            <a:endParaRPr lang="en-US" dirty="0"/>
          </a:p>
        </p:txBody>
      </p:sp>
      <p:sp>
        <p:nvSpPr>
          <p:cNvPr id="4" name="Date Placeholder 3">
            <a:extLst>
              <a:ext uri="{FF2B5EF4-FFF2-40B4-BE49-F238E27FC236}">
                <a16:creationId xmlns:a16="http://schemas.microsoft.com/office/drawing/2014/main" id="{3F468CBD-CFF6-150E-8745-7F86FE932D5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F70147B-842A-A967-75FA-C597C15F5B8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2018764-A608-7431-EE21-2367324F07D5}"/>
              </a:ext>
            </a:extLst>
          </p:cNvPr>
          <p:cNvSpPr>
            <a:spLocks noGrp="1"/>
          </p:cNvSpPr>
          <p:nvPr>
            <p:ph type="sldNum" sz="quarter" idx="16"/>
          </p:nvPr>
        </p:nvSpPr>
        <p:spPr/>
        <p:txBody>
          <a:bodyPr/>
          <a:lstStyle/>
          <a:p>
            <a:fld id="{2533969A-88D7-D043-9145-D433A02B4603}" type="slidenum">
              <a:rPr lang="en-US" smtClean="0"/>
              <a:pPr/>
              <a:t>31</a:t>
            </a:fld>
            <a:endParaRPr lang="en-US" dirty="0"/>
          </a:p>
        </p:txBody>
      </p:sp>
      <p:pic>
        <p:nvPicPr>
          <p:cNvPr id="2" name="Picture 1" descr="Icon&#10;&#10;Description automatically generated">
            <a:extLst>
              <a:ext uri="{FF2B5EF4-FFF2-40B4-BE49-F238E27FC236}">
                <a16:creationId xmlns:a16="http://schemas.microsoft.com/office/drawing/2014/main" id="{8D12727A-00DB-E07F-2891-A94BAF3EC02C}"/>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2581483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text, application&#10;&#10;Description automatically generated">
            <a:extLst>
              <a:ext uri="{FF2B5EF4-FFF2-40B4-BE49-F238E27FC236}">
                <a16:creationId xmlns:a16="http://schemas.microsoft.com/office/drawing/2014/main" id="{6A0355EA-4B98-7569-5A8B-944E2EAD0D3A}"/>
              </a:ext>
            </a:extLst>
          </p:cNvPr>
          <p:cNvPicPr>
            <a:picLocks noGrp="1" noChangeAspect="1"/>
          </p:cNvPicPr>
          <p:nvPr>
            <p:ph sz="quarter" idx="13"/>
          </p:nvPr>
        </p:nvPicPr>
        <p:blipFill>
          <a:blip r:embed="rId3"/>
          <a:stretch>
            <a:fillRect/>
          </a:stretch>
        </p:blipFill>
        <p:spPr>
          <a:xfrm>
            <a:off x="1828800" y="1847462"/>
            <a:ext cx="7697755" cy="3377682"/>
          </a:xfrm>
        </p:spPr>
      </p:pic>
      <p:sp>
        <p:nvSpPr>
          <p:cNvPr id="3" name="Title 2">
            <a:extLst>
              <a:ext uri="{FF2B5EF4-FFF2-40B4-BE49-F238E27FC236}">
                <a16:creationId xmlns:a16="http://schemas.microsoft.com/office/drawing/2014/main" id="{D658FE8A-23D2-E915-353E-D33F149F92BF}"/>
              </a:ext>
            </a:extLst>
          </p:cNvPr>
          <p:cNvSpPr>
            <a:spLocks noGrp="1"/>
          </p:cNvSpPr>
          <p:nvPr>
            <p:ph type="title"/>
          </p:nvPr>
        </p:nvSpPr>
        <p:spPr>
          <a:xfrm>
            <a:off x="548640" y="488561"/>
            <a:ext cx="10687175" cy="500484"/>
          </a:xfrm>
        </p:spPr>
        <p:txBody>
          <a:bodyPr/>
          <a:lstStyle/>
          <a:p>
            <a:r>
              <a:rPr lang="en-US" dirty="0"/>
              <a:t>Contd..</a:t>
            </a:r>
          </a:p>
        </p:txBody>
      </p:sp>
      <p:sp>
        <p:nvSpPr>
          <p:cNvPr id="4" name="Date Placeholder 3">
            <a:extLst>
              <a:ext uri="{FF2B5EF4-FFF2-40B4-BE49-F238E27FC236}">
                <a16:creationId xmlns:a16="http://schemas.microsoft.com/office/drawing/2014/main" id="{92A5D3B5-B61A-9E43-C23F-6AB0E5A99F9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B86F8C6-F1F0-267D-ED7F-051A51A61EB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965AC66-AFBB-D91D-E76C-A6C02481A098}"/>
              </a:ext>
            </a:extLst>
          </p:cNvPr>
          <p:cNvSpPr>
            <a:spLocks noGrp="1"/>
          </p:cNvSpPr>
          <p:nvPr>
            <p:ph type="sldNum" sz="quarter" idx="16"/>
          </p:nvPr>
        </p:nvSpPr>
        <p:spPr/>
        <p:txBody>
          <a:bodyPr/>
          <a:lstStyle/>
          <a:p>
            <a:fld id="{2533969A-88D7-D043-9145-D433A02B4603}" type="slidenum">
              <a:rPr lang="en-US" smtClean="0"/>
              <a:pPr/>
              <a:t>32</a:t>
            </a:fld>
            <a:endParaRPr lang="en-US" dirty="0"/>
          </a:p>
        </p:txBody>
      </p:sp>
      <p:sp>
        <p:nvSpPr>
          <p:cNvPr id="2" name="TextBox 1">
            <a:extLst>
              <a:ext uri="{FF2B5EF4-FFF2-40B4-BE49-F238E27FC236}">
                <a16:creationId xmlns:a16="http://schemas.microsoft.com/office/drawing/2014/main" id="{599AF5F5-6485-E00B-EAEA-CFD7CFB2CFA8}"/>
              </a:ext>
            </a:extLst>
          </p:cNvPr>
          <p:cNvSpPr txBox="1"/>
          <p:nvPr/>
        </p:nvSpPr>
        <p:spPr>
          <a:xfrm>
            <a:off x="914400" y="5627802"/>
            <a:ext cx="9737889" cy="646331"/>
          </a:xfrm>
          <a:prstGeom prst="rect">
            <a:avLst/>
          </a:prstGeom>
          <a:noFill/>
        </p:spPr>
        <p:txBody>
          <a:bodyPr wrap="square" rtlCol="0">
            <a:spAutoFit/>
          </a:bodyPr>
          <a:lstStyle/>
          <a:p>
            <a:r>
              <a:rPr lang="en-US" dirty="0"/>
              <a:t>Reference :  https://learn.microsoft.com/en-us/dax/text-functions-dax</a:t>
            </a:r>
          </a:p>
          <a:p>
            <a:endParaRPr lang="en-US" dirty="0"/>
          </a:p>
        </p:txBody>
      </p:sp>
      <p:pic>
        <p:nvPicPr>
          <p:cNvPr id="7" name="Picture 6" descr="Icon&#10;&#10;Description automatically generated">
            <a:extLst>
              <a:ext uri="{FF2B5EF4-FFF2-40B4-BE49-F238E27FC236}">
                <a16:creationId xmlns:a16="http://schemas.microsoft.com/office/drawing/2014/main" id="{67F03E44-9942-8317-2810-0696BB3AA471}"/>
              </a:ext>
            </a:extLst>
          </p:cNvPr>
          <p:cNvPicPr>
            <a:picLocks noChangeAspect="1"/>
          </p:cNvPicPr>
          <p:nvPr/>
        </p:nvPicPr>
        <p:blipFill>
          <a:blip r:embed="rId4"/>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2174077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4FD023-4F45-F01B-D8CD-2ABBCDB8372A}"/>
              </a:ext>
            </a:extLst>
          </p:cNvPr>
          <p:cNvSpPr>
            <a:spLocks noGrp="1"/>
          </p:cNvSpPr>
          <p:nvPr>
            <p:ph sz="quarter" idx="13"/>
          </p:nvPr>
        </p:nvSpPr>
        <p:spPr/>
        <p:txBody>
          <a:bodyPr/>
          <a:lstStyle/>
          <a:p>
            <a:endParaRPr lang="en-US" dirty="0"/>
          </a:p>
        </p:txBody>
      </p:sp>
      <p:sp>
        <p:nvSpPr>
          <p:cNvPr id="3" name="Title 2">
            <a:extLst>
              <a:ext uri="{FF2B5EF4-FFF2-40B4-BE49-F238E27FC236}">
                <a16:creationId xmlns:a16="http://schemas.microsoft.com/office/drawing/2014/main" id="{DE00E187-069D-7DE2-84F0-86B8BC3E8938}"/>
              </a:ext>
            </a:extLst>
          </p:cNvPr>
          <p:cNvSpPr>
            <a:spLocks noGrp="1"/>
          </p:cNvSpPr>
          <p:nvPr>
            <p:ph type="title"/>
          </p:nvPr>
        </p:nvSpPr>
        <p:spPr>
          <a:xfrm>
            <a:off x="548640" y="488561"/>
            <a:ext cx="10687175" cy="482400"/>
          </a:xfrm>
        </p:spPr>
        <p:txBody>
          <a:bodyPr/>
          <a:lstStyle/>
          <a:p>
            <a:r>
              <a:rPr lang="en-US" dirty="0"/>
              <a:t>Demo</a:t>
            </a:r>
          </a:p>
        </p:txBody>
      </p:sp>
      <p:sp>
        <p:nvSpPr>
          <p:cNvPr id="4" name="Date Placeholder 3">
            <a:extLst>
              <a:ext uri="{FF2B5EF4-FFF2-40B4-BE49-F238E27FC236}">
                <a16:creationId xmlns:a16="http://schemas.microsoft.com/office/drawing/2014/main" id="{9758D99B-2DF8-4AA2-95D6-F3009277FD9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F9C1161-84B9-0E8D-73C1-BCD81FE85F8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9901E49-CE07-2DAA-8109-A1486F2958A1}"/>
              </a:ext>
            </a:extLst>
          </p:cNvPr>
          <p:cNvSpPr>
            <a:spLocks noGrp="1"/>
          </p:cNvSpPr>
          <p:nvPr>
            <p:ph type="sldNum" sz="quarter" idx="16"/>
          </p:nvPr>
        </p:nvSpPr>
        <p:spPr/>
        <p:txBody>
          <a:bodyPr/>
          <a:lstStyle/>
          <a:p>
            <a:fld id="{2533969A-88D7-D043-9145-D433A02B4603}" type="slidenum">
              <a:rPr lang="en-US" smtClean="0"/>
              <a:pPr/>
              <a:t>33</a:t>
            </a:fld>
            <a:endParaRPr lang="en-US" dirty="0"/>
          </a:p>
        </p:txBody>
      </p:sp>
      <p:pic>
        <p:nvPicPr>
          <p:cNvPr id="7" name="Picture 6" descr="Icon&#10;&#10;Description automatically generated">
            <a:extLst>
              <a:ext uri="{FF2B5EF4-FFF2-40B4-BE49-F238E27FC236}">
                <a16:creationId xmlns:a16="http://schemas.microsoft.com/office/drawing/2014/main" id="{400F5CE0-3820-0979-6D72-A0254F03A770}"/>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819131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18EEA2-C12D-8D8B-9E0D-C8B0A1974B2E}"/>
              </a:ext>
            </a:extLst>
          </p:cNvPr>
          <p:cNvSpPr>
            <a:spLocks noGrp="1"/>
          </p:cNvSpPr>
          <p:nvPr>
            <p:ph sz="quarter" idx="13"/>
          </p:nvPr>
        </p:nvSpPr>
        <p:spPr>
          <a:xfrm>
            <a:off x="548640" y="886120"/>
            <a:ext cx="10687175" cy="5313512"/>
          </a:xfrm>
        </p:spPr>
        <p:txBody>
          <a:bodyPr/>
          <a:lstStyle/>
          <a:p>
            <a:pPr marL="0" indent="0">
              <a:buNone/>
            </a:pPr>
            <a:r>
              <a:rPr lang="en-US" dirty="0"/>
              <a:t>Functions:</a:t>
            </a:r>
          </a:p>
          <a:p>
            <a:pPr marL="0" indent="0">
              <a:buNone/>
            </a:pPr>
            <a:endParaRPr lang="en-US" dirty="0"/>
          </a:p>
        </p:txBody>
      </p:sp>
      <p:sp>
        <p:nvSpPr>
          <p:cNvPr id="3" name="Title 2">
            <a:extLst>
              <a:ext uri="{FF2B5EF4-FFF2-40B4-BE49-F238E27FC236}">
                <a16:creationId xmlns:a16="http://schemas.microsoft.com/office/drawing/2014/main" id="{F0197306-DCD5-A9D1-3064-926236CA571A}"/>
              </a:ext>
            </a:extLst>
          </p:cNvPr>
          <p:cNvSpPr>
            <a:spLocks noGrp="1"/>
          </p:cNvSpPr>
          <p:nvPr>
            <p:ph type="title"/>
          </p:nvPr>
        </p:nvSpPr>
        <p:spPr>
          <a:xfrm>
            <a:off x="548640" y="395926"/>
            <a:ext cx="10687175" cy="556182"/>
          </a:xfrm>
        </p:spPr>
        <p:txBody>
          <a:bodyPr/>
          <a:lstStyle/>
          <a:p>
            <a:r>
              <a:rPr lang="en-US" b="1" i="0" dirty="0">
                <a:solidFill>
                  <a:srgbClr val="012C74"/>
                </a:solidFill>
                <a:effectLst/>
                <a:latin typeface="Georgia" panose="02040502050405020303" pitchFamily="18" charset="0"/>
              </a:rPr>
              <a:t>Statistical Functions / Aggregate Functions</a:t>
            </a:r>
            <a:br>
              <a:rPr lang="en-US" b="1" i="0" dirty="0">
                <a:solidFill>
                  <a:srgbClr val="444444"/>
                </a:solidFill>
                <a:effectLst/>
                <a:latin typeface="Georgia" panose="02040502050405020303" pitchFamily="18" charset="0"/>
              </a:rPr>
            </a:br>
            <a:endParaRPr lang="en-US" dirty="0"/>
          </a:p>
        </p:txBody>
      </p:sp>
      <p:sp>
        <p:nvSpPr>
          <p:cNvPr id="4" name="Date Placeholder 3">
            <a:extLst>
              <a:ext uri="{FF2B5EF4-FFF2-40B4-BE49-F238E27FC236}">
                <a16:creationId xmlns:a16="http://schemas.microsoft.com/office/drawing/2014/main" id="{825AE2D3-C70A-A60C-F920-9D2A9B77681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54D0BF4-14DB-B633-0A45-CD92C2F01BA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7635928-B3F9-F078-955B-D5ED02090D4F}"/>
              </a:ext>
            </a:extLst>
          </p:cNvPr>
          <p:cNvSpPr>
            <a:spLocks noGrp="1"/>
          </p:cNvSpPr>
          <p:nvPr>
            <p:ph type="sldNum" sz="quarter" idx="16"/>
          </p:nvPr>
        </p:nvSpPr>
        <p:spPr/>
        <p:txBody>
          <a:bodyPr/>
          <a:lstStyle/>
          <a:p>
            <a:fld id="{2533969A-88D7-D043-9145-D433A02B4603}" type="slidenum">
              <a:rPr lang="en-US" smtClean="0"/>
              <a:pPr/>
              <a:t>34</a:t>
            </a:fld>
            <a:endParaRPr lang="en-US" dirty="0"/>
          </a:p>
        </p:txBody>
      </p:sp>
      <p:sp>
        <p:nvSpPr>
          <p:cNvPr id="7" name="TextBox 6">
            <a:extLst>
              <a:ext uri="{FF2B5EF4-FFF2-40B4-BE49-F238E27FC236}">
                <a16:creationId xmlns:a16="http://schemas.microsoft.com/office/drawing/2014/main" id="{7C1D890F-1AEF-C2CF-231B-321ABF3871B1}"/>
              </a:ext>
            </a:extLst>
          </p:cNvPr>
          <p:cNvSpPr txBox="1"/>
          <p:nvPr/>
        </p:nvSpPr>
        <p:spPr>
          <a:xfrm>
            <a:off x="1263192" y="1442302"/>
            <a:ext cx="3530338" cy="2308324"/>
          </a:xfrm>
          <a:prstGeom prst="rect">
            <a:avLst/>
          </a:prstGeom>
          <a:noFill/>
        </p:spPr>
        <p:txBody>
          <a:bodyPr wrap="square" rtlCol="0">
            <a:spAutoFit/>
          </a:bodyPr>
          <a:lstStyle/>
          <a:p>
            <a:pPr algn="l" fontAlgn="base"/>
            <a:endParaRPr lang="en-US"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AVERAGE</a:t>
            </a: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AVERAGEA</a:t>
            </a: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AVERAGEX</a:t>
            </a:r>
          </a:p>
          <a:p>
            <a:pPr algn="l" fontAlgn="base">
              <a:buFont typeface="Arial" panose="020B0604020202020204" pitchFamily="34" charset="0"/>
              <a:buChar char="•"/>
            </a:pPr>
            <a:r>
              <a:rPr lang="en-US" dirty="0">
                <a:solidFill>
                  <a:srgbClr val="444444"/>
                </a:solidFill>
                <a:highlight>
                  <a:srgbClr val="FFFF00"/>
                </a:highlight>
                <a:latin typeface="Georgia" panose="02040502050405020303" pitchFamily="18" charset="0"/>
              </a:rPr>
              <a:t>COUNT</a:t>
            </a:r>
            <a:endParaRPr lang="en-US" b="0" i="0" dirty="0">
              <a:solidFill>
                <a:srgbClr val="444444"/>
              </a:solidFill>
              <a:effectLst/>
              <a:highlight>
                <a:srgbClr val="FFFF00"/>
              </a:highlight>
              <a:latin typeface="Georgia" panose="02040502050405020303" pitchFamily="18" charset="0"/>
            </a:endParaRP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COUNTA</a:t>
            </a: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COUNTAX</a:t>
            </a: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RANKX</a:t>
            </a:r>
          </a:p>
        </p:txBody>
      </p:sp>
      <p:sp>
        <p:nvSpPr>
          <p:cNvPr id="8" name="TextBox 7">
            <a:extLst>
              <a:ext uri="{FF2B5EF4-FFF2-40B4-BE49-F238E27FC236}">
                <a16:creationId xmlns:a16="http://schemas.microsoft.com/office/drawing/2014/main" id="{FDA41DB9-C089-FBEC-C521-D90DE6C66A4D}"/>
              </a:ext>
            </a:extLst>
          </p:cNvPr>
          <p:cNvSpPr txBox="1"/>
          <p:nvPr/>
        </p:nvSpPr>
        <p:spPr>
          <a:xfrm>
            <a:off x="6438507" y="1593130"/>
            <a:ext cx="4345757" cy="3970318"/>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COUNTBLANK</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COUNTROWS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COUNTX</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DISTINCTCOUNT</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GENERATE</a:t>
            </a:r>
            <a:endParaRPr lang="en-US" b="0" i="0" dirty="0">
              <a:solidFill>
                <a:srgbClr val="444444"/>
              </a:solidFill>
              <a:effectLst/>
              <a:highlight>
                <a:srgbClr val="FFFF00"/>
              </a:highlight>
              <a:latin typeface="Georgia" panose="02040502050405020303" pitchFamily="18" charset="0"/>
            </a:endParaRP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MAX</a:t>
            </a: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MAXA</a:t>
            </a: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MAXX</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MEDIAN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MEDIANX</a:t>
            </a: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MIN</a:t>
            </a: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MINA</a:t>
            </a:r>
          </a:p>
          <a:p>
            <a:pPr algn="l" fontAlgn="base">
              <a:buFont typeface="Arial" panose="020B0604020202020204" pitchFamily="34" charset="0"/>
              <a:buChar char="•"/>
            </a:pPr>
            <a:r>
              <a:rPr lang="en-US" b="0" i="0" dirty="0">
                <a:solidFill>
                  <a:srgbClr val="444444"/>
                </a:solidFill>
                <a:effectLst/>
                <a:highlight>
                  <a:srgbClr val="FFFF00"/>
                </a:highlight>
                <a:latin typeface="Georgia" panose="02040502050405020303" pitchFamily="18" charset="0"/>
              </a:rPr>
              <a:t>MINX</a:t>
            </a:r>
          </a:p>
          <a:p>
            <a:endParaRPr lang="en-US" dirty="0"/>
          </a:p>
        </p:txBody>
      </p:sp>
      <p:cxnSp>
        <p:nvCxnSpPr>
          <p:cNvPr id="10" name="Straight Connector 9">
            <a:extLst>
              <a:ext uri="{FF2B5EF4-FFF2-40B4-BE49-F238E27FC236}">
                <a16:creationId xmlns:a16="http://schemas.microsoft.com/office/drawing/2014/main" id="{BD833FA4-7469-723A-BE85-BE355456EE0B}"/>
              </a:ext>
            </a:extLst>
          </p:cNvPr>
          <p:cNvCxnSpPr/>
          <p:nvPr/>
        </p:nvCxnSpPr>
        <p:spPr>
          <a:xfrm flipH="1">
            <a:off x="5326144" y="1593130"/>
            <a:ext cx="84841" cy="4540514"/>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7E5D7F0B-CCA2-CCC3-6274-222BC60A5AF1}"/>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4102964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with medium confidence">
            <a:extLst>
              <a:ext uri="{FF2B5EF4-FFF2-40B4-BE49-F238E27FC236}">
                <a16:creationId xmlns:a16="http://schemas.microsoft.com/office/drawing/2014/main" id="{DFACE52B-CEA0-4523-1D02-539AC26FA4D1}"/>
              </a:ext>
            </a:extLst>
          </p:cNvPr>
          <p:cNvPicPr>
            <a:picLocks noGrp="1" noChangeAspect="1"/>
          </p:cNvPicPr>
          <p:nvPr>
            <p:ph sz="quarter" idx="13"/>
          </p:nvPr>
        </p:nvPicPr>
        <p:blipFill>
          <a:blip r:embed="rId2"/>
          <a:stretch>
            <a:fillRect/>
          </a:stretch>
        </p:blipFill>
        <p:spPr>
          <a:xfrm>
            <a:off x="1678076" y="1547446"/>
            <a:ext cx="7556384" cy="4490147"/>
          </a:xfrm>
        </p:spPr>
      </p:pic>
      <p:sp>
        <p:nvSpPr>
          <p:cNvPr id="3" name="Title 2">
            <a:extLst>
              <a:ext uri="{FF2B5EF4-FFF2-40B4-BE49-F238E27FC236}">
                <a16:creationId xmlns:a16="http://schemas.microsoft.com/office/drawing/2014/main" id="{1EB11863-438D-2CC2-2AEA-29AEED7C2343}"/>
              </a:ext>
            </a:extLst>
          </p:cNvPr>
          <p:cNvSpPr>
            <a:spLocks noGrp="1"/>
          </p:cNvSpPr>
          <p:nvPr>
            <p:ph type="title"/>
          </p:nvPr>
        </p:nvSpPr>
        <p:spPr>
          <a:xfrm>
            <a:off x="548640" y="488561"/>
            <a:ext cx="10687175" cy="593790"/>
          </a:xfrm>
        </p:spPr>
        <p:txBody>
          <a:bodyPr/>
          <a:lstStyle/>
          <a:p>
            <a:r>
              <a:rPr lang="en-US" dirty="0"/>
              <a:t>Aggregations functions</a:t>
            </a:r>
          </a:p>
        </p:txBody>
      </p:sp>
      <p:sp>
        <p:nvSpPr>
          <p:cNvPr id="4" name="Date Placeholder 3">
            <a:extLst>
              <a:ext uri="{FF2B5EF4-FFF2-40B4-BE49-F238E27FC236}">
                <a16:creationId xmlns:a16="http://schemas.microsoft.com/office/drawing/2014/main" id="{DFCF8FE2-D5E9-112D-1081-37899133CA6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CBDE07F-3517-E4BA-CEBE-DC0917D4A33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085B55D-80AC-6278-7C2E-1516477033B6}"/>
              </a:ext>
            </a:extLst>
          </p:cNvPr>
          <p:cNvSpPr>
            <a:spLocks noGrp="1"/>
          </p:cNvSpPr>
          <p:nvPr>
            <p:ph type="sldNum" sz="quarter" idx="16"/>
          </p:nvPr>
        </p:nvSpPr>
        <p:spPr/>
        <p:txBody>
          <a:bodyPr/>
          <a:lstStyle/>
          <a:p>
            <a:fld id="{2533969A-88D7-D043-9145-D433A02B4603}" type="slidenum">
              <a:rPr lang="en-US" smtClean="0"/>
              <a:pPr/>
              <a:t>35</a:t>
            </a:fld>
            <a:endParaRPr lang="en-US" dirty="0"/>
          </a:p>
        </p:txBody>
      </p:sp>
      <p:pic>
        <p:nvPicPr>
          <p:cNvPr id="2" name="Picture 1" descr="Icon&#10;&#10;Description automatically generated">
            <a:extLst>
              <a:ext uri="{FF2B5EF4-FFF2-40B4-BE49-F238E27FC236}">
                <a16:creationId xmlns:a16="http://schemas.microsoft.com/office/drawing/2014/main" id="{8B600D7C-9958-D978-C723-84B1D9C8239E}"/>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349933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 email&#10;&#10;Description automatically generated">
            <a:extLst>
              <a:ext uri="{FF2B5EF4-FFF2-40B4-BE49-F238E27FC236}">
                <a16:creationId xmlns:a16="http://schemas.microsoft.com/office/drawing/2014/main" id="{AA6C177F-C717-8D39-FEC9-0ED29E87EE9F}"/>
              </a:ext>
            </a:extLst>
          </p:cNvPr>
          <p:cNvPicPr>
            <a:picLocks noGrp="1" noChangeAspect="1"/>
          </p:cNvPicPr>
          <p:nvPr>
            <p:ph sz="quarter" idx="13"/>
          </p:nvPr>
        </p:nvPicPr>
        <p:blipFill>
          <a:blip r:embed="rId3"/>
          <a:stretch>
            <a:fillRect/>
          </a:stretch>
        </p:blipFill>
        <p:spPr>
          <a:xfrm>
            <a:off x="2570192" y="2604485"/>
            <a:ext cx="6645216" cy="2911092"/>
          </a:xfrm>
        </p:spPr>
      </p:pic>
      <p:sp>
        <p:nvSpPr>
          <p:cNvPr id="3" name="Title 2">
            <a:extLst>
              <a:ext uri="{FF2B5EF4-FFF2-40B4-BE49-F238E27FC236}">
                <a16:creationId xmlns:a16="http://schemas.microsoft.com/office/drawing/2014/main" id="{670C8526-BCB9-97B7-9713-2E578CBE577E}"/>
              </a:ext>
            </a:extLst>
          </p:cNvPr>
          <p:cNvSpPr>
            <a:spLocks noGrp="1"/>
          </p:cNvSpPr>
          <p:nvPr>
            <p:ph type="title"/>
          </p:nvPr>
        </p:nvSpPr>
        <p:spPr>
          <a:xfrm>
            <a:off x="548640" y="488561"/>
            <a:ext cx="10687175" cy="519145"/>
          </a:xfrm>
        </p:spPr>
        <p:txBody>
          <a:bodyPr/>
          <a:lstStyle/>
          <a:p>
            <a:r>
              <a:rPr lang="en-US" dirty="0"/>
              <a:t>Contd..</a:t>
            </a:r>
          </a:p>
        </p:txBody>
      </p:sp>
      <p:sp>
        <p:nvSpPr>
          <p:cNvPr id="4" name="Date Placeholder 3">
            <a:extLst>
              <a:ext uri="{FF2B5EF4-FFF2-40B4-BE49-F238E27FC236}">
                <a16:creationId xmlns:a16="http://schemas.microsoft.com/office/drawing/2014/main" id="{A2023230-748B-1425-5F67-4F8CE7FF977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A92FB89-955D-DC6D-DC47-556DE81759F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C7777D0-74AC-A8DC-468E-C5E770CF1845}"/>
              </a:ext>
            </a:extLst>
          </p:cNvPr>
          <p:cNvSpPr>
            <a:spLocks noGrp="1"/>
          </p:cNvSpPr>
          <p:nvPr>
            <p:ph type="sldNum" sz="quarter" idx="16"/>
          </p:nvPr>
        </p:nvSpPr>
        <p:spPr/>
        <p:txBody>
          <a:bodyPr/>
          <a:lstStyle/>
          <a:p>
            <a:fld id="{2533969A-88D7-D043-9145-D433A02B4603}" type="slidenum">
              <a:rPr lang="en-US" smtClean="0"/>
              <a:pPr/>
              <a:t>36</a:t>
            </a:fld>
            <a:endParaRPr lang="en-US" dirty="0"/>
          </a:p>
        </p:txBody>
      </p:sp>
      <p:sp>
        <p:nvSpPr>
          <p:cNvPr id="2" name="TextBox 1">
            <a:extLst>
              <a:ext uri="{FF2B5EF4-FFF2-40B4-BE49-F238E27FC236}">
                <a16:creationId xmlns:a16="http://schemas.microsoft.com/office/drawing/2014/main" id="{505CEB8D-3351-B80E-8819-001891F8B985}"/>
              </a:ext>
            </a:extLst>
          </p:cNvPr>
          <p:cNvSpPr txBox="1"/>
          <p:nvPr/>
        </p:nvSpPr>
        <p:spPr>
          <a:xfrm>
            <a:off x="1583703" y="5731497"/>
            <a:ext cx="8908330" cy="646331"/>
          </a:xfrm>
          <a:prstGeom prst="rect">
            <a:avLst/>
          </a:prstGeom>
          <a:noFill/>
        </p:spPr>
        <p:txBody>
          <a:bodyPr wrap="square" rtlCol="0">
            <a:spAutoFit/>
          </a:bodyPr>
          <a:lstStyle/>
          <a:p>
            <a:r>
              <a:rPr lang="en-US" dirty="0"/>
              <a:t>Reference : https://learn.microsoft.com/en-us/dax/aggregation-functions-dax</a:t>
            </a:r>
          </a:p>
          <a:p>
            <a:endParaRPr lang="en-US" dirty="0"/>
          </a:p>
        </p:txBody>
      </p:sp>
      <p:pic>
        <p:nvPicPr>
          <p:cNvPr id="7" name="Picture 6" descr="Icon&#10;&#10;Description automatically generated">
            <a:extLst>
              <a:ext uri="{FF2B5EF4-FFF2-40B4-BE49-F238E27FC236}">
                <a16:creationId xmlns:a16="http://schemas.microsoft.com/office/drawing/2014/main" id="{528E8AD9-6F3B-917A-E73C-8594B0BC8713}"/>
              </a:ext>
            </a:extLst>
          </p:cNvPr>
          <p:cNvPicPr>
            <a:picLocks noChangeAspect="1"/>
          </p:cNvPicPr>
          <p:nvPr/>
        </p:nvPicPr>
        <p:blipFill>
          <a:blip r:embed="rId4"/>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684152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A445DB-3280-99B4-007D-75DDA933C261}"/>
              </a:ext>
            </a:extLst>
          </p:cNvPr>
          <p:cNvSpPr>
            <a:spLocks noGrp="1"/>
          </p:cNvSpPr>
          <p:nvPr>
            <p:ph sz="quarter" idx="13"/>
          </p:nvPr>
        </p:nvSpPr>
        <p:spPr/>
        <p:txBody>
          <a:bodyPr/>
          <a:lstStyle/>
          <a:p>
            <a:endParaRPr lang="en-US"/>
          </a:p>
        </p:txBody>
      </p:sp>
      <p:sp>
        <p:nvSpPr>
          <p:cNvPr id="3" name="Title 2">
            <a:extLst>
              <a:ext uri="{FF2B5EF4-FFF2-40B4-BE49-F238E27FC236}">
                <a16:creationId xmlns:a16="http://schemas.microsoft.com/office/drawing/2014/main" id="{18BD1D09-E49A-455F-EF19-196CB99E83F7}"/>
              </a:ext>
            </a:extLst>
          </p:cNvPr>
          <p:cNvSpPr>
            <a:spLocks noGrp="1"/>
          </p:cNvSpPr>
          <p:nvPr>
            <p:ph type="title"/>
          </p:nvPr>
        </p:nvSpPr>
        <p:spPr>
          <a:xfrm>
            <a:off x="548640" y="488561"/>
            <a:ext cx="10687175" cy="454119"/>
          </a:xfrm>
        </p:spPr>
        <p:txBody>
          <a:bodyPr/>
          <a:lstStyle/>
          <a:p>
            <a:r>
              <a:rPr lang="en-US" dirty="0"/>
              <a:t>Demo</a:t>
            </a:r>
          </a:p>
        </p:txBody>
      </p:sp>
      <p:sp>
        <p:nvSpPr>
          <p:cNvPr id="4" name="Date Placeholder 3">
            <a:extLst>
              <a:ext uri="{FF2B5EF4-FFF2-40B4-BE49-F238E27FC236}">
                <a16:creationId xmlns:a16="http://schemas.microsoft.com/office/drawing/2014/main" id="{52FDEA79-DB6C-1A42-D02A-535F1FFEC19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DADE715-0D85-6D97-508B-6320C0B5461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E53F4FA-3590-D6B5-777F-76A695721007}"/>
              </a:ext>
            </a:extLst>
          </p:cNvPr>
          <p:cNvSpPr>
            <a:spLocks noGrp="1"/>
          </p:cNvSpPr>
          <p:nvPr>
            <p:ph type="sldNum" sz="quarter" idx="16"/>
          </p:nvPr>
        </p:nvSpPr>
        <p:spPr/>
        <p:txBody>
          <a:bodyPr/>
          <a:lstStyle/>
          <a:p>
            <a:fld id="{2533969A-88D7-D043-9145-D433A02B4603}" type="slidenum">
              <a:rPr lang="en-US" smtClean="0"/>
              <a:pPr/>
              <a:t>37</a:t>
            </a:fld>
            <a:endParaRPr lang="en-US" dirty="0"/>
          </a:p>
        </p:txBody>
      </p:sp>
      <p:pic>
        <p:nvPicPr>
          <p:cNvPr id="7" name="Picture 6" descr="Icon&#10;&#10;Description automatically generated">
            <a:extLst>
              <a:ext uri="{FF2B5EF4-FFF2-40B4-BE49-F238E27FC236}">
                <a16:creationId xmlns:a16="http://schemas.microsoft.com/office/drawing/2014/main" id="{8532910C-2F97-675A-88B0-36B0FB99D1E1}"/>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322776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8CC102-C93B-E200-EB25-C0193E58C098}"/>
              </a:ext>
            </a:extLst>
          </p:cNvPr>
          <p:cNvSpPr>
            <a:spLocks noGrp="1"/>
          </p:cNvSpPr>
          <p:nvPr>
            <p:ph sz="quarter" idx="13"/>
          </p:nvPr>
        </p:nvSpPr>
        <p:spPr>
          <a:xfrm>
            <a:off x="548640" y="1065229"/>
            <a:ext cx="10687175" cy="5134403"/>
          </a:xfrm>
        </p:spPr>
        <p:txBody>
          <a:bodyPr/>
          <a:lstStyle/>
          <a:p>
            <a:pPr marL="0" indent="0">
              <a:buNone/>
            </a:pPr>
            <a:r>
              <a:rPr lang="en-US" dirty="0"/>
              <a:t>Functions:</a:t>
            </a:r>
          </a:p>
          <a:p>
            <a:pPr marL="0" indent="0">
              <a:buNone/>
            </a:pPr>
            <a:endParaRPr lang="en-US" dirty="0"/>
          </a:p>
        </p:txBody>
      </p:sp>
      <p:sp>
        <p:nvSpPr>
          <p:cNvPr id="3" name="Title 2">
            <a:extLst>
              <a:ext uri="{FF2B5EF4-FFF2-40B4-BE49-F238E27FC236}">
                <a16:creationId xmlns:a16="http://schemas.microsoft.com/office/drawing/2014/main" id="{915045D3-8397-5C18-FE78-E211E9397A46}"/>
              </a:ext>
            </a:extLst>
          </p:cNvPr>
          <p:cNvSpPr>
            <a:spLocks noGrp="1"/>
          </p:cNvSpPr>
          <p:nvPr>
            <p:ph type="title"/>
          </p:nvPr>
        </p:nvSpPr>
        <p:spPr>
          <a:xfrm>
            <a:off x="548640" y="488561"/>
            <a:ext cx="10687175" cy="576668"/>
          </a:xfrm>
        </p:spPr>
        <p:txBody>
          <a:bodyPr/>
          <a:lstStyle/>
          <a:p>
            <a:r>
              <a:rPr lang="en-US" sz="2800" b="1" i="0" dirty="0">
                <a:solidFill>
                  <a:srgbClr val="012C74"/>
                </a:solidFill>
                <a:effectLst/>
                <a:latin typeface="Georgia" panose="02040502050405020303" pitchFamily="18" charset="0"/>
              </a:rPr>
              <a:t>Mathematical and Trigonometric Functions</a:t>
            </a:r>
            <a:br>
              <a:rPr lang="en-US" b="1" i="0" dirty="0">
                <a:solidFill>
                  <a:srgbClr val="444444"/>
                </a:solidFill>
                <a:effectLst/>
                <a:latin typeface="Georgia" panose="02040502050405020303" pitchFamily="18" charset="0"/>
              </a:rPr>
            </a:br>
            <a:endParaRPr lang="en-US" dirty="0"/>
          </a:p>
        </p:txBody>
      </p:sp>
      <p:sp>
        <p:nvSpPr>
          <p:cNvPr id="4" name="Date Placeholder 3">
            <a:extLst>
              <a:ext uri="{FF2B5EF4-FFF2-40B4-BE49-F238E27FC236}">
                <a16:creationId xmlns:a16="http://schemas.microsoft.com/office/drawing/2014/main" id="{147017A7-22E8-B47B-ED0A-F8A27A26BDB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2A31AEB-97B1-51AD-869D-94FBD02C53A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63A7903-BAC3-4DBF-98E2-AED42C5DB08D}"/>
              </a:ext>
            </a:extLst>
          </p:cNvPr>
          <p:cNvSpPr>
            <a:spLocks noGrp="1"/>
          </p:cNvSpPr>
          <p:nvPr>
            <p:ph type="sldNum" sz="quarter" idx="16"/>
          </p:nvPr>
        </p:nvSpPr>
        <p:spPr/>
        <p:txBody>
          <a:bodyPr/>
          <a:lstStyle/>
          <a:p>
            <a:fld id="{2533969A-88D7-D043-9145-D433A02B4603}" type="slidenum">
              <a:rPr lang="en-US" smtClean="0"/>
              <a:pPr/>
              <a:t>38</a:t>
            </a:fld>
            <a:endParaRPr lang="en-US" dirty="0"/>
          </a:p>
        </p:txBody>
      </p:sp>
      <p:sp>
        <p:nvSpPr>
          <p:cNvPr id="7" name="TextBox 6">
            <a:extLst>
              <a:ext uri="{FF2B5EF4-FFF2-40B4-BE49-F238E27FC236}">
                <a16:creationId xmlns:a16="http://schemas.microsoft.com/office/drawing/2014/main" id="{39F81D2F-8097-64DC-FA00-54E01081D283}"/>
              </a:ext>
            </a:extLst>
          </p:cNvPr>
          <p:cNvSpPr txBox="1"/>
          <p:nvPr/>
        </p:nvSpPr>
        <p:spPr>
          <a:xfrm>
            <a:off x="1366886" y="1791093"/>
            <a:ext cx="2969443" cy="3139321"/>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ABS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ACOS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ACOSH</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ASIN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ASINH</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ATAN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ATANH</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CEILING</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COMBIN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COMBINA</a:t>
            </a:r>
          </a:p>
          <a:p>
            <a:endParaRPr lang="en-US" dirty="0"/>
          </a:p>
        </p:txBody>
      </p:sp>
      <p:cxnSp>
        <p:nvCxnSpPr>
          <p:cNvPr id="9" name="Straight Connector 8">
            <a:extLst>
              <a:ext uri="{FF2B5EF4-FFF2-40B4-BE49-F238E27FC236}">
                <a16:creationId xmlns:a16="http://schemas.microsoft.com/office/drawing/2014/main" id="{37E037FE-4483-B548-F8D8-AECEB5AC2BC9}"/>
              </a:ext>
            </a:extLst>
          </p:cNvPr>
          <p:cNvCxnSpPr>
            <a:cxnSpLocks/>
          </p:cNvCxnSpPr>
          <p:nvPr/>
        </p:nvCxnSpPr>
        <p:spPr>
          <a:xfrm>
            <a:off x="4761344" y="1979629"/>
            <a:ext cx="0" cy="2705493"/>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C0B6FBB-0624-C79F-DABE-41DF0213F8BE}"/>
              </a:ext>
            </a:extLst>
          </p:cNvPr>
          <p:cNvSpPr txBox="1"/>
          <p:nvPr/>
        </p:nvSpPr>
        <p:spPr>
          <a:xfrm>
            <a:off x="5288437" y="1885361"/>
            <a:ext cx="3553895" cy="2585323"/>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COS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COSH</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CURRENCY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DEGREES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DIVIDE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EVEN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EXP</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FACT</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FLOOR</a:t>
            </a:r>
          </a:p>
        </p:txBody>
      </p:sp>
      <p:sp>
        <p:nvSpPr>
          <p:cNvPr id="8" name="TextBox 7">
            <a:extLst>
              <a:ext uri="{FF2B5EF4-FFF2-40B4-BE49-F238E27FC236}">
                <a16:creationId xmlns:a16="http://schemas.microsoft.com/office/drawing/2014/main" id="{F9626721-65FE-AE2B-6EE6-F172312FF573}"/>
              </a:ext>
            </a:extLst>
          </p:cNvPr>
          <p:cNvSpPr txBox="1"/>
          <p:nvPr/>
        </p:nvSpPr>
        <p:spPr>
          <a:xfrm>
            <a:off x="1253765" y="5118755"/>
            <a:ext cx="9209988" cy="646331"/>
          </a:xfrm>
          <a:prstGeom prst="rect">
            <a:avLst/>
          </a:prstGeom>
          <a:noFill/>
        </p:spPr>
        <p:txBody>
          <a:bodyPr wrap="square" rtlCol="0">
            <a:spAutoFit/>
          </a:bodyPr>
          <a:lstStyle/>
          <a:p>
            <a:r>
              <a:rPr lang="en-US" dirty="0"/>
              <a:t>Reference :  https://learn.microsoft.com/en-us/dax/math-and-trig-functions-dax</a:t>
            </a:r>
          </a:p>
          <a:p>
            <a:endParaRPr lang="en-US" dirty="0"/>
          </a:p>
        </p:txBody>
      </p:sp>
      <p:pic>
        <p:nvPicPr>
          <p:cNvPr id="11" name="Picture 10" descr="Icon&#10;&#10;Description automatically generated">
            <a:extLst>
              <a:ext uri="{FF2B5EF4-FFF2-40B4-BE49-F238E27FC236}">
                <a16:creationId xmlns:a16="http://schemas.microsoft.com/office/drawing/2014/main" id="{86EC1466-8819-19D1-DBDD-3BC3D4C1117C}"/>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4242826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A2B32D-6A09-622C-B407-4FE7BF0E7731}"/>
              </a:ext>
            </a:extLst>
          </p:cNvPr>
          <p:cNvSpPr>
            <a:spLocks noGrp="1"/>
          </p:cNvSpPr>
          <p:nvPr>
            <p:ph sz="quarter" idx="13"/>
          </p:nvPr>
        </p:nvSpPr>
        <p:spPr/>
        <p:txBody>
          <a:bodyPr/>
          <a:lstStyle/>
          <a:p>
            <a:endParaRPr lang="en-US"/>
          </a:p>
        </p:txBody>
      </p:sp>
      <p:sp>
        <p:nvSpPr>
          <p:cNvPr id="3" name="Title 2">
            <a:extLst>
              <a:ext uri="{FF2B5EF4-FFF2-40B4-BE49-F238E27FC236}">
                <a16:creationId xmlns:a16="http://schemas.microsoft.com/office/drawing/2014/main" id="{F413A453-0B10-B579-F56E-01AFD7FBD518}"/>
              </a:ext>
            </a:extLst>
          </p:cNvPr>
          <p:cNvSpPr>
            <a:spLocks noGrp="1"/>
          </p:cNvSpPr>
          <p:nvPr>
            <p:ph type="title"/>
          </p:nvPr>
        </p:nvSpPr>
        <p:spPr>
          <a:xfrm>
            <a:off x="548640" y="488561"/>
            <a:ext cx="10687175" cy="472973"/>
          </a:xfrm>
        </p:spPr>
        <p:txBody>
          <a:bodyPr/>
          <a:lstStyle/>
          <a:p>
            <a:r>
              <a:rPr lang="en-US" dirty="0"/>
              <a:t>Demo</a:t>
            </a:r>
          </a:p>
        </p:txBody>
      </p:sp>
      <p:sp>
        <p:nvSpPr>
          <p:cNvPr id="4" name="Date Placeholder 3">
            <a:extLst>
              <a:ext uri="{FF2B5EF4-FFF2-40B4-BE49-F238E27FC236}">
                <a16:creationId xmlns:a16="http://schemas.microsoft.com/office/drawing/2014/main" id="{8EA62A85-058C-5A71-8323-396F2F68896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7E2385D-51AC-F422-1C11-D24A6F5A543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09F398C-44FE-CB86-C8EA-5813CB4CFA5F}"/>
              </a:ext>
            </a:extLst>
          </p:cNvPr>
          <p:cNvSpPr>
            <a:spLocks noGrp="1"/>
          </p:cNvSpPr>
          <p:nvPr>
            <p:ph type="sldNum" sz="quarter" idx="16"/>
          </p:nvPr>
        </p:nvSpPr>
        <p:spPr/>
        <p:txBody>
          <a:bodyPr/>
          <a:lstStyle/>
          <a:p>
            <a:fld id="{2533969A-88D7-D043-9145-D433A02B4603}" type="slidenum">
              <a:rPr lang="en-US" smtClean="0"/>
              <a:pPr/>
              <a:t>39</a:t>
            </a:fld>
            <a:endParaRPr lang="en-US" dirty="0"/>
          </a:p>
        </p:txBody>
      </p:sp>
      <p:pic>
        <p:nvPicPr>
          <p:cNvPr id="7" name="Picture 6" descr="Icon&#10;&#10;Description automatically generated">
            <a:extLst>
              <a:ext uri="{FF2B5EF4-FFF2-40B4-BE49-F238E27FC236}">
                <a16:creationId xmlns:a16="http://schemas.microsoft.com/office/drawing/2014/main" id="{86D1E7D2-6F07-2C85-E7F4-26711B61C051}"/>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85089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F5CF7E-0232-FB05-47AC-42AB3BC42851}"/>
              </a:ext>
            </a:extLst>
          </p:cNvPr>
          <p:cNvSpPr>
            <a:spLocks noGrp="1"/>
          </p:cNvSpPr>
          <p:nvPr>
            <p:ph sz="quarter" idx="13"/>
          </p:nvPr>
        </p:nvSpPr>
        <p:spPr>
          <a:xfrm>
            <a:off x="548640" y="659877"/>
            <a:ext cx="10687175" cy="5115282"/>
          </a:xfrm>
        </p:spPr>
        <p:txBody>
          <a:bodyPr/>
          <a:lstStyle/>
          <a:p>
            <a:pPr marL="0" indent="0" algn="just">
              <a:buNone/>
            </a:pPr>
            <a:r>
              <a:rPr lang="en-US" sz="1800" b="1" i="0" dirty="0">
                <a:solidFill>
                  <a:srgbClr val="125798"/>
                </a:solidFill>
                <a:effectLst/>
                <a:latin typeface="Georgia" panose="02040502050405020303" pitchFamily="18" charset="0"/>
                <a:cs typeface="Calibri" panose="020F0502020204030204" pitchFamily="34" charset="0"/>
              </a:rPr>
              <a:t>Calculated Columns</a:t>
            </a:r>
            <a:endParaRPr lang="en-US" sz="1800" b="0" i="0" dirty="0">
              <a:solidFill>
                <a:srgbClr val="125798"/>
              </a:solidFill>
              <a:effectLst/>
              <a:latin typeface="Georgia" panose="02040502050405020303" pitchFamily="18" charset="0"/>
              <a:cs typeface="Calibri" panose="020F0502020204030204" pitchFamily="34" charset="0"/>
            </a:endParaRPr>
          </a:p>
          <a:p>
            <a:pPr algn="just"/>
            <a:r>
              <a:rPr lang="en-US" sz="1800" b="0" i="0" dirty="0">
                <a:solidFill>
                  <a:srgbClr val="222222"/>
                </a:solidFill>
                <a:effectLst/>
                <a:latin typeface="Georgia" panose="02040502050405020303" pitchFamily="18" charset="0"/>
                <a:cs typeface="Calibri" panose="020F0502020204030204" pitchFamily="34" charset="0"/>
              </a:rPr>
              <a:t>When you use the calculated columns, a new column will be added to your table. A calculated column is identical to any other column, except that it must contain at least one function. You can use them to make a filtered or sorted column in your table.</a:t>
            </a:r>
          </a:p>
          <a:p>
            <a:pPr marL="0" indent="0" algn="just">
              <a:buNone/>
            </a:pPr>
            <a:r>
              <a:rPr lang="en-US" sz="1800" b="1" i="0" dirty="0">
                <a:solidFill>
                  <a:srgbClr val="125798"/>
                </a:solidFill>
                <a:effectLst/>
                <a:latin typeface="Georgia" panose="02040502050405020303" pitchFamily="18" charset="0"/>
                <a:cs typeface="Calibri" panose="020F0502020204030204" pitchFamily="34" charset="0"/>
              </a:rPr>
              <a:t>Calculated Measures</a:t>
            </a:r>
            <a:endParaRPr lang="en-US" sz="1800" b="0" i="0" dirty="0">
              <a:solidFill>
                <a:srgbClr val="125798"/>
              </a:solidFill>
              <a:effectLst/>
              <a:latin typeface="Georgia" panose="02040502050405020303" pitchFamily="18" charset="0"/>
              <a:cs typeface="Calibri" panose="020F0502020204030204" pitchFamily="34" charset="0"/>
            </a:endParaRPr>
          </a:p>
          <a:p>
            <a:pPr algn="just"/>
            <a:r>
              <a:rPr lang="en-US" sz="1800" b="0" i="0" dirty="0">
                <a:solidFill>
                  <a:srgbClr val="222222"/>
                </a:solidFill>
                <a:effectLst/>
                <a:latin typeface="Georgia" panose="02040502050405020303" pitchFamily="18" charset="0"/>
                <a:cs typeface="Calibri" panose="020F0502020204030204" pitchFamily="34" charset="0"/>
              </a:rPr>
              <a:t>A field with consolidated data (a total, proportion, per cent, mean, etc.) is generated by a calculated measure.</a:t>
            </a:r>
          </a:p>
          <a:p>
            <a:pPr marL="0" indent="0">
              <a:buNone/>
            </a:pPr>
            <a:r>
              <a:rPr lang="en-US" sz="1800" b="1" dirty="0">
                <a:solidFill>
                  <a:srgbClr val="125798"/>
                </a:solidFill>
                <a:latin typeface="Georgia" panose="02040502050405020303" pitchFamily="18" charset="0"/>
                <a:cs typeface="Calibri" panose="020F0502020204030204" pitchFamily="34" charset="0"/>
              </a:rPr>
              <a:t>Calculated Tables</a:t>
            </a:r>
          </a:p>
          <a:p>
            <a:pPr>
              <a:buFont typeface="Arial" panose="020B0604020202020204" pitchFamily="34" charset="0"/>
              <a:buChar char="•"/>
            </a:pPr>
            <a:r>
              <a:rPr lang="en-US" sz="1800" dirty="0">
                <a:solidFill>
                  <a:schemeClr val="tx2"/>
                </a:solidFill>
                <a:latin typeface="Georgia" panose="02040502050405020303" pitchFamily="18" charset="0"/>
                <a:cs typeface="Calibri" panose="020F0502020204030204" pitchFamily="34" charset="0"/>
              </a:rPr>
              <a:t>A calculated table can be defined as a Virtual Table that is created by using a Physical Table through DAX (Data Analytic Expression). A physical Table is generally an imported table from external data sources, but this calculated table is created according to our need for a physical table by using DAX .</a:t>
            </a:r>
          </a:p>
          <a:p>
            <a:pPr>
              <a:buFont typeface="Arial" panose="020B0604020202020204" pitchFamily="34" charset="0"/>
              <a:buChar char="•"/>
            </a:pPr>
            <a:r>
              <a:rPr lang="en-US" sz="1800" dirty="0">
                <a:solidFill>
                  <a:schemeClr val="tx2"/>
                </a:solidFill>
                <a:latin typeface="Georgia" panose="02040502050405020303" pitchFamily="18" charset="0"/>
                <a:cs typeface="Calibri" panose="020F0502020204030204" pitchFamily="34" charset="0"/>
              </a:rPr>
              <a:t>We can use these calculated tables for visualization purposes also in our Power Bi Dashboards. Like Physical Tables, these Calculated Tables also exhibit a relationship with the other Tables.</a:t>
            </a:r>
          </a:p>
        </p:txBody>
      </p:sp>
      <p:sp>
        <p:nvSpPr>
          <p:cNvPr id="4" name="Date Placeholder 3">
            <a:extLst>
              <a:ext uri="{FF2B5EF4-FFF2-40B4-BE49-F238E27FC236}">
                <a16:creationId xmlns:a16="http://schemas.microsoft.com/office/drawing/2014/main" id="{310D5ECF-1648-E043-DBB0-1890EE8A3FF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0776053-D08D-9A6E-D3F5-652D1950BA5A}"/>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CF8627F7-E012-997A-63C1-67A620874ED9}"/>
              </a:ext>
            </a:extLst>
          </p:cNvPr>
          <p:cNvSpPr>
            <a:spLocks noGrp="1"/>
          </p:cNvSpPr>
          <p:nvPr>
            <p:ph type="sldNum" sz="quarter" idx="16"/>
          </p:nvPr>
        </p:nvSpPr>
        <p:spPr/>
        <p:txBody>
          <a:bodyPr/>
          <a:lstStyle/>
          <a:p>
            <a:fld id="{2533969A-88D7-D043-9145-D433A02B4603}" type="slidenum">
              <a:rPr lang="en-US" smtClean="0"/>
              <a:pPr/>
              <a:t>4</a:t>
            </a:fld>
            <a:endParaRPr lang="en-US" dirty="0"/>
          </a:p>
        </p:txBody>
      </p:sp>
      <p:pic>
        <p:nvPicPr>
          <p:cNvPr id="9" name="Picture 8" descr="Icon&#10;&#10;Description automatically generated">
            <a:extLst>
              <a:ext uri="{FF2B5EF4-FFF2-40B4-BE49-F238E27FC236}">
                <a16:creationId xmlns:a16="http://schemas.microsoft.com/office/drawing/2014/main" id="{C2610642-A175-62E0-90FF-4A64CD848491}"/>
              </a:ext>
            </a:extLst>
          </p:cNvPr>
          <p:cNvPicPr>
            <a:picLocks noChangeAspect="1"/>
          </p:cNvPicPr>
          <p:nvPr/>
        </p:nvPicPr>
        <p:blipFill>
          <a:blip r:embed="rId3"/>
          <a:stretch>
            <a:fillRect/>
          </a:stretch>
        </p:blipFill>
        <p:spPr>
          <a:xfrm>
            <a:off x="10264081" y="412205"/>
            <a:ext cx="449619" cy="495343"/>
          </a:xfrm>
          <a:prstGeom prst="rect">
            <a:avLst/>
          </a:prstGeom>
        </p:spPr>
      </p:pic>
    </p:spTree>
    <p:extLst>
      <p:ext uri="{BB962C8B-B14F-4D97-AF65-F5344CB8AC3E}">
        <p14:creationId xmlns:p14="http://schemas.microsoft.com/office/powerpoint/2010/main" val="1429117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CE9FC7-4040-02C4-A743-FCB23FE28AAE}"/>
              </a:ext>
            </a:extLst>
          </p:cNvPr>
          <p:cNvSpPr>
            <a:spLocks noGrp="1"/>
          </p:cNvSpPr>
          <p:nvPr>
            <p:ph sz="quarter" idx="13"/>
          </p:nvPr>
        </p:nvSpPr>
        <p:spPr>
          <a:xfrm>
            <a:off x="2026763" y="1150070"/>
            <a:ext cx="9209052" cy="5049562"/>
          </a:xfrm>
        </p:spPr>
        <p:txBody>
          <a:bodyPr/>
          <a:lstStyle/>
          <a:p>
            <a:pPr>
              <a:buFont typeface="Arial" panose="020B0604020202020204" pitchFamily="34" charset="0"/>
              <a:buChar char="•"/>
            </a:pPr>
            <a:r>
              <a:rPr lang="en-US" sz="2000" dirty="0" err="1">
                <a:solidFill>
                  <a:schemeClr val="tx2"/>
                </a:solidFill>
                <a:latin typeface="Calibri" panose="020F0502020204030204" pitchFamily="34" charset="0"/>
                <a:cs typeface="Calibri" panose="020F0502020204030204" pitchFamily="34" charset="0"/>
              </a:rPr>
              <a:t>Addcolumns</a:t>
            </a:r>
            <a:endParaRPr lang="en-US" sz="2000"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Crossjoin</a:t>
            </a:r>
          </a:p>
          <a:p>
            <a:pPr>
              <a:buFont typeface="Arial" panose="020B0604020202020204" pitchFamily="34" charset="0"/>
              <a:buChar char="•"/>
            </a:pPr>
            <a:r>
              <a:rPr lang="en-US" sz="2000" dirty="0">
                <a:solidFill>
                  <a:schemeClr val="tx2"/>
                </a:solidFill>
                <a:highlight>
                  <a:srgbClr val="FFFF00"/>
                </a:highlight>
                <a:latin typeface="Calibri" panose="020F0502020204030204" pitchFamily="34" charset="0"/>
                <a:cs typeface="Calibri" panose="020F0502020204030204" pitchFamily="34" charset="0"/>
              </a:rPr>
              <a:t>Summarize</a:t>
            </a:r>
          </a:p>
          <a:p>
            <a:pPr>
              <a:buFont typeface="Arial" panose="020B0604020202020204" pitchFamily="34" charset="0"/>
              <a:buChar char="•"/>
            </a:pPr>
            <a:r>
              <a:rPr lang="en-US" sz="2000" dirty="0">
                <a:solidFill>
                  <a:schemeClr val="tx2"/>
                </a:solidFill>
                <a:highlight>
                  <a:srgbClr val="FFFF00"/>
                </a:highlight>
                <a:latin typeface="Calibri" panose="020F0502020204030204" pitchFamily="34" charset="0"/>
                <a:cs typeface="Calibri" panose="020F0502020204030204" pitchFamily="34" charset="0"/>
              </a:rPr>
              <a:t>Summarizecolumns</a:t>
            </a:r>
          </a:p>
          <a:p>
            <a:pPr>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TopN</a:t>
            </a:r>
          </a:p>
          <a:p>
            <a:pPr>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Union</a:t>
            </a:r>
          </a:p>
          <a:p>
            <a:pPr>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Groupby</a:t>
            </a:r>
          </a:p>
          <a:p>
            <a:pPr>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selectcolumns</a:t>
            </a:r>
          </a:p>
          <a:p>
            <a:pPr>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Except</a:t>
            </a:r>
          </a:p>
          <a:p>
            <a:pPr>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Distinct</a:t>
            </a:r>
          </a:p>
          <a:p>
            <a:pPr marL="0" indent="0">
              <a:buNone/>
            </a:pPr>
            <a:r>
              <a:rPr lang="en-US" sz="2000" dirty="0">
                <a:latin typeface="Calibri" panose="020F0502020204030204" pitchFamily="34" charset="0"/>
                <a:cs typeface="Calibri" panose="020F0502020204030204" pitchFamily="34" charset="0"/>
              </a:rPr>
              <a:t>       </a:t>
            </a:r>
          </a:p>
        </p:txBody>
      </p:sp>
      <p:sp>
        <p:nvSpPr>
          <p:cNvPr id="3" name="Title 2">
            <a:extLst>
              <a:ext uri="{FF2B5EF4-FFF2-40B4-BE49-F238E27FC236}">
                <a16:creationId xmlns:a16="http://schemas.microsoft.com/office/drawing/2014/main" id="{8C900BB5-2402-9769-CD9F-E22CF9A83DD8}"/>
              </a:ext>
            </a:extLst>
          </p:cNvPr>
          <p:cNvSpPr>
            <a:spLocks noGrp="1"/>
          </p:cNvSpPr>
          <p:nvPr>
            <p:ph type="title"/>
          </p:nvPr>
        </p:nvSpPr>
        <p:spPr>
          <a:xfrm>
            <a:off x="548640" y="488561"/>
            <a:ext cx="10687175" cy="567241"/>
          </a:xfrm>
        </p:spPr>
        <p:txBody>
          <a:bodyPr/>
          <a:lstStyle/>
          <a:p>
            <a:r>
              <a:rPr lang="en-US" dirty="0"/>
              <a:t>    Table Manipulation Functions</a:t>
            </a:r>
          </a:p>
        </p:txBody>
      </p:sp>
      <p:sp>
        <p:nvSpPr>
          <p:cNvPr id="4" name="Date Placeholder 3">
            <a:extLst>
              <a:ext uri="{FF2B5EF4-FFF2-40B4-BE49-F238E27FC236}">
                <a16:creationId xmlns:a16="http://schemas.microsoft.com/office/drawing/2014/main" id="{C62B2189-AF0B-7908-D41C-FF675525635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AA4CF93-5D8B-2AC3-557A-69D8F891F8E1}"/>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E497BF7E-0BFA-1FBD-5192-AD902F52E899}"/>
              </a:ext>
            </a:extLst>
          </p:cNvPr>
          <p:cNvSpPr>
            <a:spLocks noGrp="1"/>
          </p:cNvSpPr>
          <p:nvPr>
            <p:ph type="sldNum" sz="quarter" idx="16"/>
          </p:nvPr>
        </p:nvSpPr>
        <p:spPr/>
        <p:txBody>
          <a:bodyPr/>
          <a:lstStyle/>
          <a:p>
            <a:fld id="{2533969A-88D7-D043-9145-D433A02B4603}" type="slidenum">
              <a:rPr lang="en-US" smtClean="0"/>
              <a:pPr/>
              <a:t>40</a:t>
            </a:fld>
            <a:endParaRPr lang="en-US" dirty="0"/>
          </a:p>
        </p:txBody>
      </p:sp>
      <p:sp>
        <p:nvSpPr>
          <p:cNvPr id="7" name="TextBox 6">
            <a:extLst>
              <a:ext uri="{FF2B5EF4-FFF2-40B4-BE49-F238E27FC236}">
                <a16:creationId xmlns:a16="http://schemas.microsoft.com/office/drawing/2014/main" id="{E56FEF00-41E9-E726-70E8-31371091C38B}"/>
              </a:ext>
            </a:extLst>
          </p:cNvPr>
          <p:cNvSpPr txBox="1"/>
          <p:nvPr/>
        </p:nvSpPr>
        <p:spPr>
          <a:xfrm>
            <a:off x="5071621" y="3553905"/>
            <a:ext cx="6164194" cy="923330"/>
          </a:xfrm>
          <a:prstGeom prst="rect">
            <a:avLst/>
          </a:prstGeom>
          <a:noFill/>
        </p:spPr>
        <p:txBody>
          <a:bodyPr wrap="square" rtlCol="0">
            <a:spAutoFit/>
          </a:bodyPr>
          <a:lstStyle/>
          <a:p>
            <a:r>
              <a:rPr lang="en-US" dirty="0"/>
              <a:t>Reference:  https://learn.microsoft.com/en-us/dax/table-manipulation-functions-dax</a:t>
            </a:r>
          </a:p>
          <a:p>
            <a:endParaRPr lang="en-US" dirty="0"/>
          </a:p>
        </p:txBody>
      </p:sp>
      <p:pic>
        <p:nvPicPr>
          <p:cNvPr id="8" name="Picture 7" descr="Icon&#10;&#10;Description automatically generated">
            <a:extLst>
              <a:ext uri="{FF2B5EF4-FFF2-40B4-BE49-F238E27FC236}">
                <a16:creationId xmlns:a16="http://schemas.microsoft.com/office/drawing/2014/main" id="{F8144AD6-5934-65B4-B53E-9A7A6905F8E6}"/>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981961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EB837B-B27D-9899-0741-AFEBFC703581}"/>
              </a:ext>
            </a:extLst>
          </p:cNvPr>
          <p:cNvSpPr>
            <a:spLocks noGrp="1"/>
          </p:cNvSpPr>
          <p:nvPr>
            <p:ph sz="quarter" idx="13"/>
          </p:nvPr>
        </p:nvSpPr>
        <p:spPr/>
        <p:txBody>
          <a:bodyPr/>
          <a:lstStyle/>
          <a:p>
            <a:endParaRPr lang="en-US"/>
          </a:p>
        </p:txBody>
      </p:sp>
      <p:sp>
        <p:nvSpPr>
          <p:cNvPr id="3" name="Title 2">
            <a:extLst>
              <a:ext uri="{FF2B5EF4-FFF2-40B4-BE49-F238E27FC236}">
                <a16:creationId xmlns:a16="http://schemas.microsoft.com/office/drawing/2014/main" id="{478D7D73-D7B0-B889-371A-0203ACE39D52}"/>
              </a:ext>
            </a:extLst>
          </p:cNvPr>
          <p:cNvSpPr>
            <a:spLocks noGrp="1"/>
          </p:cNvSpPr>
          <p:nvPr>
            <p:ph type="title"/>
          </p:nvPr>
        </p:nvSpPr>
        <p:spPr>
          <a:xfrm>
            <a:off x="548640" y="488561"/>
            <a:ext cx="10687175" cy="510680"/>
          </a:xfrm>
        </p:spPr>
        <p:txBody>
          <a:bodyPr/>
          <a:lstStyle/>
          <a:p>
            <a:r>
              <a:rPr lang="en-US" dirty="0"/>
              <a:t>Demo</a:t>
            </a:r>
          </a:p>
        </p:txBody>
      </p:sp>
      <p:sp>
        <p:nvSpPr>
          <p:cNvPr id="4" name="Date Placeholder 3">
            <a:extLst>
              <a:ext uri="{FF2B5EF4-FFF2-40B4-BE49-F238E27FC236}">
                <a16:creationId xmlns:a16="http://schemas.microsoft.com/office/drawing/2014/main" id="{9CA1FFB9-A671-AB7F-78DE-3F3DD4A0663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B2D7076-FFBA-7255-C24E-16EB1BA7C98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5A00E0C-BA3F-9C53-5D47-46BF3E9AE23B}"/>
              </a:ext>
            </a:extLst>
          </p:cNvPr>
          <p:cNvSpPr>
            <a:spLocks noGrp="1"/>
          </p:cNvSpPr>
          <p:nvPr>
            <p:ph type="sldNum" sz="quarter" idx="16"/>
          </p:nvPr>
        </p:nvSpPr>
        <p:spPr/>
        <p:txBody>
          <a:bodyPr/>
          <a:lstStyle/>
          <a:p>
            <a:fld id="{2533969A-88D7-D043-9145-D433A02B4603}" type="slidenum">
              <a:rPr lang="en-US" smtClean="0"/>
              <a:pPr/>
              <a:t>41</a:t>
            </a:fld>
            <a:endParaRPr lang="en-US" dirty="0"/>
          </a:p>
        </p:txBody>
      </p:sp>
      <p:pic>
        <p:nvPicPr>
          <p:cNvPr id="7" name="Picture 6" descr="Icon&#10;&#10;Description automatically generated">
            <a:extLst>
              <a:ext uri="{FF2B5EF4-FFF2-40B4-BE49-F238E27FC236}">
                <a16:creationId xmlns:a16="http://schemas.microsoft.com/office/drawing/2014/main" id="{3CF6D780-CA98-E530-8F03-95908A05ECC1}"/>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3659175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with medium confidence">
            <a:extLst>
              <a:ext uri="{FF2B5EF4-FFF2-40B4-BE49-F238E27FC236}">
                <a16:creationId xmlns:a16="http://schemas.microsoft.com/office/drawing/2014/main" id="{B99A6D7F-52BB-A44C-9394-D5BFBDD71CBE}"/>
              </a:ext>
            </a:extLst>
          </p:cNvPr>
          <p:cNvPicPr>
            <a:picLocks noGrp="1" noChangeAspect="1"/>
          </p:cNvPicPr>
          <p:nvPr>
            <p:ph sz="quarter" idx="13"/>
          </p:nvPr>
        </p:nvPicPr>
        <p:blipFill>
          <a:blip r:embed="rId2"/>
          <a:stretch>
            <a:fillRect/>
          </a:stretch>
        </p:blipFill>
        <p:spPr>
          <a:xfrm>
            <a:off x="1696826" y="1527143"/>
            <a:ext cx="5167482" cy="4336329"/>
          </a:xfrm>
        </p:spPr>
      </p:pic>
      <p:sp>
        <p:nvSpPr>
          <p:cNvPr id="3" name="Title 2">
            <a:extLst>
              <a:ext uri="{FF2B5EF4-FFF2-40B4-BE49-F238E27FC236}">
                <a16:creationId xmlns:a16="http://schemas.microsoft.com/office/drawing/2014/main" id="{A2E6F57C-2694-5CD6-A8E9-E53FB0A8BEAB}"/>
              </a:ext>
            </a:extLst>
          </p:cNvPr>
          <p:cNvSpPr>
            <a:spLocks noGrp="1"/>
          </p:cNvSpPr>
          <p:nvPr>
            <p:ph type="title"/>
          </p:nvPr>
        </p:nvSpPr>
        <p:spPr>
          <a:xfrm>
            <a:off x="548640" y="569495"/>
            <a:ext cx="10687175" cy="425033"/>
          </a:xfrm>
        </p:spPr>
        <p:txBody>
          <a:bodyPr/>
          <a:lstStyle/>
          <a:p>
            <a:r>
              <a:rPr lang="en-US" dirty="0"/>
              <a:t>Filter Functions</a:t>
            </a:r>
          </a:p>
        </p:txBody>
      </p:sp>
      <p:sp>
        <p:nvSpPr>
          <p:cNvPr id="4" name="Date Placeholder 3">
            <a:extLst>
              <a:ext uri="{FF2B5EF4-FFF2-40B4-BE49-F238E27FC236}">
                <a16:creationId xmlns:a16="http://schemas.microsoft.com/office/drawing/2014/main" id="{D766B2CD-0F09-DA48-6A14-C2F4A3132BD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02FD962-DBA7-ECD7-5BEB-574BF3799B9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E890643-0604-B231-F81A-D5F1ECDB4DB9}"/>
              </a:ext>
            </a:extLst>
          </p:cNvPr>
          <p:cNvSpPr>
            <a:spLocks noGrp="1"/>
          </p:cNvSpPr>
          <p:nvPr>
            <p:ph type="sldNum" sz="quarter" idx="16"/>
          </p:nvPr>
        </p:nvSpPr>
        <p:spPr/>
        <p:txBody>
          <a:bodyPr/>
          <a:lstStyle/>
          <a:p>
            <a:fld id="{2533969A-88D7-D043-9145-D433A02B4603}" type="slidenum">
              <a:rPr lang="en-US" smtClean="0"/>
              <a:pPr/>
              <a:t>42</a:t>
            </a:fld>
            <a:endParaRPr lang="en-US" dirty="0"/>
          </a:p>
        </p:txBody>
      </p:sp>
      <p:sp>
        <p:nvSpPr>
          <p:cNvPr id="2" name="TextBox 1">
            <a:extLst>
              <a:ext uri="{FF2B5EF4-FFF2-40B4-BE49-F238E27FC236}">
                <a16:creationId xmlns:a16="http://schemas.microsoft.com/office/drawing/2014/main" id="{0F168C70-DCA0-6E7F-A096-D227AFECA5B5}"/>
              </a:ext>
            </a:extLst>
          </p:cNvPr>
          <p:cNvSpPr txBox="1"/>
          <p:nvPr/>
        </p:nvSpPr>
        <p:spPr>
          <a:xfrm>
            <a:off x="7679094" y="1502512"/>
            <a:ext cx="3556721" cy="2308324"/>
          </a:xfrm>
          <a:prstGeom prst="rect">
            <a:avLst/>
          </a:prstGeom>
          <a:noFill/>
        </p:spPr>
        <p:txBody>
          <a:bodyPr wrap="square" rtlCol="0">
            <a:spAutoFit/>
          </a:bodyPr>
          <a:lstStyle/>
          <a:p>
            <a:r>
              <a:rPr lang="en-US" dirty="0">
                <a:solidFill>
                  <a:schemeClr val="tx2"/>
                </a:solidFill>
                <a:highlight>
                  <a:srgbClr val="FFFF00"/>
                </a:highlight>
              </a:rPr>
              <a:t>ALLEXCEPT</a:t>
            </a:r>
          </a:p>
          <a:p>
            <a:r>
              <a:rPr lang="en-US" dirty="0">
                <a:solidFill>
                  <a:schemeClr val="tx2"/>
                </a:solidFill>
                <a:highlight>
                  <a:srgbClr val="FFFF00"/>
                </a:highlight>
              </a:rPr>
              <a:t>ALLSELECTED</a:t>
            </a:r>
          </a:p>
          <a:p>
            <a:r>
              <a:rPr lang="en-US" dirty="0">
                <a:solidFill>
                  <a:schemeClr val="tx2"/>
                </a:solidFill>
                <a:highlight>
                  <a:srgbClr val="FFFF00"/>
                </a:highlight>
              </a:rPr>
              <a:t>CALCULATE</a:t>
            </a:r>
          </a:p>
          <a:p>
            <a:r>
              <a:rPr lang="en-US" dirty="0">
                <a:solidFill>
                  <a:schemeClr val="tx2"/>
                </a:solidFill>
                <a:highlight>
                  <a:srgbClr val="FFFF00"/>
                </a:highlight>
              </a:rPr>
              <a:t>CALCULATETABLE</a:t>
            </a:r>
          </a:p>
          <a:p>
            <a:r>
              <a:rPr lang="en-US" dirty="0">
                <a:solidFill>
                  <a:schemeClr val="tx2"/>
                </a:solidFill>
                <a:highlight>
                  <a:srgbClr val="FFFF00"/>
                </a:highlight>
              </a:rPr>
              <a:t>FILTERS</a:t>
            </a:r>
          </a:p>
          <a:p>
            <a:r>
              <a:rPr lang="en-US" dirty="0">
                <a:solidFill>
                  <a:schemeClr val="tx2"/>
                </a:solidFill>
                <a:highlight>
                  <a:srgbClr val="FFFF00"/>
                </a:highlight>
              </a:rPr>
              <a:t>KEEPFILTERS</a:t>
            </a:r>
          </a:p>
          <a:p>
            <a:r>
              <a:rPr lang="en-US" dirty="0">
                <a:solidFill>
                  <a:schemeClr val="tx2"/>
                </a:solidFill>
                <a:highlight>
                  <a:srgbClr val="FFFF00"/>
                </a:highlight>
              </a:rPr>
              <a:t>ALL</a:t>
            </a:r>
          </a:p>
          <a:p>
            <a:r>
              <a:rPr lang="en-US" dirty="0">
                <a:solidFill>
                  <a:schemeClr val="tx2"/>
                </a:solidFill>
                <a:highlight>
                  <a:srgbClr val="FFFF00"/>
                </a:highlight>
              </a:rPr>
              <a:t>LOOKUPVALUE</a:t>
            </a:r>
          </a:p>
        </p:txBody>
      </p:sp>
      <p:pic>
        <p:nvPicPr>
          <p:cNvPr id="7" name="Picture 6" descr="Icon&#10;&#10;Description automatically generated">
            <a:extLst>
              <a:ext uri="{FF2B5EF4-FFF2-40B4-BE49-F238E27FC236}">
                <a16:creationId xmlns:a16="http://schemas.microsoft.com/office/drawing/2014/main" id="{6DDC3E19-6FFD-9F70-5932-B84E7CA3204D}"/>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975935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text, application, email&#10;&#10;Description automatically generated">
            <a:extLst>
              <a:ext uri="{FF2B5EF4-FFF2-40B4-BE49-F238E27FC236}">
                <a16:creationId xmlns:a16="http://schemas.microsoft.com/office/drawing/2014/main" id="{14ECB18A-BCEC-C8BB-0AB8-40986BCBC4D0}"/>
              </a:ext>
            </a:extLst>
          </p:cNvPr>
          <p:cNvPicPr>
            <a:picLocks noGrp="1" noChangeAspect="1"/>
          </p:cNvPicPr>
          <p:nvPr>
            <p:ph sz="quarter" idx="13"/>
          </p:nvPr>
        </p:nvPicPr>
        <p:blipFill>
          <a:blip r:embed="rId2"/>
          <a:stretch>
            <a:fillRect/>
          </a:stretch>
        </p:blipFill>
        <p:spPr>
          <a:xfrm>
            <a:off x="2509227" y="1427752"/>
            <a:ext cx="6767146" cy="4724809"/>
          </a:xfrm>
        </p:spPr>
      </p:pic>
      <p:sp>
        <p:nvSpPr>
          <p:cNvPr id="3" name="Title 2">
            <a:extLst>
              <a:ext uri="{FF2B5EF4-FFF2-40B4-BE49-F238E27FC236}">
                <a16:creationId xmlns:a16="http://schemas.microsoft.com/office/drawing/2014/main" id="{716B9D0C-D862-F9C6-379A-EB5802CBFF56}"/>
              </a:ext>
            </a:extLst>
          </p:cNvPr>
          <p:cNvSpPr>
            <a:spLocks noGrp="1"/>
          </p:cNvSpPr>
          <p:nvPr>
            <p:ph type="title"/>
          </p:nvPr>
        </p:nvSpPr>
        <p:spPr>
          <a:xfrm>
            <a:off x="548640" y="488561"/>
            <a:ext cx="10687175" cy="453831"/>
          </a:xfrm>
        </p:spPr>
        <p:txBody>
          <a:bodyPr/>
          <a:lstStyle/>
          <a:p>
            <a:r>
              <a:rPr lang="en-US" dirty="0"/>
              <a:t>Filter Functions</a:t>
            </a:r>
          </a:p>
        </p:txBody>
      </p:sp>
      <p:sp>
        <p:nvSpPr>
          <p:cNvPr id="4" name="Date Placeholder 3">
            <a:extLst>
              <a:ext uri="{FF2B5EF4-FFF2-40B4-BE49-F238E27FC236}">
                <a16:creationId xmlns:a16="http://schemas.microsoft.com/office/drawing/2014/main" id="{628454B1-C454-05A8-6C74-E933586E697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FC78FA4-1E10-B713-104E-DA13E163B02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4B47A92-21AC-9BCA-0C7F-89FF8A4749B3}"/>
              </a:ext>
            </a:extLst>
          </p:cNvPr>
          <p:cNvSpPr>
            <a:spLocks noGrp="1"/>
          </p:cNvSpPr>
          <p:nvPr>
            <p:ph type="sldNum" sz="quarter" idx="16"/>
          </p:nvPr>
        </p:nvSpPr>
        <p:spPr/>
        <p:txBody>
          <a:bodyPr/>
          <a:lstStyle/>
          <a:p>
            <a:fld id="{2533969A-88D7-D043-9145-D433A02B4603}" type="slidenum">
              <a:rPr lang="en-US" smtClean="0"/>
              <a:pPr/>
              <a:t>43</a:t>
            </a:fld>
            <a:endParaRPr lang="en-US" dirty="0"/>
          </a:p>
        </p:txBody>
      </p:sp>
      <p:pic>
        <p:nvPicPr>
          <p:cNvPr id="2" name="Picture 1" descr="Icon&#10;&#10;Description automatically generated">
            <a:extLst>
              <a:ext uri="{FF2B5EF4-FFF2-40B4-BE49-F238E27FC236}">
                <a16:creationId xmlns:a16="http://schemas.microsoft.com/office/drawing/2014/main" id="{09569716-45DE-19B5-4754-4D87AD73A2B9}"/>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36689433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able&#10;&#10;Description automatically generated">
            <a:extLst>
              <a:ext uri="{FF2B5EF4-FFF2-40B4-BE49-F238E27FC236}">
                <a16:creationId xmlns:a16="http://schemas.microsoft.com/office/drawing/2014/main" id="{6E50CC78-7E55-BE08-9D83-50CA9B451015}"/>
              </a:ext>
            </a:extLst>
          </p:cNvPr>
          <p:cNvPicPr>
            <a:picLocks noGrp="1" noChangeAspect="1"/>
          </p:cNvPicPr>
          <p:nvPr>
            <p:ph sz="quarter" idx="13"/>
          </p:nvPr>
        </p:nvPicPr>
        <p:blipFill>
          <a:blip r:embed="rId3"/>
          <a:stretch>
            <a:fillRect/>
          </a:stretch>
        </p:blipFill>
        <p:spPr>
          <a:xfrm>
            <a:off x="2118512" y="1892517"/>
            <a:ext cx="6652837" cy="2095682"/>
          </a:xfrm>
        </p:spPr>
      </p:pic>
      <p:sp>
        <p:nvSpPr>
          <p:cNvPr id="3" name="Title 2">
            <a:extLst>
              <a:ext uri="{FF2B5EF4-FFF2-40B4-BE49-F238E27FC236}">
                <a16:creationId xmlns:a16="http://schemas.microsoft.com/office/drawing/2014/main" id="{5EDAF770-1DF7-D6BE-C7F5-50740DDFD021}"/>
              </a:ext>
            </a:extLst>
          </p:cNvPr>
          <p:cNvSpPr>
            <a:spLocks noGrp="1"/>
          </p:cNvSpPr>
          <p:nvPr>
            <p:ph type="title"/>
          </p:nvPr>
        </p:nvSpPr>
        <p:spPr>
          <a:xfrm>
            <a:off x="548640" y="488561"/>
            <a:ext cx="10687175" cy="537806"/>
          </a:xfrm>
        </p:spPr>
        <p:txBody>
          <a:bodyPr/>
          <a:lstStyle/>
          <a:p>
            <a:r>
              <a:rPr lang="en-US" dirty="0"/>
              <a:t>Contd..</a:t>
            </a:r>
          </a:p>
        </p:txBody>
      </p:sp>
      <p:sp>
        <p:nvSpPr>
          <p:cNvPr id="4" name="Date Placeholder 3">
            <a:extLst>
              <a:ext uri="{FF2B5EF4-FFF2-40B4-BE49-F238E27FC236}">
                <a16:creationId xmlns:a16="http://schemas.microsoft.com/office/drawing/2014/main" id="{E5B2B563-958D-A918-0398-53224A05E7A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62A3428-AE23-73D6-1AD5-27A7D13FFF5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587F0A4-A56A-08A0-5CF7-B2C44640087D}"/>
              </a:ext>
            </a:extLst>
          </p:cNvPr>
          <p:cNvSpPr>
            <a:spLocks noGrp="1"/>
          </p:cNvSpPr>
          <p:nvPr>
            <p:ph type="sldNum" sz="quarter" idx="16"/>
          </p:nvPr>
        </p:nvSpPr>
        <p:spPr/>
        <p:txBody>
          <a:bodyPr/>
          <a:lstStyle/>
          <a:p>
            <a:fld id="{2533969A-88D7-D043-9145-D433A02B4603}" type="slidenum">
              <a:rPr lang="en-US" smtClean="0"/>
              <a:pPr/>
              <a:t>44</a:t>
            </a:fld>
            <a:endParaRPr lang="en-US" dirty="0"/>
          </a:p>
        </p:txBody>
      </p:sp>
      <p:sp>
        <p:nvSpPr>
          <p:cNvPr id="2" name="TextBox 1">
            <a:extLst>
              <a:ext uri="{FF2B5EF4-FFF2-40B4-BE49-F238E27FC236}">
                <a16:creationId xmlns:a16="http://schemas.microsoft.com/office/drawing/2014/main" id="{7FFE0707-C317-1FDB-984A-5F225DDB59E5}"/>
              </a:ext>
            </a:extLst>
          </p:cNvPr>
          <p:cNvSpPr txBox="1"/>
          <p:nvPr/>
        </p:nvSpPr>
        <p:spPr>
          <a:xfrm>
            <a:off x="1432874" y="4628561"/>
            <a:ext cx="9802941" cy="646331"/>
          </a:xfrm>
          <a:prstGeom prst="rect">
            <a:avLst/>
          </a:prstGeom>
          <a:noFill/>
        </p:spPr>
        <p:txBody>
          <a:bodyPr wrap="square" rtlCol="0">
            <a:spAutoFit/>
          </a:bodyPr>
          <a:lstStyle/>
          <a:p>
            <a:r>
              <a:rPr lang="en-US" dirty="0"/>
              <a:t>Reference: https://learn.microsoft.com/en-us/dax/filter-functions-dax</a:t>
            </a:r>
          </a:p>
          <a:p>
            <a:endParaRPr lang="en-US" dirty="0"/>
          </a:p>
        </p:txBody>
      </p:sp>
      <p:pic>
        <p:nvPicPr>
          <p:cNvPr id="7" name="Picture 6" descr="Icon&#10;&#10;Description automatically generated">
            <a:extLst>
              <a:ext uri="{FF2B5EF4-FFF2-40B4-BE49-F238E27FC236}">
                <a16:creationId xmlns:a16="http://schemas.microsoft.com/office/drawing/2014/main" id="{454BBB97-8742-2BA2-A0FD-955297C5C2C0}"/>
              </a:ext>
            </a:extLst>
          </p:cNvPr>
          <p:cNvPicPr>
            <a:picLocks noChangeAspect="1"/>
          </p:cNvPicPr>
          <p:nvPr/>
        </p:nvPicPr>
        <p:blipFill>
          <a:blip r:embed="rId4"/>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3772758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3DC21F-3206-9FF8-BF00-2A937CAB862B}"/>
              </a:ext>
            </a:extLst>
          </p:cNvPr>
          <p:cNvSpPr>
            <a:spLocks noGrp="1"/>
          </p:cNvSpPr>
          <p:nvPr>
            <p:ph sz="quarter" idx="13"/>
          </p:nvPr>
        </p:nvSpPr>
        <p:spPr/>
        <p:txBody>
          <a:bodyPr/>
          <a:lstStyle/>
          <a:p>
            <a:endParaRPr lang="en-US"/>
          </a:p>
        </p:txBody>
      </p:sp>
      <p:sp>
        <p:nvSpPr>
          <p:cNvPr id="3" name="Title 2">
            <a:extLst>
              <a:ext uri="{FF2B5EF4-FFF2-40B4-BE49-F238E27FC236}">
                <a16:creationId xmlns:a16="http://schemas.microsoft.com/office/drawing/2014/main" id="{DA76D121-B1D3-7829-4827-82E9EFE77F9D}"/>
              </a:ext>
            </a:extLst>
          </p:cNvPr>
          <p:cNvSpPr>
            <a:spLocks noGrp="1"/>
          </p:cNvSpPr>
          <p:nvPr>
            <p:ph type="title"/>
          </p:nvPr>
        </p:nvSpPr>
        <p:spPr>
          <a:xfrm>
            <a:off x="548640" y="488561"/>
            <a:ext cx="10687175" cy="633229"/>
          </a:xfrm>
        </p:spPr>
        <p:txBody>
          <a:bodyPr/>
          <a:lstStyle/>
          <a:p>
            <a:r>
              <a:rPr lang="en-US" dirty="0"/>
              <a:t>Demo</a:t>
            </a:r>
          </a:p>
        </p:txBody>
      </p:sp>
      <p:sp>
        <p:nvSpPr>
          <p:cNvPr id="4" name="Date Placeholder 3">
            <a:extLst>
              <a:ext uri="{FF2B5EF4-FFF2-40B4-BE49-F238E27FC236}">
                <a16:creationId xmlns:a16="http://schemas.microsoft.com/office/drawing/2014/main" id="{D1E9765B-EA74-F39F-2F16-B87D139A92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C1F22E9-9FA6-DA0B-434A-A02FB280992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6D74AF1-C21B-4026-2537-A7DF427B9C91}"/>
              </a:ext>
            </a:extLst>
          </p:cNvPr>
          <p:cNvSpPr>
            <a:spLocks noGrp="1"/>
          </p:cNvSpPr>
          <p:nvPr>
            <p:ph type="sldNum" sz="quarter" idx="16"/>
          </p:nvPr>
        </p:nvSpPr>
        <p:spPr/>
        <p:txBody>
          <a:bodyPr/>
          <a:lstStyle/>
          <a:p>
            <a:fld id="{2533969A-88D7-D043-9145-D433A02B4603}" type="slidenum">
              <a:rPr lang="en-US" smtClean="0"/>
              <a:pPr/>
              <a:t>45</a:t>
            </a:fld>
            <a:endParaRPr lang="en-US" dirty="0"/>
          </a:p>
        </p:txBody>
      </p:sp>
      <p:pic>
        <p:nvPicPr>
          <p:cNvPr id="7" name="Picture 6" descr="Icon&#10;&#10;Description automatically generated">
            <a:extLst>
              <a:ext uri="{FF2B5EF4-FFF2-40B4-BE49-F238E27FC236}">
                <a16:creationId xmlns:a16="http://schemas.microsoft.com/office/drawing/2014/main" id="{7454EB62-8F38-3FC9-F8AF-15223FC1CA7B}"/>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3889040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7EB934-AE61-DD1B-546C-E1F1B6B4A1CA}"/>
              </a:ext>
            </a:extLst>
          </p:cNvPr>
          <p:cNvSpPr>
            <a:spLocks noGrp="1"/>
          </p:cNvSpPr>
          <p:nvPr>
            <p:ph sz="quarter" idx="13"/>
          </p:nvPr>
        </p:nvSpPr>
        <p:spPr>
          <a:xfrm>
            <a:off x="1800520" y="1332689"/>
            <a:ext cx="9435295" cy="3993455"/>
          </a:xfrm>
        </p:spPr>
        <p:txBody>
          <a:bodyPr/>
          <a:lstStyle/>
          <a:p>
            <a:endParaRPr lang="en-US" sz="1800" dirty="0"/>
          </a:p>
          <a:p>
            <a:r>
              <a:rPr lang="en-US" sz="2000" dirty="0">
                <a:solidFill>
                  <a:schemeClr val="tx2"/>
                </a:solidFill>
                <a:highlight>
                  <a:srgbClr val="FFFF00"/>
                </a:highlight>
                <a:latin typeface="Calibri" panose="020F0502020204030204" pitchFamily="34" charset="0"/>
                <a:cs typeface="Calibri" panose="020F0502020204030204" pitchFamily="34" charset="0"/>
              </a:rPr>
              <a:t>ISBLANK</a:t>
            </a:r>
            <a:r>
              <a:rPr lang="en-US" sz="2000" dirty="0">
                <a:solidFill>
                  <a:schemeClr val="tx2"/>
                </a:solidFill>
                <a:latin typeface="Calibri" panose="020F0502020204030204" pitchFamily="34" charset="0"/>
                <a:cs typeface="Calibri" panose="020F0502020204030204" pitchFamily="34" charset="0"/>
              </a:rPr>
              <a:t> : </a:t>
            </a:r>
          </a:p>
          <a:p>
            <a:r>
              <a:rPr lang="en-US" sz="2000" dirty="0">
                <a:solidFill>
                  <a:schemeClr val="tx2"/>
                </a:solidFill>
                <a:latin typeface="Calibri" panose="020F0502020204030204" pitchFamily="34" charset="0"/>
                <a:cs typeface="Calibri" panose="020F0502020204030204" pitchFamily="34" charset="0"/>
              </a:rPr>
              <a:t>ISINSCOPE :</a:t>
            </a:r>
          </a:p>
          <a:p>
            <a:r>
              <a:rPr lang="en-US" sz="2000" dirty="0">
                <a:solidFill>
                  <a:schemeClr val="tx2"/>
                </a:solidFill>
                <a:latin typeface="Calibri" panose="020F0502020204030204" pitchFamily="34" charset="0"/>
                <a:cs typeface="Calibri" panose="020F0502020204030204" pitchFamily="34" charset="0"/>
              </a:rPr>
              <a:t>ISNUMBER </a:t>
            </a:r>
          </a:p>
          <a:p>
            <a:r>
              <a:rPr lang="en-US" sz="2000" dirty="0">
                <a:solidFill>
                  <a:schemeClr val="tx2"/>
                </a:solidFill>
                <a:latin typeface="Calibri" panose="020F0502020204030204" pitchFamily="34" charset="0"/>
                <a:cs typeface="Calibri" panose="020F0502020204030204" pitchFamily="34" charset="0"/>
              </a:rPr>
              <a:t>ISFILTERED</a:t>
            </a:r>
          </a:p>
          <a:p>
            <a:r>
              <a:rPr lang="en-US" sz="2000" dirty="0">
                <a:solidFill>
                  <a:schemeClr val="tx2"/>
                </a:solidFill>
                <a:highlight>
                  <a:srgbClr val="FFFF00"/>
                </a:highlight>
                <a:latin typeface="Calibri" panose="020F0502020204030204" pitchFamily="34" charset="0"/>
                <a:cs typeface="Calibri" panose="020F0502020204030204" pitchFamily="34" charset="0"/>
              </a:rPr>
              <a:t>USERNAME</a:t>
            </a:r>
          </a:p>
          <a:p>
            <a:r>
              <a:rPr lang="en-US" sz="2000" dirty="0">
                <a:solidFill>
                  <a:schemeClr val="tx2"/>
                </a:solidFill>
                <a:highlight>
                  <a:srgbClr val="FFFF00"/>
                </a:highlight>
                <a:latin typeface="Calibri" panose="020F0502020204030204" pitchFamily="34" charset="0"/>
                <a:cs typeface="Calibri" panose="020F0502020204030204" pitchFamily="34" charset="0"/>
              </a:rPr>
              <a:t>USERPRINCIPALNAME</a:t>
            </a:r>
          </a:p>
          <a:p>
            <a:r>
              <a:rPr lang="en-US" sz="2000" dirty="0">
                <a:solidFill>
                  <a:schemeClr val="tx2"/>
                </a:solidFill>
                <a:highlight>
                  <a:srgbClr val="FFFF00"/>
                </a:highlight>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STEXT</a:t>
            </a:r>
          </a:p>
          <a:p>
            <a:endParaRPr lang="en-US" sz="1800" dirty="0"/>
          </a:p>
        </p:txBody>
      </p:sp>
      <p:sp>
        <p:nvSpPr>
          <p:cNvPr id="3" name="Title 2">
            <a:extLst>
              <a:ext uri="{FF2B5EF4-FFF2-40B4-BE49-F238E27FC236}">
                <a16:creationId xmlns:a16="http://schemas.microsoft.com/office/drawing/2014/main" id="{890DE94E-EB00-13C4-C038-70DD007D22C2}"/>
              </a:ext>
            </a:extLst>
          </p:cNvPr>
          <p:cNvSpPr>
            <a:spLocks noGrp="1"/>
          </p:cNvSpPr>
          <p:nvPr>
            <p:ph type="title"/>
          </p:nvPr>
        </p:nvSpPr>
        <p:spPr>
          <a:xfrm>
            <a:off x="548640" y="488561"/>
            <a:ext cx="10687175" cy="600937"/>
          </a:xfrm>
        </p:spPr>
        <p:txBody>
          <a:bodyPr/>
          <a:lstStyle/>
          <a:p>
            <a:r>
              <a:rPr lang="en-US" dirty="0">
                <a:latin typeface="Calibri" panose="020F0502020204030204" pitchFamily="34" charset="0"/>
                <a:cs typeface="Calibri" panose="020F0502020204030204" pitchFamily="34" charset="0"/>
              </a:rPr>
              <a:t>Informational Functions</a:t>
            </a:r>
          </a:p>
        </p:txBody>
      </p:sp>
      <p:sp>
        <p:nvSpPr>
          <p:cNvPr id="4" name="Date Placeholder 3">
            <a:extLst>
              <a:ext uri="{FF2B5EF4-FFF2-40B4-BE49-F238E27FC236}">
                <a16:creationId xmlns:a16="http://schemas.microsoft.com/office/drawing/2014/main" id="{17A2E963-E3AE-06FD-CA05-9F1F17CDE5F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E72231C-24E1-E50C-89CD-26E37E04086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10606A1B-C06B-60D2-8549-E32483582A82}"/>
              </a:ext>
            </a:extLst>
          </p:cNvPr>
          <p:cNvSpPr>
            <a:spLocks noGrp="1"/>
          </p:cNvSpPr>
          <p:nvPr>
            <p:ph type="sldNum" sz="quarter" idx="16"/>
          </p:nvPr>
        </p:nvSpPr>
        <p:spPr/>
        <p:txBody>
          <a:bodyPr/>
          <a:lstStyle/>
          <a:p>
            <a:fld id="{2533969A-88D7-D043-9145-D433A02B4603}" type="slidenum">
              <a:rPr lang="en-US" smtClean="0"/>
              <a:pPr/>
              <a:t>46</a:t>
            </a:fld>
            <a:endParaRPr lang="en-US" dirty="0"/>
          </a:p>
        </p:txBody>
      </p:sp>
      <p:sp>
        <p:nvSpPr>
          <p:cNvPr id="7" name="TextBox 6">
            <a:extLst>
              <a:ext uri="{FF2B5EF4-FFF2-40B4-BE49-F238E27FC236}">
                <a16:creationId xmlns:a16="http://schemas.microsoft.com/office/drawing/2014/main" id="{B8DE8F98-DEE1-B583-FCAE-6E1A084DF4E5}"/>
              </a:ext>
            </a:extLst>
          </p:cNvPr>
          <p:cNvSpPr txBox="1"/>
          <p:nvPr/>
        </p:nvSpPr>
        <p:spPr>
          <a:xfrm>
            <a:off x="1545996" y="5533534"/>
            <a:ext cx="9435295" cy="646331"/>
          </a:xfrm>
          <a:prstGeom prst="rect">
            <a:avLst/>
          </a:prstGeom>
          <a:noFill/>
        </p:spPr>
        <p:txBody>
          <a:bodyPr wrap="square" rtlCol="0">
            <a:spAutoFit/>
          </a:bodyPr>
          <a:lstStyle/>
          <a:p>
            <a:r>
              <a:rPr lang="en-US" dirty="0"/>
              <a:t>Reference :  https://learn.microsoft.com/en-us/dax/information-functions-dax</a:t>
            </a:r>
          </a:p>
          <a:p>
            <a:endParaRPr lang="en-US" dirty="0"/>
          </a:p>
        </p:txBody>
      </p:sp>
      <p:pic>
        <p:nvPicPr>
          <p:cNvPr id="8" name="Picture 7" descr="Icon&#10;&#10;Description automatically generated">
            <a:extLst>
              <a:ext uri="{FF2B5EF4-FFF2-40B4-BE49-F238E27FC236}">
                <a16:creationId xmlns:a16="http://schemas.microsoft.com/office/drawing/2014/main" id="{FBAB23F8-559F-60A2-5421-8D065E67E7C9}"/>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40027471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text, application&#10;&#10;Description automatically generated">
            <a:extLst>
              <a:ext uri="{FF2B5EF4-FFF2-40B4-BE49-F238E27FC236}">
                <a16:creationId xmlns:a16="http://schemas.microsoft.com/office/drawing/2014/main" id="{4EB50DE4-5AB5-B682-78E4-85EAD3C3DB60}"/>
              </a:ext>
            </a:extLst>
          </p:cNvPr>
          <p:cNvPicPr>
            <a:picLocks noGrp="1" noChangeAspect="1"/>
          </p:cNvPicPr>
          <p:nvPr>
            <p:ph sz="quarter" idx="13"/>
          </p:nvPr>
        </p:nvPicPr>
        <p:blipFill>
          <a:blip r:embed="rId2"/>
          <a:stretch>
            <a:fillRect/>
          </a:stretch>
        </p:blipFill>
        <p:spPr>
          <a:xfrm>
            <a:off x="1300899" y="1979629"/>
            <a:ext cx="7964043" cy="2502486"/>
          </a:xfrm>
        </p:spPr>
      </p:pic>
      <p:sp>
        <p:nvSpPr>
          <p:cNvPr id="3" name="Title 2">
            <a:extLst>
              <a:ext uri="{FF2B5EF4-FFF2-40B4-BE49-F238E27FC236}">
                <a16:creationId xmlns:a16="http://schemas.microsoft.com/office/drawing/2014/main" id="{C8ABE077-F64D-0D4D-AF3B-20D50B471CBE}"/>
              </a:ext>
            </a:extLst>
          </p:cNvPr>
          <p:cNvSpPr>
            <a:spLocks noGrp="1"/>
          </p:cNvSpPr>
          <p:nvPr>
            <p:ph type="title"/>
          </p:nvPr>
        </p:nvSpPr>
        <p:spPr/>
        <p:txBody>
          <a:bodyPr/>
          <a:lstStyle/>
          <a:p>
            <a:r>
              <a:rPr lang="en-US" sz="3200" dirty="0">
                <a:latin typeface="Calibri" panose="020F0502020204030204" pitchFamily="34" charset="0"/>
                <a:cs typeface="Calibri" panose="020F0502020204030204" pitchFamily="34" charset="0"/>
              </a:rPr>
              <a:t>Relationship functions</a:t>
            </a:r>
            <a:endParaRPr lang="en-US" dirty="0"/>
          </a:p>
        </p:txBody>
      </p:sp>
      <p:sp>
        <p:nvSpPr>
          <p:cNvPr id="4" name="Date Placeholder 3">
            <a:extLst>
              <a:ext uri="{FF2B5EF4-FFF2-40B4-BE49-F238E27FC236}">
                <a16:creationId xmlns:a16="http://schemas.microsoft.com/office/drawing/2014/main" id="{37327671-E184-9BE7-F3AB-E3EE307EE71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54DABE8-C25D-43BE-6F63-F4D14C5513A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0025BD3-FF3D-6BC0-717B-4F3F3A029F1A}"/>
              </a:ext>
            </a:extLst>
          </p:cNvPr>
          <p:cNvSpPr>
            <a:spLocks noGrp="1"/>
          </p:cNvSpPr>
          <p:nvPr>
            <p:ph type="sldNum" sz="quarter" idx="16"/>
          </p:nvPr>
        </p:nvSpPr>
        <p:spPr/>
        <p:txBody>
          <a:bodyPr/>
          <a:lstStyle/>
          <a:p>
            <a:fld id="{2533969A-88D7-D043-9145-D433A02B4603}" type="slidenum">
              <a:rPr lang="en-US" smtClean="0"/>
              <a:pPr/>
              <a:t>47</a:t>
            </a:fld>
            <a:endParaRPr lang="en-US" dirty="0"/>
          </a:p>
        </p:txBody>
      </p:sp>
      <p:sp>
        <p:nvSpPr>
          <p:cNvPr id="9" name="TextBox 8">
            <a:extLst>
              <a:ext uri="{FF2B5EF4-FFF2-40B4-BE49-F238E27FC236}">
                <a16:creationId xmlns:a16="http://schemas.microsoft.com/office/drawing/2014/main" id="{2C4B321C-4405-5CBD-A5FE-38D6377E2891}"/>
              </a:ext>
            </a:extLst>
          </p:cNvPr>
          <p:cNvSpPr txBox="1"/>
          <p:nvPr/>
        </p:nvSpPr>
        <p:spPr>
          <a:xfrm>
            <a:off x="1216058" y="5033913"/>
            <a:ext cx="10019757" cy="369332"/>
          </a:xfrm>
          <a:prstGeom prst="rect">
            <a:avLst/>
          </a:prstGeom>
          <a:noFill/>
        </p:spPr>
        <p:txBody>
          <a:bodyPr wrap="square" rtlCol="0">
            <a:spAutoFit/>
          </a:bodyPr>
          <a:lstStyle/>
          <a:p>
            <a:r>
              <a:rPr lang="en-US" dirty="0"/>
              <a:t>Reference:  https://learn.microsoft.com/en-us/dax/relationship-functions-dax</a:t>
            </a:r>
          </a:p>
        </p:txBody>
      </p:sp>
      <p:pic>
        <p:nvPicPr>
          <p:cNvPr id="2" name="Picture 1" descr="Icon&#10;&#10;Description automatically generated">
            <a:extLst>
              <a:ext uri="{FF2B5EF4-FFF2-40B4-BE49-F238E27FC236}">
                <a16:creationId xmlns:a16="http://schemas.microsoft.com/office/drawing/2014/main" id="{C0655964-86EA-BF30-3FBF-5F3C082027E0}"/>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133108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8AFEE1-76FB-3CE6-C47C-95214FB7A7D8}"/>
              </a:ext>
            </a:extLst>
          </p:cNvPr>
          <p:cNvSpPr>
            <a:spLocks noGrp="1"/>
          </p:cNvSpPr>
          <p:nvPr>
            <p:ph sz="quarter" idx="13"/>
          </p:nvPr>
        </p:nvSpPr>
        <p:spPr/>
        <p:txBody>
          <a:bodyPr/>
          <a:lstStyle/>
          <a:p>
            <a:endParaRPr lang="en-US" dirty="0"/>
          </a:p>
        </p:txBody>
      </p:sp>
      <p:sp>
        <p:nvSpPr>
          <p:cNvPr id="3" name="Title 2">
            <a:extLst>
              <a:ext uri="{FF2B5EF4-FFF2-40B4-BE49-F238E27FC236}">
                <a16:creationId xmlns:a16="http://schemas.microsoft.com/office/drawing/2014/main" id="{93A28C50-748A-CCEB-53A3-EEADF18D7CA6}"/>
              </a:ext>
            </a:extLst>
          </p:cNvPr>
          <p:cNvSpPr>
            <a:spLocks noGrp="1"/>
          </p:cNvSpPr>
          <p:nvPr>
            <p:ph type="title"/>
          </p:nvPr>
        </p:nvSpPr>
        <p:spPr>
          <a:xfrm>
            <a:off x="548640" y="488561"/>
            <a:ext cx="10687175" cy="491827"/>
          </a:xfrm>
        </p:spPr>
        <p:txBody>
          <a:bodyPr/>
          <a:lstStyle/>
          <a:p>
            <a:r>
              <a:rPr lang="en-US" dirty="0"/>
              <a:t>Demo</a:t>
            </a:r>
          </a:p>
        </p:txBody>
      </p:sp>
      <p:sp>
        <p:nvSpPr>
          <p:cNvPr id="4" name="Date Placeholder 3">
            <a:extLst>
              <a:ext uri="{FF2B5EF4-FFF2-40B4-BE49-F238E27FC236}">
                <a16:creationId xmlns:a16="http://schemas.microsoft.com/office/drawing/2014/main" id="{BCEE9F22-9886-DA2F-554E-A640EEE83C9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FAB9F913-C01B-4008-A6F8-A8DAFA929C9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7D402BA-A5A0-7A8E-3B39-838B20CA61E4}"/>
              </a:ext>
            </a:extLst>
          </p:cNvPr>
          <p:cNvSpPr>
            <a:spLocks noGrp="1"/>
          </p:cNvSpPr>
          <p:nvPr>
            <p:ph type="sldNum" sz="quarter" idx="16"/>
          </p:nvPr>
        </p:nvSpPr>
        <p:spPr/>
        <p:txBody>
          <a:bodyPr/>
          <a:lstStyle/>
          <a:p>
            <a:fld id="{2533969A-88D7-D043-9145-D433A02B4603}" type="slidenum">
              <a:rPr lang="en-US" smtClean="0"/>
              <a:pPr/>
              <a:t>48</a:t>
            </a:fld>
            <a:endParaRPr lang="en-US" dirty="0"/>
          </a:p>
        </p:txBody>
      </p:sp>
      <p:pic>
        <p:nvPicPr>
          <p:cNvPr id="7" name="Picture 6" descr="Icon&#10;&#10;Description automatically generated">
            <a:extLst>
              <a:ext uri="{FF2B5EF4-FFF2-40B4-BE49-F238E27FC236}">
                <a16:creationId xmlns:a16="http://schemas.microsoft.com/office/drawing/2014/main" id="{74EEEDF3-92D9-D509-A301-C13F8E611EC5}"/>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2276140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B0456B-B834-A191-0550-31E37B5DAF7B}"/>
              </a:ext>
            </a:extLst>
          </p:cNvPr>
          <p:cNvSpPr>
            <a:spLocks noGrp="1"/>
          </p:cNvSpPr>
          <p:nvPr>
            <p:ph sz="quarter" idx="13"/>
          </p:nvPr>
        </p:nvSpPr>
        <p:spPr>
          <a:xfrm>
            <a:off x="933254" y="1545996"/>
            <a:ext cx="10302561" cy="4653636"/>
          </a:xfrm>
        </p:spPr>
        <p:txBody>
          <a:bodyPr/>
          <a:lstStyle/>
          <a:p>
            <a:r>
              <a:rPr lang="en-US" sz="2400" dirty="0">
                <a:solidFill>
                  <a:schemeClr val="tx2"/>
                </a:solidFill>
                <a:latin typeface="Georgia" panose="02040502050405020303" pitchFamily="18" charset="0"/>
              </a:rPr>
              <a:t>Stores the result of an expression</a:t>
            </a:r>
          </a:p>
          <a:p>
            <a:r>
              <a:rPr lang="en-US" sz="2400" dirty="0">
                <a:solidFill>
                  <a:schemeClr val="tx2"/>
                </a:solidFill>
                <a:latin typeface="Georgia" panose="02040502050405020303" pitchFamily="18" charset="0"/>
              </a:rPr>
              <a:t>Which can be passed as an argument to other measure expressions</a:t>
            </a:r>
          </a:p>
          <a:p>
            <a:r>
              <a:rPr lang="en-US" sz="2400" dirty="0">
                <a:solidFill>
                  <a:schemeClr val="tx2"/>
                </a:solidFill>
                <a:latin typeface="Georgia" panose="02040502050405020303" pitchFamily="18" charset="0"/>
              </a:rPr>
              <a:t>Once resultant values have been calculated for a variable expression,</a:t>
            </a:r>
          </a:p>
          <a:p>
            <a:r>
              <a:rPr lang="en-US" sz="2400" dirty="0">
                <a:solidFill>
                  <a:schemeClr val="tx2"/>
                </a:solidFill>
                <a:latin typeface="Georgia" panose="02040502050405020303" pitchFamily="18" charset="0"/>
              </a:rPr>
              <a:t>those values don not change, even if the variable is referenced in another expression.</a:t>
            </a:r>
          </a:p>
          <a:p>
            <a:pPr marL="0" indent="0">
              <a:buNone/>
            </a:pPr>
            <a:r>
              <a:rPr lang="en-US" sz="2400" dirty="0">
                <a:solidFill>
                  <a:schemeClr val="tx2"/>
                </a:solidFill>
                <a:latin typeface="Georgia" panose="02040502050405020303" pitchFamily="18" charset="0"/>
              </a:rPr>
              <a:t>                                   </a:t>
            </a:r>
          </a:p>
        </p:txBody>
      </p:sp>
      <p:sp>
        <p:nvSpPr>
          <p:cNvPr id="3" name="Title 2">
            <a:extLst>
              <a:ext uri="{FF2B5EF4-FFF2-40B4-BE49-F238E27FC236}">
                <a16:creationId xmlns:a16="http://schemas.microsoft.com/office/drawing/2014/main" id="{2AEA86A7-B34F-A395-B165-D758AE55A99F}"/>
              </a:ext>
            </a:extLst>
          </p:cNvPr>
          <p:cNvSpPr>
            <a:spLocks noGrp="1"/>
          </p:cNvSpPr>
          <p:nvPr>
            <p:ph type="title"/>
          </p:nvPr>
        </p:nvSpPr>
        <p:spPr>
          <a:xfrm>
            <a:off x="548640" y="488561"/>
            <a:ext cx="10687175" cy="444693"/>
          </a:xfrm>
        </p:spPr>
        <p:txBody>
          <a:bodyPr/>
          <a:lstStyle/>
          <a:p>
            <a:r>
              <a:rPr lang="en-US" sz="2800" dirty="0">
                <a:latin typeface="Georgia" panose="02040502050405020303" pitchFamily="18" charset="0"/>
              </a:rPr>
              <a:t>Variables in DAX</a:t>
            </a:r>
          </a:p>
        </p:txBody>
      </p:sp>
      <p:sp>
        <p:nvSpPr>
          <p:cNvPr id="4" name="Date Placeholder 3">
            <a:extLst>
              <a:ext uri="{FF2B5EF4-FFF2-40B4-BE49-F238E27FC236}">
                <a16:creationId xmlns:a16="http://schemas.microsoft.com/office/drawing/2014/main" id="{0CD63450-4308-586C-A8F4-0D98225D4EC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D43E8E4-7BE0-6923-2492-79E79B01F29A}"/>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E332BE88-39DF-8BA3-0A5D-4BEFAF628F98}"/>
              </a:ext>
            </a:extLst>
          </p:cNvPr>
          <p:cNvSpPr>
            <a:spLocks noGrp="1"/>
          </p:cNvSpPr>
          <p:nvPr>
            <p:ph type="sldNum" sz="quarter" idx="16"/>
          </p:nvPr>
        </p:nvSpPr>
        <p:spPr/>
        <p:txBody>
          <a:bodyPr/>
          <a:lstStyle/>
          <a:p>
            <a:fld id="{2533969A-88D7-D043-9145-D433A02B4603}" type="slidenum">
              <a:rPr lang="en-US" smtClean="0"/>
              <a:pPr/>
              <a:t>49</a:t>
            </a:fld>
            <a:endParaRPr lang="en-US" dirty="0"/>
          </a:p>
        </p:txBody>
      </p:sp>
      <p:sp>
        <p:nvSpPr>
          <p:cNvPr id="7" name="Rectangle 6">
            <a:extLst>
              <a:ext uri="{FF2B5EF4-FFF2-40B4-BE49-F238E27FC236}">
                <a16:creationId xmlns:a16="http://schemas.microsoft.com/office/drawing/2014/main" id="{DA323944-9F28-8F5A-4D97-9E4999EF3D9A}"/>
              </a:ext>
            </a:extLst>
          </p:cNvPr>
          <p:cNvSpPr/>
          <p:nvPr/>
        </p:nvSpPr>
        <p:spPr>
          <a:xfrm>
            <a:off x="6693031" y="4194927"/>
            <a:ext cx="4223208" cy="1357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bg2"/>
                </a:solidFill>
              </a:rPr>
              <a:t>Var&lt;name&gt;=&lt;expression&gt;</a:t>
            </a:r>
          </a:p>
          <a:p>
            <a:r>
              <a:rPr lang="en-US" dirty="0">
                <a:solidFill>
                  <a:schemeClr val="bg2"/>
                </a:solidFill>
              </a:rPr>
              <a:t>   [Var&lt;name2&gt; =&lt;expression2&gt;[...]]</a:t>
            </a:r>
          </a:p>
          <a:p>
            <a:r>
              <a:rPr lang="en-US" dirty="0">
                <a:solidFill>
                  <a:schemeClr val="bg2"/>
                </a:solidFill>
              </a:rPr>
              <a:t>   Return &lt;</a:t>
            </a:r>
            <a:r>
              <a:rPr lang="en-US" dirty="0" err="1">
                <a:solidFill>
                  <a:schemeClr val="bg2"/>
                </a:solidFill>
              </a:rPr>
              <a:t>result_expression</a:t>
            </a:r>
            <a:r>
              <a:rPr lang="en-US" dirty="0">
                <a:solidFill>
                  <a:schemeClr val="bg2"/>
                </a:solidFill>
              </a:rPr>
              <a:t>&gt;</a:t>
            </a:r>
          </a:p>
        </p:txBody>
      </p:sp>
      <p:sp>
        <p:nvSpPr>
          <p:cNvPr id="8" name="Arrow: Right 7">
            <a:extLst>
              <a:ext uri="{FF2B5EF4-FFF2-40B4-BE49-F238E27FC236}">
                <a16:creationId xmlns:a16="http://schemas.microsoft.com/office/drawing/2014/main" id="{AE86184A-2B45-AE3E-163C-6FA6BD94EFEE}"/>
              </a:ext>
            </a:extLst>
          </p:cNvPr>
          <p:cNvSpPr/>
          <p:nvPr/>
        </p:nvSpPr>
        <p:spPr>
          <a:xfrm>
            <a:off x="3704143" y="4732256"/>
            <a:ext cx="2669312" cy="612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Syntax</a:t>
            </a:r>
          </a:p>
        </p:txBody>
      </p:sp>
      <p:sp>
        <p:nvSpPr>
          <p:cNvPr id="9" name="TextBox 8">
            <a:extLst>
              <a:ext uri="{FF2B5EF4-FFF2-40B4-BE49-F238E27FC236}">
                <a16:creationId xmlns:a16="http://schemas.microsoft.com/office/drawing/2014/main" id="{689560E8-A3E5-2DF5-DB28-AAB32A421335}"/>
              </a:ext>
            </a:extLst>
          </p:cNvPr>
          <p:cNvSpPr txBox="1"/>
          <p:nvPr/>
        </p:nvSpPr>
        <p:spPr>
          <a:xfrm>
            <a:off x="782425" y="5674936"/>
            <a:ext cx="10545773" cy="369332"/>
          </a:xfrm>
          <a:prstGeom prst="rect">
            <a:avLst/>
          </a:prstGeom>
          <a:noFill/>
        </p:spPr>
        <p:txBody>
          <a:bodyPr wrap="square" rtlCol="0">
            <a:spAutoFit/>
          </a:bodyPr>
          <a:lstStyle/>
          <a:p>
            <a:r>
              <a:rPr lang="en-US" dirty="0"/>
              <a:t>Note : </a:t>
            </a:r>
            <a:r>
              <a:rPr lang="en-US" dirty="0">
                <a:solidFill>
                  <a:schemeClr val="tx2"/>
                </a:solidFill>
              </a:rPr>
              <a:t>The result expression has access to all the variables(name,name2...) defined in the VAR</a:t>
            </a:r>
          </a:p>
        </p:txBody>
      </p:sp>
      <p:pic>
        <p:nvPicPr>
          <p:cNvPr id="10" name="Picture 9" descr="Icon&#10;&#10;Description automatically generated">
            <a:extLst>
              <a:ext uri="{FF2B5EF4-FFF2-40B4-BE49-F238E27FC236}">
                <a16:creationId xmlns:a16="http://schemas.microsoft.com/office/drawing/2014/main" id="{5265659B-2FFF-3C2D-68AA-E8C179C969A0}"/>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62676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10;&#10;Description automatically generated">
            <a:extLst>
              <a:ext uri="{FF2B5EF4-FFF2-40B4-BE49-F238E27FC236}">
                <a16:creationId xmlns:a16="http://schemas.microsoft.com/office/drawing/2014/main" id="{7C583C56-2F35-DA43-FC8E-490B779650B1}"/>
              </a:ext>
            </a:extLst>
          </p:cNvPr>
          <p:cNvPicPr>
            <a:picLocks noGrp="1" noChangeAspect="1"/>
          </p:cNvPicPr>
          <p:nvPr>
            <p:ph sz="quarter" idx="13"/>
          </p:nvPr>
        </p:nvPicPr>
        <p:blipFill>
          <a:blip r:embed="rId3"/>
          <a:stretch>
            <a:fillRect/>
          </a:stretch>
        </p:blipFill>
        <p:spPr>
          <a:xfrm>
            <a:off x="391798" y="1134878"/>
            <a:ext cx="8161727" cy="1721444"/>
          </a:xfrm>
        </p:spPr>
      </p:pic>
      <p:sp>
        <p:nvSpPr>
          <p:cNvPr id="3" name="Title 2">
            <a:extLst>
              <a:ext uri="{FF2B5EF4-FFF2-40B4-BE49-F238E27FC236}">
                <a16:creationId xmlns:a16="http://schemas.microsoft.com/office/drawing/2014/main" id="{AC625D74-1B6F-AE59-E1A3-4EEEE902C1EB}"/>
              </a:ext>
            </a:extLst>
          </p:cNvPr>
          <p:cNvSpPr>
            <a:spLocks noGrp="1"/>
          </p:cNvSpPr>
          <p:nvPr>
            <p:ph type="title"/>
          </p:nvPr>
        </p:nvSpPr>
        <p:spPr>
          <a:xfrm>
            <a:off x="548640" y="338071"/>
            <a:ext cx="10687175" cy="472633"/>
          </a:xfrm>
        </p:spPr>
        <p:txBody>
          <a:bodyPr/>
          <a:lstStyle/>
          <a:p>
            <a:r>
              <a:rPr lang="en-US" sz="2800" dirty="0">
                <a:latin typeface="Georgia" panose="02040502050405020303" pitchFamily="18" charset="0"/>
              </a:rPr>
              <a:t>Calculated Table vs Column vs Measure</a:t>
            </a:r>
          </a:p>
        </p:txBody>
      </p:sp>
      <p:sp>
        <p:nvSpPr>
          <p:cNvPr id="4" name="Date Placeholder 3">
            <a:extLst>
              <a:ext uri="{FF2B5EF4-FFF2-40B4-BE49-F238E27FC236}">
                <a16:creationId xmlns:a16="http://schemas.microsoft.com/office/drawing/2014/main" id="{A1EA1AA6-5769-0208-F433-17E42CC30A9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4B0BBA6-6207-42E3-1CF2-D45FE9F7D40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10514DF3-3920-1DCF-492A-12EC716B4D51}"/>
              </a:ext>
            </a:extLst>
          </p:cNvPr>
          <p:cNvSpPr>
            <a:spLocks noGrp="1"/>
          </p:cNvSpPr>
          <p:nvPr>
            <p:ph type="sldNum" sz="quarter" idx="16"/>
          </p:nvPr>
        </p:nvSpPr>
        <p:spPr/>
        <p:txBody>
          <a:bodyPr/>
          <a:lstStyle/>
          <a:p>
            <a:fld id="{2533969A-88D7-D043-9145-D433A02B4603}" type="slidenum">
              <a:rPr lang="en-US" smtClean="0"/>
              <a:pPr/>
              <a:t>5</a:t>
            </a:fld>
            <a:endParaRPr lang="en-US" dirty="0"/>
          </a:p>
        </p:txBody>
      </p:sp>
      <p:sp>
        <p:nvSpPr>
          <p:cNvPr id="9" name="TextBox 8">
            <a:extLst>
              <a:ext uri="{FF2B5EF4-FFF2-40B4-BE49-F238E27FC236}">
                <a16:creationId xmlns:a16="http://schemas.microsoft.com/office/drawing/2014/main" id="{58A4C329-78C1-D2C4-58DF-B2E64F8B3B38}"/>
              </a:ext>
            </a:extLst>
          </p:cNvPr>
          <p:cNvSpPr txBox="1"/>
          <p:nvPr/>
        </p:nvSpPr>
        <p:spPr>
          <a:xfrm>
            <a:off x="9056451" y="1780162"/>
            <a:ext cx="2305455" cy="369332"/>
          </a:xfrm>
          <a:prstGeom prst="rect">
            <a:avLst/>
          </a:prstGeom>
          <a:noFill/>
        </p:spPr>
        <p:txBody>
          <a:bodyPr wrap="square" rtlCol="0">
            <a:spAutoFit/>
          </a:bodyPr>
          <a:lstStyle/>
          <a:p>
            <a:r>
              <a:rPr lang="en-US" dirty="0"/>
              <a:t>Calculated Column</a:t>
            </a:r>
          </a:p>
        </p:txBody>
      </p:sp>
      <p:pic>
        <p:nvPicPr>
          <p:cNvPr id="11" name="Picture 10" descr="Graphical user interface, application&#10;&#10;Description automatically generated">
            <a:extLst>
              <a:ext uri="{FF2B5EF4-FFF2-40B4-BE49-F238E27FC236}">
                <a16:creationId xmlns:a16="http://schemas.microsoft.com/office/drawing/2014/main" id="{310549BE-92FC-7AB8-0364-E54BB047B670}"/>
              </a:ext>
            </a:extLst>
          </p:cNvPr>
          <p:cNvPicPr>
            <a:picLocks noChangeAspect="1"/>
          </p:cNvPicPr>
          <p:nvPr/>
        </p:nvPicPr>
        <p:blipFill>
          <a:blip r:embed="rId4"/>
          <a:stretch>
            <a:fillRect/>
          </a:stretch>
        </p:blipFill>
        <p:spPr>
          <a:xfrm>
            <a:off x="522531" y="3026005"/>
            <a:ext cx="8131245" cy="1640264"/>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EF9C6419-9735-DFBC-8369-43E286B9E9B2}"/>
              </a:ext>
            </a:extLst>
          </p:cNvPr>
          <p:cNvPicPr>
            <a:picLocks noChangeAspect="1"/>
          </p:cNvPicPr>
          <p:nvPr/>
        </p:nvPicPr>
        <p:blipFill>
          <a:blip r:embed="rId5"/>
          <a:stretch>
            <a:fillRect/>
          </a:stretch>
        </p:blipFill>
        <p:spPr>
          <a:xfrm>
            <a:off x="548640" y="4794288"/>
            <a:ext cx="7430144" cy="1562062"/>
          </a:xfrm>
          <a:prstGeom prst="rect">
            <a:avLst/>
          </a:prstGeom>
        </p:spPr>
      </p:pic>
      <p:sp>
        <p:nvSpPr>
          <p:cNvPr id="15" name="TextBox 14">
            <a:extLst>
              <a:ext uri="{FF2B5EF4-FFF2-40B4-BE49-F238E27FC236}">
                <a16:creationId xmlns:a16="http://schemas.microsoft.com/office/drawing/2014/main" id="{0AA10BE0-CA2C-2E0C-B4E5-853C45331C55}"/>
              </a:ext>
            </a:extLst>
          </p:cNvPr>
          <p:cNvSpPr txBox="1"/>
          <p:nvPr/>
        </p:nvSpPr>
        <p:spPr>
          <a:xfrm>
            <a:off x="9162854" y="3223967"/>
            <a:ext cx="2199052" cy="369332"/>
          </a:xfrm>
          <a:prstGeom prst="rect">
            <a:avLst/>
          </a:prstGeom>
          <a:noFill/>
        </p:spPr>
        <p:txBody>
          <a:bodyPr wrap="square" rtlCol="0">
            <a:spAutoFit/>
          </a:bodyPr>
          <a:lstStyle/>
          <a:p>
            <a:r>
              <a:rPr lang="en-US" dirty="0"/>
              <a:t>Calculated Measure</a:t>
            </a:r>
          </a:p>
        </p:txBody>
      </p:sp>
      <p:sp>
        <p:nvSpPr>
          <p:cNvPr id="16" name="TextBox 15">
            <a:extLst>
              <a:ext uri="{FF2B5EF4-FFF2-40B4-BE49-F238E27FC236}">
                <a16:creationId xmlns:a16="http://schemas.microsoft.com/office/drawing/2014/main" id="{14096FD6-F929-ADD5-44B4-F247EB1FAAFA}"/>
              </a:ext>
            </a:extLst>
          </p:cNvPr>
          <p:cNvSpPr txBox="1"/>
          <p:nvPr/>
        </p:nvSpPr>
        <p:spPr>
          <a:xfrm>
            <a:off x="9162854" y="5231876"/>
            <a:ext cx="2199052" cy="369332"/>
          </a:xfrm>
          <a:prstGeom prst="rect">
            <a:avLst/>
          </a:prstGeom>
          <a:noFill/>
        </p:spPr>
        <p:txBody>
          <a:bodyPr wrap="square" rtlCol="0">
            <a:spAutoFit/>
          </a:bodyPr>
          <a:lstStyle/>
          <a:p>
            <a:r>
              <a:rPr lang="en-US" dirty="0"/>
              <a:t>Calculated Table</a:t>
            </a:r>
          </a:p>
        </p:txBody>
      </p:sp>
      <p:pic>
        <p:nvPicPr>
          <p:cNvPr id="12" name="Picture 11" descr="Icon&#10;&#10;Description automatically generated">
            <a:extLst>
              <a:ext uri="{FF2B5EF4-FFF2-40B4-BE49-F238E27FC236}">
                <a16:creationId xmlns:a16="http://schemas.microsoft.com/office/drawing/2014/main" id="{27866B76-C5B6-BF2E-5079-749095D81E94}"/>
              </a:ext>
            </a:extLst>
          </p:cNvPr>
          <p:cNvPicPr>
            <a:picLocks noChangeAspect="1"/>
          </p:cNvPicPr>
          <p:nvPr/>
        </p:nvPicPr>
        <p:blipFill>
          <a:blip r:embed="rId6"/>
          <a:stretch>
            <a:fillRect/>
          </a:stretch>
        </p:blipFill>
        <p:spPr>
          <a:xfrm>
            <a:off x="10339495" y="440993"/>
            <a:ext cx="449619" cy="495343"/>
          </a:xfrm>
          <a:prstGeom prst="rect">
            <a:avLst/>
          </a:prstGeom>
        </p:spPr>
      </p:pic>
    </p:spTree>
    <p:extLst>
      <p:ext uri="{BB962C8B-B14F-4D97-AF65-F5344CB8AC3E}">
        <p14:creationId xmlns:p14="http://schemas.microsoft.com/office/powerpoint/2010/main" val="2230634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2A5706-6435-A35C-12DE-05B591B37C0F}"/>
              </a:ext>
            </a:extLst>
          </p:cNvPr>
          <p:cNvSpPr>
            <a:spLocks noGrp="1"/>
          </p:cNvSpPr>
          <p:nvPr>
            <p:ph sz="quarter" idx="13"/>
          </p:nvPr>
        </p:nvSpPr>
        <p:spPr>
          <a:xfrm>
            <a:off x="548640" y="612743"/>
            <a:ext cx="10687175" cy="5586890"/>
          </a:xfrm>
        </p:spPr>
        <p:txBody>
          <a:bodyPr/>
          <a:lstStyle/>
          <a:p>
            <a:pPr marL="0" indent="0">
              <a:buNone/>
            </a:pPr>
            <a:r>
              <a:rPr lang="en-US" sz="2000" b="1" dirty="0">
                <a:solidFill>
                  <a:srgbClr val="125798"/>
                </a:solidFill>
                <a:latin typeface="Georgia" panose="02040502050405020303" pitchFamily="18" charset="0"/>
              </a:rPr>
              <a:t>What is the use of Variables in DAX</a:t>
            </a:r>
          </a:p>
          <a:p>
            <a:pPr marL="0" indent="0">
              <a:buNone/>
            </a:pPr>
            <a:r>
              <a:rPr lang="en-US" sz="2000" dirty="0">
                <a:solidFill>
                  <a:schemeClr val="tx2"/>
                </a:solidFill>
                <a:latin typeface="Georgia" panose="02040502050405020303" pitchFamily="18" charset="0"/>
              </a:rPr>
              <a:t>Variables are a major feature that makes writing DAX code easier.</a:t>
            </a:r>
          </a:p>
          <a:p>
            <a:pPr marL="0" indent="0">
              <a:buNone/>
            </a:pPr>
            <a:r>
              <a:rPr lang="en-US" sz="2000" dirty="0">
                <a:solidFill>
                  <a:schemeClr val="tx2"/>
                </a:solidFill>
                <a:latin typeface="Georgia" panose="02040502050405020303" pitchFamily="18" charset="0"/>
              </a:rPr>
              <a:t>Moreover, It greatly increases the readability and reusability of your code.</a:t>
            </a:r>
          </a:p>
          <a:p>
            <a:pPr marL="0" indent="0">
              <a:buNone/>
            </a:pPr>
            <a:r>
              <a:rPr lang="en-US" sz="2000" b="1" dirty="0">
                <a:solidFill>
                  <a:srgbClr val="125798"/>
                </a:solidFill>
                <a:latin typeface="Georgia" panose="02040502050405020303" pitchFamily="18" charset="0"/>
              </a:rPr>
              <a:t>Where can we use Variables</a:t>
            </a:r>
          </a:p>
          <a:p>
            <a:pPr marL="0" indent="0">
              <a:buNone/>
            </a:pPr>
            <a:r>
              <a:rPr lang="en-US" sz="2000" dirty="0">
                <a:latin typeface="Georgia" panose="02040502050405020303" pitchFamily="18" charset="0"/>
              </a:rPr>
              <a:t>Variables can be used in Measures, Columns and Tables</a:t>
            </a:r>
          </a:p>
          <a:p>
            <a:pPr marL="0" indent="0">
              <a:buNone/>
            </a:pPr>
            <a:r>
              <a:rPr lang="en-US" sz="2000" b="1" dirty="0">
                <a:solidFill>
                  <a:schemeClr val="accent1"/>
                </a:solidFill>
                <a:latin typeface="Georgia" panose="02040502050405020303" pitchFamily="18" charset="0"/>
              </a:rPr>
              <a:t>Examples:</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94165BED-54A0-6863-0E42-DAB5817C4C8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535B8FD-3F46-2C3C-D58B-E8B28A4294BB}"/>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AA75AF2D-F253-F085-AEB1-34D6722D548E}"/>
              </a:ext>
            </a:extLst>
          </p:cNvPr>
          <p:cNvSpPr>
            <a:spLocks noGrp="1"/>
          </p:cNvSpPr>
          <p:nvPr>
            <p:ph type="sldNum" sz="quarter" idx="16"/>
          </p:nvPr>
        </p:nvSpPr>
        <p:spPr/>
        <p:txBody>
          <a:bodyPr/>
          <a:lstStyle/>
          <a:p>
            <a:fld id="{2533969A-88D7-D043-9145-D433A02B4603}" type="slidenum">
              <a:rPr lang="en-US" smtClean="0"/>
              <a:pPr/>
              <a:t>50</a:t>
            </a:fld>
            <a:endParaRPr lang="en-US" dirty="0"/>
          </a:p>
        </p:txBody>
      </p:sp>
      <p:sp>
        <p:nvSpPr>
          <p:cNvPr id="7" name="Rectangle 6">
            <a:extLst>
              <a:ext uri="{FF2B5EF4-FFF2-40B4-BE49-F238E27FC236}">
                <a16:creationId xmlns:a16="http://schemas.microsoft.com/office/drawing/2014/main" id="{85589578-0CCA-1653-F2D4-E186E90AA458}"/>
              </a:ext>
            </a:extLst>
          </p:cNvPr>
          <p:cNvSpPr/>
          <p:nvPr/>
        </p:nvSpPr>
        <p:spPr>
          <a:xfrm>
            <a:off x="6872141" y="3902696"/>
            <a:ext cx="2064470" cy="166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2"/>
                </a:solidFill>
              </a:rPr>
              <a:t>AddDigit</a:t>
            </a:r>
            <a:r>
              <a:rPr lang="en-US" dirty="0">
                <a:solidFill>
                  <a:schemeClr val="bg2"/>
                </a:solidFill>
              </a:rPr>
              <a:t> =</a:t>
            </a:r>
          </a:p>
          <a:p>
            <a:r>
              <a:rPr lang="en-US" dirty="0">
                <a:solidFill>
                  <a:schemeClr val="bg2"/>
                </a:solidFill>
              </a:rPr>
              <a:t>VAR dig1 =12</a:t>
            </a:r>
          </a:p>
          <a:p>
            <a:r>
              <a:rPr lang="en-US" dirty="0">
                <a:solidFill>
                  <a:schemeClr val="bg2"/>
                </a:solidFill>
              </a:rPr>
              <a:t>VAR dig2=30</a:t>
            </a:r>
          </a:p>
          <a:p>
            <a:r>
              <a:rPr lang="en-US" dirty="0">
                <a:solidFill>
                  <a:schemeClr val="bg2"/>
                </a:solidFill>
              </a:rPr>
              <a:t>RETURN</a:t>
            </a:r>
          </a:p>
          <a:p>
            <a:r>
              <a:rPr lang="en-US" dirty="0">
                <a:solidFill>
                  <a:schemeClr val="bg2"/>
                </a:solidFill>
              </a:rPr>
              <a:t>dig1+dig2</a:t>
            </a:r>
          </a:p>
        </p:txBody>
      </p:sp>
      <p:pic>
        <p:nvPicPr>
          <p:cNvPr id="11" name="Picture 10" descr="Graphical user interface, text&#10;&#10;Description automatically generated">
            <a:extLst>
              <a:ext uri="{FF2B5EF4-FFF2-40B4-BE49-F238E27FC236}">
                <a16:creationId xmlns:a16="http://schemas.microsoft.com/office/drawing/2014/main" id="{5E904A81-FA32-D63B-8166-4F5AF3B74F95}"/>
              </a:ext>
            </a:extLst>
          </p:cNvPr>
          <p:cNvPicPr>
            <a:picLocks noChangeAspect="1"/>
          </p:cNvPicPr>
          <p:nvPr/>
        </p:nvPicPr>
        <p:blipFill>
          <a:blip r:embed="rId2"/>
          <a:stretch>
            <a:fillRect/>
          </a:stretch>
        </p:blipFill>
        <p:spPr>
          <a:xfrm>
            <a:off x="956185" y="3846135"/>
            <a:ext cx="5182049" cy="1366887"/>
          </a:xfrm>
          <a:prstGeom prst="rect">
            <a:avLst/>
          </a:prstGeom>
        </p:spPr>
      </p:pic>
      <p:sp>
        <p:nvSpPr>
          <p:cNvPr id="12" name="TextBox 11">
            <a:extLst>
              <a:ext uri="{FF2B5EF4-FFF2-40B4-BE49-F238E27FC236}">
                <a16:creationId xmlns:a16="http://schemas.microsoft.com/office/drawing/2014/main" id="{EFC9AAA0-2FC7-7582-54F5-A17F01C402F6}"/>
              </a:ext>
            </a:extLst>
          </p:cNvPr>
          <p:cNvSpPr txBox="1"/>
          <p:nvPr/>
        </p:nvSpPr>
        <p:spPr>
          <a:xfrm>
            <a:off x="956185" y="5929460"/>
            <a:ext cx="9856359" cy="369332"/>
          </a:xfrm>
          <a:prstGeom prst="rect">
            <a:avLst/>
          </a:prstGeom>
          <a:noFill/>
        </p:spPr>
        <p:txBody>
          <a:bodyPr wrap="square" rtlCol="0">
            <a:spAutoFit/>
          </a:bodyPr>
          <a:lstStyle/>
          <a:p>
            <a:r>
              <a:rPr lang="en-US" dirty="0"/>
              <a:t>Reference : https://learn.microsoft.com/en-us/dax/best-practices/dax-variables</a:t>
            </a:r>
          </a:p>
        </p:txBody>
      </p:sp>
      <p:pic>
        <p:nvPicPr>
          <p:cNvPr id="3" name="Picture 2" descr="Icon&#10;&#10;Description automatically generated">
            <a:extLst>
              <a:ext uri="{FF2B5EF4-FFF2-40B4-BE49-F238E27FC236}">
                <a16:creationId xmlns:a16="http://schemas.microsoft.com/office/drawing/2014/main" id="{5FED3C34-FD71-BE33-63B4-5F046D130825}"/>
              </a:ext>
            </a:extLst>
          </p:cNvPr>
          <p:cNvPicPr>
            <a:picLocks noChangeAspect="1"/>
          </p:cNvPicPr>
          <p:nvPr/>
        </p:nvPicPr>
        <p:blipFill>
          <a:blip r:embed="rId3"/>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3150173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EF4AA2-620B-C004-3241-146115A12650}"/>
              </a:ext>
            </a:extLst>
          </p:cNvPr>
          <p:cNvSpPr>
            <a:spLocks noGrp="1"/>
          </p:cNvSpPr>
          <p:nvPr>
            <p:ph sz="quarter" idx="13"/>
          </p:nvPr>
        </p:nvSpPr>
        <p:spPr/>
        <p:txBody>
          <a:bodyPr/>
          <a:lstStyle/>
          <a:p>
            <a:endParaRPr lang="en-US" dirty="0"/>
          </a:p>
        </p:txBody>
      </p:sp>
      <p:sp>
        <p:nvSpPr>
          <p:cNvPr id="3" name="Title 2">
            <a:extLst>
              <a:ext uri="{FF2B5EF4-FFF2-40B4-BE49-F238E27FC236}">
                <a16:creationId xmlns:a16="http://schemas.microsoft.com/office/drawing/2014/main" id="{60261FC0-1C54-A176-8D0D-8F15C0D36B13}"/>
              </a:ext>
            </a:extLst>
          </p:cNvPr>
          <p:cNvSpPr>
            <a:spLocks noGrp="1"/>
          </p:cNvSpPr>
          <p:nvPr>
            <p:ph type="title"/>
          </p:nvPr>
        </p:nvSpPr>
        <p:spPr>
          <a:xfrm>
            <a:off x="548640" y="488561"/>
            <a:ext cx="10687175" cy="548387"/>
          </a:xfrm>
        </p:spPr>
        <p:txBody>
          <a:bodyPr/>
          <a:lstStyle/>
          <a:p>
            <a:r>
              <a:rPr lang="en-US" dirty="0"/>
              <a:t>Demo</a:t>
            </a:r>
          </a:p>
        </p:txBody>
      </p:sp>
      <p:sp>
        <p:nvSpPr>
          <p:cNvPr id="4" name="Date Placeholder 3">
            <a:extLst>
              <a:ext uri="{FF2B5EF4-FFF2-40B4-BE49-F238E27FC236}">
                <a16:creationId xmlns:a16="http://schemas.microsoft.com/office/drawing/2014/main" id="{CC453A65-CA6C-7A7D-1F04-856C2A07F39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9C154BA-3203-93B1-12CF-5C759E5F8C6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699AC9A-D0B8-77D0-2928-9009B1B69C27}"/>
              </a:ext>
            </a:extLst>
          </p:cNvPr>
          <p:cNvSpPr>
            <a:spLocks noGrp="1"/>
          </p:cNvSpPr>
          <p:nvPr>
            <p:ph type="sldNum" sz="quarter" idx="16"/>
          </p:nvPr>
        </p:nvSpPr>
        <p:spPr/>
        <p:txBody>
          <a:bodyPr/>
          <a:lstStyle/>
          <a:p>
            <a:fld id="{2533969A-88D7-D043-9145-D433A02B4603}" type="slidenum">
              <a:rPr lang="en-US" smtClean="0"/>
              <a:pPr/>
              <a:t>51</a:t>
            </a:fld>
            <a:endParaRPr lang="en-US" dirty="0"/>
          </a:p>
        </p:txBody>
      </p:sp>
      <p:pic>
        <p:nvPicPr>
          <p:cNvPr id="7" name="Picture 6" descr="Icon&#10;&#10;Description automatically generated">
            <a:extLst>
              <a:ext uri="{FF2B5EF4-FFF2-40B4-BE49-F238E27FC236}">
                <a16:creationId xmlns:a16="http://schemas.microsoft.com/office/drawing/2014/main" id="{735F050D-A9FA-0443-0EBC-33E2A4DE4EC4}"/>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1775465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052DC0-ACE4-D569-FC15-703452D074EF}"/>
              </a:ext>
            </a:extLst>
          </p:cNvPr>
          <p:cNvSpPr>
            <a:spLocks noGrp="1"/>
          </p:cNvSpPr>
          <p:nvPr>
            <p:ph sz="quarter" idx="13"/>
          </p:nvPr>
        </p:nvSpPr>
        <p:spPr/>
        <p:txBody>
          <a:bodyPr/>
          <a:lstStyle/>
          <a:p>
            <a:pPr marL="0" indent="0">
              <a:buNone/>
            </a:pPr>
            <a:r>
              <a:rPr lang="en-US" dirty="0"/>
              <a:t> </a:t>
            </a:r>
            <a:r>
              <a:rPr lang="en-US" sz="2400" dirty="0">
                <a:latin typeface="Georgia" panose="02040502050405020303" pitchFamily="18" charset="0"/>
              </a:rPr>
              <a:t>https://learn.microsoft.com/en-us/dax/dax-overview</a:t>
            </a:r>
          </a:p>
        </p:txBody>
      </p:sp>
      <p:sp>
        <p:nvSpPr>
          <p:cNvPr id="3" name="Title 2">
            <a:extLst>
              <a:ext uri="{FF2B5EF4-FFF2-40B4-BE49-F238E27FC236}">
                <a16:creationId xmlns:a16="http://schemas.microsoft.com/office/drawing/2014/main" id="{A3BC0047-5C6D-A1E2-422A-F427BF522604}"/>
              </a:ext>
            </a:extLst>
          </p:cNvPr>
          <p:cNvSpPr>
            <a:spLocks noGrp="1"/>
          </p:cNvSpPr>
          <p:nvPr>
            <p:ph type="title"/>
          </p:nvPr>
        </p:nvSpPr>
        <p:spPr>
          <a:xfrm>
            <a:off x="548640" y="829559"/>
            <a:ext cx="10687175" cy="395925"/>
          </a:xfrm>
        </p:spPr>
        <p:txBody>
          <a:bodyPr/>
          <a:lstStyle/>
          <a:p>
            <a:r>
              <a:rPr lang="en-US" dirty="0"/>
              <a:t> </a:t>
            </a:r>
            <a:r>
              <a:rPr lang="en-US" sz="2400" dirty="0">
                <a:latin typeface="Georgia" panose="02040502050405020303" pitchFamily="18" charset="0"/>
              </a:rPr>
              <a:t>DAX References</a:t>
            </a:r>
          </a:p>
        </p:txBody>
      </p:sp>
      <p:sp>
        <p:nvSpPr>
          <p:cNvPr id="4" name="Date Placeholder 3">
            <a:extLst>
              <a:ext uri="{FF2B5EF4-FFF2-40B4-BE49-F238E27FC236}">
                <a16:creationId xmlns:a16="http://schemas.microsoft.com/office/drawing/2014/main" id="{27B6DBE3-B85C-259F-46E6-56FFB58CC1A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913FC89-2BC3-5E81-3688-DF4E8A9D214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485540A-A6C5-9404-EA02-EF310A70F3B5}"/>
              </a:ext>
            </a:extLst>
          </p:cNvPr>
          <p:cNvSpPr>
            <a:spLocks noGrp="1"/>
          </p:cNvSpPr>
          <p:nvPr>
            <p:ph type="sldNum" sz="quarter" idx="16"/>
          </p:nvPr>
        </p:nvSpPr>
        <p:spPr/>
        <p:txBody>
          <a:bodyPr/>
          <a:lstStyle/>
          <a:p>
            <a:fld id="{2533969A-88D7-D043-9145-D433A02B4603}" type="slidenum">
              <a:rPr lang="en-US" smtClean="0"/>
              <a:pPr/>
              <a:t>52</a:t>
            </a:fld>
            <a:endParaRPr lang="en-US" dirty="0"/>
          </a:p>
        </p:txBody>
      </p:sp>
      <p:pic>
        <p:nvPicPr>
          <p:cNvPr id="7" name="Picture 6" descr="Icon&#10;&#10;Description automatically generated">
            <a:extLst>
              <a:ext uri="{FF2B5EF4-FFF2-40B4-BE49-F238E27FC236}">
                <a16:creationId xmlns:a16="http://schemas.microsoft.com/office/drawing/2014/main" id="{35D1FCCB-0DDB-41C9-51AC-6997B52EEF2A}"/>
              </a:ext>
            </a:extLst>
          </p:cNvPr>
          <p:cNvPicPr>
            <a:picLocks noChangeAspect="1"/>
          </p:cNvPicPr>
          <p:nvPr/>
        </p:nvPicPr>
        <p:blipFill>
          <a:blip r:embed="rId2"/>
          <a:stretch>
            <a:fillRect/>
          </a:stretch>
        </p:blipFill>
        <p:spPr>
          <a:xfrm>
            <a:off x="10311214" y="497047"/>
            <a:ext cx="449619" cy="495343"/>
          </a:xfrm>
          <a:prstGeom prst="rect">
            <a:avLst/>
          </a:prstGeom>
        </p:spPr>
      </p:pic>
    </p:spTree>
    <p:extLst>
      <p:ext uri="{BB962C8B-B14F-4D97-AF65-F5344CB8AC3E}">
        <p14:creationId xmlns:p14="http://schemas.microsoft.com/office/powerpoint/2010/main" val="318571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F34BA1-D679-D1A5-4283-FE19D670E631}"/>
              </a:ext>
            </a:extLst>
          </p:cNvPr>
          <p:cNvSpPr>
            <a:spLocks noGrp="1"/>
          </p:cNvSpPr>
          <p:nvPr>
            <p:ph type="title"/>
          </p:nvPr>
        </p:nvSpPr>
        <p:spPr/>
        <p:txBody>
          <a:bodyPr/>
          <a:lstStyle/>
          <a:p>
            <a:r>
              <a:rPr lang="en-US" dirty="0"/>
              <a:t> Calculated column vs Measure</a:t>
            </a:r>
          </a:p>
        </p:txBody>
      </p:sp>
      <p:sp>
        <p:nvSpPr>
          <p:cNvPr id="4" name="Date Placeholder 3">
            <a:extLst>
              <a:ext uri="{FF2B5EF4-FFF2-40B4-BE49-F238E27FC236}">
                <a16:creationId xmlns:a16="http://schemas.microsoft.com/office/drawing/2014/main" id="{9588904F-880C-455D-8D50-5BB865F23FE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6BA1BB5-63B1-08D8-DA3A-F00201CD9EB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1192923D-B955-B892-59EE-5358D2A93626}"/>
              </a:ext>
            </a:extLst>
          </p:cNvPr>
          <p:cNvSpPr>
            <a:spLocks noGrp="1"/>
          </p:cNvSpPr>
          <p:nvPr>
            <p:ph type="sldNum" sz="quarter" idx="16"/>
          </p:nvPr>
        </p:nvSpPr>
        <p:spPr/>
        <p:txBody>
          <a:bodyPr/>
          <a:lstStyle/>
          <a:p>
            <a:fld id="{2533969A-88D7-D043-9145-D433A02B4603}" type="slidenum">
              <a:rPr lang="en-US" smtClean="0"/>
              <a:pPr/>
              <a:t>6</a:t>
            </a:fld>
            <a:endParaRPr lang="en-US" dirty="0"/>
          </a:p>
        </p:txBody>
      </p:sp>
      <p:pic>
        <p:nvPicPr>
          <p:cNvPr id="1026" name="Picture 2" descr="2017-10-22_04h08_02">
            <a:extLst>
              <a:ext uri="{FF2B5EF4-FFF2-40B4-BE49-F238E27FC236}">
                <a16:creationId xmlns:a16="http://schemas.microsoft.com/office/drawing/2014/main" id="{B2CD6EF2-BCE2-B0CF-3A72-1C528E5C17C3}"/>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92221" y="1923232"/>
            <a:ext cx="8531158" cy="29536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con&#10;&#10;Description automatically generated">
            <a:extLst>
              <a:ext uri="{FF2B5EF4-FFF2-40B4-BE49-F238E27FC236}">
                <a16:creationId xmlns:a16="http://schemas.microsoft.com/office/drawing/2014/main" id="{E1431743-17A7-9250-4BA3-1EBEE1E31D6F}"/>
              </a:ext>
            </a:extLst>
          </p:cNvPr>
          <p:cNvPicPr>
            <a:picLocks noChangeAspect="1"/>
          </p:cNvPicPr>
          <p:nvPr/>
        </p:nvPicPr>
        <p:blipFill>
          <a:blip r:embed="rId3"/>
          <a:stretch>
            <a:fillRect/>
          </a:stretch>
        </p:blipFill>
        <p:spPr>
          <a:xfrm>
            <a:off x="10480897" y="365579"/>
            <a:ext cx="449619" cy="495343"/>
          </a:xfrm>
          <a:prstGeom prst="rect">
            <a:avLst/>
          </a:prstGeom>
        </p:spPr>
      </p:pic>
    </p:spTree>
    <p:extLst>
      <p:ext uri="{BB962C8B-B14F-4D97-AF65-F5344CB8AC3E}">
        <p14:creationId xmlns:p14="http://schemas.microsoft.com/office/powerpoint/2010/main" val="398546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E35584-3928-6329-6976-4CBC258A0619}"/>
              </a:ext>
            </a:extLst>
          </p:cNvPr>
          <p:cNvSpPr>
            <a:spLocks noGrp="1"/>
          </p:cNvSpPr>
          <p:nvPr>
            <p:ph sz="quarter" idx="13"/>
          </p:nvPr>
        </p:nvSpPr>
        <p:spPr>
          <a:xfrm>
            <a:off x="548640" y="1780674"/>
            <a:ext cx="10687175" cy="2767264"/>
          </a:xfrm>
        </p:spPr>
        <p:txBody>
          <a:bodyPr/>
          <a:lstStyle/>
          <a:p>
            <a:pPr algn="l"/>
            <a:r>
              <a:rPr lang="en-US" sz="2000" b="1" i="0" dirty="0">
                <a:solidFill>
                  <a:srgbClr val="4A4A4A"/>
                </a:solidFill>
                <a:effectLst/>
                <a:latin typeface="Georgia" panose="02040502050405020303" pitchFamily="18" charset="0"/>
                <a:cs typeface="Calibri" panose="020F0502020204030204" pitchFamily="34" charset="0"/>
              </a:rPr>
              <a:t>Syntax</a:t>
            </a:r>
            <a:r>
              <a:rPr lang="en-US" sz="2000" b="0" i="0" dirty="0">
                <a:solidFill>
                  <a:srgbClr val="4A4A4A"/>
                </a:solidFill>
                <a:effectLst/>
                <a:latin typeface="Georgia" panose="02040502050405020303" pitchFamily="18" charset="0"/>
                <a:cs typeface="Calibri" panose="020F0502020204030204" pitchFamily="34" charset="0"/>
              </a:rPr>
              <a:t>: Syntax is the formula which includes the functions. If a Syntax is incorrect, it will result in an error.</a:t>
            </a:r>
          </a:p>
          <a:p>
            <a:pPr algn="l"/>
            <a:r>
              <a:rPr lang="en-US" sz="2000" b="1" i="0" dirty="0">
                <a:solidFill>
                  <a:srgbClr val="4A4A4A"/>
                </a:solidFill>
                <a:effectLst/>
                <a:latin typeface="Georgia" panose="02040502050405020303" pitchFamily="18" charset="0"/>
                <a:cs typeface="Calibri" panose="020F0502020204030204" pitchFamily="34" charset="0"/>
              </a:rPr>
              <a:t>Functions</a:t>
            </a:r>
            <a:r>
              <a:rPr lang="en-US" sz="2000" b="0" i="0" dirty="0">
                <a:solidFill>
                  <a:srgbClr val="4A4A4A"/>
                </a:solidFill>
                <a:effectLst/>
                <a:latin typeface="Georgia" panose="02040502050405020303" pitchFamily="18" charset="0"/>
                <a:cs typeface="Calibri" panose="020F0502020204030204" pitchFamily="34" charset="0"/>
              </a:rPr>
              <a:t>: Functions are arguments with specific orders to perform. It helps to calculate Particular any order as required.</a:t>
            </a:r>
          </a:p>
          <a:p>
            <a:pPr algn="l"/>
            <a:r>
              <a:rPr lang="en-US" sz="2000" b="1" i="0" dirty="0">
                <a:solidFill>
                  <a:srgbClr val="4A4A4A"/>
                </a:solidFill>
                <a:effectLst/>
                <a:latin typeface="Georgia" panose="02040502050405020303" pitchFamily="18" charset="0"/>
                <a:cs typeface="Calibri" panose="020F0502020204030204" pitchFamily="34" charset="0"/>
              </a:rPr>
              <a:t>Context</a:t>
            </a:r>
            <a:r>
              <a:rPr lang="en-US" sz="2000" b="0" i="0" dirty="0">
                <a:solidFill>
                  <a:srgbClr val="4A4A4A"/>
                </a:solidFill>
                <a:effectLst/>
                <a:latin typeface="Georgia" panose="02040502050405020303" pitchFamily="18" charset="0"/>
                <a:cs typeface="Calibri" panose="020F0502020204030204" pitchFamily="34" charset="0"/>
              </a:rPr>
              <a:t>: Context are of two types: Row Context and Filter Context. Row Context is used when a formula has a Function that applies a filter to identify a row in a table. Filter Context is used when one or more filters are used to get a value.</a:t>
            </a:r>
          </a:p>
          <a:p>
            <a:endParaRPr lang="en-US" dirty="0"/>
          </a:p>
        </p:txBody>
      </p:sp>
      <p:sp>
        <p:nvSpPr>
          <p:cNvPr id="3" name="Title 2">
            <a:extLst>
              <a:ext uri="{FF2B5EF4-FFF2-40B4-BE49-F238E27FC236}">
                <a16:creationId xmlns:a16="http://schemas.microsoft.com/office/drawing/2014/main" id="{37B5E82C-5708-A17D-0019-FACEA84CC519}"/>
              </a:ext>
            </a:extLst>
          </p:cNvPr>
          <p:cNvSpPr>
            <a:spLocks noGrp="1"/>
          </p:cNvSpPr>
          <p:nvPr>
            <p:ph type="title"/>
          </p:nvPr>
        </p:nvSpPr>
        <p:spPr>
          <a:xfrm>
            <a:off x="548640" y="488561"/>
            <a:ext cx="10687175" cy="472973"/>
          </a:xfrm>
        </p:spPr>
        <p:txBody>
          <a:bodyPr/>
          <a:lstStyle/>
          <a:p>
            <a:r>
              <a:rPr lang="en-US" sz="2800" dirty="0">
                <a:solidFill>
                  <a:srgbClr val="125798"/>
                </a:solidFill>
                <a:latin typeface="Calibri" panose="020F0502020204030204" pitchFamily="34" charset="0"/>
                <a:cs typeface="Calibri" panose="020F0502020204030204" pitchFamily="34" charset="0"/>
              </a:rPr>
              <a:t>F</a:t>
            </a:r>
            <a:r>
              <a:rPr lang="en-US" sz="2800" b="1" i="0" dirty="0">
                <a:solidFill>
                  <a:srgbClr val="125798"/>
                </a:solidFill>
                <a:effectLst/>
                <a:latin typeface="Calibri" panose="020F0502020204030204" pitchFamily="34" charset="0"/>
                <a:cs typeface="Calibri" panose="020F0502020204030204" pitchFamily="34" charset="0"/>
              </a:rPr>
              <a:t>undamental concepts of DAX</a:t>
            </a:r>
            <a:br>
              <a:rPr lang="en-US" b="0" i="0" dirty="0">
                <a:solidFill>
                  <a:srgbClr val="4A4A4A"/>
                </a:solidFill>
                <a:effectLst/>
                <a:latin typeface="Open Sans" panose="020B0606030504020204" pitchFamily="34" charset="0"/>
              </a:rPr>
            </a:br>
            <a:endParaRPr lang="en-US" dirty="0"/>
          </a:p>
        </p:txBody>
      </p:sp>
      <p:sp>
        <p:nvSpPr>
          <p:cNvPr id="4" name="Date Placeholder 3">
            <a:extLst>
              <a:ext uri="{FF2B5EF4-FFF2-40B4-BE49-F238E27FC236}">
                <a16:creationId xmlns:a16="http://schemas.microsoft.com/office/drawing/2014/main" id="{4B03C019-C98C-7297-B3FC-9C40D0AC02F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124AF4F-C185-BD98-CC17-9CFB0D2AA3C3}"/>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2D5F3CF0-1239-7CA2-E339-EDC7ABB902C3}"/>
              </a:ext>
            </a:extLst>
          </p:cNvPr>
          <p:cNvSpPr>
            <a:spLocks noGrp="1"/>
          </p:cNvSpPr>
          <p:nvPr>
            <p:ph type="sldNum" sz="quarter" idx="16"/>
          </p:nvPr>
        </p:nvSpPr>
        <p:spPr/>
        <p:txBody>
          <a:bodyPr/>
          <a:lstStyle/>
          <a:p>
            <a:fld id="{2533969A-88D7-D043-9145-D433A02B4603}" type="slidenum">
              <a:rPr lang="en-US" smtClean="0"/>
              <a:pPr/>
              <a:t>7</a:t>
            </a:fld>
            <a:endParaRPr lang="en-US" dirty="0"/>
          </a:p>
        </p:txBody>
      </p:sp>
      <p:pic>
        <p:nvPicPr>
          <p:cNvPr id="8" name="Picture 7" descr="Icon&#10;&#10;Description automatically generated">
            <a:extLst>
              <a:ext uri="{FF2B5EF4-FFF2-40B4-BE49-F238E27FC236}">
                <a16:creationId xmlns:a16="http://schemas.microsoft.com/office/drawing/2014/main" id="{0978198C-AB6C-8EEA-9651-511651258B97}"/>
              </a:ext>
            </a:extLst>
          </p:cNvPr>
          <p:cNvPicPr>
            <a:picLocks noChangeAspect="1"/>
          </p:cNvPicPr>
          <p:nvPr/>
        </p:nvPicPr>
        <p:blipFill>
          <a:blip r:embed="rId2"/>
          <a:stretch>
            <a:fillRect/>
          </a:stretch>
        </p:blipFill>
        <p:spPr>
          <a:xfrm>
            <a:off x="10353936" y="628090"/>
            <a:ext cx="449619" cy="495343"/>
          </a:xfrm>
          <a:prstGeom prst="rect">
            <a:avLst/>
          </a:prstGeom>
        </p:spPr>
      </p:pic>
    </p:spTree>
    <p:extLst>
      <p:ext uri="{BB962C8B-B14F-4D97-AF65-F5344CB8AC3E}">
        <p14:creationId xmlns:p14="http://schemas.microsoft.com/office/powerpoint/2010/main" val="417939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4BE36D-65B9-AFAC-656F-350E3948F176}"/>
              </a:ext>
            </a:extLst>
          </p:cNvPr>
          <p:cNvSpPr>
            <a:spLocks noGrp="1"/>
          </p:cNvSpPr>
          <p:nvPr>
            <p:ph sz="quarter" idx="13"/>
          </p:nvPr>
        </p:nvSpPr>
        <p:spPr>
          <a:xfrm>
            <a:off x="548640" y="1121791"/>
            <a:ext cx="10687175" cy="5077842"/>
          </a:xfrm>
        </p:spPr>
        <p:txBody>
          <a:bodyPr/>
          <a:lstStyle/>
          <a:p>
            <a:pPr algn="l">
              <a:buFont typeface="Arial" panose="020B0604020202020204" pitchFamily="34" charset="0"/>
              <a:buChar char="•"/>
            </a:pPr>
            <a:endParaRPr lang="en-US" sz="2000" b="1" i="0" dirty="0">
              <a:solidFill>
                <a:srgbClr val="222222"/>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000" b="1" i="0" dirty="0">
                <a:solidFill>
                  <a:srgbClr val="222222"/>
                </a:solidFill>
                <a:effectLst/>
                <a:latin typeface="Calibri" panose="020F0502020204030204" pitchFamily="34" charset="0"/>
                <a:cs typeface="Calibri" panose="020F0502020204030204" pitchFamily="34" charset="0"/>
              </a:rPr>
              <a:t>Whole Number </a:t>
            </a:r>
            <a:r>
              <a:rPr lang="en-US" sz="2000" b="0" i="0" dirty="0">
                <a:solidFill>
                  <a:srgbClr val="222222"/>
                </a:solidFill>
                <a:effectLst/>
                <a:latin typeface="Calibri" panose="020F0502020204030204" pitchFamily="34" charset="0"/>
                <a:cs typeface="Calibri" panose="020F0502020204030204" pitchFamily="34" charset="0"/>
              </a:rPr>
              <a:t>- Positive or negative integers with no decimal places.</a:t>
            </a:r>
          </a:p>
          <a:p>
            <a:pPr algn="l">
              <a:buFont typeface="Arial" panose="020B0604020202020204" pitchFamily="34" charset="0"/>
              <a:buChar char="•"/>
            </a:pPr>
            <a:r>
              <a:rPr lang="en-US" sz="2000" b="1" i="0" dirty="0">
                <a:solidFill>
                  <a:srgbClr val="222222"/>
                </a:solidFill>
                <a:effectLst/>
                <a:latin typeface="Calibri" panose="020F0502020204030204" pitchFamily="34" charset="0"/>
                <a:cs typeface="Calibri" panose="020F0502020204030204" pitchFamily="34" charset="0"/>
              </a:rPr>
              <a:t>Decimal Number</a:t>
            </a:r>
            <a:r>
              <a:rPr lang="en-US" sz="2000" b="0" i="0" dirty="0">
                <a:solidFill>
                  <a:srgbClr val="222222"/>
                </a:solidFill>
                <a:effectLst/>
                <a:latin typeface="Calibri" panose="020F0502020204030204" pitchFamily="34" charset="0"/>
                <a:cs typeface="Calibri" panose="020F0502020204030204" pitchFamily="34" charset="0"/>
              </a:rPr>
              <a:t> - Real numbers are numbers that can have decimal places up to 17 decimal digits.</a:t>
            </a:r>
          </a:p>
          <a:p>
            <a:pPr algn="l">
              <a:buFont typeface="Arial" panose="020B0604020202020204" pitchFamily="34" charset="0"/>
              <a:buChar char="•"/>
            </a:pPr>
            <a:r>
              <a:rPr lang="en-US" sz="2000" b="1" i="0" dirty="0">
                <a:solidFill>
                  <a:srgbClr val="222222"/>
                </a:solidFill>
                <a:effectLst/>
                <a:latin typeface="Calibri" panose="020F0502020204030204" pitchFamily="34" charset="0"/>
                <a:cs typeface="Calibri" panose="020F0502020204030204" pitchFamily="34" charset="0"/>
              </a:rPr>
              <a:t>Boolean</a:t>
            </a:r>
            <a:r>
              <a:rPr lang="en-US" sz="2000" b="0" i="0" dirty="0">
                <a:solidFill>
                  <a:srgbClr val="222222"/>
                </a:solidFill>
                <a:effectLst/>
                <a:latin typeface="Calibri" panose="020F0502020204030204" pitchFamily="34" charset="0"/>
                <a:cs typeface="Calibri" panose="020F0502020204030204" pitchFamily="34" charset="0"/>
              </a:rPr>
              <a:t> - Either a True or False value.</a:t>
            </a:r>
          </a:p>
          <a:p>
            <a:pPr algn="l">
              <a:buFont typeface="Arial" panose="020B0604020202020204" pitchFamily="34" charset="0"/>
              <a:buChar char="•"/>
            </a:pPr>
            <a:r>
              <a:rPr lang="en-US" sz="2000" b="1" i="0" dirty="0">
                <a:solidFill>
                  <a:srgbClr val="222222"/>
                </a:solidFill>
                <a:effectLst/>
                <a:latin typeface="Calibri" panose="020F0502020204030204" pitchFamily="34" charset="0"/>
                <a:cs typeface="Calibri" panose="020F0502020204030204" pitchFamily="34" charset="0"/>
              </a:rPr>
              <a:t>Text</a:t>
            </a:r>
            <a:r>
              <a:rPr lang="en-US" sz="2000" b="0" i="0" dirty="0">
                <a:solidFill>
                  <a:srgbClr val="222222"/>
                </a:solidFill>
                <a:effectLst/>
                <a:latin typeface="Calibri" panose="020F0502020204030204" pitchFamily="34" charset="0"/>
                <a:cs typeface="Calibri" panose="020F0502020204030204" pitchFamily="34" charset="0"/>
              </a:rPr>
              <a:t> - A Unicode character data string. Can be strings, numbers or dates represented in a text format.</a:t>
            </a:r>
          </a:p>
          <a:p>
            <a:pPr algn="l">
              <a:buFont typeface="Arial" panose="020B0604020202020204" pitchFamily="34" charset="0"/>
              <a:buChar char="•"/>
            </a:pPr>
            <a:r>
              <a:rPr lang="en-US" sz="2000" b="1" i="0" dirty="0">
                <a:solidFill>
                  <a:srgbClr val="222222"/>
                </a:solidFill>
                <a:effectLst/>
                <a:latin typeface="Calibri" panose="020F0502020204030204" pitchFamily="34" charset="0"/>
                <a:cs typeface="Calibri" panose="020F0502020204030204" pitchFamily="34" charset="0"/>
              </a:rPr>
              <a:t>Date</a:t>
            </a:r>
            <a:r>
              <a:rPr lang="en-US" sz="2000" b="0" i="0" dirty="0">
                <a:solidFill>
                  <a:srgbClr val="222222"/>
                </a:solidFill>
                <a:effectLst/>
                <a:latin typeface="Calibri" panose="020F0502020204030204" pitchFamily="34" charset="0"/>
                <a:cs typeface="Calibri" panose="020F0502020204030204" pitchFamily="34" charset="0"/>
              </a:rPr>
              <a:t> - Dates and times in an accepted date-time representation. Valid dates are all dates after March 1, 1900.</a:t>
            </a:r>
          </a:p>
          <a:p>
            <a:pPr algn="l">
              <a:buFont typeface="Arial" panose="020B0604020202020204" pitchFamily="34" charset="0"/>
              <a:buChar char="•"/>
            </a:pPr>
            <a:r>
              <a:rPr lang="en-US" sz="2000" b="1" i="0" dirty="0">
                <a:solidFill>
                  <a:srgbClr val="222222"/>
                </a:solidFill>
                <a:effectLst/>
                <a:latin typeface="Calibri" panose="020F0502020204030204" pitchFamily="34" charset="0"/>
                <a:cs typeface="Calibri" panose="020F0502020204030204" pitchFamily="34" charset="0"/>
              </a:rPr>
              <a:t>Currency</a:t>
            </a:r>
            <a:r>
              <a:rPr lang="en-US" sz="2000" b="0" i="0" dirty="0">
                <a:solidFill>
                  <a:srgbClr val="222222"/>
                </a:solidFill>
                <a:effectLst/>
                <a:latin typeface="Calibri" panose="020F0502020204030204" pitchFamily="34" charset="0"/>
                <a:cs typeface="Calibri" panose="020F0502020204030204" pitchFamily="34" charset="0"/>
              </a:rPr>
              <a:t> - Currency data type allows values with four decimal digits of fixed precision.</a:t>
            </a:r>
          </a:p>
          <a:p>
            <a:pPr algn="l">
              <a:buFont typeface="Arial" panose="020B0604020202020204" pitchFamily="34" charset="0"/>
              <a:buChar char="•"/>
            </a:pPr>
            <a:r>
              <a:rPr lang="en-US" sz="2000" b="1" i="0" dirty="0">
                <a:solidFill>
                  <a:srgbClr val="222222"/>
                </a:solidFill>
                <a:effectLst/>
                <a:latin typeface="Calibri" panose="020F0502020204030204" pitchFamily="34" charset="0"/>
                <a:cs typeface="Calibri" panose="020F0502020204030204" pitchFamily="34" charset="0"/>
              </a:rPr>
              <a:t>Blank</a:t>
            </a:r>
            <a:r>
              <a:rPr lang="en-US" sz="2000" b="0" i="0" dirty="0">
                <a:solidFill>
                  <a:srgbClr val="222222"/>
                </a:solidFill>
                <a:effectLst/>
                <a:latin typeface="Calibri" panose="020F0502020204030204" pitchFamily="34" charset="0"/>
                <a:cs typeface="Calibri" panose="020F0502020204030204" pitchFamily="34" charset="0"/>
              </a:rPr>
              <a:t> - A blank is a data type in DAX that represents nulls.</a:t>
            </a:r>
          </a:p>
          <a:p>
            <a:pPr marL="0" indent="0">
              <a:buNone/>
            </a:pPr>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FF370A32-BD42-9EBB-1DEE-8564062768FF}"/>
              </a:ext>
            </a:extLst>
          </p:cNvPr>
          <p:cNvSpPr>
            <a:spLocks noGrp="1"/>
          </p:cNvSpPr>
          <p:nvPr>
            <p:ph type="title"/>
          </p:nvPr>
        </p:nvSpPr>
        <p:spPr>
          <a:xfrm>
            <a:off x="548640" y="488561"/>
            <a:ext cx="10687175" cy="434849"/>
          </a:xfrm>
        </p:spPr>
        <p:txBody>
          <a:bodyPr/>
          <a:lstStyle/>
          <a:p>
            <a:r>
              <a:rPr lang="en-US" sz="2800" dirty="0">
                <a:latin typeface="Georgia" panose="02040502050405020303" pitchFamily="18" charset="0"/>
                <a:cs typeface="Calibri" panose="020F0502020204030204" pitchFamily="34" charset="0"/>
              </a:rPr>
              <a:t>DAX Data Types</a:t>
            </a:r>
          </a:p>
        </p:txBody>
      </p:sp>
      <p:sp>
        <p:nvSpPr>
          <p:cNvPr id="4" name="Date Placeholder 3">
            <a:extLst>
              <a:ext uri="{FF2B5EF4-FFF2-40B4-BE49-F238E27FC236}">
                <a16:creationId xmlns:a16="http://schemas.microsoft.com/office/drawing/2014/main" id="{8A4247A8-CCD5-62B0-F968-1AC0CC1E3AA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9EE2F26-9FA5-101F-7C46-7766D453566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74C26FD-6C5F-646B-089B-870E13D4806C}"/>
              </a:ext>
            </a:extLst>
          </p:cNvPr>
          <p:cNvSpPr>
            <a:spLocks noGrp="1"/>
          </p:cNvSpPr>
          <p:nvPr>
            <p:ph type="sldNum" sz="quarter" idx="16"/>
          </p:nvPr>
        </p:nvSpPr>
        <p:spPr/>
        <p:txBody>
          <a:bodyPr/>
          <a:lstStyle/>
          <a:p>
            <a:fld id="{2533969A-88D7-D043-9145-D433A02B4603}" type="slidenum">
              <a:rPr lang="en-US" smtClean="0"/>
              <a:pPr/>
              <a:t>8</a:t>
            </a:fld>
            <a:endParaRPr lang="en-US" dirty="0"/>
          </a:p>
        </p:txBody>
      </p:sp>
      <p:pic>
        <p:nvPicPr>
          <p:cNvPr id="8" name="Picture 7" descr="Icon&#10;&#10;Description automatically generated">
            <a:extLst>
              <a:ext uri="{FF2B5EF4-FFF2-40B4-BE49-F238E27FC236}">
                <a16:creationId xmlns:a16="http://schemas.microsoft.com/office/drawing/2014/main" id="{7D1C5BC3-CA32-05E7-B3F5-BB7F3FFCC59E}"/>
              </a:ext>
            </a:extLst>
          </p:cNvPr>
          <p:cNvPicPr>
            <a:picLocks noChangeAspect="1"/>
          </p:cNvPicPr>
          <p:nvPr/>
        </p:nvPicPr>
        <p:blipFill>
          <a:blip r:embed="rId2"/>
          <a:stretch>
            <a:fillRect/>
          </a:stretch>
        </p:blipFill>
        <p:spPr>
          <a:xfrm>
            <a:off x="10491828" y="527257"/>
            <a:ext cx="449619" cy="495343"/>
          </a:xfrm>
          <a:prstGeom prst="rect">
            <a:avLst/>
          </a:prstGeom>
        </p:spPr>
      </p:pic>
    </p:spTree>
    <p:extLst>
      <p:ext uri="{BB962C8B-B14F-4D97-AF65-F5344CB8AC3E}">
        <p14:creationId xmlns:p14="http://schemas.microsoft.com/office/powerpoint/2010/main" val="671193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981BA-62B0-EF7E-5620-2069327E383F}"/>
              </a:ext>
            </a:extLst>
          </p:cNvPr>
          <p:cNvSpPr>
            <a:spLocks noGrp="1"/>
          </p:cNvSpPr>
          <p:nvPr>
            <p:ph sz="quarter" idx="13"/>
          </p:nvPr>
        </p:nvSpPr>
        <p:spPr>
          <a:xfrm>
            <a:off x="548640" y="1234911"/>
            <a:ext cx="10687175" cy="4964721"/>
          </a:xfrm>
        </p:spPr>
        <p:txBody>
          <a:bodyPr/>
          <a:lstStyle/>
          <a:p>
            <a:pPr marL="0" indent="0">
              <a:buNone/>
            </a:pPr>
            <a:endParaRPr lang="en-US" dirty="0"/>
          </a:p>
          <a:p>
            <a:pPr algn="l">
              <a:buFont typeface="Arial" panose="020B0604020202020204" pitchFamily="34" charset="0"/>
              <a:buChar char="•"/>
            </a:pPr>
            <a:r>
              <a:rPr lang="en-US" sz="2400" b="1" i="0" dirty="0">
                <a:solidFill>
                  <a:srgbClr val="222222"/>
                </a:solidFill>
                <a:effectLst/>
                <a:latin typeface="Calibri" panose="020F0502020204030204" pitchFamily="34" charset="0"/>
                <a:cs typeface="Calibri" panose="020F0502020204030204" pitchFamily="34" charset="0"/>
              </a:rPr>
              <a:t>Comparison operators</a:t>
            </a:r>
            <a:r>
              <a:rPr lang="en-US" sz="2400" b="0" i="0" dirty="0">
                <a:solidFill>
                  <a:srgbClr val="222222"/>
                </a:solidFill>
                <a:effectLst/>
                <a:latin typeface="Calibri" panose="020F0502020204030204" pitchFamily="34" charset="0"/>
                <a:cs typeface="Calibri" panose="020F0502020204030204" pitchFamily="34" charset="0"/>
              </a:rPr>
              <a:t> (=, &lt;&gt;, &lt;, &lt;=, &gt;, &gt;=) - To compare values and return a logical TRUE/FALSE value.</a:t>
            </a:r>
          </a:p>
          <a:p>
            <a:pPr algn="l">
              <a:buFont typeface="Arial" panose="020B0604020202020204" pitchFamily="34" charset="0"/>
              <a:buChar char="•"/>
            </a:pPr>
            <a:r>
              <a:rPr lang="en-US" sz="2400" b="1" i="0" dirty="0">
                <a:solidFill>
                  <a:srgbClr val="222222"/>
                </a:solidFill>
                <a:effectLst/>
                <a:latin typeface="Calibri" panose="020F0502020204030204" pitchFamily="34" charset="0"/>
                <a:cs typeface="Calibri" panose="020F0502020204030204" pitchFamily="34" charset="0"/>
              </a:rPr>
              <a:t>Arithmetic operators</a:t>
            </a:r>
            <a:r>
              <a:rPr lang="en-US" sz="2400" b="0" i="0" dirty="0">
                <a:solidFill>
                  <a:srgbClr val="222222"/>
                </a:solidFill>
                <a:effectLst/>
                <a:latin typeface="Calibri" panose="020F0502020204030204" pitchFamily="34" charset="0"/>
                <a:cs typeface="Calibri" panose="020F0502020204030204" pitchFamily="34" charset="0"/>
              </a:rPr>
              <a:t> (+, -, *, /) - To perform arithmetic calculations that return numeric values.</a:t>
            </a:r>
          </a:p>
          <a:p>
            <a:pPr algn="l">
              <a:buFont typeface="Arial" panose="020B0604020202020204" pitchFamily="34" charset="0"/>
              <a:buChar char="•"/>
            </a:pPr>
            <a:r>
              <a:rPr lang="en-US" sz="2400" b="1" i="0" dirty="0">
                <a:solidFill>
                  <a:srgbClr val="222222"/>
                </a:solidFill>
                <a:effectLst/>
                <a:latin typeface="Calibri" panose="020F0502020204030204" pitchFamily="34" charset="0"/>
                <a:cs typeface="Calibri" panose="020F0502020204030204" pitchFamily="34" charset="0"/>
              </a:rPr>
              <a:t>Text concatenation operators</a:t>
            </a:r>
            <a:r>
              <a:rPr lang="en-US" sz="2400" b="0" i="0" dirty="0">
                <a:solidFill>
                  <a:srgbClr val="222222"/>
                </a:solidFill>
                <a:effectLst/>
                <a:latin typeface="Calibri" panose="020F0502020204030204" pitchFamily="34" charset="0"/>
                <a:cs typeface="Calibri" panose="020F0502020204030204" pitchFamily="34" charset="0"/>
              </a:rPr>
              <a:t> ( &amp; ) - To join two or more text strings.</a:t>
            </a:r>
          </a:p>
          <a:p>
            <a:pPr algn="l">
              <a:buFont typeface="Arial" panose="020B0604020202020204" pitchFamily="34" charset="0"/>
              <a:buChar char="•"/>
            </a:pPr>
            <a:r>
              <a:rPr lang="en-US" sz="2400" b="1" i="0" dirty="0">
                <a:solidFill>
                  <a:srgbClr val="222222"/>
                </a:solidFill>
                <a:effectLst/>
                <a:latin typeface="Calibri" panose="020F0502020204030204" pitchFamily="34" charset="0"/>
                <a:cs typeface="Calibri" panose="020F0502020204030204" pitchFamily="34" charset="0"/>
              </a:rPr>
              <a:t>Logical operators</a:t>
            </a:r>
            <a:r>
              <a:rPr lang="en-US" sz="2400" b="0" i="0" dirty="0">
                <a:solidFill>
                  <a:srgbClr val="222222"/>
                </a:solidFill>
                <a:effectLst/>
                <a:latin typeface="Calibri" panose="020F0502020204030204" pitchFamily="34" charset="0"/>
                <a:cs typeface="Calibri" panose="020F0502020204030204" pitchFamily="34" charset="0"/>
              </a:rPr>
              <a:t> (&amp;&amp;, ||) - To combine two or more expressions to return a single result.</a:t>
            </a:r>
          </a:p>
          <a:p>
            <a:pPr marL="0" indent="0">
              <a:buNone/>
            </a:pPr>
            <a:br>
              <a:rPr lang="en-US" dirty="0"/>
            </a:br>
            <a:endParaRPr lang="en-US" dirty="0"/>
          </a:p>
        </p:txBody>
      </p:sp>
      <p:sp>
        <p:nvSpPr>
          <p:cNvPr id="3" name="Title 2">
            <a:extLst>
              <a:ext uri="{FF2B5EF4-FFF2-40B4-BE49-F238E27FC236}">
                <a16:creationId xmlns:a16="http://schemas.microsoft.com/office/drawing/2014/main" id="{1E9C8621-282E-F227-C57A-4342A8A43FB1}"/>
              </a:ext>
            </a:extLst>
          </p:cNvPr>
          <p:cNvSpPr>
            <a:spLocks noGrp="1"/>
          </p:cNvSpPr>
          <p:nvPr>
            <p:ph type="title"/>
          </p:nvPr>
        </p:nvSpPr>
        <p:spPr>
          <a:xfrm>
            <a:off x="548640" y="479135"/>
            <a:ext cx="10687175" cy="482400"/>
          </a:xfrm>
        </p:spPr>
        <p:txBody>
          <a:bodyPr/>
          <a:lstStyle/>
          <a:p>
            <a:r>
              <a:rPr lang="en-US" sz="2800" dirty="0">
                <a:latin typeface="Calibri" panose="020F0502020204030204" pitchFamily="34" charset="0"/>
                <a:cs typeface="Calibri" panose="020F0502020204030204" pitchFamily="34" charset="0"/>
              </a:rPr>
              <a:t>Operators in DAX</a:t>
            </a:r>
          </a:p>
        </p:txBody>
      </p:sp>
      <p:sp>
        <p:nvSpPr>
          <p:cNvPr id="4" name="Date Placeholder 3">
            <a:extLst>
              <a:ext uri="{FF2B5EF4-FFF2-40B4-BE49-F238E27FC236}">
                <a16:creationId xmlns:a16="http://schemas.microsoft.com/office/drawing/2014/main" id="{E3955E40-9E12-5191-5A44-05F7541D1EA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A1EE3C5-2A4C-0549-F245-59EAFF9C219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D984D1BD-F79F-C69C-AE5F-C9819840E3E7}"/>
              </a:ext>
            </a:extLst>
          </p:cNvPr>
          <p:cNvSpPr>
            <a:spLocks noGrp="1"/>
          </p:cNvSpPr>
          <p:nvPr>
            <p:ph type="sldNum" sz="quarter" idx="16"/>
          </p:nvPr>
        </p:nvSpPr>
        <p:spPr/>
        <p:txBody>
          <a:bodyPr/>
          <a:lstStyle/>
          <a:p>
            <a:fld id="{2533969A-88D7-D043-9145-D433A02B4603}" type="slidenum">
              <a:rPr lang="en-US" smtClean="0"/>
              <a:pPr/>
              <a:t>9</a:t>
            </a:fld>
            <a:endParaRPr lang="en-US" dirty="0"/>
          </a:p>
        </p:txBody>
      </p:sp>
      <p:pic>
        <p:nvPicPr>
          <p:cNvPr id="8" name="Picture 7" descr="Icon&#10;&#10;Description automatically generated">
            <a:extLst>
              <a:ext uri="{FF2B5EF4-FFF2-40B4-BE49-F238E27FC236}">
                <a16:creationId xmlns:a16="http://schemas.microsoft.com/office/drawing/2014/main" id="{C5150A34-B350-71F8-562B-00019DE9E4E4}"/>
              </a:ext>
            </a:extLst>
          </p:cNvPr>
          <p:cNvPicPr>
            <a:picLocks noChangeAspect="1"/>
          </p:cNvPicPr>
          <p:nvPr/>
        </p:nvPicPr>
        <p:blipFill>
          <a:blip r:embed="rId2"/>
          <a:stretch>
            <a:fillRect/>
          </a:stretch>
        </p:blipFill>
        <p:spPr>
          <a:xfrm>
            <a:off x="10452918" y="466192"/>
            <a:ext cx="449619" cy="495343"/>
          </a:xfrm>
          <a:prstGeom prst="rect">
            <a:avLst/>
          </a:prstGeom>
        </p:spPr>
      </p:pic>
    </p:spTree>
    <p:extLst>
      <p:ext uri="{BB962C8B-B14F-4D97-AF65-F5344CB8AC3E}">
        <p14:creationId xmlns:p14="http://schemas.microsoft.com/office/powerpoint/2010/main" val="1230030529"/>
      </p:ext>
    </p:extLst>
  </p:cSld>
  <p:clrMapOvr>
    <a:masterClrMapping/>
  </p:clrMapOvr>
</p:sld>
</file>

<file path=ppt/theme/theme1.xml><?xml version="1.0" encoding="utf-8"?>
<a:theme xmlns:a="http://schemas.openxmlformats.org/drawingml/2006/main" name="Particle theme Master">
  <a:themeElements>
    <a:clrScheme name="Trellance Brand Colors">
      <a:dk1>
        <a:srgbClr val="683065"/>
      </a:dk1>
      <a:lt1>
        <a:srgbClr val="626262"/>
      </a:lt1>
      <a:dk2>
        <a:srgbClr val="3C3C3C"/>
      </a:dk2>
      <a:lt2>
        <a:srgbClr val="FFFFFF"/>
      </a:lt2>
      <a:accent1>
        <a:srgbClr val="1874CB"/>
      </a:accent1>
      <a:accent2>
        <a:srgbClr val="003273"/>
      </a:accent2>
      <a:accent3>
        <a:srgbClr val="FFCA0D"/>
      </a:accent3>
      <a:accent4>
        <a:srgbClr val="00AEEF"/>
      </a:accent4>
      <a:accent5>
        <a:srgbClr val="39A60D"/>
      </a:accent5>
      <a:accent6>
        <a:srgbClr val="7BCA0D"/>
      </a:accent6>
      <a:hlink>
        <a:srgbClr val="1874CB"/>
      </a:hlink>
      <a:folHlink>
        <a:srgbClr val="CBE7FF"/>
      </a:folHlink>
    </a:clrScheme>
    <a:fontScheme name="Custom 1">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F75A93D707E40B8BEBF5CED4CC2BA" ma:contentTypeVersion="4" ma:contentTypeDescription="Create a new document." ma:contentTypeScope="" ma:versionID="ee34b9e9c3c8276561436dbece71da62">
  <xsd:schema xmlns:xsd="http://www.w3.org/2001/XMLSchema" xmlns:xs="http://www.w3.org/2001/XMLSchema" xmlns:p="http://schemas.microsoft.com/office/2006/metadata/properties" xmlns:ns2="ed069d85-9442-4ec0-b106-c972a15e73f9" targetNamespace="http://schemas.microsoft.com/office/2006/metadata/properties" ma:root="true" ma:fieldsID="bec24e795b52af4adddcd2db0833af37" ns2:_="">
    <xsd:import namespace="ed069d85-9442-4ec0-b106-c972a15e73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69d85-9442-4ec0-b106-c972a15e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A5C84C-72E9-46A4-9E6F-903440BBC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69d85-9442-4ec0-b106-c972a15e7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5A93A9-4E34-4182-8810-FAC22749A1F1}">
  <ds:schemaRef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9bfe052e-5173-4b6b-b924-4f8e2a001156"/>
    <ds:schemaRef ds:uri="c182292e-4474-4a6a-ab9b-f7b200927b5d"/>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63BFB43-00F1-4787-8E32-06B29C863F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Community Brands</Template>
  <TotalTime>27233</TotalTime>
  <Words>2910</Words>
  <Application>Microsoft Office PowerPoint</Application>
  <PresentationFormat>Widescreen</PresentationFormat>
  <Paragraphs>521</Paragraphs>
  <Slides>52</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Franklin Gothic Medium</vt:lpstr>
      <vt:lpstr>Georgia</vt:lpstr>
      <vt:lpstr>Open Sans</vt:lpstr>
      <vt:lpstr>Roboto Light</vt:lpstr>
      <vt:lpstr>Source Sans Pro Regular</vt:lpstr>
      <vt:lpstr>Wingdings</vt:lpstr>
      <vt:lpstr>Particle theme Master</vt:lpstr>
      <vt:lpstr>DAX  (Data Analysis Expressions)</vt:lpstr>
      <vt:lpstr>PowerPoint Presentation</vt:lpstr>
      <vt:lpstr>DAX Overview</vt:lpstr>
      <vt:lpstr>PowerPoint Presentation</vt:lpstr>
      <vt:lpstr>Calculated Table vs Column vs Measure</vt:lpstr>
      <vt:lpstr> Calculated column vs Measure</vt:lpstr>
      <vt:lpstr>Fundamental concepts of DAX </vt:lpstr>
      <vt:lpstr>DAX Data Types</vt:lpstr>
      <vt:lpstr>Operators in DAX</vt:lpstr>
      <vt:lpstr>DAX Context</vt:lpstr>
      <vt:lpstr>    DAX functions</vt:lpstr>
      <vt:lpstr>Outlines</vt:lpstr>
      <vt:lpstr>Date and Time Functions</vt:lpstr>
      <vt:lpstr>Contd..</vt:lpstr>
      <vt:lpstr>CALENDAR()</vt:lpstr>
      <vt:lpstr>PowerPoint Presentation</vt:lpstr>
      <vt:lpstr>PowerPoint Presentation</vt:lpstr>
      <vt:lpstr>PowerPoint Presentation</vt:lpstr>
      <vt:lpstr>PowerPoint Presentation</vt:lpstr>
      <vt:lpstr>PowerPoint Presentation</vt:lpstr>
      <vt:lpstr>Demo</vt:lpstr>
      <vt:lpstr>Time Intelligence Functions </vt:lpstr>
      <vt:lpstr>Time Intelligence Functions</vt:lpstr>
      <vt:lpstr>Time Intelligence Functions</vt:lpstr>
      <vt:lpstr>Contd..</vt:lpstr>
      <vt:lpstr>Contd..</vt:lpstr>
      <vt:lpstr>Demo</vt:lpstr>
      <vt:lpstr>Logical Functions</vt:lpstr>
      <vt:lpstr>Demo </vt:lpstr>
      <vt:lpstr>Text Functions </vt:lpstr>
      <vt:lpstr>Text Functions </vt:lpstr>
      <vt:lpstr>Contd..</vt:lpstr>
      <vt:lpstr>Demo</vt:lpstr>
      <vt:lpstr>Statistical Functions / Aggregate Functions </vt:lpstr>
      <vt:lpstr>Aggregations functions</vt:lpstr>
      <vt:lpstr>Contd..</vt:lpstr>
      <vt:lpstr>Demo</vt:lpstr>
      <vt:lpstr>Mathematical and Trigonometric Functions </vt:lpstr>
      <vt:lpstr>Demo</vt:lpstr>
      <vt:lpstr>    Table Manipulation Functions</vt:lpstr>
      <vt:lpstr>Demo</vt:lpstr>
      <vt:lpstr>Filter Functions</vt:lpstr>
      <vt:lpstr>Filter Functions</vt:lpstr>
      <vt:lpstr>Contd..</vt:lpstr>
      <vt:lpstr>Demo</vt:lpstr>
      <vt:lpstr>Informational Functions</vt:lpstr>
      <vt:lpstr>Relationship functions</vt:lpstr>
      <vt:lpstr>Demo</vt:lpstr>
      <vt:lpstr>Variables in DAX</vt:lpstr>
      <vt:lpstr>PowerPoint Presentation</vt:lpstr>
      <vt:lpstr>Demo</vt:lpstr>
      <vt:lpstr> DAX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Correa</dc:creator>
  <cp:lastModifiedBy>Prabhakar Borra</cp:lastModifiedBy>
  <cp:revision>709</cp:revision>
  <cp:lastPrinted>2018-09-10T21:50:39Z</cp:lastPrinted>
  <dcterms:created xsi:type="dcterms:W3CDTF">2018-08-21T17:33:32Z</dcterms:created>
  <dcterms:modified xsi:type="dcterms:W3CDTF">2023-04-20T17:01:18Z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0x010100271F75A93D707E40B8BEBF5CED4CC2BA</vt:lpwstr>
  </property>
</Properties>
</file>