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1822" r:id="rId5"/>
    <p:sldId id="1728" r:id="rId6"/>
    <p:sldId id="1733" r:id="rId7"/>
    <p:sldId id="1794" r:id="rId8"/>
    <p:sldId id="1824" r:id="rId9"/>
    <p:sldId id="1795" r:id="rId10"/>
    <p:sldId id="1823" r:id="rId11"/>
    <p:sldId id="1829" r:id="rId12"/>
    <p:sldId id="1830" r:id="rId13"/>
    <p:sldId id="1785" r:id="rId14"/>
    <p:sldId id="1796" r:id="rId15"/>
    <p:sldId id="1793" r:id="rId16"/>
    <p:sldId id="1827" r:id="rId17"/>
    <p:sldId id="1790" r:id="rId18"/>
    <p:sldId id="1828" r:id="rId19"/>
    <p:sldId id="1826" r:id="rId20"/>
    <p:sldId id="165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D75"/>
    <a:srgbClr val="012C74"/>
    <a:srgbClr val="125798"/>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53141" autoAdjust="0"/>
  </p:normalViewPr>
  <p:slideViewPr>
    <p:cSldViewPr snapToGrid="0" snapToObjects="1" showGuides="1">
      <p:cViewPr varScale="1">
        <p:scale>
          <a:sx n="86" d="100"/>
          <a:sy n="86" d="100"/>
        </p:scale>
        <p:origin x="562"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a:t>
            </a:fld>
            <a:endParaRPr lang="en-US"/>
          </a:p>
        </p:txBody>
      </p:sp>
    </p:spTree>
    <p:extLst>
      <p:ext uri="{BB962C8B-B14F-4D97-AF65-F5344CB8AC3E}">
        <p14:creationId xmlns:p14="http://schemas.microsoft.com/office/powerpoint/2010/main" val="334029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An Azure VM gives you the flexibility of virtualization without having to buy and maintain the physical hardware that runs the VM. However, as an IaaS offering, you still need to configure, update, and maintain the software that runs on the VM.</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image is a template used to create a VM and may already include an OS and other software, like development tools or web hosting environments.</a:t>
            </a:r>
          </a:p>
          <a:p>
            <a:endParaRPr lang="en-US" b="0"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a:t>
            </a:fld>
            <a:endParaRPr lang="en-US"/>
          </a:p>
        </p:txBody>
      </p:sp>
    </p:spTree>
    <p:extLst>
      <p:ext uri="{BB962C8B-B14F-4D97-AF65-F5344CB8AC3E}">
        <p14:creationId xmlns:p14="http://schemas.microsoft.com/office/powerpoint/2010/main" val="425012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do you simplify creation and management of multiple VMs?</a:t>
            </a:r>
          </a:p>
          <a:p>
            <a:pPr marL="0" indent="0">
              <a:buFont typeface="Arial" panose="020B0604020202020204" pitchFamily="34" charset="0"/>
              <a:buNone/>
            </a:pPr>
            <a:r>
              <a:rPr lang="en-US" dirty="0"/>
              <a:t>     Ex:    Enter VM scale sets</a:t>
            </a:r>
          </a:p>
          <a:p>
            <a:pPr marL="171450" indent="-171450">
              <a:buFont typeface="Arial" panose="020B0604020202020204" pitchFamily="34" charset="0"/>
              <a:buChar char="•"/>
            </a:pPr>
            <a:r>
              <a:rPr lang="en-US" dirty="0"/>
              <a:t>Provides high availability to your applications</a:t>
            </a:r>
          </a:p>
          <a:p>
            <a:pPr marL="171450" indent="-171450">
              <a:buFont typeface="Arial" panose="020B0604020202020204" pitchFamily="34" charset="0"/>
              <a:buChar char="•"/>
            </a:pPr>
            <a:r>
              <a:rPr lang="en-US" dirty="0"/>
              <a:t>Distribute VM instances across Multiple AZs</a:t>
            </a:r>
          </a:p>
          <a:p>
            <a:pPr marL="171450" indent="-171450">
              <a:buFont typeface="Arial" panose="020B0604020202020204" pitchFamily="34" charset="0"/>
              <a:buChar char="•"/>
            </a:pPr>
            <a:r>
              <a:rPr lang="en-US" dirty="0"/>
              <a:t>Supports Manual Scaling and Auto Scaling</a:t>
            </a:r>
          </a:p>
          <a:p>
            <a:pPr marL="171450" indent="-171450">
              <a:buFont typeface="Arial" panose="020B0604020202020204" pitchFamily="34" charset="0"/>
              <a:buChar char="•"/>
            </a:pPr>
            <a:r>
              <a:rPr lang="en-US" dirty="0"/>
              <a:t>Supports </a:t>
            </a:r>
            <a:r>
              <a:rPr lang="en-US" dirty="0" err="1"/>
              <a:t>upto</a:t>
            </a:r>
            <a:r>
              <a:rPr lang="en-US" dirty="0"/>
              <a:t> 1,000 VM instances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You can run single VMs for testing, development, or minor tasks. Or you can group VMs together to provide high availability, scalability, and redundancy. Azure can also manage the grouping of VMs for you with features such as scale sets and availability sets.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The number of VM instances can automatically increase or decrease in response to demand, or you can set it to scale based on a defined schedule. Virtual machine scale sets also automatically deploy a load balancer to make sure that your resources are being used efficiently. With virtual machine scale sets, you can build large-scale services for areas such as compute, big data, and container workloads.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6</a:t>
            </a:fld>
            <a:endParaRPr lang="en-US"/>
          </a:p>
        </p:txBody>
      </p:sp>
    </p:spTree>
    <p:extLst>
      <p:ext uri="{BB962C8B-B14F-4D97-AF65-F5344CB8AC3E}">
        <p14:creationId xmlns:p14="http://schemas.microsoft.com/office/powerpoint/2010/main" val="195990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https://k21academy.com/az-305/azure-load-balancer-step-by-step/</a:t>
            </a:r>
          </a:p>
          <a:p>
            <a:endParaRPr lang="en-US" dirty="0"/>
          </a:p>
          <a:p>
            <a:r>
              <a:rPr lang="en-US" b="0" i="0" dirty="0">
                <a:solidFill>
                  <a:srgbClr val="000000"/>
                </a:solidFill>
                <a:effectLst/>
                <a:latin typeface="Noto Sans JP"/>
              </a:rPr>
              <a:t>A </a:t>
            </a:r>
            <a:r>
              <a:rPr lang="en-US" b="1" i="0" dirty="0">
                <a:solidFill>
                  <a:srgbClr val="000000"/>
                </a:solidFill>
                <a:effectLst/>
                <a:latin typeface="Noto Sans JP"/>
              </a:rPr>
              <a:t>public load balancer</a:t>
            </a:r>
            <a:r>
              <a:rPr lang="en-US" b="0" i="0" dirty="0">
                <a:solidFill>
                  <a:srgbClr val="000000"/>
                </a:solidFill>
                <a:effectLst/>
                <a:latin typeface="Noto Sans JP"/>
              </a:rPr>
              <a:t> can be used to load balance </a:t>
            </a:r>
            <a:r>
              <a:rPr lang="en-US" b="1" i="0" dirty="0">
                <a:solidFill>
                  <a:srgbClr val="000000"/>
                </a:solidFill>
                <a:effectLst/>
                <a:latin typeface="Noto Sans JP"/>
              </a:rPr>
              <a:t>internet traffic</a:t>
            </a:r>
            <a:r>
              <a:rPr lang="en-US" b="0" i="0" dirty="0">
                <a:solidFill>
                  <a:srgbClr val="000000"/>
                </a:solidFill>
                <a:effectLst/>
                <a:latin typeface="Noto Sans JP"/>
              </a:rPr>
              <a:t> to virtual machines. It can provide</a:t>
            </a:r>
            <a:r>
              <a:rPr lang="en-US" b="1" i="0" dirty="0">
                <a:solidFill>
                  <a:srgbClr val="000000"/>
                </a:solidFill>
                <a:effectLst/>
                <a:latin typeface="Noto Sans JP"/>
              </a:rPr>
              <a:t> outbound connections</a:t>
            </a:r>
            <a:r>
              <a:rPr lang="en-US" b="0" i="0" dirty="0">
                <a:solidFill>
                  <a:srgbClr val="000000"/>
                </a:solidFill>
                <a:effectLst/>
                <a:latin typeface="Noto Sans JP"/>
              </a:rPr>
              <a:t> for virtual machines (VMs) inside your virtual network.</a:t>
            </a:r>
          </a:p>
          <a:p>
            <a:endParaRPr lang="en-US" b="0" i="0" dirty="0">
              <a:solidFill>
                <a:srgbClr val="000000"/>
              </a:solidFill>
              <a:effectLst/>
              <a:latin typeface="Noto Sans JP"/>
            </a:endParaRPr>
          </a:p>
          <a:p>
            <a:r>
              <a:rPr lang="en-US" b="0" i="0" dirty="0">
                <a:solidFill>
                  <a:srgbClr val="000000"/>
                </a:solidFill>
                <a:effectLst/>
                <a:latin typeface="Noto Sans JP"/>
              </a:rPr>
              <a:t>An </a:t>
            </a:r>
            <a:r>
              <a:rPr lang="en-US" b="1" i="0" dirty="0">
                <a:solidFill>
                  <a:srgbClr val="000000"/>
                </a:solidFill>
                <a:effectLst/>
                <a:latin typeface="Noto Sans JP"/>
              </a:rPr>
              <a:t>internal (or private) load balancer</a:t>
            </a:r>
            <a:r>
              <a:rPr lang="en-US" b="0" i="0" dirty="0">
                <a:solidFill>
                  <a:srgbClr val="000000"/>
                </a:solidFill>
                <a:effectLst/>
                <a:latin typeface="Noto Sans JP"/>
              </a:rPr>
              <a:t> is used to balance traffic from </a:t>
            </a:r>
            <a:r>
              <a:rPr lang="en-US" b="1" i="0" dirty="0">
                <a:solidFill>
                  <a:srgbClr val="000000"/>
                </a:solidFill>
                <a:effectLst/>
                <a:latin typeface="Noto Sans JP"/>
              </a:rPr>
              <a:t>within a virtual network</a:t>
            </a:r>
            <a:r>
              <a:rPr lang="en-US" b="0" i="0" dirty="0">
                <a:solidFill>
                  <a:srgbClr val="000000"/>
                </a:solidFill>
                <a:effectLst/>
                <a:latin typeface="Noto Sans JP"/>
              </a:rPr>
              <a:t>.</a:t>
            </a:r>
            <a:endParaRPr lang="en-US" dirty="0"/>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10</a:t>
            </a:fld>
            <a:endParaRPr lang="en-US"/>
          </a:p>
        </p:txBody>
      </p:sp>
    </p:spTree>
    <p:extLst>
      <p:ext uri="{BB962C8B-B14F-4D97-AF65-F5344CB8AC3E}">
        <p14:creationId xmlns:p14="http://schemas.microsoft.com/office/powerpoint/2010/main" val="1476810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https://www.youtube.com/watch?v=jAWLQFi4USk&amp;ab_channel=AdamMarczak-AzureforEveryone</a:t>
            </a:r>
          </a:p>
          <a:p>
            <a:r>
              <a:rPr lang="en-US" dirty="0"/>
              <a:t>https://www.techtarget.com/searchcloudcomputing/definition/Azure-Container-Instances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Manage and run simple container based applications</a:t>
            </a:r>
          </a:p>
          <a:p>
            <a:pPr marL="171450" indent="-171450">
              <a:buFont typeface="Arial" panose="020B0604020202020204" pitchFamily="34" charset="0"/>
              <a:buChar char="•"/>
            </a:pPr>
            <a:r>
              <a:rPr lang="en-US" dirty="0"/>
              <a:t>You do not need to provision and manage VMS</a:t>
            </a:r>
          </a:p>
          <a:p>
            <a:pPr marL="171450" indent="-171450">
              <a:buFont typeface="Arial" panose="020B0604020202020204" pitchFamily="34" charset="0"/>
              <a:buChar char="•"/>
            </a:pPr>
            <a:r>
              <a:rPr lang="en-US" dirty="0"/>
              <a:t>Start containers in seconds</a:t>
            </a:r>
          </a:p>
          <a:p>
            <a:pPr marL="171450" indent="-171450">
              <a:buFont typeface="Arial" panose="020B0604020202020204" pitchFamily="34" charset="0"/>
              <a:buChar char="•"/>
            </a:pPr>
            <a:r>
              <a:rPr lang="en-US" dirty="0"/>
              <a:t>Azure app service also supports deploying simple containers</a:t>
            </a:r>
          </a:p>
          <a:p>
            <a:pPr marL="171450" indent="-171450">
              <a:buFont typeface="Arial" panose="020B0604020202020204" pitchFamily="34" charset="0"/>
              <a:buChar char="•"/>
            </a:pPr>
            <a:r>
              <a:rPr lang="en-US" dirty="0"/>
              <a:t>Easily deploy the applications into Azure containers</a:t>
            </a:r>
          </a:p>
        </p:txBody>
      </p:sp>
      <p:sp>
        <p:nvSpPr>
          <p:cNvPr id="4" name="Slide Number Placeholder 3"/>
          <p:cNvSpPr>
            <a:spLocks noGrp="1"/>
          </p:cNvSpPr>
          <p:nvPr>
            <p:ph type="sldNum" sz="quarter" idx="5"/>
          </p:nvPr>
        </p:nvSpPr>
        <p:spPr/>
        <p:txBody>
          <a:bodyPr/>
          <a:lstStyle/>
          <a:p>
            <a:fld id="{01EDE7D6-B9F5-D840-9840-FB1876016570}" type="slidenum">
              <a:rPr lang="en-US" smtClean="0"/>
              <a:t>11</a:t>
            </a:fld>
            <a:endParaRPr lang="en-US"/>
          </a:p>
        </p:txBody>
      </p:sp>
    </p:spTree>
    <p:extLst>
      <p:ext uri="{BB962C8B-B14F-4D97-AF65-F5344CB8AC3E}">
        <p14:creationId xmlns:p14="http://schemas.microsoft.com/office/powerpoint/2010/main" val="4198051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https://www.youtube.com/watch?v=eS5GJkI69Qg&amp;ab_channel=WafaStudies</a:t>
            </a:r>
          </a:p>
          <a:p>
            <a:endParaRPr lang="en-US" dirty="0"/>
          </a:p>
          <a:p>
            <a:r>
              <a:rPr lang="en-US" dirty="0"/>
              <a:t>What do we think about </a:t>
            </a:r>
            <a:r>
              <a:rPr lang="en-US" dirty="0" err="1"/>
              <a:t>whne</a:t>
            </a:r>
            <a:r>
              <a:rPr lang="en-US" dirty="0"/>
              <a:t> we develop an application ?</a:t>
            </a:r>
          </a:p>
          <a:p>
            <a:r>
              <a:rPr lang="en-US" dirty="0"/>
              <a:t>Where to deploy ? what kind of server ? What OS?</a:t>
            </a:r>
          </a:p>
          <a:p>
            <a:r>
              <a:rPr lang="en-US" dirty="0"/>
              <a:t>How do we take care of scaling and availability of the application?</a:t>
            </a:r>
          </a:p>
          <a:p>
            <a:endParaRPr lang="en-US" dirty="0"/>
          </a:p>
          <a:p>
            <a:r>
              <a:rPr lang="en-US" dirty="0"/>
              <a:t>What if you don't need to worry about servers and focus on your code?</a:t>
            </a:r>
          </a:p>
          <a:p>
            <a:r>
              <a:rPr lang="en-US" dirty="0"/>
              <a:t>Enter serverless</a:t>
            </a:r>
          </a:p>
          <a:p>
            <a:r>
              <a:rPr lang="en-US" dirty="0"/>
              <a:t>Remember : serverless does not mean "No servers"</a:t>
            </a:r>
          </a:p>
          <a:p>
            <a:endParaRPr lang="en-US" dirty="0"/>
          </a:p>
          <a:p>
            <a:r>
              <a:rPr lang="en-US" dirty="0"/>
              <a:t>You don't worry about infrastructure</a:t>
            </a:r>
          </a:p>
          <a:p>
            <a:r>
              <a:rPr lang="en-US" dirty="0"/>
              <a:t>Flexible scaling and automated high availability</a:t>
            </a:r>
          </a:p>
          <a:p>
            <a:endParaRPr lang="en-US" dirty="0"/>
          </a:p>
          <a:p>
            <a:r>
              <a:rPr lang="en-US" dirty="0"/>
              <a:t>Most important : Pay for use</a:t>
            </a:r>
          </a:p>
          <a:p>
            <a:r>
              <a:rPr lang="en-US" dirty="0"/>
              <a:t>Ideally Zero request ==&gt; Zero </a:t>
            </a:r>
            <a:r>
              <a:rPr lang="en-US" dirty="0" err="1"/>
              <a:t>cose</a:t>
            </a:r>
            <a:endParaRPr lang="en-US" dirty="0"/>
          </a:p>
          <a:p>
            <a:endParaRPr lang="en-US" dirty="0"/>
          </a:p>
          <a:p>
            <a:r>
              <a:rPr lang="en-US" dirty="0"/>
              <a:t>You focus on code and the cloud managed service takes care of all that is</a:t>
            </a:r>
          </a:p>
          <a:p>
            <a:r>
              <a:rPr lang="en-US" dirty="0"/>
              <a:t>needed to scale your code to server millions of request</a:t>
            </a:r>
          </a:p>
          <a:p>
            <a:r>
              <a:rPr lang="en-US" dirty="0"/>
              <a:t>Pay for requests and not servers</a:t>
            </a:r>
          </a:p>
        </p:txBody>
      </p:sp>
      <p:sp>
        <p:nvSpPr>
          <p:cNvPr id="4" name="Slide Number Placeholder 3"/>
          <p:cNvSpPr>
            <a:spLocks noGrp="1"/>
          </p:cNvSpPr>
          <p:nvPr>
            <p:ph type="sldNum" sz="quarter" idx="5"/>
          </p:nvPr>
        </p:nvSpPr>
        <p:spPr/>
        <p:txBody>
          <a:bodyPr/>
          <a:lstStyle/>
          <a:p>
            <a:fld id="{01EDE7D6-B9F5-D840-9840-FB1876016570}" type="slidenum">
              <a:rPr lang="en-US" smtClean="0"/>
              <a:t>14</a:t>
            </a:fld>
            <a:endParaRPr lang="en-US"/>
          </a:p>
        </p:txBody>
      </p:sp>
    </p:spTree>
    <p:extLst>
      <p:ext uri="{BB962C8B-B14F-4D97-AF65-F5344CB8AC3E}">
        <p14:creationId xmlns:p14="http://schemas.microsoft.com/office/powerpoint/2010/main" val="1956114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a:solidFill>
                  <a:srgbClr val="FFFFFF">
                    <a:lumMod val="75000"/>
                  </a:srgbClr>
                </a:solidFill>
              </a:rPr>
              <a:t>© 2022 Trellance, Inc. All rights reserved.</a:t>
            </a:r>
            <a:endParaRPr lang="en-US" dirty="0">
              <a:solidFill>
                <a:srgbClr val="FFFFFF">
                  <a:lumMod val="75000"/>
                </a:srgbClr>
              </a:solidFill>
            </a:endParaRP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754143" y="2818615"/>
            <a:ext cx="9286327" cy="610385"/>
          </a:xfrm>
        </p:spPr>
        <p:txBody>
          <a:bodyPr/>
          <a:lstStyle/>
          <a:p>
            <a:pPr algn="ctr"/>
            <a:r>
              <a:rPr lang="en-US" sz="3600" dirty="0">
                <a:latin typeface="Calibri" panose="020F0502020204030204" pitchFamily="34" charset="0"/>
                <a:cs typeface="Calibri" panose="020F0502020204030204" pitchFamily="34" charset="0"/>
              </a:rPr>
              <a:t>Azure Fundamentals (AZ-900)</a:t>
            </a:r>
          </a:p>
        </p:txBody>
      </p:sp>
      <p:pic>
        <p:nvPicPr>
          <p:cNvPr id="5" name="Picture 4" descr="A picture containing symbol, text, logo, emblem&#10;&#10;Description automatically generated">
            <a:extLst>
              <a:ext uri="{FF2B5EF4-FFF2-40B4-BE49-F238E27FC236}">
                <a16:creationId xmlns:a16="http://schemas.microsoft.com/office/drawing/2014/main" id="{49E7B17F-483D-3D35-9FFB-C6F6AD8C8ED4}"/>
              </a:ext>
            </a:extLst>
          </p:cNvPr>
          <p:cNvPicPr>
            <a:picLocks noChangeAspect="1"/>
          </p:cNvPicPr>
          <p:nvPr/>
        </p:nvPicPr>
        <p:blipFill>
          <a:blip r:embed="rId3"/>
          <a:stretch>
            <a:fillRect/>
          </a:stretch>
        </p:blipFill>
        <p:spPr>
          <a:xfrm>
            <a:off x="4588154" y="3633147"/>
            <a:ext cx="1661304" cy="1775614"/>
          </a:xfrm>
          <a:prstGeom prst="rect">
            <a:avLst/>
          </a:prstGeom>
        </p:spPr>
      </p:pic>
      <p:pic>
        <p:nvPicPr>
          <p:cNvPr id="8" name="Picture 7" descr="A close-up of a logo&#10;&#10;Description automatically generated with medium confidence">
            <a:extLst>
              <a:ext uri="{FF2B5EF4-FFF2-40B4-BE49-F238E27FC236}">
                <a16:creationId xmlns:a16="http://schemas.microsoft.com/office/drawing/2014/main" id="{872FBD8E-D576-F946-C2F2-794CBE2B2F35}"/>
              </a:ext>
            </a:extLst>
          </p:cNvPr>
          <p:cNvPicPr>
            <a:picLocks noChangeAspect="1"/>
          </p:cNvPicPr>
          <p:nvPr/>
        </p:nvPicPr>
        <p:blipFill>
          <a:blip r:embed="rId4"/>
          <a:stretch>
            <a:fillRect/>
          </a:stretch>
        </p:blipFill>
        <p:spPr>
          <a:xfrm>
            <a:off x="3884605" y="1677127"/>
            <a:ext cx="3025402" cy="937341"/>
          </a:xfrm>
          <a:prstGeom prst="rect">
            <a:avLst/>
          </a:prstGeom>
        </p:spPr>
      </p:pic>
    </p:spTree>
    <p:extLst>
      <p:ext uri="{BB962C8B-B14F-4D97-AF65-F5344CB8AC3E}">
        <p14:creationId xmlns:p14="http://schemas.microsoft.com/office/powerpoint/2010/main" val="201584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83B34-A762-8ECA-A622-C5431DFE42EB}"/>
              </a:ext>
            </a:extLst>
          </p:cNvPr>
          <p:cNvSpPr>
            <a:spLocks noGrp="1"/>
          </p:cNvSpPr>
          <p:nvPr>
            <p:ph sz="quarter" idx="13"/>
          </p:nvPr>
        </p:nvSpPr>
        <p:spPr>
          <a:xfrm>
            <a:off x="970961" y="1150070"/>
            <a:ext cx="10264854" cy="5049562"/>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Distribute traffic to your backend virtual machines.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An Azure load balancer provides high availability for your application.</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Can create 2 types of the load balancer in Azure.</a:t>
            </a:r>
          </a:p>
          <a:p>
            <a:pPr marL="0" indent="0">
              <a:buNone/>
            </a:pPr>
            <a:r>
              <a:rPr lang="en-US" sz="2400" dirty="0">
                <a:solidFill>
                  <a:schemeClr val="tx2"/>
                </a:solidFill>
                <a:latin typeface="Calibri" panose="020F0502020204030204" pitchFamily="34" charset="0"/>
                <a:cs typeface="Calibri" panose="020F0502020204030204" pitchFamily="34" charset="0"/>
              </a:rPr>
              <a:t>         1. Public load balancer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t>
            </a:r>
            <a:r>
              <a:rPr lang="en-US" sz="1600" b="0" i="0" dirty="0">
                <a:solidFill>
                  <a:srgbClr val="040C28"/>
                </a:solidFill>
                <a:effectLst/>
                <a:latin typeface="Google Sans"/>
              </a:rPr>
              <a:t>A public load balancer has a public IP address that is accessible from the internet.</a:t>
            </a:r>
            <a:r>
              <a:rPr lang="en-US" sz="1600" b="0" i="0" dirty="0">
                <a:solidFill>
                  <a:srgbClr val="202124"/>
                </a:solidFill>
                <a:effectLst/>
                <a:latin typeface="Google Sans"/>
              </a:rPr>
              <a:t> </a:t>
            </a: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2. Internal / private load balancer </a:t>
            </a:r>
          </a:p>
          <a:p>
            <a:pPr marL="0" indent="0">
              <a:buNone/>
            </a:pPr>
            <a:r>
              <a:rPr lang="en-US" sz="2400" dirty="0">
                <a:solidFill>
                  <a:schemeClr val="tx2"/>
                </a:solidFill>
                <a:latin typeface="Calibri" panose="020F0502020204030204" pitchFamily="34" charset="0"/>
                <a:cs typeface="Calibri" panose="020F0502020204030204" pitchFamily="34" charset="0"/>
              </a:rPr>
              <a:t> </a:t>
            </a:r>
            <a:r>
              <a:rPr lang="en-US" sz="1600" b="0" i="0" dirty="0">
                <a:solidFill>
                  <a:srgbClr val="040C28"/>
                </a:solidFill>
                <a:effectLst/>
                <a:latin typeface="Google Sans"/>
              </a:rPr>
              <a:t>A private load balancer has an IP address from the hosting subnet, </a:t>
            </a:r>
          </a:p>
          <a:p>
            <a:pPr marL="0" indent="0">
              <a:buNone/>
            </a:pPr>
            <a:r>
              <a:rPr lang="en-US" sz="1600" dirty="0">
                <a:solidFill>
                  <a:srgbClr val="040C28"/>
                </a:solidFill>
                <a:latin typeface="Google Sans"/>
              </a:rPr>
              <a:t>   </a:t>
            </a:r>
            <a:r>
              <a:rPr lang="en-US" sz="1600" b="0" i="0" dirty="0">
                <a:solidFill>
                  <a:srgbClr val="040C28"/>
                </a:solidFill>
                <a:effectLst/>
                <a:latin typeface="Google Sans"/>
              </a:rPr>
              <a:t>which is visible only within your VCN</a:t>
            </a:r>
            <a:r>
              <a:rPr lang="en-US" sz="1600" b="0" i="0" dirty="0">
                <a:solidFill>
                  <a:srgbClr val="202124"/>
                </a:solidFill>
                <a:effectLst/>
                <a:latin typeface="Google Sans"/>
              </a:rPr>
              <a:t>.</a:t>
            </a:r>
            <a:endParaRPr lang="en-US" sz="24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E9AAB4E-9E25-D724-38C0-F3EF9D0BC7A7}"/>
              </a:ext>
            </a:extLst>
          </p:cNvPr>
          <p:cNvSpPr>
            <a:spLocks noGrp="1"/>
          </p:cNvSpPr>
          <p:nvPr>
            <p:ph type="title"/>
          </p:nvPr>
        </p:nvSpPr>
        <p:spPr>
          <a:xfrm>
            <a:off x="548640" y="488561"/>
            <a:ext cx="10687175" cy="406341"/>
          </a:xfrm>
        </p:spPr>
        <p:txBody>
          <a:bodyPr/>
          <a:lstStyle/>
          <a:p>
            <a:r>
              <a:rPr lang="en-US" sz="2800" dirty="0">
                <a:latin typeface="Calibri" panose="020F0502020204030204" pitchFamily="34" charset="0"/>
                <a:cs typeface="Calibri" panose="020F0502020204030204" pitchFamily="34" charset="0"/>
              </a:rPr>
              <a:t>Load Balancer</a:t>
            </a:r>
          </a:p>
        </p:txBody>
      </p:sp>
      <p:sp>
        <p:nvSpPr>
          <p:cNvPr id="4" name="Date Placeholder 3">
            <a:extLst>
              <a:ext uri="{FF2B5EF4-FFF2-40B4-BE49-F238E27FC236}">
                <a16:creationId xmlns:a16="http://schemas.microsoft.com/office/drawing/2014/main" id="{C99AB428-F573-2358-763D-307E4B0E925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F2C93FD-E30A-7BEA-F561-CC03E65ED7F0}"/>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D6531A3-0C4E-9020-1F9D-3F3A30ECE223}"/>
              </a:ext>
            </a:extLst>
          </p:cNvPr>
          <p:cNvSpPr>
            <a:spLocks noGrp="1"/>
          </p:cNvSpPr>
          <p:nvPr>
            <p:ph type="sldNum" sz="quarter" idx="16"/>
          </p:nvPr>
        </p:nvSpPr>
        <p:spPr/>
        <p:txBody>
          <a:bodyPr/>
          <a:lstStyle/>
          <a:p>
            <a:fld id="{2533969A-88D7-D043-9145-D433A02B4603}" type="slidenum">
              <a:rPr lang="en-US" smtClean="0"/>
              <a:pPr/>
              <a:t>10</a:t>
            </a:fld>
            <a:endParaRPr lang="en-US" dirty="0"/>
          </a:p>
        </p:txBody>
      </p:sp>
      <p:pic>
        <p:nvPicPr>
          <p:cNvPr id="8" name="Picture 7" descr="Diagram&#10;&#10;Description automatically generated">
            <a:extLst>
              <a:ext uri="{FF2B5EF4-FFF2-40B4-BE49-F238E27FC236}">
                <a16:creationId xmlns:a16="http://schemas.microsoft.com/office/drawing/2014/main" id="{B4BCEA62-0977-7B11-995D-FD7679688B51}"/>
              </a:ext>
            </a:extLst>
          </p:cNvPr>
          <p:cNvPicPr>
            <a:picLocks noChangeAspect="1"/>
          </p:cNvPicPr>
          <p:nvPr/>
        </p:nvPicPr>
        <p:blipFill>
          <a:blip r:embed="rId3"/>
          <a:stretch>
            <a:fillRect/>
          </a:stretch>
        </p:blipFill>
        <p:spPr>
          <a:xfrm>
            <a:off x="8300621" y="2393004"/>
            <a:ext cx="3208132" cy="3661788"/>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C69B8D1D-F576-DBAC-B5E3-0AE81DDD1562}"/>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56315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con&#10;&#10;Description automatically generated">
            <a:extLst>
              <a:ext uri="{FF2B5EF4-FFF2-40B4-BE49-F238E27FC236}">
                <a16:creationId xmlns:a16="http://schemas.microsoft.com/office/drawing/2014/main" id="{8492EBA4-1CF5-84F7-5A7F-51577627EC2F}"/>
              </a:ext>
            </a:extLst>
          </p:cNvPr>
          <p:cNvPicPr>
            <a:picLocks noGrp="1" noChangeAspect="1"/>
          </p:cNvPicPr>
          <p:nvPr>
            <p:ph sz="quarter" idx="13"/>
          </p:nvPr>
        </p:nvPicPr>
        <p:blipFill>
          <a:blip r:embed="rId3"/>
          <a:stretch>
            <a:fillRect/>
          </a:stretch>
        </p:blipFill>
        <p:spPr>
          <a:xfrm>
            <a:off x="8717656" y="2401748"/>
            <a:ext cx="2019475" cy="1905165"/>
          </a:xfrm>
        </p:spPr>
      </p:pic>
      <p:sp>
        <p:nvSpPr>
          <p:cNvPr id="3" name="Title 2">
            <a:extLst>
              <a:ext uri="{FF2B5EF4-FFF2-40B4-BE49-F238E27FC236}">
                <a16:creationId xmlns:a16="http://schemas.microsoft.com/office/drawing/2014/main" id="{DDB32D96-08FC-5BC8-08B1-888C61362B20}"/>
              </a:ext>
            </a:extLst>
          </p:cNvPr>
          <p:cNvSpPr>
            <a:spLocks noGrp="1"/>
          </p:cNvSpPr>
          <p:nvPr>
            <p:ph type="title"/>
          </p:nvPr>
        </p:nvSpPr>
        <p:spPr>
          <a:xfrm>
            <a:off x="697584" y="488561"/>
            <a:ext cx="10039547" cy="435266"/>
          </a:xfrm>
        </p:spPr>
        <p:txBody>
          <a:bodyPr/>
          <a:lstStyle/>
          <a:p>
            <a:r>
              <a:rPr lang="en-US" dirty="0"/>
              <a:t> </a:t>
            </a:r>
            <a:r>
              <a:rPr lang="en-US" sz="2800" dirty="0">
                <a:latin typeface="Calibri" panose="020F0502020204030204" pitchFamily="34" charset="0"/>
                <a:cs typeface="Calibri" panose="020F0502020204030204" pitchFamily="34" charset="0"/>
              </a:rPr>
              <a:t>Azure Container Instance (ACI)</a:t>
            </a:r>
          </a:p>
        </p:txBody>
      </p:sp>
      <p:sp>
        <p:nvSpPr>
          <p:cNvPr id="4" name="Date Placeholder 3">
            <a:extLst>
              <a:ext uri="{FF2B5EF4-FFF2-40B4-BE49-F238E27FC236}">
                <a16:creationId xmlns:a16="http://schemas.microsoft.com/office/drawing/2014/main" id="{537B08A0-0AA6-F8DD-0084-299DD6F6ACF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26B7E1E-A10F-1212-5B34-F87F70D102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DA58EFB-C5F2-3060-2CBC-3537675DCDB9}"/>
              </a:ext>
            </a:extLst>
          </p:cNvPr>
          <p:cNvSpPr>
            <a:spLocks noGrp="1"/>
          </p:cNvSpPr>
          <p:nvPr>
            <p:ph type="sldNum" sz="quarter" idx="16"/>
          </p:nvPr>
        </p:nvSpPr>
        <p:spPr/>
        <p:txBody>
          <a:bodyPr/>
          <a:lstStyle/>
          <a:p>
            <a:fld id="{2533969A-88D7-D043-9145-D433A02B4603}" type="slidenum">
              <a:rPr lang="en-US" smtClean="0"/>
              <a:pPr/>
              <a:t>11</a:t>
            </a:fld>
            <a:endParaRPr lang="en-US" dirty="0"/>
          </a:p>
        </p:txBody>
      </p:sp>
      <p:sp>
        <p:nvSpPr>
          <p:cNvPr id="9" name="TextBox 8">
            <a:extLst>
              <a:ext uri="{FF2B5EF4-FFF2-40B4-BE49-F238E27FC236}">
                <a16:creationId xmlns:a16="http://schemas.microsoft.com/office/drawing/2014/main" id="{5F88B5A6-EF8E-8B08-5489-BF106EABFCE4}"/>
              </a:ext>
            </a:extLst>
          </p:cNvPr>
          <p:cNvSpPr txBox="1"/>
          <p:nvPr/>
        </p:nvSpPr>
        <p:spPr>
          <a:xfrm>
            <a:off x="847725" y="1666875"/>
            <a:ext cx="7124700" cy="4370427"/>
          </a:xfrm>
          <a:prstGeom prst="rect">
            <a:avLst/>
          </a:prstGeom>
          <a:noFill/>
        </p:spPr>
        <p:txBody>
          <a:bodyPr wrap="square" rtlCol="0">
            <a:spAutoFit/>
          </a:bodyPr>
          <a:lstStyle/>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Container Instances (ACI) is a service that enables a developer to deploy containers on the Microsoft Azure public cloud without having to provision or manage any underlying infrastructure.</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The service supports both Linux containers and Windows containers.</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eliminates the need for a developer to provision virtual machines (VMs) or implement a container orchestration platform, such as Kubernetes, to deploy and run containers.</a:t>
            </a:r>
          </a:p>
          <a:p>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E40D0813-03BF-1FA4-AE99-4E9648A5DB45}"/>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64680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B9940-F079-6E9D-FFAF-F5479F2C5A32}"/>
              </a:ext>
            </a:extLst>
          </p:cNvPr>
          <p:cNvSpPr>
            <a:spLocks noGrp="1"/>
          </p:cNvSpPr>
          <p:nvPr>
            <p:ph sz="quarter" idx="13"/>
          </p:nvPr>
        </p:nvSpPr>
        <p:spPr>
          <a:xfrm>
            <a:off x="961535" y="1063871"/>
            <a:ext cx="10396830" cy="502788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App Service is type of </a:t>
            </a:r>
            <a:r>
              <a:rPr lang="en-US" sz="2400" b="1" dirty="0">
                <a:solidFill>
                  <a:schemeClr val="tx2"/>
                </a:solidFill>
                <a:latin typeface="Calibri" panose="020F0502020204030204" pitchFamily="34" charset="0"/>
                <a:cs typeface="Calibri" panose="020F0502020204030204" pitchFamily="34" charset="0"/>
              </a:rPr>
              <a:t>PaaS </a:t>
            </a:r>
            <a:r>
              <a:rPr lang="en-US" sz="2400" dirty="0">
                <a:solidFill>
                  <a:schemeClr val="tx2"/>
                </a:solidFill>
                <a:latin typeface="Calibri" panose="020F0502020204030204" pitchFamily="34" charset="0"/>
                <a:cs typeface="Calibri" panose="020F0502020204030204" pitchFamily="34" charset="0"/>
              </a:rPr>
              <a:t>and provide </a:t>
            </a:r>
            <a:r>
              <a:rPr lang="en-US" sz="2400" b="1" dirty="0">
                <a:solidFill>
                  <a:schemeClr val="tx2"/>
                </a:solidFill>
                <a:latin typeface="Calibri" panose="020F0502020204030204" pitchFamily="34" charset="0"/>
                <a:cs typeface="Calibri" panose="020F0502020204030204" pitchFamily="34" charset="0"/>
              </a:rPr>
              <a:t>application hosting </a:t>
            </a:r>
            <a:r>
              <a:rPr lang="en-US" sz="2400" dirty="0">
                <a:solidFill>
                  <a:schemeClr val="tx2"/>
                </a:solidFill>
                <a:latin typeface="Calibri" panose="020F0502020204030204" pitchFamily="34" charset="0"/>
                <a:cs typeface="Calibri" panose="020F0502020204030204" pitchFamily="34" charset="0"/>
              </a:rPr>
              <a:t>option on cloud.</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Both VMs and containers provide excellent hosting solutions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App Service is a robust hosting option that you can use to host your apps in Azure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App Service focus on building and maintaining your app, and Azure focuses on keeping the environment up and running.</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offers automatic scaling and high availability.</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App Service supports Windows and Linux.</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It enables automated deployments from GitHub, Azure DevOps, or any Git repo to support a continuous deployment model.</a:t>
            </a:r>
          </a:p>
          <a:p>
            <a:pPr>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0" indent="0">
              <a:buNone/>
            </a:pPr>
            <a:endParaRPr lang="en-US"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A4E3DA2-3FB9-D6A0-BDCB-7E65F0104EFD}"/>
              </a:ext>
            </a:extLst>
          </p:cNvPr>
          <p:cNvSpPr>
            <a:spLocks noGrp="1"/>
          </p:cNvSpPr>
          <p:nvPr>
            <p:ph type="title"/>
          </p:nvPr>
        </p:nvSpPr>
        <p:spPr>
          <a:xfrm>
            <a:off x="548640" y="488561"/>
            <a:ext cx="10687175" cy="548387"/>
          </a:xfrm>
        </p:spPr>
        <p:txBody>
          <a:bodyPr/>
          <a:lstStyle/>
          <a:p>
            <a:r>
              <a:rPr lang="en-US" sz="2800" dirty="0">
                <a:latin typeface="Calibri" panose="020F0502020204030204" pitchFamily="34" charset="0"/>
                <a:cs typeface="Calibri" panose="020F0502020204030204" pitchFamily="34" charset="0"/>
              </a:rPr>
              <a:t>App Services</a:t>
            </a:r>
          </a:p>
        </p:txBody>
      </p:sp>
      <p:sp>
        <p:nvSpPr>
          <p:cNvPr id="4" name="Date Placeholder 3">
            <a:extLst>
              <a:ext uri="{FF2B5EF4-FFF2-40B4-BE49-F238E27FC236}">
                <a16:creationId xmlns:a16="http://schemas.microsoft.com/office/drawing/2014/main" id="{0DC7CBA3-59B8-F244-AB32-F6E248A3F46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0AE1377-69F1-615C-A3A7-08DFEDEDF2D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9B4F383-6C5D-7A5A-4FA7-2A53B43C78A2}"/>
              </a:ext>
            </a:extLst>
          </p:cNvPr>
          <p:cNvSpPr>
            <a:spLocks noGrp="1"/>
          </p:cNvSpPr>
          <p:nvPr>
            <p:ph type="sldNum" sz="quarter" idx="16"/>
          </p:nvPr>
        </p:nvSpPr>
        <p:spPr/>
        <p:txBody>
          <a:bodyPr/>
          <a:lstStyle/>
          <a:p>
            <a:fld id="{2533969A-88D7-D043-9145-D433A02B4603}" type="slidenum">
              <a:rPr lang="en-US" smtClean="0"/>
              <a:pPr/>
              <a:t>12</a:t>
            </a:fld>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D281098A-AEFB-8681-4DB7-E724FB0B9655}"/>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0354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3A388-A119-BC1D-3E5C-74C44E2F810E}"/>
              </a:ext>
            </a:extLst>
          </p:cNvPr>
          <p:cNvSpPr>
            <a:spLocks noGrp="1"/>
          </p:cNvSpPr>
          <p:nvPr>
            <p:ph type="title"/>
          </p:nvPr>
        </p:nvSpPr>
        <p:spPr>
          <a:xfrm>
            <a:off x="548640" y="488561"/>
            <a:ext cx="10687175" cy="416961"/>
          </a:xfrm>
        </p:spPr>
        <p:txBody>
          <a:bodyPr/>
          <a:lstStyle/>
          <a:p>
            <a:r>
              <a:rPr lang="en-US" dirty="0"/>
              <a:t>Types of App services</a:t>
            </a:r>
          </a:p>
        </p:txBody>
      </p:sp>
      <p:sp>
        <p:nvSpPr>
          <p:cNvPr id="4" name="Date Placeholder 3">
            <a:extLst>
              <a:ext uri="{FF2B5EF4-FFF2-40B4-BE49-F238E27FC236}">
                <a16:creationId xmlns:a16="http://schemas.microsoft.com/office/drawing/2014/main" id="{38B8B73C-80E7-8779-ECDD-569F42B4E77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CEC619D-05CA-5003-DA74-8C34CE44B84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33E4661B-B818-9532-8633-B31224B4225A}"/>
              </a:ext>
            </a:extLst>
          </p:cNvPr>
          <p:cNvSpPr>
            <a:spLocks noGrp="1"/>
          </p:cNvSpPr>
          <p:nvPr>
            <p:ph type="sldNum" sz="quarter" idx="16"/>
          </p:nvPr>
        </p:nvSpPr>
        <p:spPr/>
        <p:txBody>
          <a:bodyPr/>
          <a:lstStyle/>
          <a:p>
            <a:fld id="{2533969A-88D7-D043-9145-D433A02B4603}" type="slidenum">
              <a:rPr lang="en-US" smtClean="0"/>
              <a:pPr/>
              <a:t>13</a:t>
            </a:fld>
            <a:endParaRPr lang="en-US" dirty="0"/>
          </a:p>
        </p:txBody>
      </p:sp>
      <p:sp>
        <p:nvSpPr>
          <p:cNvPr id="8" name="Content Placeholder 7">
            <a:extLst>
              <a:ext uri="{FF2B5EF4-FFF2-40B4-BE49-F238E27FC236}">
                <a16:creationId xmlns:a16="http://schemas.microsoft.com/office/drawing/2014/main" id="{01601947-98CF-0E87-4516-5D3B32C6A4E3}"/>
              </a:ext>
            </a:extLst>
          </p:cNvPr>
          <p:cNvSpPr>
            <a:spLocks noGrp="1"/>
          </p:cNvSpPr>
          <p:nvPr>
            <p:ph sz="quarter" idx="13"/>
          </p:nvPr>
        </p:nvSpPr>
        <p:spPr>
          <a:xfrm>
            <a:off x="1003177" y="1322773"/>
            <a:ext cx="10232638" cy="4876859"/>
          </a:xfrm>
        </p:spPr>
        <p:txBody>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Web apps</a:t>
            </a:r>
          </a:p>
          <a:p>
            <a:r>
              <a:rPr lang="en-US" sz="2400" dirty="0">
                <a:latin typeface="Calibri" panose="020F0502020204030204" pitchFamily="34" charset="0"/>
                <a:cs typeface="Calibri" panose="020F0502020204030204" pitchFamily="34" charset="0"/>
              </a:rPr>
              <a:t>API apps</a:t>
            </a:r>
          </a:p>
          <a:p>
            <a:r>
              <a:rPr lang="en-US" sz="2400" dirty="0">
                <a:latin typeface="Calibri" panose="020F0502020204030204" pitchFamily="34" charset="0"/>
                <a:cs typeface="Calibri" panose="020F0502020204030204" pitchFamily="34" charset="0"/>
              </a:rPr>
              <a:t>WebJobs</a:t>
            </a:r>
          </a:p>
          <a:p>
            <a:r>
              <a:rPr lang="en-US" sz="2400" dirty="0">
                <a:latin typeface="Calibri" panose="020F0502020204030204" pitchFamily="34" charset="0"/>
                <a:cs typeface="Calibri" panose="020F0502020204030204" pitchFamily="34" charset="0"/>
              </a:rPr>
              <a:t>Mobile apps</a:t>
            </a:r>
          </a:p>
          <a:p>
            <a:r>
              <a:rPr lang="en-US" sz="2400" dirty="0">
                <a:latin typeface="Calibri" panose="020F0502020204030204" pitchFamily="34" charset="0"/>
                <a:cs typeface="Calibri" panose="020F0502020204030204" pitchFamily="34" charset="0"/>
              </a:rPr>
              <a:t>It supports multiple languages, including .NET, .NET Core, Java, Ruby, Node.js, PHP, or Python.</a:t>
            </a:r>
          </a:p>
          <a:p>
            <a:pPr marL="0" indent="0">
              <a:buNone/>
            </a:pPr>
            <a:r>
              <a:rPr lang="en-US" sz="2400" b="1" dirty="0">
                <a:latin typeface="Calibri" panose="020F0502020204030204" pitchFamily="34" charset="0"/>
                <a:cs typeface="Calibri" panose="020F0502020204030204" pitchFamily="34" charset="0"/>
              </a:rPr>
              <a:t>Pros:</a:t>
            </a:r>
          </a:p>
          <a:p>
            <a:r>
              <a:rPr lang="en-US" sz="2400" dirty="0">
                <a:latin typeface="Calibri" panose="020F0502020204030204" pitchFamily="34" charset="0"/>
                <a:cs typeface="Calibri" panose="020F0502020204030204" pitchFamily="34" charset="0"/>
              </a:rPr>
              <a:t>Sites can be scaled quickly to handle high traffic loads.</a:t>
            </a:r>
          </a:p>
          <a:p>
            <a:r>
              <a:rPr lang="en-US" sz="2400" dirty="0">
                <a:latin typeface="Calibri" panose="020F0502020204030204" pitchFamily="34" charset="0"/>
                <a:cs typeface="Calibri" panose="020F0502020204030204" pitchFamily="34" charset="0"/>
              </a:rPr>
              <a:t>The built-in load balancing and traffic manager provide high availability.</a:t>
            </a:r>
          </a:p>
        </p:txBody>
      </p:sp>
    </p:spTree>
    <p:extLst>
      <p:ext uri="{BB962C8B-B14F-4D97-AF65-F5344CB8AC3E}">
        <p14:creationId xmlns:p14="http://schemas.microsoft.com/office/powerpoint/2010/main" val="27508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3727F-69EA-BBB3-888B-610D9E160F57}"/>
              </a:ext>
            </a:extLst>
          </p:cNvPr>
          <p:cNvSpPr>
            <a:spLocks noGrp="1"/>
          </p:cNvSpPr>
          <p:nvPr>
            <p:ph sz="quarter" idx="13"/>
          </p:nvPr>
        </p:nvSpPr>
        <p:spPr>
          <a:xfrm>
            <a:off x="752412" y="1234169"/>
            <a:ext cx="10687175" cy="3151399"/>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is a serverless computing  service  provided by MS Azure.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Functions allows you to run small pieces of code (called "functions") without worrying about platform or infrastructure.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Build and deploy small, event-driven applications or functions in the cloud that can be triggered by various events or schedules.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These functions are written in C#, JavaScript, Python or PowerShell.</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B71F5751-3A53-A186-CBA6-4D89706C1D20}"/>
              </a:ext>
            </a:extLst>
          </p:cNvPr>
          <p:cNvSpPr>
            <a:spLocks noGrp="1"/>
          </p:cNvSpPr>
          <p:nvPr>
            <p:ph type="title"/>
          </p:nvPr>
        </p:nvSpPr>
        <p:spPr>
          <a:xfrm>
            <a:off x="548640" y="488562"/>
            <a:ext cx="10687175" cy="374058"/>
          </a:xfrm>
        </p:spPr>
        <p:txBody>
          <a:bodyPr/>
          <a:lstStyle/>
          <a:p>
            <a:r>
              <a:rPr lang="en-US" sz="2800" dirty="0">
                <a:latin typeface="Calibri" panose="020F0502020204030204" pitchFamily="34" charset="0"/>
                <a:cs typeface="Calibri" panose="020F0502020204030204" pitchFamily="34" charset="0"/>
              </a:rPr>
              <a:t>Azure Functions</a:t>
            </a:r>
          </a:p>
        </p:txBody>
      </p:sp>
      <p:sp>
        <p:nvSpPr>
          <p:cNvPr id="4" name="Date Placeholder 3">
            <a:extLst>
              <a:ext uri="{FF2B5EF4-FFF2-40B4-BE49-F238E27FC236}">
                <a16:creationId xmlns:a16="http://schemas.microsoft.com/office/drawing/2014/main" id="{81A05A9D-0729-EE7B-8D49-65E9A5ED1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7F35538-D4FD-4870-B5C2-3530B671ACC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CBBA935-2C69-35FF-0D43-FBBA54B5DBD0}"/>
              </a:ext>
            </a:extLst>
          </p:cNvPr>
          <p:cNvSpPr>
            <a:spLocks noGrp="1"/>
          </p:cNvSpPr>
          <p:nvPr>
            <p:ph type="sldNum" sz="quarter" idx="16"/>
          </p:nvPr>
        </p:nvSpPr>
        <p:spPr/>
        <p:txBody>
          <a:bodyPr/>
          <a:lstStyle/>
          <a:p>
            <a:fld id="{2533969A-88D7-D043-9145-D433A02B4603}" type="slidenum">
              <a:rPr lang="en-US" smtClean="0"/>
              <a:pPr/>
              <a:t>14</a:t>
            </a:fld>
            <a:endParaRPr lang="en-US" dirty="0"/>
          </a:p>
        </p:txBody>
      </p:sp>
      <p:pic>
        <p:nvPicPr>
          <p:cNvPr id="8" name="Picture 7" descr="A picture containing icon&#10;&#10;Description automatically generated">
            <a:extLst>
              <a:ext uri="{FF2B5EF4-FFF2-40B4-BE49-F238E27FC236}">
                <a16:creationId xmlns:a16="http://schemas.microsoft.com/office/drawing/2014/main" id="{3CD5A7D5-254D-7E5E-C21F-919E3CA19F3A}"/>
              </a:ext>
            </a:extLst>
          </p:cNvPr>
          <p:cNvPicPr>
            <a:picLocks noChangeAspect="1"/>
          </p:cNvPicPr>
          <p:nvPr/>
        </p:nvPicPr>
        <p:blipFill>
          <a:blip r:embed="rId3"/>
          <a:stretch>
            <a:fillRect/>
          </a:stretch>
        </p:blipFill>
        <p:spPr>
          <a:xfrm>
            <a:off x="2360250" y="4829452"/>
            <a:ext cx="7308213" cy="1164873"/>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5CED4680-EB45-E56E-68B7-A1846EA16491}"/>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20078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B485D-1F19-370F-1EF3-3B7E6BF39C6C}"/>
              </a:ext>
            </a:extLst>
          </p:cNvPr>
          <p:cNvSpPr>
            <a:spLocks noGrp="1"/>
          </p:cNvSpPr>
          <p:nvPr>
            <p:ph sz="quarter" idx="13"/>
          </p:nvPr>
        </p:nvSpPr>
        <p:spPr>
          <a:xfrm>
            <a:off x="548640" y="1127465"/>
            <a:ext cx="10687175" cy="5072168"/>
          </a:xfrm>
        </p:spPr>
        <p:txBody>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Azure Functions runs your code when it's triggered and automatically deallocates resources when the function is finished. </a:t>
            </a:r>
          </a:p>
          <a:p>
            <a:r>
              <a:rPr lang="en-US" sz="2400" dirty="0">
                <a:latin typeface="Calibri" panose="020F0502020204030204" pitchFamily="34" charset="0"/>
                <a:cs typeface="Calibri" panose="020F0502020204030204" pitchFamily="34" charset="0"/>
              </a:rPr>
              <a:t>only charged for the CPU time used while your function runs.</a:t>
            </a:r>
          </a:p>
          <a:p>
            <a:r>
              <a:rPr lang="en-US" sz="2400" dirty="0">
                <a:latin typeface="Calibri" panose="020F0502020204030204" pitchFamily="34" charset="0"/>
                <a:cs typeface="Calibri" panose="020F0502020204030204" pitchFamily="34" charset="0"/>
              </a:rPr>
              <a:t>Building a notification system for an e-commerce website.</a:t>
            </a:r>
          </a:p>
          <a:p>
            <a:r>
              <a:rPr lang="en-US" sz="2400" dirty="0">
                <a:latin typeface="Calibri" panose="020F0502020204030204" pitchFamily="34" charset="0"/>
                <a:cs typeface="Calibri" panose="020F0502020204030204" pitchFamily="34" charset="0"/>
              </a:rPr>
              <a:t>Example: you have an online store send notification to the customer whenever a new product is added to a specific category, they are interested in.</a:t>
            </a:r>
          </a:p>
          <a:p>
            <a:r>
              <a:rPr lang="en-US" sz="2400" dirty="0">
                <a:latin typeface="Calibri" panose="020F0502020204030204" pitchFamily="34" charset="0"/>
                <a:cs typeface="Calibri" panose="020F0502020204030204" pitchFamily="34" charset="0"/>
              </a:rPr>
              <a:t>Azure functions to achieve the above one using the below ones</a:t>
            </a:r>
          </a:p>
          <a:p>
            <a:pPr marL="0" indent="0">
              <a:buNone/>
            </a:pPr>
            <a:r>
              <a:rPr lang="en-US" sz="2400" dirty="0">
                <a:latin typeface="Calibri" panose="020F0502020204030204" pitchFamily="34" charset="0"/>
                <a:cs typeface="Calibri" panose="020F0502020204030204" pitchFamily="34" charset="0"/>
              </a:rPr>
              <a:t>     1) Trigger    2) Function Logic     3) Notification Generation   4) Notification Delivery</a:t>
            </a:r>
          </a:p>
          <a:p>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89701C1-E38C-654E-5D1A-4B50A1FE9B40}"/>
              </a:ext>
            </a:extLst>
          </p:cNvPr>
          <p:cNvSpPr>
            <a:spLocks noGrp="1"/>
          </p:cNvSpPr>
          <p:nvPr>
            <p:ph type="title"/>
          </p:nvPr>
        </p:nvSpPr>
        <p:spPr>
          <a:xfrm>
            <a:off x="548640" y="488561"/>
            <a:ext cx="10687175" cy="440523"/>
          </a:xfrm>
        </p:spPr>
        <p:txBody>
          <a:bodyPr/>
          <a:lstStyle/>
          <a:p>
            <a:r>
              <a:rPr lang="en-US" sz="2800" dirty="0">
                <a:latin typeface="Calibri" panose="020F0502020204030204" pitchFamily="34" charset="0"/>
                <a:cs typeface="Calibri" panose="020F0502020204030204" pitchFamily="34" charset="0"/>
              </a:rPr>
              <a:t>Function Use case</a:t>
            </a:r>
          </a:p>
        </p:txBody>
      </p:sp>
      <p:sp>
        <p:nvSpPr>
          <p:cNvPr id="4" name="Date Placeholder 3">
            <a:extLst>
              <a:ext uri="{FF2B5EF4-FFF2-40B4-BE49-F238E27FC236}">
                <a16:creationId xmlns:a16="http://schemas.microsoft.com/office/drawing/2014/main" id="{B7DB32A2-7EB0-DF8F-B64E-03489770F3F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3449FB5-CC20-0BB7-FD6F-4F8C3A45E9D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7D900F1-58B6-DBC1-D3BA-4907471E94A0}"/>
              </a:ext>
            </a:extLst>
          </p:cNvPr>
          <p:cNvSpPr>
            <a:spLocks noGrp="1"/>
          </p:cNvSpPr>
          <p:nvPr>
            <p:ph type="sldNum" sz="quarter" idx="16"/>
          </p:nvPr>
        </p:nvSpPr>
        <p:spPr/>
        <p:txBody>
          <a:bodyPr/>
          <a:lstStyle/>
          <a:p>
            <a:fld id="{2533969A-88D7-D043-9145-D433A02B4603}" type="slidenum">
              <a:rPr lang="en-US" smtClean="0"/>
              <a:pPr/>
              <a:t>15</a:t>
            </a:fld>
            <a:endParaRPr lang="en-US" dirty="0"/>
          </a:p>
        </p:txBody>
      </p:sp>
    </p:spTree>
    <p:extLst>
      <p:ext uri="{BB962C8B-B14F-4D97-AF65-F5344CB8AC3E}">
        <p14:creationId xmlns:p14="http://schemas.microsoft.com/office/powerpoint/2010/main" val="409928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A1B5F2-D373-48B4-95F0-53645FF9589E}"/>
              </a:ext>
            </a:extLst>
          </p:cNvPr>
          <p:cNvSpPr>
            <a:spLocks noGrp="1"/>
          </p:cNvSpPr>
          <p:nvPr>
            <p:ph type="title"/>
          </p:nvPr>
        </p:nvSpPr>
        <p:spPr>
          <a:xfrm>
            <a:off x="548640" y="2574524"/>
            <a:ext cx="10687175" cy="1207363"/>
          </a:xfrm>
        </p:spPr>
        <p:txBody>
          <a:bodyPr/>
          <a:lstStyle/>
          <a:p>
            <a:r>
              <a:rPr lang="en-US" dirty="0"/>
              <a:t>    </a:t>
            </a:r>
            <a:br>
              <a:rPr lang="en-US" dirty="0"/>
            </a:br>
            <a:r>
              <a:rPr lang="en-US" dirty="0"/>
              <a:t>                                       Quiz Time</a:t>
            </a:r>
          </a:p>
        </p:txBody>
      </p:sp>
      <p:sp>
        <p:nvSpPr>
          <p:cNvPr id="4" name="Date Placeholder 3">
            <a:extLst>
              <a:ext uri="{FF2B5EF4-FFF2-40B4-BE49-F238E27FC236}">
                <a16:creationId xmlns:a16="http://schemas.microsoft.com/office/drawing/2014/main" id="{63CFA099-A873-D5F7-3A3A-A88E3AE47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FC51DB-474A-9A9E-A49C-F4A5A54473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1704B0E-C728-46A4-F380-5E6BF68E7459}"/>
              </a:ext>
            </a:extLst>
          </p:cNvPr>
          <p:cNvSpPr>
            <a:spLocks noGrp="1"/>
          </p:cNvSpPr>
          <p:nvPr>
            <p:ph type="sldNum" sz="quarter" idx="16"/>
          </p:nvPr>
        </p:nvSpPr>
        <p:spPr/>
        <p:txBody>
          <a:bodyPr/>
          <a:lstStyle/>
          <a:p>
            <a:fld id="{2533969A-88D7-D043-9145-D433A02B4603}" type="slidenum">
              <a:rPr lang="en-US" smtClean="0"/>
              <a:pPr/>
              <a:t>16</a:t>
            </a:fld>
            <a:endParaRPr lang="en-US" dirty="0"/>
          </a:p>
        </p:txBody>
      </p:sp>
    </p:spTree>
    <p:extLst>
      <p:ext uri="{BB962C8B-B14F-4D97-AF65-F5344CB8AC3E}">
        <p14:creationId xmlns:p14="http://schemas.microsoft.com/office/powerpoint/2010/main" val="459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D89C70-9F2A-5E90-4433-55B128C3951C}"/>
              </a:ext>
            </a:extLst>
          </p:cNvPr>
          <p:cNvSpPr>
            <a:spLocks noGrp="1"/>
          </p:cNvSpPr>
          <p:nvPr>
            <p:ph type="ctrTitle"/>
          </p:nvPr>
        </p:nvSpPr>
        <p:spPr>
          <a:xfrm>
            <a:off x="548641" y="2000805"/>
            <a:ext cx="9307763" cy="852488"/>
          </a:xfrm>
        </p:spPr>
        <p:txBody>
          <a:bodyPr/>
          <a:lstStyle/>
          <a:p>
            <a:pPr algn="ctr"/>
            <a:r>
              <a:rPr lang="en-US" sz="2800" dirty="0">
                <a:latin typeface="Calibri" panose="020F0502020204030204" pitchFamily="34" charset="0"/>
                <a:cs typeface="Calibri" panose="020F0502020204030204" pitchFamily="34" charset="0"/>
              </a:rPr>
              <a:t>Day - 3</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 Azure Compute Services</a:t>
            </a:r>
          </a:p>
        </p:txBody>
      </p:sp>
      <p:sp>
        <p:nvSpPr>
          <p:cNvPr id="4" name="Date Placeholder 3">
            <a:extLst>
              <a:ext uri="{FF2B5EF4-FFF2-40B4-BE49-F238E27FC236}">
                <a16:creationId xmlns:a16="http://schemas.microsoft.com/office/drawing/2014/main" id="{1456A5F1-114A-B362-1754-EA26D44E037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CFCC9E-9320-DFE8-E36B-A29CC3C957B6}"/>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29218F0-48B7-A833-4555-1C9D3D66AF68}"/>
              </a:ext>
            </a:extLst>
          </p:cNvPr>
          <p:cNvSpPr>
            <a:spLocks noGrp="1"/>
          </p:cNvSpPr>
          <p:nvPr>
            <p:ph type="sldNum" sz="quarter" idx="12"/>
          </p:nvPr>
        </p:nvSpPr>
        <p:spPr/>
        <p:txBody>
          <a:bodyPr/>
          <a:lstStyle/>
          <a:p>
            <a:fld id="{2533969A-88D7-D043-9145-D433A02B4603}" type="slidenum">
              <a:rPr lang="en-US" smtClean="0"/>
              <a:pPr/>
              <a:t>2</a:t>
            </a:fld>
            <a:endParaRPr lang="en-US" dirty="0"/>
          </a:p>
        </p:txBody>
      </p:sp>
      <p:pic>
        <p:nvPicPr>
          <p:cNvPr id="3" name="Picture 2" descr="A blue text on a white background&#10;&#10;Description automatically generated with medium confidence">
            <a:extLst>
              <a:ext uri="{FF2B5EF4-FFF2-40B4-BE49-F238E27FC236}">
                <a16:creationId xmlns:a16="http://schemas.microsoft.com/office/drawing/2014/main" id="{9F48AB78-7C60-87F4-27EA-BABCEA7F99A7}"/>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94606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CBCE9-A655-6C7D-51A7-9DAE6B344F46}"/>
              </a:ext>
            </a:extLst>
          </p:cNvPr>
          <p:cNvSpPr>
            <a:spLocks noGrp="1"/>
          </p:cNvSpPr>
          <p:nvPr>
            <p:ph idx="1"/>
          </p:nvPr>
        </p:nvSpPr>
        <p:spPr>
          <a:xfrm>
            <a:off x="1904213" y="2379216"/>
            <a:ext cx="7975077" cy="2902997"/>
          </a:xfrm>
        </p:spPr>
        <p:txBody>
          <a:bodyPr/>
          <a:lstStyle/>
          <a:p>
            <a:pPr marL="457200" indent="-457200" algn="l">
              <a:buFont typeface="Wingdings" panose="05000000000000000000" pitchFamily="2" charset="2"/>
              <a:buChar char="Ø"/>
            </a:pPr>
            <a:endParaRPr lang="en-US" sz="2400" dirty="0">
              <a:latin typeface="Georgia" panose="02040502050405020303" pitchFamily="18" charset="0"/>
            </a:endParaRPr>
          </a:p>
          <a:p>
            <a:pPr marL="457200" indent="-457200" algn="l">
              <a:buFont typeface="Wingdings" panose="05000000000000000000" pitchFamily="2" charset="2"/>
              <a:buChar char="Ø"/>
            </a:pPr>
            <a:r>
              <a:rPr lang="en-US" sz="2400" dirty="0">
                <a:latin typeface="Georgia" panose="02040502050405020303" pitchFamily="18" charset="0"/>
              </a:rPr>
              <a:t>Introduction to Compute services</a:t>
            </a:r>
          </a:p>
          <a:p>
            <a:pPr marL="457200" indent="-457200" algn="l">
              <a:buFont typeface="Wingdings" panose="05000000000000000000" pitchFamily="2" charset="2"/>
              <a:buChar char="Ø"/>
            </a:pPr>
            <a:r>
              <a:rPr lang="en-US" sz="2400" dirty="0">
                <a:latin typeface="Georgia" panose="02040502050405020303" pitchFamily="18" charset="0"/>
              </a:rPr>
              <a:t>Azure Virtual Machine</a:t>
            </a:r>
          </a:p>
          <a:p>
            <a:pPr marL="457200" indent="-457200" algn="l">
              <a:buFont typeface="Wingdings" panose="05000000000000000000" pitchFamily="2" charset="2"/>
              <a:buChar char="Ø"/>
            </a:pPr>
            <a:r>
              <a:rPr lang="en-US" sz="2400" dirty="0">
                <a:latin typeface="Georgia" panose="02040502050405020303" pitchFamily="18" charset="0"/>
              </a:rPr>
              <a:t>Azure container instance (ACI)</a:t>
            </a:r>
          </a:p>
          <a:p>
            <a:pPr marL="457200" indent="-457200" algn="l">
              <a:buFont typeface="Wingdings" panose="05000000000000000000" pitchFamily="2" charset="2"/>
              <a:buChar char="Ø"/>
            </a:pPr>
            <a:r>
              <a:rPr lang="en-US" sz="2400" dirty="0">
                <a:latin typeface="Georgia" panose="02040502050405020303" pitchFamily="18" charset="0"/>
              </a:rPr>
              <a:t>Azure App services</a:t>
            </a:r>
          </a:p>
          <a:p>
            <a:pPr marL="457200" indent="-457200" algn="l">
              <a:buFont typeface="Wingdings" panose="05000000000000000000" pitchFamily="2" charset="2"/>
              <a:buChar char="Ø"/>
            </a:pPr>
            <a:r>
              <a:rPr lang="en-US" sz="2400" dirty="0">
                <a:latin typeface="Georgia" panose="02040502050405020303" pitchFamily="18" charset="0"/>
              </a:rPr>
              <a:t>Azure Functions</a:t>
            </a:r>
          </a:p>
          <a:p>
            <a:pPr marL="457200" indent="-457200" algn="l">
              <a:buFont typeface="Wingdings" panose="05000000000000000000" pitchFamily="2" charset="2"/>
              <a:buChar char="Ø"/>
            </a:pPr>
            <a:r>
              <a:rPr lang="en-US" sz="2400" dirty="0">
                <a:latin typeface="Georgia" panose="02040502050405020303" pitchFamily="18" charset="0"/>
              </a:rPr>
              <a:t>Labs with examples</a:t>
            </a:r>
          </a:p>
          <a:p>
            <a:pPr marL="457200" indent="-457200" algn="l">
              <a:buFont typeface="Wingdings" panose="05000000000000000000" pitchFamily="2" charset="2"/>
              <a:buChar char="Ø"/>
            </a:pPr>
            <a:endParaRPr lang="en-US" sz="2400" dirty="0">
              <a:latin typeface="Georgia" panose="02040502050405020303" pitchFamily="18" charset="0"/>
            </a:endParaRPr>
          </a:p>
          <a:p>
            <a:pPr algn="l"/>
            <a:endParaRPr lang="en-US" sz="2400" dirty="0">
              <a:latin typeface="Georgia" panose="02040502050405020303" pitchFamily="18" charset="0"/>
            </a:endParaRPr>
          </a:p>
        </p:txBody>
      </p:sp>
      <p:sp>
        <p:nvSpPr>
          <p:cNvPr id="3" name="Date Placeholder 2">
            <a:extLst>
              <a:ext uri="{FF2B5EF4-FFF2-40B4-BE49-F238E27FC236}">
                <a16:creationId xmlns:a16="http://schemas.microsoft.com/office/drawing/2014/main" id="{312BBB42-6022-DBFC-41B8-B07644E0B8D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063A73-A843-C907-CB34-4A661C480D25}"/>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AA4F2017-9CB4-49C1-3BFB-591197462D5A}"/>
              </a:ext>
            </a:extLst>
          </p:cNvPr>
          <p:cNvSpPr>
            <a:spLocks noGrp="1"/>
          </p:cNvSpPr>
          <p:nvPr>
            <p:ph type="sldNum" sz="quarter" idx="12"/>
          </p:nvPr>
        </p:nvSpPr>
        <p:spPr/>
        <p:txBody>
          <a:bodyPr/>
          <a:lstStyle/>
          <a:p>
            <a:fld id="{2533969A-88D7-D043-9145-D433A02B4603}" type="slidenum">
              <a:rPr lang="en-US" smtClean="0"/>
              <a:pPr/>
              <a:t>3</a:t>
            </a:fld>
            <a:endParaRPr lang="en-US" dirty="0"/>
          </a:p>
        </p:txBody>
      </p:sp>
      <p:sp>
        <p:nvSpPr>
          <p:cNvPr id="6" name="TextBox 5">
            <a:extLst>
              <a:ext uri="{FF2B5EF4-FFF2-40B4-BE49-F238E27FC236}">
                <a16:creationId xmlns:a16="http://schemas.microsoft.com/office/drawing/2014/main" id="{A5A318A2-C46D-7BAE-E772-67CFC4D8F8B3}"/>
              </a:ext>
            </a:extLst>
          </p:cNvPr>
          <p:cNvSpPr txBox="1"/>
          <p:nvPr/>
        </p:nvSpPr>
        <p:spPr>
          <a:xfrm>
            <a:off x="650448" y="895546"/>
            <a:ext cx="5194171" cy="523220"/>
          </a:xfrm>
          <a:prstGeom prst="rect">
            <a:avLst/>
          </a:prstGeom>
          <a:noFill/>
        </p:spPr>
        <p:txBody>
          <a:bodyPr wrap="square" rtlCol="0">
            <a:spAutoFit/>
          </a:bodyPr>
          <a:lstStyle/>
          <a:p>
            <a:r>
              <a:rPr lang="en-US" sz="2800" b="1" dirty="0">
                <a:solidFill>
                  <a:schemeClr val="bg2"/>
                </a:solidFill>
                <a:latin typeface="Georgia" panose="02040502050405020303" pitchFamily="18" charset="0"/>
              </a:rPr>
              <a:t>Outlines</a:t>
            </a:r>
          </a:p>
        </p:txBody>
      </p:sp>
    </p:spTree>
    <p:extLst>
      <p:ext uri="{BB962C8B-B14F-4D97-AF65-F5344CB8AC3E}">
        <p14:creationId xmlns:p14="http://schemas.microsoft.com/office/powerpoint/2010/main" val="37838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F79618-55F7-AB8C-3A4F-2EB8F267D28E}"/>
              </a:ext>
            </a:extLst>
          </p:cNvPr>
          <p:cNvSpPr>
            <a:spLocks noGrp="1"/>
          </p:cNvSpPr>
          <p:nvPr>
            <p:ph sz="quarter" idx="13"/>
          </p:nvPr>
        </p:nvSpPr>
        <p:spPr>
          <a:xfrm>
            <a:off x="548640" y="1282045"/>
            <a:ext cx="10687175" cy="4917587"/>
          </a:xfrm>
        </p:spPr>
        <p:txBody>
          <a:bodyPr/>
          <a:lstStyle/>
          <a:p>
            <a:pPr>
              <a:buFont typeface="Arial" panose="020B0604020202020204" pitchFamily="34" charset="0"/>
              <a:buChar char="•"/>
            </a:pPr>
            <a:r>
              <a:rPr lang="en-US" sz="2000" b="0" i="0" dirty="0">
                <a:solidFill>
                  <a:srgbClr val="4D5156"/>
                </a:solidFill>
                <a:effectLst/>
                <a:latin typeface="Calibri" panose="020F0502020204030204" pitchFamily="34" charset="0"/>
                <a:cs typeface="Calibri" panose="020F0502020204030204" pitchFamily="34" charset="0"/>
              </a:rPr>
              <a:t>Azure Virtual Machines are image service instances that provide on-demand and scalable computing resources with usage-based pricing.</a:t>
            </a:r>
          </a:p>
          <a:p>
            <a:pPr>
              <a:buFont typeface="Arial" panose="020B0604020202020204" pitchFamily="34" charset="0"/>
              <a:buChar char="•"/>
            </a:pPr>
            <a:r>
              <a:rPr lang="en-US" sz="2000" dirty="0">
                <a:solidFill>
                  <a:srgbClr val="4D5156"/>
                </a:solidFill>
                <a:latin typeface="Calibri" panose="020F0502020204030204" pitchFamily="34" charset="0"/>
                <a:cs typeface="Calibri" panose="020F0502020204030204" pitchFamily="34" charset="0"/>
              </a:rPr>
              <a:t>Each Virtual machine provides its own virtual hardware including CPUs, memory, hard drives, network interfaces and other devices.</a:t>
            </a:r>
          </a:p>
          <a:p>
            <a:pPr>
              <a:buFont typeface="Arial" panose="020B0604020202020204" pitchFamily="34" charset="0"/>
              <a:buChar char="•"/>
            </a:pPr>
            <a:r>
              <a:rPr lang="en-US" sz="2000" dirty="0">
                <a:solidFill>
                  <a:srgbClr val="4D5156"/>
                </a:solidFill>
                <a:latin typeface="Calibri" panose="020F0502020204030204" pitchFamily="34" charset="0"/>
                <a:cs typeface="Calibri" panose="020F0502020204030204" pitchFamily="34" charset="0"/>
              </a:rPr>
              <a:t>Each Virtual Machine offers the flexibility of virtualization without buying and maintaining the physical hardware that runs it.</a:t>
            </a:r>
          </a:p>
          <a:p>
            <a:pPr marL="0" indent="0">
              <a:buNone/>
            </a:pPr>
            <a:endParaRPr lang="en-US" dirty="0"/>
          </a:p>
        </p:txBody>
      </p:sp>
      <p:sp>
        <p:nvSpPr>
          <p:cNvPr id="3" name="Title 2">
            <a:extLst>
              <a:ext uri="{FF2B5EF4-FFF2-40B4-BE49-F238E27FC236}">
                <a16:creationId xmlns:a16="http://schemas.microsoft.com/office/drawing/2014/main" id="{61AEF990-696A-B040-B954-19E3ED7F019F}"/>
              </a:ext>
            </a:extLst>
          </p:cNvPr>
          <p:cNvSpPr>
            <a:spLocks noGrp="1"/>
          </p:cNvSpPr>
          <p:nvPr>
            <p:ph type="title"/>
          </p:nvPr>
        </p:nvSpPr>
        <p:spPr>
          <a:xfrm>
            <a:off x="548640" y="488562"/>
            <a:ext cx="10687175" cy="354818"/>
          </a:xfrm>
        </p:spPr>
        <p:txBody>
          <a:bodyPr/>
          <a:lstStyle/>
          <a:p>
            <a:r>
              <a:rPr lang="en-US" sz="2800" dirty="0">
                <a:latin typeface="Calibri" panose="020F0502020204030204" pitchFamily="34" charset="0"/>
                <a:cs typeface="Calibri" panose="020F0502020204030204" pitchFamily="34" charset="0"/>
              </a:rPr>
              <a:t>Virtual Machine</a:t>
            </a:r>
          </a:p>
        </p:txBody>
      </p:sp>
      <p:sp>
        <p:nvSpPr>
          <p:cNvPr id="4" name="Date Placeholder 3">
            <a:extLst>
              <a:ext uri="{FF2B5EF4-FFF2-40B4-BE49-F238E27FC236}">
                <a16:creationId xmlns:a16="http://schemas.microsoft.com/office/drawing/2014/main" id="{E47C6D42-3B15-7EF8-11A7-5D14964A479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A4CB015-58FB-CAFE-1AA9-5A0833356E3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BC6E777-15D5-1578-7C2F-1955F1617935}"/>
              </a:ext>
            </a:extLst>
          </p:cNvPr>
          <p:cNvSpPr>
            <a:spLocks noGrp="1"/>
          </p:cNvSpPr>
          <p:nvPr>
            <p:ph type="sldNum" sz="quarter" idx="16"/>
          </p:nvPr>
        </p:nvSpPr>
        <p:spPr/>
        <p:txBody>
          <a:bodyPr/>
          <a:lstStyle/>
          <a:p>
            <a:fld id="{2533969A-88D7-D043-9145-D433A02B4603}" type="slidenum">
              <a:rPr lang="en-US" smtClean="0"/>
              <a:pPr/>
              <a:t>4</a:t>
            </a:fld>
            <a:endParaRPr lang="en-US" dirty="0"/>
          </a:p>
        </p:txBody>
      </p:sp>
      <p:pic>
        <p:nvPicPr>
          <p:cNvPr id="8" name="Picture 7" descr="Diagram&#10;&#10;Description automatically generated">
            <a:extLst>
              <a:ext uri="{FF2B5EF4-FFF2-40B4-BE49-F238E27FC236}">
                <a16:creationId xmlns:a16="http://schemas.microsoft.com/office/drawing/2014/main" id="{7A5AFD9E-5A6E-44FB-1073-20332C6CBE25}"/>
              </a:ext>
            </a:extLst>
          </p:cNvPr>
          <p:cNvPicPr>
            <a:picLocks noChangeAspect="1"/>
          </p:cNvPicPr>
          <p:nvPr/>
        </p:nvPicPr>
        <p:blipFill>
          <a:blip r:embed="rId3"/>
          <a:stretch>
            <a:fillRect/>
          </a:stretch>
        </p:blipFill>
        <p:spPr>
          <a:xfrm>
            <a:off x="2752724" y="3662995"/>
            <a:ext cx="7134225" cy="2302738"/>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77D312FD-B557-D861-DCAE-F4C344CA3536}"/>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31699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E3E8D06-EF60-A6F5-80A9-6B0BE583FAD4}"/>
              </a:ext>
            </a:extLst>
          </p:cNvPr>
          <p:cNvPicPr>
            <a:picLocks noGrp="1" noChangeAspect="1"/>
          </p:cNvPicPr>
          <p:nvPr>
            <p:ph sz="quarter" idx="13"/>
          </p:nvPr>
        </p:nvPicPr>
        <p:blipFill>
          <a:blip r:embed="rId2"/>
          <a:stretch>
            <a:fillRect/>
          </a:stretch>
        </p:blipFill>
        <p:spPr>
          <a:xfrm>
            <a:off x="1277937" y="1600200"/>
            <a:ext cx="9732963" cy="4517231"/>
          </a:xfrm>
        </p:spPr>
      </p:pic>
      <p:sp>
        <p:nvSpPr>
          <p:cNvPr id="3" name="Title 2">
            <a:extLst>
              <a:ext uri="{FF2B5EF4-FFF2-40B4-BE49-F238E27FC236}">
                <a16:creationId xmlns:a16="http://schemas.microsoft.com/office/drawing/2014/main" id="{B7F76BE3-C5A5-EC7E-959D-8FC2BED50AAC}"/>
              </a:ext>
            </a:extLst>
          </p:cNvPr>
          <p:cNvSpPr>
            <a:spLocks noGrp="1"/>
          </p:cNvSpPr>
          <p:nvPr>
            <p:ph type="title"/>
          </p:nvPr>
        </p:nvSpPr>
        <p:spPr>
          <a:xfrm>
            <a:off x="548640" y="488561"/>
            <a:ext cx="9257773" cy="522715"/>
          </a:xfrm>
        </p:spPr>
        <p:txBody>
          <a:bodyPr/>
          <a:lstStyle/>
          <a:p>
            <a:r>
              <a:rPr lang="en-US" dirty="0"/>
              <a:t>                                           </a:t>
            </a:r>
            <a:r>
              <a:rPr lang="en-US" sz="2800" dirty="0">
                <a:latin typeface="Calibri" panose="020F0502020204030204" pitchFamily="34" charset="0"/>
                <a:cs typeface="Calibri" panose="020F0502020204030204" pitchFamily="34" charset="0"/>
              </a:rPr>
              <a:t>VM SLA</a:t>
            </a:r>
          </a:p>
        </p:txBody>
      </p:sp>
      <p:sp>
        <p:nvSpPr>
          <p:cNvPr id="4" name="Date Placeholder 3">
            <a:extLst>
              <a:ext uri="{FF2B5EF4-FFF2-40B4-BE49-F238E27FC236}">
                <a16:creationId xmlns:a16="http://schemas.microsoft.com/office/drawing/2014/main" id="{B55A4081-2D00-A695-6AD9-26F7819DE24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BD3E62-0931-9395-FFE0-87FC8A356ED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A4CE168-B36D-1DDE-B328-9B0A13D7E4AD}"/>
              </a:ext>
            </a:extLst>
          </p:cNvPr>
          <p:cNvSpPr>
            <a:spLocks noGrp="1"/>
          </p:cNvSpPr>
          <p:nvPr>
            <p:ph type="sldNum" sz="quarter" idx="16"/>
          </p:nvPr>
        </p:nvSpPr>
        <p:spPr/>
        <p:txBody>
          <a:bodyPr/>
          <a:lstStyle/>
          <a:p>
            <a:fld id="{2533969A-88D7-D043-9145-D433A02B4603}" type="slidenum">
              <a:rPr lang="en-US" smtClean="0"/>
              <a:pPr/>
              <a:t>5</a:t>
            </a:fld>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3F33A586-581D-6457-9D73-85248C24EF23}"/>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23664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music&#10;&#10;Description automatically generated">
            <a:extLst>
              <a:ext uri="{FF2B5EF4-FFF2-40B4-BE49-F238E27FC236}">
                <a16:creationId xmlns:a16="http://schemas.microsoft.com/office/drawing/2014/main" id="{27914EC6-DA11-D457-411E-63C04C3F5830}"/>
              </a:ext>
            </a:extLst>
          </p:cNvPr>
          <p:cNvPicPr>
            <a:picLocks noGrp="1" noChangeAspect="1"/>
          </p:cNvPicPr>
          <p:nvPr>
            <p:ph sz="quarter" idx="13"/>
          </p:nvPr>
        </p:nvPicPr>
        <p:blipFill>
          <a:blip r:embed="rId3"/>
          <a:stretch>
            <a:fillRect/>
          </a:stretch>
        </p:blipFill>
        <p:spPr>
          <a:xfrm>
            <a:off x="5895970" y="1976378"/>
            <a:ext cx="5724235" cy="2989806"/>
          </a:xfrm>
        </p:spPr>
      </p:pic>
      <p:sp>
        <p:nvSpPr>
          <p:cNvPr id="3" name="Title 2">
            <a:extLst>
              <a:ext uri="{FF2B5EF4-FFF2-40B4-BE49-F238E27FC236}">
                <a16:creationId xmlns:a16="http://schemas.microsoft.com/office/drawing/2014/main" id="{8FBC4C45-C151-FA86-40A2-2A4E913D4E8A}"/>
              </a:ext>
            </a:extLst>
          </p:cNvPr>
          <p:cNvSpPr>
            <a:spLocks noGrp="1"/>
          </p:cNvSpPr>
          <p:nvPr>
            <p:ph type="title"/>
          </p:nvPr>
        </p:nvSpPr>
        <p:spPr>
          <a:xfrm>
            <a:off x="548640" y="488561"/>
            <a:ext cx="10687175" cy="365125"/>
          </a:xfrm>
        </p:spPr>
        <p:txBody>
          <a:bodyPr/>
          <a:lstStyle/>
          <a:p>
            <a:r>
              <a:rPr lang="en-US" sz="2800" dirty="0">
                <a:latin typeface="Calibri" panose="020F0502020204030204" pitchFamily="34" charset="0"/>
                <a:cs typeface="Calibri" panose="020F0502020204030204" pitchFamily="34" charset="0"/>
              </a:rPr>
              <a:t>Virtual Machine Scale sets</a:t>
            </a:r>
          </a:p>
        </p:txBody>
      </p:sp>
      <p:sp>
        <p:nvSpPr>
          <p:cNvPr id="4" name="Date Placeholder 3">
            <a:extLst>
              <a:ext uri="{FF2B5EF4-FFF2-40B4-BE49-F238E27FC236}">
                <a16:creationId xmlns:a16="http://schemas.microsoft.com/office/drawing/2014/main" id="{485942DE-252B-E005-2CD8-7194F759B59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1155F77-FD08-0860-4B2A-52901F6DA2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A781DDD-E5E9-7E75-6DE9-8F92B4E4FE66}"/>
              </a:ext>
            </a:extLst>
          </p:cNvPr>
          <p:cNvSpPr>
            <a:spLocks noGrp="1"/>
          </p:cNvSpPr>
          <p:nvPr>
            <p:ph type="sldNum" sz="quarter" idx="16"/>
          </p:nvPr>
        </p:nvSpPr>
        <p:spPr/>
        <p:txBody>
          <a:bodyPr/>
          <a:lstStyle/>
          <a:p>
            <a:fld id="{2533969A-88D7-D043-9145-D433A02B4603}" type="slidenum">
              <a:rPr lang="en-US" smtClean="0"/>
              <a:pPr/>
              <a:t>6</a:t>
            </a:fld>
            <a:endParaRPr lang="en-US" dirty="0"/>
          </a:p>
        </p:txBody>
      </p:sp>
      <p:sp>
        <p:nvSpPr>
          <p:cNvPr id="7" name="TextBox 6">
            <a:extLst>
              <a:ext uri="{FF2B5EF4-FFF2-40B4-BE49-F238E27FC236}">
                <a16:creationId xmlns:a16="http://schemas.microsoft.com/office/drawing/2014/main" id="{7AF210DA-275F-F20F-4B89-8C2A46362EA7}"/>
              </a:ext>
            </a:extLst>
          </p:cNvPr>
          <p:cNvSpPr txBox="1"/>
          <p:nvPr/>
        </p:nvSpPr>
        <p:spPr>
          <a:xfrm>
            <a:off x="4656841" y="1734532"/>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2356D7CB-439B-0C6C-AD33-F3C14C2A1DBD}"/>
              </a:ext>
            </a:extLst>
          </p:cNvPr>
          <p:cNvSpPr txBox="1"/>
          <p:nvPr/>
        </p:nvSpPr>
        <p:spPr>
          <a:xfrm>
            <a:off x="886120" y="2103862"/>
            <a:ext cx="509188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Scale sets deploy a set of identical VMs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No pre-provisioning of VMs is required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As demand goes up VMs are add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AS demand goes down VMs are removed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The process can be manual, automated, or a combination of both.</a:t>
            </a:r>
          </a:p>
        </p:txBody>
      </p:sp>
      <p:pic>
        <p:nvPicPr>
          <p:cNvPr id="9" name="Picture 8" descr="A blue text on a white background&#10;&#10;Description automatically generated with medium confidence">
            <a:extLst>
              <a:ext uri="{FF2B5EF4-FFF2-40B4-BE49-F238E27FC236}">
                <a16:creationId xmlns:a16="http://schemas.microsoft.com/office/drawing/2014/main" id="{07F223C0-D703-5BBD-E6E9-2530A2E6899D}"/>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60639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B843CD-665E-DB04-508C-2AAE0C9C5EB1}"/>
              </a:ext>
            </a:extLst>
          </p:cNvPr>
          <p:cNvSpPr>
            <a:spLocks noGrp="1"/>
          </p:cNvSpPr>
          <p:nvPr>
            <p:ph sz="quarter" idx="13"/>
          </p:nvPr>
        </p:nvSpPr>
        <p:spPr>
          <a:xfrm>
            <a:off x="548640" y="1083076"/>
            <a:ext cx="10862310" cy="5774924"/>
          </a:xfrm>
        </p:spPr>
        <p:txBody>
          <a:bodyPr/>
          <a:lstStyle/>
          <a:p>
            <a:pPr algn="l"/>
            <a:r>
              <a:rPr lang="en-US" sz="2400" b="0" i="0" dirty="0">
                <a:solidFill>
                  <a:srgbClr val="333333"/>
                </a:solidFill>
                <a:effectLst/>
                <a:latin typeface="Calibri" panose="020F0502020204030204" pitchFamily="34" charset="0"/>
                <a:cs typeface="Calibri" panose="020F0502020204030204" pitchFamily="34" charset="0"/>
              </a:rPr>
              <a:t>The servers in a datacenter are divided into multiple physical and logical groups. </a:t>
            </a:r>
          </a:p>
          <a:p>
            <a:r>
              <a:rPr lang="en-US" sz="2400" b="0" i="0" dirty="0">
                <a:solidFill>
                  <a:srgbClr val="333333"/>
                </a:solidFill>
                <a:effectLst/>
                <a:latin typeface="Calibri" panose="020F0502020204030204" pitchFamily="34" charset="0"/>
                <a:cs typeface="Calibri" panose="020F0502020204030204" pitchFamily="34" charset="0"/>
              </a:rPr>
              <a:t>          physical grouping </a:t>
            </a:r>
            <a:r>
              <a:rPr lang="en-US" sz="2400" dirty="0">
                <a:solidFill>
                  <a:srgbClr val="333333"/>
                </a:solidFill>
                <a:latin typeface="Calibri" panose="020F0502020204030204" pitchFamily="34" charset="0"/>
                <a:cs typeface="Calibri" panose="020F0502020204030204" pitchFamily="34" charset="0"/>
              </a:rPr>
              <a:t>:</a:t>
            </a:r>
            <a:r>
              <a:rPr lang="en-US" sz="2400" b="0" i="0" dirty="0">
                <a:solidFill>
                  <a:srgbClr val="333333"/>
                </a:solidFill>
                <a:effectLst/>
                <a:latin typeface="Calibri" panose="020F0502020204030204" pitchFamily="34" charset="0"/>
                <a:cs typeface="Calibri" panose="020F0502020204030204" pitchFamily="34" charset="0"/>
              </a:rPr>
              <a:t> fault domain </a:t>
            </a:r>
          </a:p>
          <a:p>
            <a:r>
              <a:rPr lang="en-US" sz="2400" b="0" i="0" dirty="0">
                <a:solidFill>
                  <a:srgbClr val="333333"/>
                </a:solidFill>
                <a:effectLst/>
                <a:latin typeface="Calibri" panose="020F0502020204030204" pitchFamily="34" charset="0"/>
                <a:cs typeface="Calibri" panose="020F0502020204030204" pitchFamily="34" charset="0"/>
              </a:rPr>
              <a:t>          logical grouping : update domain</a:t>
            </a:r>
          </a:p>
          <a:p>
            <a:pPr marL="0" indent="0" algn="l">
              <a:buNone/>
            </a:pPr>
            <a:endParaRPr lang="en-US" b="0" i="0" dirty="0">
              <a:solidFill>
                <a:srgbClr val="333333"/>
              </a:solidFill>
              <a:effectLst/>
              <a:latin typeface="PT Serif" panose="020A0603040505020204" pitchFamily="18" charset="0"/>
            </a:endParaRPr>
          </a:p>
          <a:p>
            <a:pPr marL="0" indent="0">
              <a:buNone/>
            </a:pPr>
            <a:br>
              <a:rPr lang="en-US" dirty="0"/>
            </a:br>
            <a:endParaRPr lang="en-US" dirty="0"/>
          </a:p>
        </p:txBody>
      </p:sp>
      <p:sp>
        <p:nvSpPr>
          <p:cNvPr id="3" name="Title 2">
            <a:extLst>
              <a:ext uri="{FF2B5EF4-FFF2-40B4-BE49-F238E27FC236}">
                <a16:creationId xmlns:a16="http://schemas.microsoft.com/office/drawing/2014/main" id="{6CCD75EC-EC81-CFF5-4DE7-0A6172AD7F81}"/>
              </a:ext>
            </a:extLst>
          </p:cNvPr>
          <p:cNvSpPr>
            <a:spLocks noGrp="1"/>
          </p:cNvSpPr>
          <p:nvPr>
            <p:ph type="title"/>
          </p:nvPr>
        </p:nvSpPr>
        <p:spPr>
          <a:xfrm>
            <a:off x="548641" y="488562"/>
            <a:ext cx="8799546" cy="457990"/>
          </a:xfrm>
        </p:spPr>
        <p:txBody>
          <a:bodyPr/>
          <a:lstStyle/>
          <a:p>
            <a:r>
              <a:rPr lang="en-US" sz="2800" dirty="0">
                <a:latin typeface="Calibri" panose="020F0502020204030204" pitchFamily="34" charset="0"/>
                <a:cs typeface="Calibri" panose="020F0502020204030204" pitchFamily="34" charset="0"/>
              </a:rPr>
              <a:t>Virtual Machine Availability Set</a:t>
            </a:r>
          </a:p>
        </p:txBody>
      </p:sp>
      <p:sp>
        <p:nvSpPr>
          <p:cNvPr id="4" name="Date Placeholder 3">
            <a:extLst>
              <a:ext uri="{FF2B5EF4-FFF2-40B4-BE49-F238E27FC236}">
                <a16:creationId xmlns:a16="http://schemas.microsoft.com/office/drawing/2014/main" id="{1673D44E-6CF7-F7DE-50A8-72733B10C3C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74DE5A4-A977-6E75-AF27-CEAAE26E090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B65A1F9-85A1-5FC1-1350-B5D5BD36D827}"/>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10" name="Picture 9" descr="A picture containing text, screenshot&#10;&#10;Description automatically generated">
            <a:extLst>
              <a:ext uri="{FF2B5EF4-FFF2-40B4-BE49-F238E27FC236}">
                <a16:creationId xmlns:a16="http://schemas.microsoft.com/office/drawing/2014/main" id="{735FB95A-A8CA-281D-6E26-04CD0061AF05}"/>
              </a:ext>
            </a:extLst>
          </p:cNvPr>
          <p:cNvPicPr>
            <a:picLocks noChangeAspect="1"/>
          </p:cNvPicPr>
          <p:nvPr/>
        </p:nvPicPr>
        <p:blipFill>
          <a:blip r:embed="rId2"/>
          <a:stretch>
            <a:fillRect/>
          </a:stretch>
        </p:blipFill>
        <p:spPr>
          <a:xfrm>
            <a:off x="847725" y="2672179"/>
            <a:ext cx="9546354" cy="3684171"/>
          </a:xfrm>
          <a:prstGeom prst="rect">
            <a:avLst/>
          </a:prstGeom>
        </p:spPr>
      </p:pic>
      <p:pic>
        <p:nvPicPr>
          <p:cNvPr id="11" name="Picture 10" descr="A blue text on a white background&#10;&#10;Description automatically generated with medium confidence">
            <a:extLst>
              <a:ext uri="{FF2B5EF4-FFF2-40B4-BE49-F238E27FC236}">
                <a16:creationId xmlns:a16="http://schemas.microsoft.com/office/drawing/2014/main" id="{ABAAA20E-9E54-A66D-3C5B-227E7A5324D9}"/>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68219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DE2F2-7309-DFDE-E447-175A5F1BBE95}"/>
              </a:ext>
            </a:extLst>
          </p:cNvPr>
          <p:cNvSpPr>
            <a:spLocks noGrp="1"/>
          </p:cNvSpPr>
          <p:nvPr>
            <p:ph sz="quarter" idx="13"/>
          </p:nvPr>
        </p:nvSpPr>
        <p:spPr>
          <a:xfrm>
            <a:off x="548640" y="1420427"/>
            <a:ext cx="10687175" cy="4779205"/>
          </a:xfrm>
        </p:spPr>
        <p:txBody>
          <a:bodyPr/>
          <a:lstStyle/>
          <a:p>
            <a:r>
              <a:rPr lang="en-US" sz="2400" b="0" i="0" dirty="0">
                <a:solidFill>
                  <a:srgbClr val="333333"/>
                </a:solidFill>
                <a:effectLst/>
                <a:latin typeface="Calibri" panose="020F0502020204030204" pitchFamily="34" charset="0"/>
                <a:cs typeface="Calibri" panose="020F0502020204030204" pitchFamily="34" charset="0"/>
              </a:rPr>
              <a:t>An update domain is a group of resources that can be updated and rebooted if required at the same time. </a:t>
            </a:r>
          </a:p>
          <a:p>
            <a:r>
              <a:rPr lang="en-US" sz="2400" b="0" i="0" dirty="0">
                <a:solidFill>
                  <a:srgbClr val="333333"/>
                </a:solidFill>
                <a:effectLst/>
                <a:latin typeface="Calibri" panose="020F0502020204030204" pitchFamily="34" charset="0"/>
                <a:cs typeface="Calibri" panose="020F0502020204030204" pitchFamily="34" charset="0"/>
              </a:rPr>
              <a:t>From time to time, patches and software updates need to be applied. Some updates require servers to be rebooted. </a:t>
            </a:r>
          </a:p>
          <a:p>
            <a:r>
              <a:rPr lang="en-US" sz="2400" b="0" i="0" dirty="0">
                <a:solidFill>
                  <a:srgbClr val="333333"/>
                </a:solidFill>
                <a:effectLst/>
                <a:latin typeface="Calibri" panose="020F0502020204030204" pitchFamily="34" charset="0"/>
                <a:cs typeface="Calibri" panose="020F0502020204030204" pitchFamily="34" charset="0"/>
              </a:rPr>
              <a:t>Only one update domain is rebooted at a time. </a:t>
            </a:r>
          </a:p>
          <a:p>
            <a:r>
              <a:rPr lang="en-US" sz="2400" b="0" i="0" dirty="0">
                <a:solidFill>
                  <a:srgbClr val="333333"/>
                </a:solidFill>
                <a:effectLst/>
                <a:latin typeface="Calibri" panose="020F0502020204030204" pitchFamily="34" charset="0"/>
                <a:cs typeface="Calibri" panose="020F0502020204030204" pitchFamily="34" charset="0"/>
              </a:rPr>
              <a:t>A rebooted update domain is then given 30 minutes to recover before maintenance is initiated on a different update domain. </a:t>
            </a:r>
          </a:p>
          <a:p>
            <a:r>
              <a:rPr lang="en-US" sz="2400" b="0" i="0" dirty="0">
                <a:solidFill>
                  <a:srgbClr val="333333"/>
                </a:solidFill>
                <a:effectLst/>
                <a:latin typeface="Calibri" panose="020F0502020204030204" pitchFamily="34" charset="0"/>
                <a:cs typeface="Calibri" panose="020F0502020204030204" pitchFamily="34" charset="0"/>
              </a:rPr>
              <a:t>This reduces the downtime to a great extent.</a:t>
            </a:r>
          </a:p>
          <a:p>
            <a:r>
              <a:rPr lang="en-US" sz="2800" b="0" i="0" dirty="0">
                <a:solidFill>
                  <a:srgbClr val="323131"/>
                </a:solidFill>
                <a:effectLst/>
                <a:latin typeface="PT Serif" panose="020A0603040505020204" pitchFamily="18" charset="0"/>
              </a:rPr>
              <a:t>What may happen if availability sets are not used</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E23ACA1-D09C-5237-74A3-654A0C41DBA0}"/>
              </a:ext>
            </a:extLst>
          </p:cNvPr>
          <p:cNvSpPr>
            <a:spLocks noGrp="1"/>
          </p:cNvSpPr>
          <p:nvPr>
            <p:ph type="title"/>
          </p:nvPr>
        </p:nvSpPr>
        <p:spPr>
          <a:xfrm>
            <a:off x="548640" y="585925"/>
            <a:ext cx="10687175" cy="417251"/>
          </a:xfrm>
        </p:spPr>
        <p:txBody>
          <a:bodyPr/>
          <a:lstStyle/>
          <a:p>
            <a:r>
              <a:rPr lang="en-US" sz="2800" dirty="0">
                <a:latin typeface="Calibri" panose="020F0502020204030204" pitchFamily="34" charset="0"/>
                <a:cs typeface="Calibri" panose="020F0502020204030204" pitchFamily="34" charset="0"/>
              </a:rPr>
              <a:t>Update domain</a:t>
            </a:r>
          </a:p>
        </p:txBody>
      </p:sp>
      <p:sp>
        <p:nvSpPr>
          <p:cNvPr id="4" name="Date Placeholder 3">
            <a:extLst>
              <a:ext uri="{FF2B5EF4-FFF2-40B4-BE49-F238E27FC236}">
                <a16:creationId xmlns:a16="http://schemas.microsoft.com/office/drawing/2014/main" id="{1DE51177-31EE-ED6E-B28D-FC7EA19D44D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BC1E65-7FE9-3D50-F647-6100006C318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86ED28E7-35C0-FA0E-EBA4-6E4358A2F0F3}"/>
              </a:ext>
            </a:extLst>
          </p:cNvPr>
          <p:cNvSpPr>
            <a:spLocks noGrp="1"/>
          </p:cNvSpPr>
          <p:nvPr>
            <p:ph type="sldNum" sz="quarter" idx="16"/>
          </p:nvPr>
        </p:nvSpPr>
        <p:spPr/>
        <p:txBody>
          <a:bodyPr/>
          <a:lstStyle/>
          <a:p>
            <a:fld id="{2533969A-88D7-D043-9145-D433A02B4603}" type="slidenum">
              <a:rPr lang="en-US" smtClean="0"/>
              <a:pPr/>
              <a:t>8</a:t>
            </a:fld>
            <a:endParaRPr lang="en-US" dirty="0"/>
          </a:p>
        </p:txBody>
      </p:sp>
    </p:spTree>
    <p:extLst>
      <p:ext uri="{BB962C8B-B14F-4D97-AF65-F5344CB8AC3E}">
        <p14:creationId xmlns:p14="http://schemas.microsoft.com/office/powerpoint/2010/main" val="348636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FE45E3-A0C8-30CC-5FDA-597BA38F84F3}"/>
              </a:ext>
            </a:extLst>
          </p:cNvPr>
          <p:cNvSpPr>
            <a:spLocks noGrp="1"/>
          </p:cNvSpPr>
          <p:nvPr>
            <p:ph sz="quarter" idx="13"/>
          </p:nvPr>
        </p:nvSpPr>
        <p:spPr>
          <a:xfrm>
            <a:off x="548640" y="1438183"/>
            <a:ext cx="10687175" cy="4761449"/>
          </a:xfrm>
        </p:spPr>
        <p:txBody>
          <a:bodyPr/>
          <a:lstStyle/>
          <a:p>
            <a:r>
              <a:rPr lang="en-US" b="0" i="0" dirty="0">
                <a:solidFill>
                  <a:srgbClr val="333333"/>
                </a:solidFill>
                <a:effectLst/>
                <a:latin typeface="PT Serif" panose="020A0603040505020204" pitchFamily="18" charset="0"/>
              </a:rPr>
              <a:t>In real-world, web applications that have lot of demand, for example Google.com, Gmail.com, and Amazon.com may have many many web servers and database servers.</a:t>
            </a:r>
          </a:p>
          <a:p>
            <a:r>
              <a:rPr lang="en-US" b="0" i="0" dirty="0">
                <a:solidFill>
                  <a:srgbClr val="333333"/>
                </a:solidFill>
                <a:effectLst/>
                <a:latin typeface="PT Serif" panose="020A0603040505020204" pitchFamily="18" charset="0"/>
              </a:rPr>
              <a:t> However, our example simple, let's just stick to two web servers and two database servers. The load balancer obviously distributes the incoming traffic between the two web servers.</a:t>
            </a:r>
            <a:endParaRPr lang="en-US" dirty="0"/>
          </a:p>
        </p:txBody>
      </p:sp>
      <p:sp>
        <p:nvSpPr>
          <p:cNvPr id="3" name="Title 2">
            <a:extLst>
              <a:ext uri="{FF2B5EF4-FFF2-40B4-BE49-F238E27FC236}">
                <a16:creationId xmlns:a16="http://schemas.microsoft.com/office/drawing/2014/main" id="{C9EC8BDB-99D6-2811-F65C-18D3617AF2B3}"/>
              </a:ext>
            </a:extLst>
          </p:cNvPr>
          <p:cNvSpPr>
            <a:spLocks noGrp="1"/>
          </p:cNvSpPr>
          <p:nvPr>
            <p:ph type="title"/>
          </p:nvPr>
        </p:nvSpPr>
        <p:spPr>
          <a:xfrm>
            <a:off x="548640" y="488561"/>
            <a:ext cx="10687175" cy="612270"/>
          </a:xfrm>
        </p:spPr>
        <p:txBody>
          <a:bodyPr/>
          <a:lstStyle/>
          <a:p>
            <a:r>
              <a:rPr lang="en-US" b="0" i="0" dirty="0">
                <a:solidFill>
                  <a:srgbClr val="323131"/>
                </a:solidFill>
                <a:effectLst/>
                <a:latin typeface="PT Serif" panose="020A0603040505020204" pitchFamily="18" charset="0"/>
              </a:rPr>
              <a:t>What may happen if availability sets are not used</a:t>
            </a:r>
            <a:br>
              <a:rPr lang="en-US" b="0" i="0" dirty="0">
                <a:solidFill>
                  <a:srgbClr val="323131"/>
                </a:solidFill>
                <a:effectLst/>
                <a:latin typeface="PT Serif" panose="020A0603040505020204" pitchFamily="18" charset="0"/>
              </a:rPr>
            </a:br>
            <a:endParaRPr lang="en-US" dirty="0"/>
          </a:p>
        </p:txBody>
      </p:sp>
      <p:sp>
        <p:nvSpPr>
          <p:cNvPr id="4" name="Date Placeholder 3">
            <a:extLst>
              <a:ext uri="{FF2B5EF4-FFF2-40B4-BE49-F238E27FC236}">
                <a16:creationId xmlns:a16="http://schemas.microsoft.com/office/drawing/2014/main" id="{5A399E8B-D525-F575-70C9-4BD55D450FF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9818BD2-6169-0243-9135-B8160FEB9B2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2D1D9E0-77C2-7D94-820B-127C3CF4FD4F}"/>
              </a:ext>
            </a:extLst>
          </p:cNvPr>
          <p:cNvSpPr>
            <a:spLocks noGrp="1"/>
          </p:cNvSpPr>
          <p:nvPr>
            <p:ph type="sldNum" sz="quarter" idx="16"/>
          </p:nvPr>
        </p:nvSpPr>
        <p:spPr/>
        <p:txBody>
          <a:bodyPr/>
          <a:lstStyle/>
          <a:p>
            <a:fld id="{2533969A-88D7-D043-9145-D433A02B4603}" type="slidenum">
              <a:rPr lang="en-US" smtClean="0"/>
              <a:pPr/>
              <a:t>9</a:t>
            </a:fld>
            <a:endParaRPr lang="en-US" dirty="0"/>
          </a:p>
        </p:txBody>
      </p:sp>
    </p:spTree>
    <p:extLst>
      <p:ext uri="{BB962C8B-B14F-4D97-AF65-F5344CB8AC3E}">
        <p14:creationId xmlns:p14="http://schemas.microsoft.com/office/powerpoint/2010/main" val="1527774747"/>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Community Brands</Template>
  <TotalTime>36819</TotalTime>
  <Words>1562</Words>
  <Application>Microsoft Office PowerPoint</Application>
  <PresentationFormat>Widescreen</PresentationFormat>
  <Paragraphs>190</Paragraphs>
  <Slides>17</Slides>
  <Notes>6</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Calibri</vt:lpstr>
      <vt:lpstr>Franklin Gothic Medium</vt:lpstr>
      <vt:lpstr>Georgia</vt:lpstr>
      <vt:lpstr>Google Sans</vt:lpstr>
      <vt:lpstr>Noto Sans JP</vt:lpstr>
      <vt:lpstr>PT Serif</vt:lpstr>
      <vt:lpstr>Roboto</vt:lpstr>
      <vt:lpstr>Roboto Light</vt:lpstr>
      <vt:lpstr>Segoe UI</vt:lpstr>
      <vt:lpstr>Source Sans Pro Regular</vt:lpstr>
      <vt:lpstr>Wingdings</vt:lpstr>
      <vt:lpstr>Particle theme Master</vt:lpstr>
      <vt:lpstr>Azure Fundamentals (AZ-900)</vt:lpstr>
      <vt:lpstr>Day - 3  Azure Compute Services</vt:lpstr>
      <vt:lpstr>PowerPoint Presentation</vt:lpstr>
      <vt:lpstr>Virtual Machine</vt:lpstr>
      <vt:lpstr>                                           VM SLA</vt:lpstr>
      <vt:lpstr>Virtual Machine Scale sets</vt:lpstr>
      <vt:lpstr>Virtual Machine Availability Set</vt:lpstr>
      <vt:lpstr>Update domain</vt:lpstr>
      <vt:lpstr>What may happen if availability sets are not used </vt:lpstr>
      <vt:lpstr>Load Balancer</vt:lpstr>
      <vt:lpstr> Azure Container Instance (ACI)</vt:lpstr>
      <vt:lpstr>App Services</vt:lpstr>
      <vt:lpstr>Types of App services</vt:lpstr>
      <vt:lpstr>Azure Functions</vt:lpstr>
      <vt:lpstr>Function Use case</vt:lpstr>
      <vt:lpstr>                                            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749</cp:revision>
  <cp:lastPrinted>2018-09-10T21:50:39Z</cp:lastPrinted>
  <dcterms:created xsi:type="dcterms:W3CDTF">2018-08-21T17:33:32Z</dcterms:created>
  <dcterms:modified xsi:type="dcterms:W3CDTF">2023-06-21T07:57:23Z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