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1822" r:id="rId5"/>
    <p:sldId id="1728" r:id="rId6"/>
    <p:sldId id="1733" r:id="rId7"/>
    <p:sldId id="1796" r:id="rId8"/>
    <p:sldId id="1831" r:id="rId9"/>
    <p:sldId id="1793" r:id="rId10"/>
    <p:sldId id="1827" r:id="rId11"/>
    <p:sldId id="1790" r:id="rId12"/>
    <p:sldId id="1832" r:id="rId13"/>
    <p:sldId id="1828" r:id="rId14"/>
    <p:sldId id="1750" r:id="rId15"/>
    <p:sldId id="1833" r:id="rId16"/>
    <p:sldId id="1834" r:id="rId17"/>
    <p:sldId id="1835" r:id="rId18"/>
    <p:sldId id="1836" r:id="rId19"/>
    <p:sldId id="1837" r:id="rId20"/>
    <p:sldId id="1838" r:id="rId21"/>
    <p:sldId id="1839" r:id="rId22"/>
    <p:sldId id="1840" r:id="rId23"/>
    <p:sldId id="1826" r:id="rId24"/>
    <p:sldId id="16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D75"/>
    <a:srgbClr val="012C74"/>
    <a:srgbClr val="125798"/>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53141" autoAdjust="0"/>
  </p:normalViewPr>
  <p:slideViewPr>
    <p:cSldViewPr snapToGrid="0" snapToObjects="1" showGuides="1">
      <p:cViewPr varScale="1">
        <p:scale>
          <a:sx n="86" d="100"/>
          <a:sy n="86" d="100"/>
        </p:scale>
        <p:origin x="562"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6/21/2023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a:t>
            </a:fld>
            <a:endParaRPr lang="en-US"/>
          </a:p>
        </p:txBody>
      </p:sp>
    </p:spTree>
    <p:extLst>
      <p:ext uri="{BB962C8B-B14F-4D97-AF65-F5344CB8AC3E}">
        <p14:creationId xmlns:p14="http://schemas.microsoft.com/office/powerpoint/2010/main" val="334029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https://learn.microsoft.com/en-us/azure/application-gateway/overview</a:t>
            </a:r>
          </a:p>
          <a:p>
            <a:endParaRPr lang="en-US" dirty="0"/>
          </a:p>
          <a:p>
            <a:br>
              <a:rPr lang="en-US" dirty="0"/>
            </a:br>
            <a:r>
              <a:rPr lang="en-US" b="0" i="0" dirty="0">
                <a:solidFill>
                  <a:srgbClr val="202124"/>
                </a:solidFill>
                <a:effectLst/>
                <a:latin typeface="Google Sans"/>
              </a:rPr>
              <a:t>Azure Application Gateway is </a:t>
            </a:r>
            <a:r>
              <a:rPr lang="en-US" b="0" i="0" dirty="0">
                <a:solidFill>
                  <a:srgbClr val="040C28"/>
                </a:solidFill>
                <a:effectLst/>
                <a:latin typeface="Google Sans"/>
              </a:rPr>
              <a:t>a web traffic load balancer that enables you to manage traffic to your web applications</a:t>
            </a:r>
            <a:r>
              <a:rPr lang="en-US" b="0" i="0" dirty="0">
                <a:solidFill>
                  <a:srgbClr val="202124"/>
                </a:solidFill>
                <a:effectLst/>
                <a:latin typeface="Google Sans"/>
              </a:rPr>
              <a:t>. </a:t>
            </a:r>
          </a:p>
          <a:p>
            <a:endParaRPr lang="en-US" b="0" i="0" dirty="0">
              <a:solidFill>
                <a:srgbClr val="202124"/>
              </a:solidFill>
              <a:effectLst/>
              <a:latin typeface="Google Sans"/>
            </a:endParaRPr>
          </a:p>
          <a:p>
            <a:r>
              <a:rPr lang="en-US" b="0" i="0" dirty="0">
                <a:solidFill>
                  <a:srgbClr val="202124"/>
                </a:solidFill>
                <a:effectLst/>
                <a:latin typeface="Google Sans"/>
              </a:rPr>
              <a:t>Traditional load balancers operate at the transport layer (OSI layer 4 - TCP and UDP) and route traffic based on source IP address and port, to a destination IP address and port</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16</a:t>
            </a:fld>
            <a:endParaRPr lang="en-US"/>
          </a:p>
        </p:txBody>
      </p:sp>
    </p:spTree>
    <p:extLst>
      <p:ext uri="{BB962C8B-B14F-4D97-AF65-F5344CB8AC3E}">
        <p14:creationId xmlns:p14="http://schemas.microsoft.com/office/powerpoint/2010/main" val="14776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DNS stands for Domain Name System. It is a hierarchical decentralized naming system that translates domain names (such as </a:t>
            </a:r>
            <a:r>
              <a:rPr lang="en-US" b="0" i="0" u="sng" dirty="0">
                <a:effectLst/>
                <a:latin typeface="Söhne"/>
                <a:hlinkClick r:id="rId3"/>
              </a:rPr>
              <a:t>www.example.com</a:t>
            </a:r>
            <a:r>
              <a:rPr lang="en-US" b="0" i="0" dirty="0">
                <a:solidFill>
                  <a:srgbClr val="374151"/>
                </a:solidFill>
                <a:effectLst/>
                <a:latin typeface="Söhne"/>
              </a:rPr>
              <a:t>) into IP addresses (such as 192.0.2.1). DNS is essential for the functioning of the internet as it enables users to access websites and other internet resources using user-friendly domain names instead of remembering complex IP addresses.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18</a:t>
            </a:fld>
            <a:endParaRPr lang="en-US"/>
          </a:p>
        </p:txBody>
      </p:sp>
    </p:spTree>
    <p:extLst>
      <p:ext uri="{BB962C8B-B14F-4D97-AF65-F5344CB8AC3E}">
        <p14:creationId xmlns:p14="http://schemas.microsoft.com/office/powerpoint/2010/main" val="48274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https://www.whizlabs.com/blog/azure-cdn-complete-guide/</a:t>
            </a:r>
          </a:p>
          <a:p>
            <a:endParaRPr lang="en-US" dirty="0"/>
          </a:p>
          <a:p>
            <a:pPr algn="l"/>
            <a:br>
              <a:rPr lang="en-US" b="0" i="0" dirty="0">
                <a:solidFill>
                  <a:srgbClr val="374151"/>
                </a:solidFill>
                <a:effectLst/>
                <a:latin typeface="Söhne"/>
              </a:rPr>
            </a:br>
            <a:r>
              <a:rPr lang="en-US" b="0" i="0" dirty="0">
                <a:solidFill>
                  <a:srgbClr val="374151"/>
                </a:solidFill>
                <a:effectLst/>
                <a:latin typeface="Söhne"/>
              </a:rPr>
              <a:t>By using Azure CDN, you can significantly improve the delivery speed and user experience of your website's static content. It reduces latency, optimizes bandwidth usage, and provides a more responsive browsing experience for users around the world.</a:t>
            </a:r>
          </a:p>
          <a:p>
            <a:pPr algn="l"/>
            <a:r>
              <a:rPr lang="en-US" b="0" i="0" dirty="0">
                <a:solidFill>
                  <a:srgbClr val="374151"/>
                </a:solidFill>
                <a:effectLst/>
                <a:latin typeface="Söhne"/>
              </a:rPr>
              <a:t>It's important to note that Azure CDN can also be used to accelerate the delivery of dynamic content, live streaming, and other types of content delivery scenarios</a:t>
            </a:r>
          </a:p>
          <a:p>
            <a:pPr algn="l"/>
            <a:endParaRPr lang="en-US" b="0" i="0" dirty="0">
              <a:solidFill>
                <a:srgbClr val="374151"/>
              </a:solidFill>
              <a:effectLst/>
              <a:latin typeface="Söhne"/>
            </a:endParaRPr>
          </a:p>
          <a:p>
            <a:pPr algn="l"/>
            <a:r>
              <a:rPr lang="en-US" b="0" i="0" dirty="0">
                <a:solidFill>
                  <a:srgbClr val="374151"/>
                </a:solidFill>
                <a:effectLst/>
                <a:latin typeface="Söhne"/>
              </a:rPr>
              <a:t>Azure CDN (Content Delivery Network) is a global distributed network of servers that helps deliver high-bandwidth content to users with low latency and high performance. It caches and distributes content across multiple edge locations worldwide, closer to end-users, reducing the distance data needs to travel and improving content delivery speed.</a:t>
            </a:r>
          </a:p>
          <a:p>
            <a:pPr algn="l"/>
            <a:endParaRPr lang="en-US" b="0" i="0" dirty="0">
              <a:solidFill>
                <a:srgbClr val="374151"/>
              </a:solidFill>
              <a:effectLst/>
              <a:latin typeface="Söhne"/>
            </a:endParaRPr>
          </a:p>
          <a:p>
            <a:pPr algn="l"/>
            <a:r>
              <a:rPr lang="en-US" b="0" i="0" dirty="0">
                <a:solidFill>
                  <a:srgbClr val="374151"/>
                </a:solidFill>
                <a:effectLst/>
                <a:latin typeface="Söhne"/>
              </a:rPr>
              <a:t>Here's an example of a real-time application of Azure CDN:</a:t>
            </a:r>
          </a:p>
          <a:p>
            <a:pPr algn="l"/>
            <a:r>
              <a:rPr lang="en-US" b="0" i="0" dirty="0">
                <a:solidFill>
                  <a:srgbClr val="374151"/>
                </a:solidFill>
                <a:effectLst/>
                <a:latin typeface="Söhne"/>
              </a:rPr>
              <a:t>Suppose you have a website that serves static content such as images, videos, CSS files, and JavaScript files. To improve the performance and user experience, you decide to leverage Azure CDN.</a:t>
            </a:r>
          </a:p>
          <a:p>
            <a:pPr algn="l"/>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19</a:t>
            </a:fld>
            <a:endParaRPr lang="en-US"/>
          </a:p>
        </p:txBody>
      </p:sp>
    </p:spTree>
    <p:extLst>
      <p:ext uri="{BB962C8B-B14F-4D97-AF65-F5344CB8AC3E}">
        <p14:creationId xmlns:p14="http://schemas.microsoft.com/office/powerpoint/2010/main" val="211550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A container is </a:t>
            </a:r>
            <a:r>
              <a:rPr lang="en-US" b="1" i="0" dirty="0">
                <a:solidFill>
                  <a:srgbClr val="5F6368"/>
                </a:solidFill>
                <a:effectLst/>
                <a:latin typeface="arial" panose="020B0604020202020204" pitchFamily="34" charset="0"/>
              </a:rPr>
              <a:t>a unit of software that packages code and its dependencies, so the application runs</a:t>
            </a:r>
            <a:r>
              <a:rPr lang="en-US" b="0" i="0" dirty="0">
                <a:solidFill>
                  <a:srgbClr val="4D5156"/>
                </a:solidFill>
                <a:effectLst/>
                <a:latin typeface="arial" panose="020B0604020202020204" pitchFamily="34" charset="0"/>
              </a:rPr>
              <a:t> quickly and reliably across computing environments.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4</a:t>
            </a:fld>
            <a:endParaRPr lang="en-US"/>
          </a:p>
        </p:txBody>
      </p:sp>
    </p:spTree>
    <p:extLst>
      <p:ext uri="{BB962C8B-B14F-4D97-AF65-F5344CB8AC3E}">
        <p14:creationId xmlns:p14="http://schemas.microsoft.com/office/powerpoint/2010/main" val="419805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program used to run and manage one or more virtual machines on a computer.</a:t>
            </a:r>
          </a:p>
          <a:p>
            <a:r>
              <a:rPr lang="en-US" b="0" i="0" dirty="0">
                <a:solidFill>
                  <a:srgbClr val="4D5156"/>
                </a:solidFill>
                <a:effectLst/>
                <a:latin typeface="arial" panose="020B0604020202020204" pitchFamily="34" charset="0"/>
              </a:rPr>
              <a:t>Docker Engine is </a:t>
            </a:r>
            <a:r>
              <a:rPr lang="en-US" b="1" i="0" dirty="0">
                <a:solidFill>
                  <a:srgbClr val="5F6368"/>
                </a:solidFill>
                <a:effectLst/>
                <a:latin typeface="arial" panose="020B0604020202020204" pitchFamily="34" charset="0"/>
              </a:rPr>
              <a:t>an open source containerization technology for building and containerizing your applications</a:t>
            </a:r>
            <a:r>
              <a:rPr lang="en-US" b="0" i="0" dirty="0">
                <a:solidFill>
                  <a:srgbClr val="4D5156"/>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5</a:t>
            </a:fld>
            <a:endParaRPr lang="en-US"/>
          </a:p>
        </p:txBody>
      </p:sp>
    </p:spTree>
    <p:extLst>
      <p:ext uri="{BB962C8B-B14F-4D97-AF65-F5344CB8AC3E}">
        <p14:creationId xmlns:p14="http://schemas.microsoft.com/office/powerpoint/2010/main" val="254123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https://www.youtube.com/watch?v=eS5GJkI69Qg&amp;ab_channel=WafaStudies</a:t>
            </a:r>
          </a:p>
          <a:p>
            <a:endParaRPr lang="en-US" dirty="0"/>
          </a:p>
          <a:p>
            <a:r>
              <a:rPr lang="en-US" dirty="0"/>
              <a:t>What do we think about </a:t>
            </a:r>
            <a:r>
              <a:rPr lang="en-US" dirty="0" err="1"/>
              <a:t>whne</a:t>
            </a:r>
            <a:r>
              <a:rPr lang="en-US" dirty="0"/>
              <a:t> we develop an application ?</a:t>
            </a:r>
          </a:p>
          <a:p>
            <a:r>
              <a:rPr lang="en-US" dirty="0"/>
              <a:t>Where to deploy ? what kind of server ? What OS?</a:t>
            </a:r>
          </a:p>
          <a:p>
            <a:r>
              <a:rPr lang="en-US" dirty="0"/>
              <a:t>How do we take care of scaling and availability of the application?</a:t>
            </a:r>
          </a:p>
          <a:p>
            <a:endParaRPr lang="en-US" dirty="0"/>
          </a:p>
          <a:p>
            <a:r>
              <a:rPr lang="en-US" dirty="0"/>
              <a:t>What if you don't need to worry about servers and focus on your code?</a:t>
            </a:r>
          </a:p>
          <a:p>
            <a:r>
              <a:rPr lang="en-US" dirty="0"/>
              <a:t>Enter serverless</a:t>
            </a:r>
          </a:p>
          <a:p>
            <a:r>
              <a:rPr lang="en-US" dirty="0"/>
              <a:t>Remember : serverless does not mean "No servers"</a:t>
            </a:r>
          </a:p>
          <a:p>
            <a:endParaRPr lang="en-US" dirty="0"/>
          </a:p>
          <a:p>
            <a:r>
              <a:rPr lang="en-US" dirty="0"/>
              <a:t>You don't worry about infrastructure</a:t>
            </a:r>
          </a:p>
          <a:p>
            <a:r>
              <a:rPr lang="en-US" dirty="0"/>
              <a:t>Flexible scaling and automated high availability</a:t>
            </a:r>
          </a:p>
          <a:p>
            <a:endParaRPr lang="en-US" dirty="0"/>
          </a:p>
          <a:p>
            <a:r>
              <a:rPr lang="en-US" dirty="0"/>
              <a:t>Most important : Pay for use</a:t>
            </a:r>
          </a:p>
          <a:p>
            <a:r>
              <a:rPr lang="en-US" dirty="0"/>
              <a:t>Ideally Zero request ==&gt; Zero </a:t>
            </a:r>
            <a:r>
              <a:rPr lang="en-US" dirty="0" err="1"/>
              <a:t>cose</a:t>
            </a:r>
            <a:endParaRPr lang="en-US" dirty="0"/>
          </a:p>
          <a:p>
            <a:endParaRPr lang="en-US" dirty="0"/>
          </a:p>
          <a:p>
            <a:r>
              <a:rPr lang="en-US" dirty="0"/>
              <a:t>You focus on code and the cloud managed service takes care of all that is</a:t>
            </a:r>
          </a:p>
          <a:p>
            <a:r>
              <a:rPr lang="en-US" dirty="0"/>
              <a:t>needed to scale your code to server millions of request</a:t>
            </a:r>
          </a:p>
          <a:p>
            <a:r>
              <a:rPr lang="en-US" dirty="0"/>
              <a:t>Pay for requests and not servers</a:t>
            </a:r>
          </a:p>
        </p:txBody>
      </p:sp>
      <p:sp>
        <p:nvSpPr>
          <p:cNvPr id="4" name="Slide Number Placeholder 3"/>
          <p:cNvSpPr>
            <a:spLocks noGrp="1"/>
          </p:cNvSpPr>
          <p:nvPr>
            <p:ph type="sldNum" sz="quarter" idx="5"/>
          </p:nvPr>
        </p:nvSpPr>
        <p:spPr/>
        <p:txBody>
          <a:bodyPr/>
          <a:lstStyle/>
          <a:p>
            <a:fld id="{01EDE7D6-B9F5-D840-9840-FB1876016570}" type="slidenum">
              <a:rPr lang="en-US" smtClean="0"/>
              <a:t>8</a:t>
            </a:fld>
            <a:endParaRPr lang="en-US"/>
          </a:p>
        </p:txBody>
      </p:sp>
    </p:spTree>
    <p:extLst>
      <p:ext uri="{BB962C8B-B14F-4D97-AF65-F5344CB8AC3E}">
        <p14:creationId xmlns:p14="http://schemas.microsoft.com/office/powerpoint/2010/main" val="195611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https://www.youtube.com/watch?v=inaXkN2UrFE</a:t>
            </a:r>
          </a:p>
        </p:txBody>
      </p:sp>
      <p:sp>
        <p:nvSpPr>
          <p:cNvPr id="4" name="Slide Number Placeholder 3"/>
          <p:cNvSpPr>
            <a:spLocks noGrp="1"/>
          </p:cNvSpPr>
          <p:nvPr>
            <p:ph type="sldNum" sz="quarter" idx="5"/>
          </p:nvPr>
        </p:nvSpPr>
        <p:spPr/>
        <p:txBody>
          <a:bodyPr/>
          <a:lstStyle/>
          <a:p>
            <a:fld id="{01EDE7D6-B9F5-D840-9840-FB1876016570}" type="slidenum">
              <a:rPr lang="en-US" smtClean="0"/>
              <a:t>11</a:t>
            </a:fld>
            <a:endParaRPr lang="en-US"/>
          </a:p>
        </p:txBody>
      </p:sp>
    </p:spTree>
    <p:extLst>
      <p:ext uri="{BB962C8B-B14F-4D97-AF65-F5344CB8AC3E}">
        <p14:creationId xmlns:p14="http://schemas.microsoft.com/office/powerpoint/2010/main" val="428676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primary purpose of a </a:t>
            </a:r>
            <a:r>
              <a:rPr lang="en-US" b="0" i="0" dirty="0" err="1">
                <a:solidFill>
                  <a:srgbClr val="374151"/>
                </a:solidFill>
                <a:effectLst/>
                <a:latin typeface="Söhne"/>
              </a:rPr>
              <a:t>VNet</a:t>
            </a:r>
            <a:r>
              <a:rPr lang="en-US" b="0" i="0" dirty="0">
                <a:solidFill>
                  <a:srgbClr val="374151"/>
                </a:solidFill>
                <a:effectLst/>
                <a:latin typeface="Söhne"/>
              </a:rPr>
              <a:t> is to enable communication and connectivity between various resources deployed in the Azure cloud, such as virtual machines, Azure App Services, and databases. It allows you to create your own virtual network topology, define IP address ranges, and configure network settings such as subnets, security groups, and routing tables.</a:t>
            </a:r>
          </a:p>
          <a:p>
            <a:endParaRPr lang="en-US" b="0" i="0" dirty="0">
              <a:solidFill>
                <a:srgbClr val="374151"/>
              </a:solidFill>
              <a:effectLst/>
              <a:latin typeface="Söhne"/>
            </a:endParaRPr>
          </a:p>
          <a:p>
            <a:r>
              <a:rPr lang="en-US" b="0" i="0" dirty="0">
                <a:solidFill>
                  <a:srgbClr val="374151"/>
                </a:solidFill>
                <a:effectLst/>
                <a:latin typeface="Söhne"/>
              </a:rPr>
              <a:t>It helps protect your resources from unauthorized access and provides network segmentation.</a:t>
            </a:r>
          </a:p>
          <a:p>
            <a:endParaRPr lang="en-US" b="0" i="0" dirty="0">
              <a:solidFill>
                <a:srgbClr val="374151"/>
              </a:solidFill>
              <a:effectLst/>
              <a:latin typeface="Söhne"/>
            </a:endParaRPr>
          </a:p>
          <a:p>
            <a:pPr algn="l"/>
            <a:r>
              <a:rPr lang="en-US" b="0" i="0" dirty="0">
                <a:solidFill>
                  <a:srgbClr val="374151"/>
                </a:solidFill>
                <a:effectLst/>
                <a:latin typeface="Söhne"/>
              </a:rPr>
              <a:t>Suppose you are a company that is migrating its on-premises infrastructure to the Azure cloud. You have multiple virtual machines (VMs) hosting different services, such as a web server, application server, and database server. To ensure security and isolation, you decide to deploy these VMs within a Virtual Network (</a:t>
            </a:r>
            <a:r>
              <a:rPr lang="en-US" b="0" i="0" dirty="0" err="1">
                <a:solidFill>
                  <a:srgbClr val="374151"/>
                </a:solidFill>
                <a:effectLst/>
                <a:latin typeface="Söhne"/>
              </a:rPr>
              <a:t>VNet</a:t>
            </a:r>
            <a:r>
              <a:rPr lang="en-US" b="0" i="0" dirty="0">
                <a:solidFill>
                  <a:srgbClr val="374151"/>
                </a:solidFill>
                <a:effectLst/>
                <a:latin typeface="Söhne"/>
              </a:rPr>
              <a:t>).</a:t>
            </a:r>
          </a:p>
          <a:p>
            <a:pPr algn="l"/>
            <a:r>
              <a:rPr lang="en-US" b="0" i="0" dirty="0">
                <a:solidFill>
                  <a:srgbClr val="374151"/>
                </a:solidFill>
                <a:effectLst/>
                <a:latin typeface="Söhne"/>
              </a:rPr>
              <a:t>Here's how </a:t>
            </a:r>
            <a:r>
              <a:rPr lang="en-US" b="0" i="0" dirty="0" err="1">
                <a:solidFill>
                  <a:srgbClr val="374151"/>
                </a:solidFill>
                <a:effectLst/>
                <a:latin typeface="Söhne"/>
              </a:rPr>
              <a:t>VNet</a:t>
            </a:r>
            <a:r>
              <a:rPr lang="en-US" b="0" i="0" dirty="0">
                <a:solidFill>
                  <a:srgbClr val="374151"/>
                </a:solidFill>
                <a:effectLst/>
                <a:latin typeface="Söhne"/>
              </a:rPr>
              <a:t> can be used in this scenario:</a:t>
            </a:r>
          </a:p>
          <a:p>
            <a:pPr algn="l">
              <a:buFont typeface="+mj-lt"/>
              <a:buAutoNum type="arabicPeriod"/>
            </a:pPr>
            <a:r>
              <a:rPr lang="en-US" b="0" i="0" dirty="0">
                <a:solidFill>
                  <a:srgbClr val="374151"/>
                </a:solidFill>
                <a:effectLst/>
                <a:latin typeface="Söhne"/>
              </a:rPr>
              <a:t>Creating a </a:t>
            </a:r>
            <a:r>
              <a:rPr lang="en-US" b="0" i="0" dirty="0" err="1">
                <a:solidFill>
                  <a:srgbClr val="374151"/>
                </a:solidFill>
                <a:effectLst/>
                <a:latin typeface="Söhne"/>
              </a:rPr>
              <a:t>VNet</a:t>
            </a:r>
            <a:r>
              <a:rPr lang="en-US" b="0" i="0" dirty="0">
                <a:solidFill>
                  <a:srgbClr val="374151"/>
                </a:solidFill>
                <a:effectLst/>
                <a:latin typeface="Söhne"/>
              </a:rPr>
              <a:t>: You start by creating a </a:t>
            </a:r>
            <a:r>
              <a:rPr lang="en-US" b="0" i="0" dirty="0" err="1">
                <a:solidFill>
                  <a:srgbClr val="374151"/>
                </a:solidFill>
                <a:effectLst/>
                <a:latin typeface="Söhne"/>
              </a:rPr>
              <a:t>VNet</a:t>
            </a:r>
            <a:r>
              <a:rPr lang="en-US" b="0" i="0" dirty="0">
                <a:solidFill>
                  <a:srgbClr val="374151"/>
                </a:solidFill>
                <a:effectLst/>
                <a:latin typeface="Söhne"/>
              </a:rPr>
              <a:t> in Azure, defining the IP address range for the </a:t>
            </a:r>
            <a:r>
              <a:rPr lang="en-US" b="0" i="0" dirty="0" err="1">
                <a:solidFill>
                  <a:srgbClr val="374151"/>
                </a:solidFill>
                <a:effectLst/>
                <a:latin typeface="Söhne"/>
              </a:rPr>
              <a:t>VNet</a:t>
            </a:r>
            <a:r>
              <a:rPr lang="en-US" b="0" i="0" dirty="0">
                <a:solidFill>
                  <a:srgbClr val="374151"/>
                </a:solidFill>
                <a:effectLst/>
                <a:latin typeface="Söhne"/>
              </a:rPr>
              <a:t>. For example, you might specify the IP range as 10.0.0.0/16.</a:t>
            </a:r>
          </a:p>
          <a:p>
            <a:pPr algn="l">
              <a:buFont typeface="+mj-lt"/>
              <a:buAutoNum type="arabicPeriod"/>
            </a:pPr>
            <a:r>
              <a:rPr lang="en-US" b="0" i="0" dirty="0">
                <a:solidFill>
                  <a:srgbClr val="374151"/>
                </a:solidFill>
                <a:effectLst/>
                <a:latin typeface="Söhne"/>
              </a:rPr>
              <a:t>Subnet Configuration: Within the </a:t>
            </a:r>
            <a:r>
              <a:rPr lang="en-US" b="0" i="0" dirty="0" err="1">
                <a:solidFill>
                  <a:srgbClr val="374151"/>
                </a:solidFill>
                <a:effectLst/>
                <a:latin typeface="Söhne"/>
              </a:rPr>
              <a:t>VNet</a:t>
            </a:r>
            <a:r>
              <a:rPr lang="en-US" b="0" i="0" dirty="0">
                <a:solidFill>
                  <a:srgbClr val="374151"/>
                </a:solidFill>
                <a:effectLst/>
                <a:latin typeface="Söhne"/>
              </a:rPr>
              <a:t>, you define multiple subnets to segregate the VMs based on their functionalities. For instance, you can create a "Web Subnet" for the web server VM, an "Application Subnet" for the application server VM, and a "Database Subnet" for the database server VM. Each subnet can have its own IP address range.</a:t>
            </a:r>
          </a:p>
          <a:p>
            <a:pPr algn="l">
              <a:buFont typeface="+mj-lt"/>
              <a:buAutoNum type="arabicPeriod"/>
            </a:pPr>
            <a:r>
              <a:rPr lang="en-US" b="0" i="0" dirty="0">
                <a:solidFill>
                  <a:srgbClr val="374151"/>
                </a:solidFill>
                <a:effectLst/>
                <a:latin typeface="Söhne"/>
              </a:rPr>
              <a:t>Network Security Groups (NSGs): NSGs are associated with subnets and provide inbound and outbound traffic filtering for the VMs. You can configure rules to allow or deny specific protocols, ports, or IP ranges. For example, you can create a rule to allow HTTP traffic (port 80) only to the VMs in the "Web Subnet."</a:t>
            </a:r>
          </a:p>
          <a:p>
            <a:pPr algn="l">
              <a:buFont typeface="+mj-lt"/>
              <a:buAutoNum type="arabicPeriod"/>
            </a:pPr>
            <a:r>
              <a:rPr lang="en-US" b="0" i="0" dirty="0">
                <a:solidFill>
                  <a:srgbClr val="374151"/>
                </a:solidFill>
                <a:effectLst/>
                <a:latin typeface="Söhne"/>
              </a:rPr>
              <a:t>Network Connectivity: You can establish connectivity within the </a:t>
            </a:r>
            <a:r>
              <a:rPr lang="en-US" b="0" i="0" dirty="0" err="1">
                <a:solidFill>
                  <a:srgbClr val="374151"/>
                </a:solidFill>
                <a:effectLst/>
                <a:latin typeface="Söhne"/>
              </a:rPr>
              <a:t>VNet</a:t>
            </a:r>
            <a:r>
              <a:rPr lang="en-US" b="0" i="0" dirty="0">
                <a:solidFill>
                  <a:srgbClr val="374151"/>
                </a:solidFill>
                <a:effectLst/>
                <a:latin typeface="Söhne"/>
              </a:rPr>
              <a:t> and to the outside world. For example, you might configure a virtual private network (VPN) gateway to connect the </a:t>
            </a:r>
            <a:r>
              <a:rPr lang="en-US" b="0" i="0" dirty="0" err="1">
                <a:solidFill>
                  <a:srgbClr val="374151"/>
                </a:solidFill>
                <a:effectLst/>
                <a:latin typeface="Söhne"/>
              </a:rPr>
              <a:t>VNet</a:t>
            </a:r>
            <a:r>
              <a:rPr lang="en-US" b="0" i="0" dirty="0">
                <a:solidFill>
                  <a:srgbClr val="374151"/>
                </a:solidFill>
                <a:effectLst/>
                <a:latin typeface="Söhne"/>
              </a:rPr>
              <a:t> to your on-premises network, allowing communication between the VMs in Azure and your local network.</a:t>
            </a:r>
          </a:p>
          <a:p>
            <a:pPr algn="l">
              <a:buFont typeface="+mj-lt"/>
              <a:buAutoNum type="arabicPeriod"/>
            </a:pPr>
            <a:r>
              <a:rPr lang="en-US" b="0" i="0" dirty="0">
                <a:solidFill>
                  <a:srgbClr val="374151"/>
                </a:solidFill>
                <a:effectLst/>
                <a:latin typeface="Söhne"/>
              </a:rPr>
              <a:t>Load Balancer: To distribute incoming traffic across the web server VMs, you can deploy an Azure Load Balancer within the </a:t>
            </a:r>
            <a:r>
              <a:rPr lang="en-US" b="0" i="0" dirty="0" err="1">
                <a:solidFill>
                  <a:srgbClr val="374151"/>
                </a:solidFill>
                <a:effectLst/>
                <a:latin typeface="Söhne"/>
              </a:rPr>
              <a:t>VNet</a:t>
            </a:r>
            <a:r>
              <a:rPr lang="en-US" b="0" i="0" dirty="0">
                <a:solidFill>
                  <a:srgbClr val="374151"/>
                </a:solidFill>
                <a:effectLst/>
                <a:latin typeface="Söhne"/>
              </a:rPr>
              <a:t>. It provides high availability and scalability by evenly distributing requests among the VMs.</a:t>
            </a:r>
          </a:p>
          <a:p>
            <a:pPr algn="l"/>
            <a:r>
              <a:rPr lang="en-US" b="0" i="0" dirty="0">
                <a:solidFill>
                  <a:srgbClr val="374151"/>
                </a:solidFill>
                <a:effectLst/>
                <a:latin typeface="Söhne"/>
              </a:rPr>
              <a:t>By deploying your VMs within a </a:t>
            </a:r>
            <a:r>
              <a:rPr lang="en-US" b="0" i="0" dirty="0" err="1">
                <a:solidFill>
                  <a:srgbClr val="374151"/>
                </a:solidFill>
                <a:effectLst/>
                <a:latin typeface="Söhne"/>
              </a:rPr>
              <a:t>VNet</a:t>
            </a:r>
            <a:r>
              <a:rPr lang="en-US" b="0" i="0" dirty="0">
                <a:solidFill>
                  <a:srgbClr val="374151"/>
                </a:solidFill>
                <a:effectLst/>
                <a:latin typeface="Söhne"/>
              </a:rPr>
              <a:t> and configuring the network settings, you achieve network isolation, security, and control. The </a:t>
            </a:r>
            <a:r>
              <a:rPr lang="en-US" b="0" i="0" dirty="0" err="1">
                <a:solidFill>
                  <a:srgbClr val="374151"/>
                </a:solidFill>
                <a:effectLst/>
                <a:latin typeface="Söhne"/>
              </a:rPr>
              <a:t>VNet</a:t>
            </a:r>
            <a:r>
              <a:rPr lang="en-US" b="0" i="0" dirty="0">
                <a:solidFill>
                  <a:srgbClr val="374151"/>
                </a:solidFill>
                <a:effectLst/>
                <a:latin typeface="Söhne"/>
              </a:rPr>
              <a:t> acts as a virtual network infrastructure, enabling communication between the VMs, managing network traffic, and providing connectivity to your on-premises </a:t>
            </a:r>
            <a:r>
              <a:rPr lang="en-US" b="0" i="0" dirty="0" err="1">
                <a:solidFill>
                  <a:srgbClr val="374151"/>
                </a:solidFill>
                <a:effectLst/>
                <a:latin typeface="Söhne"/>
              </a:rPr>
              <a:t>envir</a:t>
            </a: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12</a:t>
            </a:fld>
            <a:endParaRPr lang="en-US"/>
          </a:p>
        </p:txBody>
      </p:sp>
    </p:spTree>
    <p:extLst>
      <p:ext uri="{BB962C8B-B14F-4D97-AF65-F5344CB8AC3E}">
        <p14:creationId xmlns:p14="http://schemas.microsoft.com/office/powerpoint/2010/main" val="27152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https://k21academy.com/microsoft-azure/architect/virtual-networks-in-microsoft-azure-vnet-peeringexpressroutevpn-gateway/</a:t>
            </a:r>
          </a:p>
          <a:p>
            <a:r>
              <a:rPr lang="en-US" dirty="0"/>
              <a:t>https://www.youtube.com/watch?v=Wb2rAYQ3Qbc&amp;ab_channel=Simplilearn</a:t>
            </a:r>
          </a:p>
        </p:txBody>
      </p:sp>
      <p:sp>
        <p:nvSpPr>
          <p:cNvPr id="4" name="Slide Number Placeholder 3"/>
          <p:cNvSpPr>
            <a:spLocks noGrp="1"/>
          </p:cNvSpPr>
          <p:nvPr>
            <p:ph type="sldNum" sz="quarter" idx="5"/>
          </p:nvPr>
        </p:nvSpPr>
        <p:spPr/>
        <p:txBody>
          <a:bodyPr/>
          <a:lstStyle/>
          <a:p>
            <a:fld id="{01EDE7D6-B9F5-D840-9840-FB1876016570}" type="slidenum">
              <a:rPr lang="en-US" smtClean="0"/>
              <a:t>13</a:t>
            </a:fld>
            <a:endParaRPr lang="en-US"/>
          </a:p>
        </p:txBody>
      </p:sp>
    </p:spTree>
    <p:extLst>
      <p:ext uri="{BB962C8B-B14F-4D97-AF65-F5344CB8AC3E}">
        <p14:creationId xmlns:p14="http://schemas.microsoft.com/office/powerpoint/2010/main" val="388620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https://www.testpreptraining.com/blog/what-is-the-difference-between-public-and-private-subnet-in-aws/</a:t>
            </a:r>
          </a:p>
          <a:p>
            <a:endParaRPr lang="en-US" dirty="0"/>
          </a:p>
          <a:p>
            <a:r>
              <a:rPr lang="en-US" b="0" i="0" dirty="0">
                <a:solidFill>
                  <a:srgbClr val="202124"/>
                </a:solidFill>
                <a:effectLst/>
                <a:latin typeface="Google Sans"/>
              </a:rPr>
              <a:t>A network security group </a:t>
            </a:r>
            <a:r>
              <a:rPr lang="en-US" b="0" i="0" dirty="0">
                <a:solidFill>
                  <a:srgbClr val="040C28"/>
                </a:solidFill>
                <a:effectLst/>
                <a:latin typeface="Google Sans"/>
              </a:rPr>
              <a:t>contains security rules that allow or deny inbound network traffic to, or outbound network traffic from, several types of Azure resources</a:t>
            </a:r>
            <a:r>
              <a:rPr lang="en-US" b="0" i="0" dirty="0">
                <a:solidFill>
                  <a:srgbClr val="202124"/>
                </a:solidFill>
                <a:effectLst/>
                <a:latin typeface="Google Sans"/>
              </a:rPr>
              <a:t>. For each rule, you can specify source and destination, port, and protocol</a:t>
            </a:r>
          </a:p>
          <a:p>
            <a:endParaRPr lang="en-US" b="0" i="0" dirty="0">
              <a:solidFill>
                <a:srgbClr val="202124"/>
              </a:solidFill>
              <a:effectLst/>
              <a:latin typeface="Google Sans"/>
            </a:endParaRPr>
          </a:p>
          <a:p>
            <a:endParaRPr lang="en-US" b="0" i="0" dirty="0">
              <a:solidFill>
                <a:srgbClr val="202124"/>
              </a:solidFill>
              <a:effectLst/>
              <a:latin typeface="Google Sans"/>
            </a:endParaRPr>
          </a:p>
          <a:p>
            <a:pPr algn="l"/>
            <a:r>
              <a:rPr lang="en-US" b="0" i="0" dirty="0">
                <a:solidFill>
                  <a:srgbClr val="374151"/>
                </a:solidFill>
                <a:effectLst/>
                <a:latin typeface="Söhne"/>
              </a:rPr>
              <a:t>NSG stands for Network Security Group. It is a fundamental network security feature in Microsoft Azure that acts as a virtual firewall for controlling inbound and outbound traffic to Azure resources.</a:t>
            </a:r>
          </a:p>
          <a:p>
            <a:pPr algn="l"/>
            <a:r>
              <a:rPr lang="en-US" b="0" i="0" dirty="0">
                <a:solidFill>
                  <a:srgbClr val="374151"/>
                </a:solidFill>
                <a:effectLst/>
                <a:latin typeface="Söhne"/>
              </a:rPr>
              <a:t>Here's an example of a real-time application of NSGs:</a:t>
            </a:r>
          </a:p>
          <a:p>
            <a:pPr algn="l"/>
            <a:r>
              <a:rPr lang="en-US" b="0" i="0" dirty="0">
                <a:solidFill>
                  <a:srgbClr val="374151"/>
                </a:solidFill>
                <a:effectLst/>
                <a:latin typeface="Söhne"/>
              </a:rPr>
              <a:t>Suppose you are managing a multi-tier web application deployed in Azure that consists of a web server, an application server, and a database server. To secure the communication between these components and control network traffic, you can use NSGs.</a:t>
            </a:r>
          </a:p>
          <a:p>
            <a:br>
              <a:rPr lang="en-US" dirty="0"/>
            </a:br>
            <a:r>
              <a:rPr lang="en-US" b="0" i="0" dirty="0">
                <a:solidFill>
                  <a:srgbClr val="374151"/>
                </a:solidFill>
                <a:effectLst/>
                <a:latin typeface="Söhne"/>
              </a:rPr>
              <a:t>By using subnets, you achieve network segmentation, efficient IP address allocation, and improved security within your organization's network infrastructure. Each department has its own subnet, allowing for logical separation, better control over network traffic, and easier management of resources.</a:t>
            </a:r>
          </a:p>
          <a:p>
            <a:endParaRPr lang="en-US" b="0" i="0" dirty="0">
              <a:solidFill>
                <a:srgbClr val="374151"/>
              </a:solidFill>
              <a:effectLst/>
              <a:latin typeface="Söhne"/>
            </a:endParaRPr>
          </a:p>
          <a:p>
            <a:pPr algn="l"/>
            <a:r>
              <a:rPr lang="en-US" b="0" i="0" dirty="0">
                <a:solidFill>
                  <a:srgbClr val="374151"/>
                </a:solidFill>
                <a:effectLst/>
                <a:latin typeface="Söhne"/>
              </a:rPr>
              <a:t>Suppose you work for a large organization that has multiple departments, each requiring their own network segment. To achieve network segmentation and efficient IP address allocation, you decide to use subnets.</a:t>
            </a:r>
          </a:p>
          <a:p>
            <a:pPr algn="l"/>
            <a:r>
              <a:rPr lang="en-US" b="0" i="0" dirty="0">
                <a:solidFill>
                  <a:srgbClr val="374151"/>
                </a:solidFill>
                <a:effectLst/>
                <a:latin typeface="Söhne"/>
              </a:rPr>
              <a:t>Here's how subnets can be used in this scenario:</a:t>
            </a:r>
          </a:p>
          <a:p>
            <a:pPr algn="l">
              <a:buFont typeface="+mj-lt"/>
              <a:buAutoNum type="arabicPeriod"/>
            </a:pPr>
            <a:r>
              <a:rPr lang="en-US" b="0" i="0" dirty="0">
                <a:solidFill>
                  <a:srgbClr val="374151"/>
                </a:solidFill>
                <a:effectLst/>
                <a:latin typeface="Söhne"/>
              </a:rPr>
              <a:t>Departmental Network Segmentation: You have departments such as Finance, Marketing, and IT. To separate their network traffic and ensure security and privacy, you create separate subnets for each department. For example, you might create the Finance Subnet, Marketing Subnet, and IT Subnet.</a:t>
            </a:r>
          </a:p>
          <a:p>
            <a:pPr algn="l">
              <a:buFont typeface="+mj-lt"/>
              <a:buAutoNum type="arabicPeriod"/>
            </a:pPr>
            <a:r>
              <a:rPr lang="en-US" b="0" i="0" dirty="0">
                <a:solidFill>
                  <a:srgbClr val="374151"/>
                </a:solidFill>
                <a:effectLst/>
                <a:latin typeface="Söhne"/>
              </a:rPr>
              <a:t>IP Address Allocation: Each subnet is assigned a specific IP address range that is unique within the larger network. For instance, the Finance Subnet may be assigned the IP range 192.168.1.0/24, the Marketing Subnet 192.168.2.0/24, and the IT Subnet 192.168.3.0/24. This allows devices within each subnet to have IP addresses within their respective ranges.</a:t>
            </a:r>
          </a:p>
          <a:p>
            <a:pPr algn="l">
              <a:buFont typeface="+mj-lt"/>
              <a:buAutoNum type="arabicPeriod"/>
            </a:pPr>
            <a:r>
              <a:rPr lang="en-US" b="0" i="0" dirty="0">
                <a:solidFill>
                  <a:srgbClr val="374151"/>
                </a:solidFill>
                <a:effectLst/>
                <a:latin typeface="Söhne"/>
              </a:rPr>
              <a:t>Network Routing: Routers are configured to connect the subnets and enable communication between them. Routing tables are set up to direct network traffic between subnets based on their IP addresses</a:t>
            </a: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14</a:t>
            </a:fld>
            <a:endParaRPr lang="en-US"/>
          </a:p>
        </p:txBody>
      </p:sp>
    </p:spTree>
    <p:extLst>
      <p:ext uri="{BB962C8B-B14F-4D97-AF65-F5344CB8AC3E}">
        <p14:creationId xmlns:p14="http://schemas.microsoft.com/office/powerpoint/2010/main" val="32061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A gateway in a network </a:t>
            </a:r>
            <a:r>
              <a:rPr lang="en-US" b="0" i="0" dirty="0">
                <a:solidFill>
                  <a:srgbClr val="040C28"/>
                </a:solidFill>
                <a:effectLst/>
                <a:latin typeface="Google Sans"/>
              </a:rPr>
              <a:t>converts information from one protocol to another and then transfers it over the web</a:t>
            </a:r>
            <a:r>
              <a:rPr lang="en-US" b="0" i="0" dirty="0">
                <a:solidFill>
                  <a:srgbClr val="4D5156"/>
                </a:solidFill>
                <a:effectLst/>
                <a:latin typeface="Google Sans"/>
              </a:rPr>
              <a:t>. </a:t>
            </a:r>
          </a:p>
          <a:p>
            <a:r>
              <a:rPr lang="en-US" b="0" i="0" dirty="0">
                <a:solidFill>
                  <a:srgbClr val="4D5156"/>
                </a:solidFill>
                <a:effectLst/>
                <a:latin typeface="Google Sans"/>
              </a:rPr>
              <a:t>For example, if a computer on the Internet sends an email to another, the gateway converts the message from one protocol to another and sends it back</a:t>
            </a:r>
          </a:p>
          <a:p>
            <a:endParaRPr lang="en-US" b="0" i="0" dirty="0">
              <a:solidFill>
                <a:srgbClr val="4D5156"/>
              </a:solidFill>
              <a:effectLst/>
              <a:latin typeface="Google Sans"/>
            </a:endParaRPr>
          </a:p>
          <a:p>
            <a:r>
              <a:rPr lang="en-US" b="0" i="0" dirty="0">
                <a:solidFill>
                  <a:srgbClr val="374151"/>
                </a:solidFill>
                <a:effectLst/>
                <a:latin typeface="Söhne"/>
              </a:rPr>
              <a:t>Suppose you work for a company that has multiple branch offices located in different cities. To provide secure communication and connectivity between these offices, you decide to set up a VPN infrastructure using VPN Gateways.</a:t>
            </a:r>
            <a:endParaRPr lang="en-US" b="0" i="0" dirty="0">
              <a:solidFill>
                <a:srgbClr val="4D5156"/>
              </a:solidFill>
              <a:effectLst/>
              <a:latin typeface="Google Sans"/>
            </a:endParaRPr>
          </a:p>
          <a:p>
            <a:endParaRPr lang="en-US" b="0" i="0" dirty="0">
              <a:solidFill>
                <a:srgbClr val="4D5156"/>
              </a:solidFill>
              <a:effectLst/>
              <a:latin typeface="Google Sans"/>
            </a:endParaRPr>
          </a:p>
          <a:p>
            <a:r>
              <a:rPr lang="en-US" b="0" i="0" dirty="0">
                <a:solidFill>
                  <a:srgbClr val="374151"/>
                </a:solidFill>
                <a:effectLst/>
                <a:latin typeface="Söhne"/>
              </a:rPr>
              <a:t>By deploying VPN Gateways, you can establish secure and private communication channels between different networks. It enables branch offices to securely access resources in the company's headquarters and allows remote users to connect to the corporate network from anywhere, ensuring data confidentiality and integrity.</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15</a:t>
            </a:fld>
            <a:endParaRPr lang="en-US"/>
          </a:p>
        </p:txBody>
      </p:sp>
    </p:spTree>
    <p:extLst>
      <p:ext uri="{BB962C8B-B14F-4D97-AF65-F5344CB8AC3E}">
        <p14:creationId xmlns:p14="http://schemas.microsoft.com/office/powerpoint/2010/main" val="2219279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a:solidFill>
                  <a:srgbClr val="FFFFFF">
                    <a:lumMod val="75000"/>
                  </a:srgbClr>
                </a:solidFill>
              </a:rPr>
              <a:t>© 2022 Trellance, Inc. All rights reserved.</a:t>
            </a:r>
            <a:endParaRPr lang="en-US" dirty="0">
              <a:solidFill>
                <a:srgbClr val="FFFFFF">
                  <a:lumMod val="75000"/>
                </a:srgbClr>
              </a:solidFill>
            </a:endParaRP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754143" y="2818615"/>
            <a:ext cx="9286327" cy="610385"/>
          </a:xfrm>
        </p:spPr>
        <p:txBody>
          <a:bodyPr/>
          <a:lstStyle/>
          <a:p>
            <a:pPr algn="ctr"/>
            <a:r>
              <a:rPr lang="en-US" sz="3600" dirty="0">
                <a:latin typeface="Calibri" panose="020F0502020204030204" pitchFamily="34" charset="0"/>
                <a:cs typeface="Calibri" panose="020F0502020204030204" pitchFamily="34" charset="0"/>
              </a:rPr>
              <a:t>Azure Fundamentals (AZ-900)</a:t>
            </a:r>
          </a:p>
        </p:txBody>
      </p:sp>
      <p:pic>
        <p:nvPicPr>
          <p:cNvPr id="5" name="Picture 4" descr="A picture containing symbol, text, logo, emblem&#10;&#10;Description automatically generated">
            <a:extLst>
              <a:ext uri="{FF2B5EF4-FFF2-40B4-BE49-F238E27FC236}">
                <a16:creationId xmlns:a16="http://schemas.microsoft.com/office/drawing/2014/main" id="{49E7B17F-483D-3D35-9FFB-C6F6AD8C8ED4}"/>
              </a:ext>
            </a:extLst>
          </p:cNvPr>
          <p:cNvPicPr>
            <a:picLocks noChangeAspect="1"/>
          </p:cNvPicPr>
          <p:nvPr/>
        </p:nvPicPr>
        <p:blipFill>
          <a:blip r:embed="rId3"/>
          <a:stretch>
            <a:fillRect/>
          </a:stretch>
        </p:blipFill>
        <p:spPr>
          <a:xfrm>
            <a:off x="4588154" y="3633147"/>
            <a:ext cx="1661304" cy="1775614"/>
          </a:xfrm>
          <a:prstGeom prst="rect">
            <a:avLst/>
          </a:prstGeom>
        </p:spPr>
      </p:pic>
      <p:pic>
        <p:nvPicPr>
          <p:cNvPr id="8" name="Picture 7" descr="A close-up of a logo&#10;&#10;Description automatically generated with medium confidence">
            <a:extLst>
              <a:ext uri="{FF2B5EF4-FFF2-40B4-BE49-F238E27FC236}">
                <a16:creationId xmlns:a16="http://schemas.microsoft.com/office/drawing/2014/main" id="{872FBD8E-D576-F946-C2F2-794CBE2B2F35}"/>
              </a:ext>
            </a:extLst>
          </p:cNvPr>
          <p:cNvPicPr>
            <a:picLocks noChangeAspect="1"/>
          </p:cNvPicPr>
          <p:nvPr/>
        </p:nvPicPr>
        <p:blipFill>
          <a:blip r:embed="rId4"/>
          <a:stretch>
            <a:fillRect/>
          </a:stretch>
        </p:blipFill>
        <p:spPr>
          <a:xfrm>
            <a:off x="3884605" y="1677127"/>
            <a:ext cx="3025402" cy="937341"/>
          </a:xfrm>
          <a:prstGeom prst="rect">
            <a:avLst/>
          </a:prstGeom>
        </p:spPr>
      </p:pic>
    </p:spTree>
    <p:extLst>
      <p:ext uri="{BB962C8B-B14F-4D97-AF65-F5344CB8AC3E}">
        <p14:creationId xmlns:p14="http://schemas.microsoft.com/office/powerpoint/2010/main" val="201584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B485D-1F19-370F-1EF3-3B7E6BF39C6C}"/>
              </a:ext>
            </a:extLst>
          </p:cNvPr>
          <p:cNvSpPr>
            <a:spLocks noGrp="1"/>
          </p:cNvSpPr>
          <p:nvPr>
            <p:ph sz="quarter" idx="13"/>
          </p:nvPr>
        </p:nvSpPr>
        <p:spPr>
          <a:xfrm>
            <a:off x="548640" y="1127465"/>
            <a:ext cx="10687175" cy="507216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Functions </a:t>
            </a:r>
            <a:r>
              <a:rPr lang="en-US" sz="2400" b="1" dirty="0">
                <a:solidFill>
                  <a:schemeClr val="tx2"/>
                </a:solidFill>
                <a:latin typeface="Calibri" panose="020F0502020204030204" pitchFamily="34" charset="0"/>
                <a:cs typeface="Calibri" panose="020F0502020204030204" pitchFamily="34" charset="0"/>
              </a:rPr>
              <a:t>runs your code when it's triggered </a:t>
            </a:r>
            <a:r>
              <a:rPr lang="en-US" sz="2400" dirty="0">
                <a:solidFill>
                  <a:schemeClr val="tx2"/>
                </a:solidFill>
                <a:latin typeface="Calibri" panose="020F0502020204030204" pitchFamily="34" charset="0"/>
                <a:cs typeface="Calibri" panose="020F0502020204030204" pitchFamily="34" charset="0"/>
              </a:rPr>
              <a:t>and automatically </a:t>
            </a:r>
            <a:r>
              <a:rPr lang="en-US" sz="2400" b="1" dirty="0">
                <a:solidFill>
                  <a:schemeClr val="tx2"/>
                </a:solidFill>
                <a:latin typeface="Calibri" panose="020F0502020204030204" pitchFamily="34" charset="0"/>
                <a:cs typeface="Calibri" panose="020F0502020204030204" pitchFamily="34" charset="0"/>
              </a:rPr>
              <a:t>deallocates resources when the function is finished. </a:t>
            </a:r>
          </a:p>
          <a:p>
            <a:r>
              <a:rPr lang="en-US" sz="2400" dirty="0">
                <a:solidFill>
                  <a:schemeClr val="tx2"/>
                </a:solidFill>
                <a:latin typeface="Calibri" panose="020F0502020204030204" pitchFamily="34" charset="0"/>
                <a:cs typeface="Calibri" panose="020F0502020204030204" pitchFamily="34" charset="0"/>
              </a:rPr>
              <a:t>only charged for the </a:t>
            </a:r>
            <a:r>
              <a:rPr lang="en-US" sz="2400" b="1" dirty="0">
                <a:solidFill>
                  <a:schemeClr val="tx2"/>
                </a:solidFill>
                <a:latin typeface="Calibri" panose="020F0502020204030204" pitchFamily="34" charset="0"/>
                <a:cs typeface="Calibri" panose="020F0502020204030204" pitchFamily="34" charset="0"/>
              </a:rPr>
              <a:t>CPU time used </a:t>
            </a:r>
            <a:r>
              <a:rPr lang="en-US" sz="2400" dirty="0">
                <a:solidFill>
                  <a:schemeClr val="tx2"/>
                </a:solidFill>
                <a:latin typeface="Calibri" panose="020F0502020204030204" pitchFamily="34" charset="0"/>
                <a:cs typeface="Calibri" panose="020F0502020204030204" pitchFamily="34" charset="0"/>
              </a:rPr>
              <a:t>while your function runs.</a:t>
            </a:r>
          </a:p>
          <a:p>
            <a:r>
              <a:rPr lang="en-US" sz="2400" dirty="0">
                <a:solidFill>
                  <a:schemeClr val="tx2"/>
                </a:solidFill>
                <a:latin typeface="Calibri" panose="020F0502020204030204" pitchFamily="34" charset="0"/>
                <a:cs typeface="Calibri" panose="020F0502020204030204" pitchFamily="34" charset="0"/>
              </a:rPr>
              <a:t>Building a notification system for an </a:t>
            </a:r>
            <a:r>
              <a:rPr lang="en-US" sz="2400" b="1" dirty="0">
                <a:solidFill>
                  <a:schemeClr val="tx2"/>
                </a:solidFill>
                <a:latin typeface="Calibri" panose="020F0502020204030204" pitchFamily="34" charset="0"/>
                <a:cs typeface="Calibri" panose="020F0502020204030204" pitchFamily="34" charset="0"/>
              </a:rPr>
              <a:t>e-commerce website</a:t>
            </a:r>
            <a:r>
              <a:rPr lang="en-US" sz="2400" dirty="0">
                <a:solidFill>
                  <a:schemeClr val="tx2"/>
                </a:solidFill>
                <a:latin typeface="Calibri" panose="020F0502020204030204" pitchFamily="34" charset="0"/>
                <a:cs typeface="Calibri" panose="020F0502020204030204" pitchFamily="34" charset="0"/>
              </a:rPr>
              <a:t>.</a:t>
            </a:r>
          </a:p>
          <a:p>
            <a:r>
              <a:rPr lang="en-US" sz="2400" dirty="0">
                <a:solidFill>
                  <a:schemeClr val="tx2"/>
                </a:solidFill>
                <a:latin typeface="Calibri" panose="020F0502020204030204" pitchFamily="34" charset="0"/>
                <a:cs typeface="Calibri" panose="020F0502020204030204" pitchFamily="34" charset="0"/>
              </a:rPr>
              <a:t>Example: you have an online store send notification to the customer whenever a new product is added to a specific category, they are interested in.</a:t>
            </a:r>
          </a:p>
          <a:p>
            <a:r>
              <a:rPr lang="en-US" sz="2400" dirty="0">
                <a:solidFill>
                  <a:schemeClr val="tx2"/>
                </a:solidFill>
                <a:latin typeface="Calibri" panose="020F0502020204030204" pitchFamily="34" charset="0"/>
                <a:cs typeface="Calibri" panose="020F0502020204030204" pitchFamily="34" charset="0"/>
              </a:rPr>
              <a:t>Azure functions to achieve the above one using the below way</a:t>
            </a:r>
          </a:p>
          <a:p>
            <a:pPr marL="0" indent="0">
              <a:buNone/>
            </a:pPr>
            <a:r>
              <a:rPr lang="en-US" sz="2400" dirty="0">
                <a:solidFill>
                  <a:schemeClr val="tx2"/>
                </a:solidFill>
                <a:latin typeface="Calibri" panose="020F0502020204030204" pitchFamily="34" charset="0"/>
                <a:cs typeface="Calibri" panose="020F0502020204030204" pitchFamily="34" charset="0"/>
              </a:rPr>
              <a:t>     1) Trigger    2) Function Logic     3) Notification Generation   4) Notification Delivery</a:t>
            </a:r>
          </a:p>
          <a:p>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89701C1-E38C-654E-5D1A-4B50A1FE9B40}"/>
              </a:ext>
            </a:extLst>
          </p:cNvPr>
          <p:cNvSpPr>
            <a:spLocks noGrp="1"/>
          </p:cNvSpPr>
          <p:nvPr>
            <p:ph type="title"/>
          </p:nvPr>
        </p:nvSpPr>
        <p:spPr>
          <a:xfrm>
            <a:off x="548640" y="488561"/>
            <a:ext cx="10687175" cy="440523"/>
          </a:xfrm>
        </p:spPr>
        <p:txBody>
          <a:bodyPr/>
          <a:lstStyle/>
          <a:p>
            <a:r>
              <a:rPr lang="en-US" sz="2800" dirty="0">
                <a:latin typeface="Calibri" panose="020F0502020204030204" pitchFamily="34" charset="0"/>
                <a:cs typeface="Calibri" panose="020F0502020204030204" pitchFamily="34" charset="0"/>
              </a:rPr>
              <a:t>Function Use case</a:t>
            </a:r>
          </a:p>
        </p:txBody>
      </p:sp>
      <p:sp>
        <p:nvSpPr>
          <p:cNvPr id="4" name="Date Placeholder 3">
            <a:extLst>
              <a:ext uri="{FF2B5EF4-FFF2-40B4-BE49-F238E27FC236}">
                <a16:creationId xmlns:a16="http://schemas.microsoft.com/office/drawing/2014/main" id="{B7DB32A2-7EB0-DF8F-B64E-03489770F3F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3449FB5-CC20-0BB7-FD6F-4F8C3A45E9D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7D900F1-58B6-DBC1-D3BA-4907471E94A0}"/>
              </a:ext>
            </a:extLst>
          </p:cNvPr>
          <p:cNvSpPr>
            <a:spLocks noGrp="1"/>
          </p:cNvSpPr>
          <p:nvPr>
            <p:ph type="sldNum" sz="quarter" idx="16"/>
          </p:nvPr>
        </p:nvSpPr>
        <p:spPr/>
        <p:txBody>
          <a:bodyPr/>
          <a:lstStyle/>
          <a:p>
            <a:fld id="{2533969A-88D7-D043-9145-D433A02B4603}" type="slidenum">
              <a:rPr lang="en-US" smtClean="0"/>
              <a:pPr/>
              <a:t>10</a:t>
            </a:fld>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9DB51737-04C5-8B34-62A0-35512758CD6D}"/>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409928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2DEB8B-4899-A192-9E7D-017BC908306E}"/>
              </a:ext>
            </a:extLst>
          </p:cNvPr>
          <p:cNvSpPr>
            <a:spLocks noGrp="1"/>
          </p:cNvSpPr>
          <p:nvPr>
            <p:ph sz="quarter" idx="13"/>
          </p:nvPr>
        </p:nvSpPr>
        <p:spPr>
          <a:xfrm>
            <a:off x="1353671" y="1712259"/>
            <a:ext cx="8579223" cy="3623221"/>
          </a:xfrm>
        </p:spPr>
        <p:txBody>
          <a:bodyPr/>
          <a:lstStyle/>
          <a:p>
            <a:r>
              <a:rPr lang="en-US" sz="2400" dirty="0">
                <a:latin typeface="Calibri" panose="020F0502020204030204" pitchFamily="34" charset="0"/>
                <a:cs typeface="Calibri" panose="020F0502020204030204" pitchFamily="34" charset="0"/>
              </a:rPr>
              <a:t> </a:t>
            </a:r>
            <a:r>
              <a:rPr lang="en-US" sz="2400" dirty="0">
                <a:solidFill>
                  <a:schemeClr val="tx2"/>
                </a:solidFill>
                <a:latin typeface="Calibri" panose="020F0502020204030204" pitchFamily="34" charset="0"/>
                <a:cs typeface="Calibri" panose="020F0502020204030204" pitchFamily="34" charset="0"/>
              </a:rPr>
              <a:t>Virtual Network</a:t>
            </a:r>
          </a:p>
          <a:p>
            <a:r>
              <a:rPr lang="en-US" sz="2400" dirty="0">
                <a:solidFill>
                  <a:schemeClr val="tx2"/>
                </a:solidFill>
                <a:latin typeface="Calibri" panose="020F0502020204030204" pitchFamily="34" charset="0"/>
                <a:cs typeface="Calibri" panose="020F0502020204030204" pitchFamily="34" charset="0"/>
              </a:rPr>
              <a:t>VPN Gateway</a:t>
            </a:r>
          </a:p>
          <a:p>
            <a:r>
              <a:rPr lang="en-US" sz="2400" dirty="0">
                <a:solidFill>
                  <a:schemeClr val="tx2"/>
                </a:solidFill>
                <a:latin typeface="Calibri" panose="020F0502020204030204" pitchFamily="34" charset="0"/>
                <a:cs typeface="Calibri" panose="020F0502020204030204" pitchFamily="34" charset="0"/>
              </a:rPr>
              <a:t>Azure Express Route</a:t>
            </a:r>
          </a:p>
          <a:p>
            <a:r>
              <a:rPr lang="en-US" sz="2400" dirty="0">
                <a:solidFill>
                  <a:schemeClr val="tx2"/>
                </a:solidFill>
                <a:latin typeface="Calibri" panose="020F0502020204030204" pitchFamily="34" charset="0"/>
                <a:cs typeface="Calibri" panose="020F0502020204030204" pitchFamily="34" charset="0"/>
              </a:rPr>
              <a:t>Azure DNS</a:t>
            </a:r>
          </a:p>
          <a:p>
            <a:r>
              <a:rPr lang="en-US" sz="2400" dirty="0">
                <a:solidFill>
                  <a:schemeClr val="tx2"/>
                </a:solidFill>
                <a:latin typeface="Calibri" panose="020F0502020204030204" pitchFamily="34" charset="0"/>
                <a:cs typeface="Calibri" panose="020F0502020204030204" pitchFamily="34" charset="0"/>
              </a:rPr>
              <a:t>Content Delivery Network (CDN)</a:t>
            </a:r>
          </a:p>
        </p:txBody>
      </p:sp>
      <p:sp>
        <p:nvSpPr>
          <p:cNvPr id="3" name="Title 2">
            <a:extLst>
              <a:ext uri="{FF2B5EF4-FFF2-40B4-BE49-F238E27FC236}">
                <a16:creationId xmlns:a16="http://schemas.microsoft.com/office/drawing/2014/main" id="{28BE54F6-50B0-0871-B118-D3BE86A86340}"/>
              </a:ext>
            </a:extLst>
          </p:cNvPr>
          <p:cNvSpPr>
            <a:spLocks noGrp="1"/>
          </p:cNvSpPr>
          <p:nvPr>
            <p:ph type="title"/>
          </p:nvPr>
        </p:nvSpPr>
        <p:spPr>
          <a:xfrm>
            <a:off x="548640" y="488561"/>
            <a:ext cx="10687175" cy="381015"/>
          </a:xfrm>
        </p:spPr>
        <p:txBody>
          <a:bodyPr/>
          <a:lstStyle/>
          <a:p>
            <a:r>
              <a:rPr lang="en-US" sz="2800" dirty="0">
                <a:latin typeface="Georgia" panose="02040502050405020303" pitchFamily="18" charset="0"/>
              </a:rPr>
              <a:t>Azure Networking Services</a:t>
            </a:r>
          </a:p>
        </p:txBody>
      </p:sp>
      <p:sp>
        <p:nvSpPr>
          <p:cNvPr id="4" name="Date Placeholder 3">
            <a:extLst>
              <a:ext uri="{FF2B5EF4-FFF2-40B4-BE49-F238E27FC236}">
                <a16:creationId xmlns:a16="http://schemas.microsoft.com/office/drawing/2014/main" id="{8C1A29BE-8F88-757D-D9CB-1CF2E2B9005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A353593-7413-569E-3B5F-C31551423AA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E4C2751-730F-8740-BBD0-7161B0F34B0C}"/>
              </a:ext>
            </a:extLst>
          </p:cNvPr>
          <p:cNvSpPr>
            <a:spLocks noGrp="1"/>
          </p:cNvSpPr>
          <p:nvPr>
            <p:ph type="sldNum" sz="quarter" idx="16"/>
          </p:nvPr>
        </p:nvSpPr>
        <p:spPr/>
        <p:txBody>
          <a:bodyPr/>
          <a:lstStyle/>
          <a:p>
            <a:fld id="{2533969A-88D7-D043-9145-D433A02B4603}" type="slidenum">
              <a:rPr lang="en-US" smtClean="0"/>
              <a:pPr/>
              <a:t>11</a:t>
            </a:fld>
            <a:endParaRPr lang="en-US" dirty="0"/>
          </a:p>
        </p:txBody>
      </p:sp>
      <p:pic>
        <p:nvPicPr>
          <p:cNvPr id="7" name="Picture 6" descr="Icon&#10;&#10;Description automatically generated">
            <a:extLst>
              <a:ext uri="{FF2B5EF4-FFF2-40B4-BE49-F238E27FC236}">
                <a16:creationId xmlns:a16="http://schemas.microsoft.com/office/drawing/2014/main" id="{4646F720-BFCF-63DB-F2B4-200A834E32CD}"/>
              </a:ext>
            </a:extLst>
          </p:cNvPr>
          <p:cNvPicPr>
            <a:picLocks noChangeAspect="1"/>
          </p:cNvPicPr>
          <p:nvPr/>
        </p:nvPicPr>
        <p:blipFill>
          <a:blip r:embed="rId3"/>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35460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C355BF-E512-2D1E-5D66-DE9408C64D41}"/>
              </a:ext>
            </a:extLst>
          </p:cNvPr>
          <p:cNvSpPr>
            <a:spLocks noGrp="1"/>
          </p:cNvSpPr>
          <p:nvPr>
            <p:ph sz="quarter" idx="13"/>
          </p:nvPr>
        </p:nvSpPr>
        <p:spPr>
          <a:xfrm>
            <a:off x="548640" y="1178351"/>
            <a:ext cx="10687175" cy="5021281"/>
          </a:xfrm>
        </p:spPr>
        <p:txBody>
          <a:bodyPr/>
          <a:lstStyle/>
          <a:p>
            <a:r>
              <a:rPr lang="en-US" sz="2000" dirty="0">
                <a:solidFill>
                  <a:schemeClr val="tx2"/>
                </a:solidFill>
                <a:latin typeface="Calibri" panose="020F0502020204030204" pitchFamily="34" charset="0"/>
                <a:cs typeface="Calibri" panose="020F0502020204030204" pitchFamily="34" charset="0"/>
              </a:rPr>
              <a:t>Represents your </a:t>
            </a:r>
            <a:r>
              <a:rPr lang="en-US" sz="2000" b="1" dirty="0">
                <a:solidFill>
                  <a:schemeClr val="tx2"/>
                </a:solidFill>
                <a:latin typeface="Calibri" panose="020F0502020204030204" pitchFamily="34" charset="0"/>
                <a:cs typeface="Calibri" panose="020F0502020204030204" pitchFamily="34" charset="0"/>
              </a:rPr>
              <a:t>network environment </a:t>
            </a:r>
            <a:r>
              <a:rPr lang="en-US" sz="2000" dirty="0">
                <a:solidFill>
                  <a:schemeClr val="tx2"/>
                </a:solidFill>
                <a:latin typeface="Calibri" panose="020F0502020204030204" pitchFamily="34" charset="0"/>
                <a:cs typeface="Calibri" panose="020F0502020204030204" pitchFamily="34" charset="0"/>
              </a:rPr>
              <a:t>to run VMs and applications in the cloud.</a:t>
            </a:r>
          </a:p>
          <a:p>
            <a:r>
              <a:rPr lang="en-US" sz="2000" dirty="0">
                <a:solidFill>
                  <a:schemeClr val="tx2"/>
                </a:solidFill>
                <a:latin typeface="Calibri" panose="020F0502020204030204" pitchFamily="34" charset="0"/>
                <a:cs typeface="Calibri" panose="020F0502020204030204" pitchFamily="34" charset="0"/>
              </a:rPr>
              <a:t>When it is created, the services and Virtual Machines </a:t>
            </a:r>
            <a:r>
              <a:rPr lang="en-US" sz="2000" b="1" dirty="0">
                <a:solidFill>
                  <a:schemeClr val="tx2"/>
                </a:solidFill>
                <a:latin typeface="Calibri" panose="020F0502020204030204" pitchFamily="34" charset="0"/>
                <a:cs typeface="Calibri" panose="020F0502020204030204" pitchFamily="34" charset="0"/>
              </a:rPr>
              <a:t>within the network interact securely </a:t>
            </a:r>
            <a:r>
              <a:rPr lang="en-US" sz="2000" dirty="0">
                <a:solidFill>
                  <a:schemeClr val="tx2"/>
                </a:solidFill>
                <a:latin typeface="Calibri" panose="020F0502020204030204" pitchFamily="34" charset="0"/>
                <a:cs typeface="Calibri" panose="020F0502020204030204" pitchFamily="34" charset="0"/>
              </a:rPr>
              <a:t>with each other over the internet.</a:t>
            </a:r>
          </a:p>
          <a:p>
            <a:r>
              <a:rPr lang="en-US" sz="2000" b="0" i="0" dirty="0">
                <a:solidFill>
                  <a:srgbClr val="000000"/>
                </a:solidFill>
                <a:effectLst/>
                <a:latin typeface="Calibri" panose="020F0502020204030204" pitchFamily="34" charset="0"/>
                <a:cs typeface="Calibri" panose="020F0502020204030204" pitchFamily="34" charset="0"/>
              </a:rPr>
              <a:t>The main purpose of Virtual Networks is to act as a </a:t>
            </a:r>
            <a:r>
              <a:rPr lang="en-US" sz="2000" b="1" i="0" dirty="0">
                <a:solidFill>
                  <a:srgbClr val="000000"/>
                </a:solidFill>
                <a:effectLst/>
                <a:latin typeface="Calibri" panose="020F0502020204030204" pitchFamily="34" charset="0"/>
                <a:cs typeface="Calibri" panose="020F0502020204030204" pitchFamily="34" charset="0"/>
              </a:rPr>
              <a:t>communication channel</a:t>
            </a:r>
            <a:r>
              <a:rPr lang="en-US" sz="2000" b="0" i="0" dirty="0">
                <a:solidFill>
                  <a:srgbClr val="000000"/>
                </a:solidFill>
                <a:effectLst/>
                <a:latin typeface="Calibri" panose="020F0502020204030204" pitchFamily="34" charset="0"/>
                <a:cs typeface="Calibri" panose="020F0502020204030204" pitchFamily="34" charset="0"/>
              </a:rPr>
              <a:t> between resources launched in the cloud.</a:t>
            </a:r>
          </a:p>
          <a:p>
            <a:endParaRPr lang="en-US" sz="20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D4F2B14-FC3D-630E-9DEA-1D91D24A3E9B}"/>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Virtual Network</a:t>
            </a:r>
          </a:p>
        </p:txBody>
      </p:sp>
      <p:sp>
        <p:nvSpPr>
          <p:cNvPr id="4" name="Date Placeholder 3">
            <a:extLst>
              <a:ext uri="{FF2B5EF4-FFF2-40B4-BE49-F238E27FC236}">
                <a16:creationId xmlns:a16="http://schemas.microsoft.com/office/drawing/2014/main" id="{D473FAF8-CCC9-E43E-76C7-756C1DFCCF1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57E8F45-85BB-5120-D010-AF6CC1181EE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64C9F4D-8C32-E066-9C6E-80BE7F9024A0}"/>
              </a:ext>
            </a:extLst>
          </p:cNvPr>
          <p:cNvSpPr>
            <a:spLocks noGrp="1"/>
          </p:cNvSpPr>
          <p:nvPr>
            <p:ph type="sldNum" sz="quarter" idx="16"/>
          </p:nvPr>
        </p:nvSpPr>
        <p:spPr/>
        <p:txBody>
          <a:bodyPr/>
          <a:lstStyle/>
          <a:p>
            <a:fld id="{2533969A-88D7-D043-9145-D433A02B4603}" type="slidenum">
              <a:rPr lang="en-US" smtClean="0"/>
              <a:pPr/>
              <a:t>12</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6D1C3BB8-B967-9E6F-30FA-78B1950049BE}"/>
              </a:ext>
            </a:extLst>
          </p:cNvPr>
          <p:cNvPicPr>
            <a:picLocks noChangeAspect="1"/>
          </p:cNvPicPr>
          <p:nvPr/>
        </p:nvPicPr>
        <p:blipFill>
          <a:blip r:embed="rId3"/>
          <a:stretch>
            <a:fillRect/>
          </a:stretch>
        </p:blipFill>
        <p:spPr>
          <a:xfrm>
            <a:off x="5383148" y="3585718"/>
            <a:ext cx="5852667" cy="2770632"/>
          </a:xfrm>
          <a:prstGeom prst="rect">
            <a:avLst/>
          </a:prstGeom>
        </p:spPr>
      </p:pic>
      <p:pic>
        <p:nvPicPr>
          <p:cNvPr id="7" name="Picture 6" descr="Icon&#10;&#10;Description automatically generated">
            <a:extLst>
              <a:ext uri="{FF2B5EF4-FFF2-40B4-BE49-F238E27FC236}">
                <a16:creationId xmlns:a16="http://schemas.microsoft.com/office/drawing/2014/main" id="{65761E35-767B-414C-0DA3-5428E8856911}"/>
              </a:ext>
            </a:extLst>
          </p:cNvPr>
          <p:cNvPicPr>
            <a:picLocks noChangeAspect="1"/>
          </p:cNvPicPr>
          <p:nvPr/>
        </p:nvPicPr>
        <p:blipFill>
          <a:blip r:embed="rId4"/>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309053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9EA60D-B74A-3D8F-26BE-ADAEA8F9CC32}"/>
              </a:ext>
            </a:extLst>
          </p:cNvPr>
          <p:cNvSpPr>
            <a:spLocks noGrp="1"/>
          </p:cNvSpPr>
          <p:nvPr>
            <p:ph sz="quarter" idx="13"/>
          </p:nvPr>
        </p:nvSpPr>
        <p:spPr>
          <a:xfrm>
            <a:off x="1366887" y="1517714"/>
            <a:ext cx="9868928" cy="3667027"/>
          </a:xfrm>
        </p:spPr>
        <p:txBody>
          <a:bodyPr/>
          <a:lstStyle/>
          <a:p>
            <a:r>
              <a:rPr lang="en-US" sz="2400" dirty="0">
                <a:solidFill>
                  <a:schemeClr val="tx2"/>
                </a:solidFill>
                <a:latin typeface="Calibri" panose="020F0502020204030204" pitchFamily="34" charset="0"/>
                <a:cs typeface="Calibri" panose="020F0502020204030204" pitchFamily="34" charset="0"/>
              </a:rPr>
              <a:t>Provides an isolated environment for your application</a:t>
            </a:r>
          </a:p>
          <a:p>
            <a:r>
              <a:rPr lang="en-US" sz="2400" dirty="0">
                <a:solidFill>
                  <a:schemeClr val="tx2"/>
                </a:solidFill>
                <a:latin typeface="Calibri" panose="020F0502020204030204" pitchFamily="34" charset="0"/>
                <a:cs typeface="Calibri" panose="020F0502020204030204" pitchFamily="34" charset="0"/>
              </a:rPr>
              <a:t>Internet communication(A Subnet in a VNet can access the public internet by default)</a:t>
            </a:r>
          </a:p>
          <a:p>
            <a:r>
              <a:rPr lang="en-US" sz="2400" dirty="0">
                <a:solidFill>
                  <a:schemeClr val="tx2"/>
                </a:solidFill>
                <a:latin typeface="Calibri" panose="020F0502020204030204" pitchFamily="34" charset="0"/>
                <a:cs typeface="Calibri" panose="020F0502020204030204" pitchFamily="34" charset="0"/>
              </a:rPr>
              <a:t>Traffic can be easily filtered from resources</a:t>
            </a:r>
          </a:p>
          <a:p>
            <a:r>
              <a:rPr lang="en-US" sz="2400" dirty="0">
                <a:solidFill>
                  <a:schemeClr val="tx2"/>
                </a:solidFill>
                <a:latin typeface="Calibri" panose="020F0502020204030204" pitchFamily="34" charset="0"/>
                <a:cs typeface="Calibri" panose="020F0502020204030204" pitchFamily="34" charset="0"/>
              </a:rPr>
              <a:t>Route  network traffic</a:t>
            </a:r>
          </a:p>
          <a:p>
            <a:r>
              <a:rPr lang="en-US" sz="2400" dirty="0">
                <a:solidFill>
                  <a:schemeClr val="tx2"/>
                </a:solidFill>
                <a:latin typeface="Calibri" panose="020F0502020204030204" pitchFamily="34" charset="0"/>
                <a:cs typeface="Calibri" panose="020F0502020204030204" pitchFamily="34" charset="0"/>
              </a:rPr>
              <a:t>Communicate with on premises resources</a:t>
            </a:r>
          </a:p>
          <a:p>
            <a:r>
              <a:rPr lang="en-US" sz="2400" dirty="0">
                <a:solidFill>
                  <a:schemeClr val="tx2"/>
                </a:solidFill>
                <a:latin typeface="Calibri" panose="020F0502020204030204" pitchFamily="34" charset="0"/>
                <a:cs typeface="Calibri" panose="020F0502020204030204" pitchFamily="34" charset="0"/>
              </a:rPr>
              <a:t>Connect virtual networks  (Network peering)</a:t>
            </a:r>
          </a:p>
        </p:txBody>
      </p:sp>
      <p:sp>
        <p:nvSpPr>
          <p:cNvPr id="3" name="Title 2">
            <a:extLst>
              <a:ext uri="{FF2B5EF4-FFF2-40B4-BE49-F238E27FC236}">
                <a16:creationId xmlns:a16="http://schemas.microsoft.com/office/drawing/2014/main" id="{C1D03705-7208-982B-A1C1-A05101A9B52E}"/>
              </a:ext>
            </a:extLst>
          </p:cNvPr>
          <p:cNvSpPr>
            <a:spLocks noGrp="1"/>
          </p:cNvSpPr>
          <p:nvPr>
            <p:ph type="title"/>
          </p:nvPr>
        </p:nvSpPr>
        <p:spPr>
          <a:xfrm>
            <a:off x="548640" y="479134"/>
            <a:ext cx="6029713" cy="472481"/>
          </a:xfrm>
        </p:spPr>
        <p:txBody>
          <a:bodyPr/>
          <a:lstStyle/>
          <a:p>
            <a:r>
              <a:rPr lang="en-US" sz="2800" dirty="0">
                <a:latin typeface="Calibri" panose="020F0502020204030204" pitchFamily="34" charset="0"/>
                <a:cs typeface="Calibri" panose="020F0502020204030204" pitchFamily="34" charset="0"/>
              </a:rPr>
              <a:t>Benefits of VNet</a:t>
            </a:r>
          </a:p>
        </p:txBody>
      </p:sp>
      <p:sp>
        <p:nvSpPr>
          <p:cNvPr id="4" name="Date Placeholder 3">
            <a:extLst>
              <a:ext uri="{FF2B5EF4-FFF2-40B4-BE49-F238E27FC236}">
                <a16:creationId xmlns:a16="http://schemas.microsoft.com/office/drawing/2014/main" id="{EE68393E-E8F3-E5D9-FC4A-7681F775F2A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E792BEF-57FF-D887-409E-75BF659EF65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7C6E991-EDD8-DB70-CC57-C1A3399DFED3}"/>
              </a:ext>
            </a:extLst>
          </p:cNvPr>
          <p:cNvSpPr>
            <a:spLocks noGrp="1"/>
          </p:cNvSpPr>
          <p:nvPr>
            <p:ph type="sldNum" sz="quarter" idx="16"/>
          </p:nvPr>
        </p:nvSpPr>
        <p:spPr/>
        <p:txBody>
          <a:bodyPr/>
          <a:lstStyle/>
          <a:p>
            <a:fld id="{2533969A-88D7-D043-9145-D433A02B4603}" type="slidenum">
              <a:rPr lang="en-US" smtClean="0"/>
              <a:pPr/>
              <a:t>13</a:t>
            </a:fld>
            <a:endParaRPr lang="en-US" dirty="0"/>
          </a:p>
        </p:txBody>
      </p:sp>
      <p:pic>
        <p:nvPicPr>
          <p:cNvPr id="7" name="Picture 6" descr="Icon&#10;&#10;Description automatically generated">
            <a:extLst>
              <a:ext uri="{FF2B5EF4-FFF2-40B4-BE49-F238E27FC236}">
                <a16:creationId xmlns:a16="http://schemas.microsoft.com/office/drawing/2014/main" id="{102F4363-3D5C-91F0-9F65-9E27F2E30801}"/>
              </a:ext>
            </a:extLst>
          </p:cNvPr>
          <p:cNvPicPr>
            <a:picLocks noChangeAspect="1"/>
          </p:cNvPicPr>
          <p:nvPr/>
        </p:nvPicPr>
        <p:blipFill>
          <a:blip r:embed="rId3"/>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47276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C22345-FA5E-F482-3F47-C9574CE2BD27}"/>
              </a:ext>
            </a:extLst>
          </p:cNvPr>
          <p:cNvSpPr>
            <a:spLocks noGrp="1"/>
          </p:cNvSpPr>
          <p:nvPr>
            <p:ph sz="quarter" idx="13"/>
          </p:nvPr>
        </p:nvSpPr>
        <p:spPr>
          <a:xfrm>
            <a:off x="548640" y="1348034"/>
            <a:ext cx="10687175" cy="4218266"/>
          </a:xfrm>
        </p:spPr>
        <p:txBody>
          <a:bodyPr/>
          <a:lstStyle/>
          <a:p>
            <a:r>
              <a:rPr lang="en-US" sz="2400" dirty="0">
                <a:solidFill>
                  <a:schemeClr val="tx2"/>
                </a:solidFill>
                <a:latin typeface="Calibri" panose="020F0502020204030204" pitchFamily="34" charset="0"/>
                <a:cs typeface="Calibri" panose="020F0502020204030204" pitchFamily="34" charset="0"/>
              </a:rPr>
              <a:t> 3 Components</a:t>
            </a:r>
          </a:p>
          <a:p>
            <a:pPr marL="0" indent="0">
              <a:buNone/>
            </a:pPr>
            <a:r>
              <a:rPr lang="en-US" sz="2400" dirty="0">
                <a:solidFill>
                  <a:schemeClr val="tx2"/>
                </a:solidFill>
                <a:latin typeface="Calibri" panose="020F0502020204030204" pitchFamily="34" charset="0"/>
                <a:cs typeface="Calibri" panose="020F0502020204030204" pitchFamily="34" charset="0"/>
              </a:rPr>
              <a:t>                  1. Subnet  : </a:t>
            </a:r>
            <a:r>
              <a:rPr lang="en-US" sz="2400" b="0" i="0" dirty="0">
                <a:solidFill>
                  <a:srgbClr val="374151"/>
                </a:solidFill>
                <a:effectLst/>
                <a:latin typeface="Söhne"/>
              </a:rPr>
              <a:t>a specific range of IP addresses</a:t>
            </a: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2. Routing : </a:t>
            </a:r>
            <a:r>
              <a:rPr lang="en-US" sz="2000" b="0" i="0" dirty="0">
                <a:solidFill>
                  <a:srgbClr val="374151"/>
                </a:solidFill>
                <a:effectLst/>
                <a:latin typeface="Söhne"/>
              </a:rPr>
              <a:t>the process of directing network traffic from its source to its destination </a:t>
            </a:r>
            <a:endParaRPr lang="en-US" sz="20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3. Gateway :</a:t>
            </a:r>
            <a:r>
              <a:rPr lang="en-US" sz="1200" b="0" i="0" dirty="0">
                <a:solidFill>
                  <a:srgbClr val="374151"/>
                </a:solidFill>
                <a:effectLst/>
                <a:latin typeface="Söhne"/>
              </a:rPr>
              <a:t> </a:t>
            </a:r>
            <a:r>
              <a:rPr lang="en-US" sz="1800" b="0" i="0" dirty="0">
                <a:solidFill>
                  <a:srgbClr val="374151"/>
                </a:solidFill>
                <a:effectLst/>
                <a:latin typeface="Söhne"/>
              </a:rPr>
              <a:t>network device that serves as an entry or exit point between different networks.</a:t>
            </a:r>
          </a:p>
          <a:p>
            <a:pPr marL="0" indent="0">
              <a:buNone/>
            </a:pPr>
            <a:r>
              <a:rPr lang="en-US" sz="2400" dirty="0">
                <a:solidFill>
                  <a:srgbClr val="374151"/>
                </a:solidFill>
                <a:latin typeface="Calibri" panose="020F0502020204030204" pitchFamily="34" charset="0"/>
                <a:cs typeface="Calibri" panose="020F0502020204030204" pitchFamily="34" charset="0"/>
              </a:rPr>
              <a:t>                 4. Firewall : </a:t>
            </a:r>
            <a:r>
              <a:rPr lang="en-US" sz="1600" b="0" i="0" dirty="0">
                <a:solidFill>
                  <a:srgbClr val="4D5156"/>
                </a:solidFill>
                <a:effectLst/>
                <a:latin typeface="arial" panose="020B0604020202020204" pitchFamily="34" charset="0"/>
              </a:rPr>
              <a:t>monitors and controls incoming and outgoing network traffic based on security rules.</a:t>
            </a:r>
          </a:p>
          <a:p>
            <a:pPr marL="0" indent="0">
              <a:buNone/>
            </a:pPr>
            <a:r>
              <a:rPr lang="en-US" sz="1600" dirty="0">
                <a:solidFill>
                  <a:srgbClr val="4D5156"/>
                </a:solidFill>
                <a:latin typeface="arial" panose="020B0604020202020204" pitchFamily="34" charset="0"/>
                <a:cs typeface="Calibri" panose="020F0502020204030204" pitchFamily="34" charset="0"/>
              </a:rPr>
              <a:t>         5. </a:t>
            </a:r>
            <a:r>
              <a:rPr lang="en-US" sz="1600" b="1" i="0" dirty="0">
                <a:solidFill>
                  <a:srgbClr val="4D5156"/>
                </a:solidFill>
                <a:effectLst/>
                <a:latin typeface="arial" panose="020B0604020202020204" pitchFamily="34" charset="0"/>
              </a:rPr>
              <a:t>A network interface </a:t>
            </a:r>
            <a:r>
              <a:rPr lang="en-US" sz="1600" b="0" i="0" dirty="0">
                <a:solidFill>
                  <a:srgbClr val="4D5156"/>
                </a:solidFill>
                <a:effectLst/>
                <a:latin typeface="arial" panose="020B0604020202020204" pitchFamily="34" charset="0"/>
              </a:rPr>
              <a:t>is </a:t>
            </a:r>
            <a:r>
              <a:rPr lang="en-US" sz="1600" b="1" i="0" dirty="0">
                <a:solidFill>
                  <a:srgbClr val="5F6368"/>
                </a:solidFill>
                <a:effectLst/>
                <a:latin typeface="arial" panose="020B0604020202020204" pitchFamily="34" charset="0"/>
              </a:rPr>
              <a:t>the point of interconnection between a computer and a private or public network</a:t>
            </a:r>
            <a:endParaRPr lang="en-US" sz="1600" dirty="0">
              <a:solidFill>
                <a:schemeClr val="tx2"/>
              </a:solidFill>
              <a:latin typeface="Calibri" panose="020F0502020204030204" pitchFamily="34" charset="0"/>
              <a:cs typeface="Calibri" panose="020F0502020204030204" pitchFamily="34" charset="0"/>
            </a:endParaRPr>
          </a:p>
          <a:p>
            <a:pPr marL="0" indent="0">
              <a:buNone/>
            </a:pPr>
            <a:r>
              <a:rPr lang="en-US" sz="2400" dirty="0">
                <a:solidFill>
                  <a:schemeClr val="tx2"/>
                </a:solidFill>
                <a:latin typeface="Calibri" panose="020F0502020204030204" pitchFamily="34" charset="0"/>
                <a:cs typeface="Calibri" panose="020F0502020204030204" pitchFamily="34" charset="0"/>
              </a:rPr>
              <a:t>                  6. Network Security Group (NSG) : </a:t>
            </a:r>
          </a:p>
          <a:p>
            <a:pPr marL="0" indent="0">
              <a:buNone/>
            </a:pPr>
            <a:r>
              <a:rPr lang="en-US" sz="1600" dirty="0"/>
              <a:t> </a:t>
            </a:r>
          </a:p>
          <a:p>
            <a:pPr marL="0" indent="0">
              <a:buNone/>
            </a:pPr>
            <a:endParaRPr lang="en-US" sz="1600" b="0" i="0" dirty="0">
              <a:solidFill>
                <a:srgbClr val="202124"/>
              </a:solidFill>
              <a:effectLst/>
              <a:latin typeface="Google Sans"/>
            </a:endParaRPr>
          </a:p>
        </p:txBody>
      </p:sp>
      <p:sp>
        <p:nvSpPr>
          <p:cNvPr id="3" name="Title 2">
            <a:extLst>
              <a:ext uri="{FF2B5EF4-FFF2-40B4-BE49-F238E27FC236}">
                <a16:creationId xmlns:a16="http://schemas.microsoft.com/office/drawing/2014/main" id="{98F8893C-A434-FE64-D5EA-2C4787374E97}"/>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Components of Azure Virtual Network</a:t>
            </a:r>
          </a:p>
        </p:txBody>
      </p:sp>
      <p:sp>
        <p:nvSpPr>
          <p:cNvPr id="4" name="Date Placeholder 3">
            <a:extLst>
              <a:ext uri="{FF2B5EF4-FFF2-40B4-BE49-F238E27FC236}">
                <a16:creationId xmlns:a16="http://schemas.microsoft.com/office/drawing/2014/main" id="{6DB016D8-C0B7-A25F-7FA6-D0A5CF353B4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F01B980-35CA-37B4-DDFC-C80929B021C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4C61ACA-0AEF-93B5-346E-CE494B732F59}"/>
              </a:ext>
            </a:extLst>
          </p:cNvPr>
          <p:cNvSpPr>
            <a:spLocks noGrp="1"/>
          </p:cNvSpPr>
          <p:nvPr>
            <p:ph type="sldNum" sz="quarter" idx="16"/>
          </p:nvPr>
        </p:nvSpPr>
        <p:spPr/>
        <p:txBody>
          <a:bodyPr/>
          <a:lstStyle/>
          <a:p>
            <a:fld id="{2533969A-88D7-D043-9145-D433A02B4603}" type="slidenum">
              <a:rPr lang="en-US" smtClean="0"/>
              <a:pPr/>
              <a:t>14</a:t>
            </a:fld>
            <a:endParaRPr lang="en-US" dirty="0"/>
          </a:p>
        </p:txBody>
      </p:sp>
      <p:pic>
        <p:nvPicPr>
          <p:cNvPr id="7" name="Picture 6" descr="Icon&#10;&#10;Description automatically generated">
            <a:extLst>
              <a:ext uri="{FF2B5EF4-FFF2-40B4-BE49-F238E27FC236}">
                <a16:creationId xmlns:a16="http://schemas.microsoft.com/office/drawing/2014/main" id="{202C65CB-0D30-9958-8119-609D1CA16127}"/>
              </a:ext>
            </a:extLst>
          </p:cNvPr>
          <p:cNvPicPr>
            <a:picLocks noChangeAspect="1"/>
          </p:cNvPicPr>
          <p:nvPr/>
        </p:nvPicPr>
        <p:blipFill>
          <a:blip r:embed="rId3"/>
          <a:stretch>
            <a:fillRect/>
          </a:stretch>
        </p:blipFill>
        <p:spPr>
          <a:xfrm>
            <a:off x="10297186" y="224039"/>
            <a:ext cx="609653" cy="472481"/>
          </a:xfrm>
          <a:prstGeom prst="rect">
            <a:avLst/>
          </a:prstGeom>
        </p:spPr>
      </p:pic>
      <p:sp>
        <p:nvSpPr>
          <p:cNvPr id="8" name="TextBox 7">
            <a:extLst>
              <a:ext uri="{FF2B5EF4-FFF2-40B4-BE49-F238E27FC236}">
                <a16:creationId xmlns:a16="http://schemas.microsoft.com/office/drawing/2014/main" id="{F8C565D2-8999-263F-C124-DE6484A61FD2}"/>
              </a:ext>
            </a:extLst>
          </p:cNvPr>
          <p:cNvSpPr txBox="1"/>
          <p:nvPr/>
        </p:nvSpPr>
        <p:spPr>
          <a:xfrm>
            <a:off x="3169328" y="4110362"/>
            <a:ext cx="7737511" cy="2246769"/>
          </a:xfrm>
          <a:prstGeom prst="rect">
            <a:avLst/>
          </a:prstGeom>
          <a:noFill/>
        </p:spPr>
        <p:txBody>
          <a:bodyPr wrap="square" rtlCol="0">
            <a:spAutoFit/>
          </a:bodyPr>
          <a:lstStyle/>
          <a:p>
            <a:pPr marL="0" indent="0">
              <a:buNone/>
            </a:pPr>
            <a:endParaRPr lang="en-US" sz="2000" dirty="0">
              <a:solidFill>
                <a:srgbClr val="202124"/>
              </a:solidFill>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202124"/>
              </a:solidFill>
              <a:effectLst/>
              <a:latin typeface="Calibri" panose="020F0502020204030204" pitchFamily="34" charset="0"/>
              <a:cs typeface="Calibri" panose="020F0502020204030204" pitchFamily="34" charset="0"/>
            </a:endParaRPr>
          </a:p>
          <a:p>
            <a:pPr marL="0" indent="0">
              <a:buNone/>
            </a:pPr>
            <a:r>
              <a:rPr lang="en-US" sz="2000" b="0" i="0" dirty="0">
                <a:solidFill>
                  <a:srgbClr val="202124"/>
                </a:solidFill>
                <a:effectLst/>
                <a:latin typeface="Calibri" panose="020F0502020204030204" pitchFamily="34" charset="0"/>
                <a:cs typeface="Calibri" panose="020F0502020204030204" pitchFamily="34" charset="0"/>
              </a:rPr>
              <a:t>A network security group </a:t>
            </a:r>
            <a:r>
              <a:rPr lang="en-US" sz="2000" b="0" i="0" dirty="0">
                <a:solidFill>
                  <a:srgbClr val="040C28"/>
                </a:solidFill>
                <a:effectLst/>
                <a:latin typeface="Calibri" panose="020F0502020204030204" pitchFamily="34" charset="0"/>
                <a:cs typeface="Calibri" panose="020F0502020204030204" pitchFamily="34" charset="0"/>
              </a:rPr>
              <a:t>contains security rules that allow or deny inbound network traffic to, or outbound network traffic  from, several types of Azure resources</a:t>
            </a:r>
            <a:r>
              <a:rPr lang="en-US" sz="2000" b="0" i="0" dirty="0">
                <a:solidFill>
                  <a:srgbClr val="202124"/>
                </a:solidFill>
                <a:effectLst/>
                <a:latin typeface="Calibri" panose="020F0502020204030204" pitchFamily="34" charset="0"/>
                <a:cs typeface="Calibri" panose="020F0502020204030204" pitchFamily="34" charset="0"/>
              </a:rPr>
              <a:t>.</a:t>
            </a:r>
            <a:endParaRPr lang="en-US" sz="20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95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A33DC-613A-E492-F1CA-AFBCA938454C}"/>
              </a:ext>
            </a:extLst>
          </p:cNvPr>
          <p:cNvSpPr>
            <a:spLocks noGrp="1"/>
          </p:cNvSpPr>
          <p:nvPr>
            <p:ph sz="quarter" idx="13"/>
          </p:nvPr>
        </p:nvSpPr>
        <p:spPr>
          <a:xfrm>
            <a:off x="829559" y="1291472"/>
            <a:ext cx="10406256" cy="4908160"/>
          </a:xfrm>
        </p:spPr>
        <p:txBody>
          <a:bodyPr/>
          <a:lstStyle/>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A VPN gateway is a specific type of virtual network gateway, which is used to send encrypted traffic between an Azure virtual network and an on-premises location over the public internet. </a:t>
            </a:r>
          </a:p>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VPN gateway act as a middleman on both sides of the virtual networks.</a:t>
            </a:r>
          </a:p>
          <a:p>
            <a:pPr>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 And if the workloads in those virtual networks need to communicate with each other, they will communicate via this encrypted channel of communication between the VPN gateways of both virtual networks.</a:t>
            </a: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A9021C2-E884-C5C6-8B98-797CAB6D82C4}"/>
              </a:ext>
            </a:extLst>
          </p:cNvPr>
          <p:cNvSpPr>
            <a:spLocks noGrp="1"/>
          </p:cNvSpPr>
          <p:nvPr>
            <p:ph type="title"/>
          </p:nvPr>
        </p:nvSpPr>
        <p:spPr>
          <a:xfrm>
            <a:off x="548640" y="498480"/>
            <a:ext cx="10687175" cy="364284"/>
          </a:xfrm>
        </p:spPr>
        <p:txBody>
          <a:bodyPr/>
          <a:lstStyle/>
          <a:p>
            <a:r>
              <a:rPr lang="en-US" sz="2800" dirty="0">
                <a:latin typeface="Calibri" panose="020F0502020204030204" pitchFamily="34" charset="0"/>
                <a:cs typeface="Calibri" panose="020F0502020204030204" pitchFamily="34" charset="0"/>
              </a:rPr>
              <a:t>VPN Gateway</a:t>
            </a:r>
          </a:p>
        </p:txBody>
      </p:sp>
      <p:sp>
        <p:nvSpPr>
          <p:cNvPr id="4" name="Date Placeholder 3">
            <a:extLst>
              <a:ext uri="{FF2B5EF4-FFF2-40B4-BE49-F238E27FC236}">
                <a16:creationId xmlns:a16="http://schemas.microsoft.com/office/drawing/2014/main" id="{81DF98A8-A9DE-0F99-843C-58339529D95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14524EC-26B1-1E47-F4EB-A8BF0BC419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0D4CB97-D0E1-3E92-C43F-8556F9402F38}"/>
              </a:ext>
            </a:extLst>
          </p:cNvPr>
          <p:cNvSpPr>
            <a:spLocks noGrp="1"/>
          </p:cNvSpPr>
          <p:nvPr>
            <p:ph type="sldNum" sz="quarter" idx="16"/>
          </p:nvPr>
        </p:nvSpPr>
        <p:spPr/>
        <p:txBody>
          <a:bodyPr/>
          <a:lstStyle/>
          <a:p>
            <a:fld id="{2533969A-88D7-D043-9145-D433A02B4603}" type="slidenum">
              <a:rPr lang="en-US" smtClean="0"/>
              <a:pPr/>
              <a:t>15</a:t>
            </a:fld>
            <a:endParaRPr lang="en-US" dirty="0"/>
          </a:p>
        </p:txBody>
      </p:sp>
      <p:pic>
        <p:nvPicPr>
          <p:cNvPr id="8" name="Picture 7" descr="Timeline&#10;&#10;Description automatically generated">
            <a:extLst>
              <a:ext uri="{FF2B5EF4-FFF2-40B4-BE49-F238E27FC236}">
                <a16:creationId xmlns:a16="http://schemas.microsoft.com/office/drawing/2014/main" id="{6EC6CAB7-7733-DF3A-5549-C262680E2E74}"/>
              </a:ext>
            </a:extLst>
          </p:cNvPr>
          <p:cNvPicPr>
            <a:picLocks noChangeAspect="1"/>
          </p:cNvPicPr>
          <p:nvPr/>
        </p:nvPicPr>
        <p:blipFill>
          <a:blip r:embed="rId3"/>
          <a:stretch>
            <a:fillRect/>
          </a:stretch>
        </p:blipFill>
        <p:spPr>
          <a:xfrm>
            <a:off x="4153711" y="3560417"/>
            <a:ext cx="6323197" cy="2499577"/>
          </a:xfrm>
          <a:prstGeom prst="rect">
            <a:avLst/>
          </a:prstGeom>
        </p:spPr>
      </p:pic>
      <p:pic>
        <p:nvPicPr>
          <p:cNvPr id="7" name="Picture 6" descr="Icon&#10;&#10;Description automatically generated">
            <a:extLst>
              <a:ext uri="{FF2B5EF4-FFF2-40B4-BE49-F238E27FC236}">
                <a16:creationId xmlns:a16="http://schemas.microsoft.com/office/drawing/2014/main" id="{4080A6DC-633B-733A-07D4-C37DDBE8EE77}"/>
              </a:ext>
            </a:extLst>
          </p:cNvPr>
          <p:cNvPicPr>
            <a:picLocks noChangeAspect="1"/>
          </p:cNvPicPr>
          <p:nvPr/>
        </p:nvPicPr>
        <p:blipFill>
          <a:blip r:embed="rId4"/>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231544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1E8E1651-EF01-46F9-1471-02F56E02AAA5}"/>
              </a:ext>
            </a:extLst>
          </p:cNvPr>
          <p:cNvPicPr>
            <a:picLocks noGrp="1" noChangeAspect="1"/>
          </p:cNvPicPr>
          <p:nvPr>
            <p:ph sz="quarter" idx="13"/>
          </p:nvPr>
        </p:nvPicPr>
        <p:blipFill>
          <a:blip r:embed="rId3"/>
          <a:stretch>
            <a:fillRect/>
          </a:stretch>
        </p:blipFill>
        <p:spPr>
          <a:xfrm>
            <a:off x="5622059" y="2227727"/>
            <a:ext cx="5342083" cy="2880610"/>
          </a:xfrm>
        </p:spPr>
      </p:pic>
      <p:sp>
        <p:nvSpPr>
          <p:cNvPr id="3" name="Title 2">
            <a:extLst>
              <a:ext uri="{FF2B5EF4-FFF2-40B4-BE49-F238E27FC236}">
                <a16:creationId xmlns:a16="http://schemas.microsoft.com/office/drawing/2014/main" id="{B7679FCD-4415-A51F-9E7F-0C5D8BCFB996}"/>
              </a:ext>
            </a:extLst>
          </p:cNvPr>
          <p:cNvSpPr>
            <a:spLocks noGrp="1"/>
          </p:cNvSpPr>
          <p:nvPr>
            <p:ph type="title"/>
          </p:nvPr>
        </p:nvSpPr>
        <p:spPr>
          <a:xfrm>
            <a:off x="548640" y="488561"/>
            <a:ext cx="10687175" cy="365125"/>
          </a:xfrm>
        </p:spPr>
        <p:txBody>
          <a:bodyPr/>
          <a:lstStyle/>
          <a:p>
            <a:r>
              <a:rPr lang="en-US" sz="2800" dirty="0">
                <a:latin typeface="Calibri" panose="020F0502020204030204" pitchFamily="34" charset="0"/>
                <a:cs typeface="Calibri" panose="020F0502020204030204" pitchFamily="34" charset="0"/>
              </a:rPr>
              <a:t>Azure Application Gateway</a:t>
            </a:r>
          </a:p>
        </p:txBody>
      </p:sp>
      <p:sp>
        <p:nvSpPr>
          <p:cNvPr id="4" name="Date Placeholder 3">
            <a:extLst>
              <a:ext uri="{FF2B5EF4-FFF2-40B4-BE49-F238E27FC236}">
                <a16:creationId xmlns:a16="http://schemas.microsoft.com/office/drawing/2014/main" id="{DC460FB6-1201-1BBA-C76C-9F9D7049DC1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CC8860E-3FD3-8B30-1F89-C9B97D8964F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E5BAAE4-AB1B-CA8E-CB46-42330535B9AA}"/>
              </a:ext>
            </a:extLst>
          </p:cNvPr>
          <p:cNvSpPr>
            <a:spLocks noGrp="1"/>
          </p:cNvSpPr>
          <p:nvPr>
            <p:ph type="sldNum" sz="quarter" idx="16"/>
          </p:nvPr>
        </p:nvSpPr>
        <p:spPr/>
        <p:txBody>
          <a:bodyPr/>
          <a:lstStyle/>
          <a:p>
            <a:fld id="{2533969A-88D7-D043-9145-D433A02B4603}" type="slidenum">
              <a:rPr lang="en-US" smtClean="0"/>
              <a:pPr/>
              <a:t>16</a:t>
            </a:fld>
            <a:endParaRPr lang="en-US" dirty="0"/>
          </a:p>
        </p:txBody>
      </p:sp>
      <p:sp>
        <p:nvSpPr>
          <p:cNvPr id="9" name="TextBox 8">
            <a:extLst>
              <a:ext uri="{FF2B5EF4-FFF2-40B4-BE49-F238E27FC236}">
                <a16:creationId xmlns:a16="http://schemas.microsoft.com/office/drawing/2014/main" id="{7DB88807-1924-5F93-5EC3-3ECFF3D83777}"/>
              </a:ext>
            </a:extLst>
          </p:cNvPr>
          <p:cNvSpPr txBox="1"/>
          <p:nvPr/>
        </p:nvSpPr>
        <p:spPr>
          <a:xfrm>
            <a:off x="548640" y="2227728"/>
            <a:ext cx="507341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is a web traffic load balancer that enables you to manage traffic to your web applications</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Application Gateway can make routing decisions based on additional attributes of an HTTP request.</a:t>
            </a:r>
          </a:p>
        </p:txBody>
      </p:sp>
      <p:pic>
        <p:nvPicPr>
          <p:cNvPr id="2" name="Picture 1" descr="Icon&#10;&#10;Description automatically generated">
            <a:extLst>
              <a:ext uri="{FF2B5EF4-FFF2-40B4-BE49-F238E27FC236}">
                <a16:creationId xmlns:a16="http://schemas.microsoft.com/office/drawing/2014/main" id="{48A9FC2A-341D-01EC-DEE6-ED7283BF86C0}"/>
              </a:ext>
            </a:extLst>
          </p:cNvPr>
          <p:cNvPicPr>
            <a:picLocks noChangeAspect="1"/>
          </p:cNvPicPr>
          <p:nvPr/>
        </p:nvPicPr>
        <p:blipFill>
          <a:blip r:embed="rId4"/>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366956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36A28B-2FAB-0C77-CAB7-A44E90AA13D9}"/>
              </a:ext>
            </a:extLst>
          </p:cNvPr>
          <p:cNvSpPr>
            <a:spLocks noGrp="1"/>
          </p:cNvSpPr>
          <p:nvPr>
            <p:ph sz="quarter" idx="13"/>
          </p:nvPr>
        </p:nvSpPr>
        <p:spPr>
          <a:xfrm>
            <a:off x="548640" y="754602"/>
            <a:ext cx="10687175" cy="5445030"/>
          </a:xfrm>
        </p:spPr>
        <p:txBody>
          <a:bodyPr/>
          <a:lstStyle/>
          <a:p>
            <a:pPr marL="0" indent="0">
              <a:buNone/>
            </a:pPr>
            <a:r>
              <a:rPr lang="en-US" b="1" dirty="0">
                <a:solidFill>
                  <a:srgbClr val="012C74"/>
                </a:solidFill>
                <a:latin typeface="Calibri" panose="020F0502020204030204" pitchFamily="34" charset="0"/>
                <a:cs typeface="Calibri" panose="020F0502020204030204" pitchFamily="34" charset="0"/>
              </a:rPr>
              <a:t>Azure Express Route</a:t>
            </a:r>
          </a:p>
          <a:p>
            <a:pPr marL="0" indent="0">
              <a:buNone/>
            </a:pPr>
            <a:r>
              <a:rPr lang="en-US" dirty="0"/>
              <a:t>       </a:t>
            </a:r>
          </a:p>
        </p:txBody>
      </p:sp>
      <p:sp>
        <p:nvSpPr>
          <p:cNvPr id="4" name="Date Placeholder 3">
            <a:extLst>
              <a:ext uri="{FF2B5EF4-FFF2-40B4-BE49-F238E27FC236}">
                <a16:creationId xmlns:a16="http://schemas.microsoft.com/office/drawing/2014/main" id="{6EBB86F8-1538-5A6A-D4A6-04D606637D1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94105A3-6D38-FA56-3434-C1AC04CAFB9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FF3086C-3F36-A25D-8837-407C55B7CC82}"/>
              </a:ext>
            </a:extLst>
          </p:cNvPr>
          <p:cNvSpPr>
            <a:spLocks noGrp="1"/>
          </p:cNvSpPr>
          <p:nvPr>
            <p:ph type="sldNum" sz="quarter" idx="16"/>
          </p:nvPr>
        </p:nvSpPr>
        <p:spPr/>
        <p:txBody>
          <a:bodyPr/>
          <a:lstStyle/>
          <a:p>
            <a:fld id="{2533969A-88D7-D043-9145-D433A02B4603}" type="slidenum">
              <a:rPr lang="en-US" smtClean="0"/>
              <a:pPr/>
              <a:t>17</a:t>
            </a:fld>
            <a:endParaRPr lang="en-US" dirty="0"/>
          </a:p>
        </p:txBody>
      </p:sp>
      <p:sp>
        <p:nvSpPr>
          <p:cNvPr id="7" name="TextBox 6">
            <a:extLst>
              <a:ext uri="{FF2B5EF4-FFF2-40B4-BE49-F238E27FC236}">
                <a16:creationId xmlns:a16="http://schemas.microsoft.com/office/drawing/2014/main" id="{3FEAA60B-86CD-8152-9B20-11CBF08E56F8}"/>
              </a:ext>
            </a:extLst>
          </p:cNvPr>
          <p:cNvSpPr txBox="1"/>
          <p:nvPr/>
        </p:nvSpPr>
        <p:spPr>
          <a:xfrm>
            <a:off x="1473693" y="1589103"/>
            <a:ext cx="83538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61616"/>
                </a:solidFill>
                <a:latin typeface="Calibri" panose="020F0502020204030204" pitchFamily="34" charset="0"/>
                <a:cs typeface="Calibri" panose="020F0502020204030204" pitchFamily="34" charset="0"/>
              </a:rPr>
              <a:t>E</a:t>
            </a:r>
            <a:r>
              <a:rPr lang="en-US" b="0" i="0" dirty="0">
                <a:solidFill>
                  <a:srgbClr val="161616"/>
                </a:solidFill>
                <a:effectLst/>
                <a:latin typeface="Calibri" panose="020F0502020204030204" pitchFamily="34" charset="0"/>
                <a:cs typeface="Calibri" panose="020F0502020204030204" pitchFamily="34" charset="0"/>
              </a:rPr>
              <a:t>xtend your on-premises networks into the Microsoft cloud over a private connection, with the help of a connectivity provider. </a:t>
            </a:r>
          </a:p>
          <a:p>
            <a:pPr marL="285750" indent="-285750">
              <a:buFont typeface="Arial" panose="020B0604020202020204" pitchFamily="34" charset="0"/>
              <a:buChar char="•"/>
            </a:pPr>
            <a:endParaRPr lang="en-US"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Connectivity can be from an any-to-any (IP VPN) network, a point-to-point Ethernet network, or a virtual cross-connection through a connectivity provider at a colocation facility.</a:t>
            </a:r>
          </a:p>
          <a:p>
            <a:pPr marL="285750" indent="-285750">
              <a:buFont typeface="Arial" panose="020B0604020202020204" pitchFamily="34" charset="0"/>
              <a:buChar char="•"/>
            </a:pPr>
            <a:endParaRPr lang="en-US"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161616"/>
                </a:solidFill>
                <a:effectLst/>
                <a:latin typeface="Calibri" panose="020F0502020204030204" pitchFamily="34" charset="0"/>
                <a:cs typeface="Calibri" panose="020F0502020204030204" pitchFamily="34" charset="0"/>
              </a:rPr>
              <a:t>ExpressRoute connections don't go over the public Internet.</a:t>
            </a:r>
            <a:endParaRPr lang="en-US"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742000FE-D8DD-5B2F-D115-A4F11486EBF8}"/>
              </a:ext>
            </a:extLst>
          </p:cNvPr>
          <p:cNvPicPr>
            <a:picLocks noChangeAspect="1"/>
          </p:cNvPicPr>
          <p:nvPr/>
        </p:nvPicPr>
        <p:blipFill>
          <a:blip r:embed="rId2"/>
          <a:stretch>
            <a:fillRect/>
          </a:stretch>
        </p:blipFill>
        <p:spPr>
          <a:xfrm>
            <a:off x="4588154" y="3891307"/>
            <a:ext cx="6378493" cy="2308324"/>
          </a:xfrm>
          <a:prstGeom prst="rect">
            <a:avLst/>
          </a:prstGeom>
        </p:spPr>
      </p:pic>
      <p:pic>
        <p:nvPicPr>
          <p:cNvPr id="3" name="Picture 2" descr="Icon&#10;&#10;Description automatically generated">
            <a:extLst>
              <a:ext uri="{FF2B5EF4-FFF2-40B4-BE49-F238E27FC236}">
                <a16:creationId xmlns:a16="http://schemas.microsoft.com/office/drawing/2014/main" id="{8127E620-5C2C-BC22-00B5-45C282F99C04}"/>
              </a:ext>
            </a:extLst>
          </p:cNvPr>
          <p:cNvPicPr>
            <a:picLocks noChangeAspect="1"/>
          </p:cNvPicPr>
          <p:nvPr/>
        </p:nvPicPr>
        <p:blipFill>
          <a:blip r:embed="rId3"/>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217218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75F62-1FAC-054D-90D9-DD316C01E74A}"/>
              </a:ext>
            </a:extLst>
          </p:cNvPr>
          <p:cNvSpPr>
            <a:spLocks noGrp="1"/>
          </p:cNvSpPr>
          <p:nvPr>
            <p:ph sz="quarter" idx="13"/>
          </p:nvPr>
        </p:nvSpPr>
        <p:spPr>
          <a:xfrm>
            <a:off x="548640" y="1296140"/>
            <a:ext cx="10687175" cy="4903492"/>
          </a:xfrm>
        </p:spPr>
        <p:txBody>
          <a:bodyPr/>
          <a:lstStyle/>
          <a:p>
            <a:pPr>
              <a:buFont typeface="Arial" panose="020B0604020202020204" pitchFamily="34" charset="0"/>
              <a:buChar char="•"/>
            </a:pPr>
            <a:r>
              <a:rPr lang="en-US" sz="2000" dirty="0">
                <a:solidFill>
                  <a:srgbClr val="161616"/>
                </a:solidFill>
                <a:latin typeface="Calibri" panose="020F0502020204030204" pitchFamily="34" charset="0"/>
                <a:cs typeface="Calibri" panose="020F0502020204030204" pitchFamily="34" charset="0"/>
              </a:rPr>
              <a:t>H</a:t>
            </a:r>
            <a:r>
              <a:rPr lang="en-US" sz="2000" b="0" i="0" dirty="0">
                <a:solidFill>
                  <a:srgbClr val="161616"/>
                </a:solidFill>
                <a:effectLst/>
                <a:latin typeface="Calibri" panose="020F0502020204030204" pitchFamily="34" charset="0"/>
                <a:cs typeface="Calibri" panose="020F0502020204030204" pitchFamily="34" charset="0"/>
              </a:rPr>
              <a:t>osting service for DNS domains that provides name resolution by using  Azure infrastructure.</a:t>
            </a:r>
          </a:p>
          <a:p>
            <a:pPr>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a:t>
            </a:r>
            <a:r>
              <a:rPr lang="en-US" sz="2000" dirty="0">
                <a:solidFill>
                  <a:srgbClr val="161616"/>
                </a:solidFill>
                <a:latin typeface="Calibri" panose="020F0502020204030204" pitchFamily="34" charset="0"/>
                <a:cs typeface="Calibri" panose="020F0502020204030204" pitchFamily="34" charset="0"/>
              </a:rPr>
              <a:t>M</a:t>
            </a:r>
            <a:r>
              <a:rPr lang="en-US" sz="2000" b="0" i="0" dirty="0">
                <a:solidFill>
                  <a:srgbClr val="161616"/>
                </a:solidFill>
                <a:effectLst/>
                <a:latin typeface="Calibri" panose="020F0502020204030204" pitchFamily="34" charset="0"/>
                <a:cs typeface="Calibri" panose="020F0502020204030204" pitchFamily="34" charset="0"/>
              </a:rPr>
              <a:t>anage  DNS records using the same credentials, APIs, tools, and billing as your other Azure services.</a:t>
            </a:r>
            <a:endParaRPr lang="en-US" sz="2000" b="1" i="0" dirty="0">
              <a:solidFill>
                <a:srgbClr val="161616"/>
              </a:solidFill>
              <a:effectLst/>
              <a:latin typeface="Calibri" panose="020F0502020204030204" pitchFamily="34" charset="0"/>
              <a:cs typeface="Calibri" panose="020F0502020204030204" pitchFamily="34" charset="0"/>
            </a:endParaRPr>
          </a:p>
          <a:p>
            <a:pPr marL="0" indent="0">
              <a:buNone/>
            </a:pPr>
            <a:r>
              <a:rPr lang="en-US" sz="2000" b="1" i="0" dirty="0">
                <a:solidFill>
                  <a:srgbClr val="161616"/>
                </a:solidFill>
                <a:effectLst/>
                <a:latin typeface="Calibri" panose="020F0502020204030204" pitchFamily="34" charset="0"/>
                <a:cs typeface="Calibri" panose="020F0502020204030204" pitchFamily="34" charset="0"/>
              </a:rPr>
              <a:t>Benefits of Azure DNS</a:t>
            </a:r>
          </a:p>
          <a:p>
            <a:pPr marL="0" indent="0">
              <a:buNone/>
            </a:pPr>
            <a:endParaRPr lang="en-US" sz="2000" b="1" dirty="0">
              <a:solidFill>
                <a:srgbClr val="161616"/>
              </a:solidFill>
              <a:latin typeface="Calibri" panose="020F0502020204030204" pitchFamily="34" charset="0"/>
              <a:cs typeface="Calibri" panose="020F0502020204030204" pitchFamily="34" charset="0"/>
            </a:endParaRPr>
          </a:p>
          <a:p>
            <a:pPr marL="0" indent="0">
              <a:buNone/>
            </a:pPr>
            <a:endParaRPr lang="en-US" sz="2000" b="1" i="0" dirty="0">
              <a:solidFill>
                <a:srgbClr val="161616"/>
              </a:solidFill>
              <a:effectLst/>
              <a:latin typeface="Calibri" panose="020F0502020204030204" pitchFamily="34" charset="0"/>
              <a:cs typeface="Calibri" panose="020F0502020204030204" pitchFamily="34" charset="0"/>
            </a:endParaRPr>
          </a:p>
          <a:p>
            <a:pPr marL="0" indent="0">
              <a:buNone/>
            </a:pP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endParaRPr lang="en-US" sz="2000" dirty="0">
              <a:solidFill>
                <a:srgbClr val="161616"/>
              </a:solidFill>
              <a:latin typeface="Calibri" panose="020F0502020204030204" pitchFamily="34" charset="0"/>
              <a:cs typeface="Calibri" panose="020F0502020204030204" pitchFamily="34" charset="0"/>
            </a:endParaRPr>
          </a:p>
          <a:p>
            <a:pPr marL="0" indent="0">
              <a:buNone/>
            </a:pPr>
            <a:endParaRPr lang="en-US" sz="1800" b="1" dirty="0">
              <a:solidFill>
                <a:srgbClr val="161616"/>
              </a:solidFill>
              <a:latin typeface="Calibri" panose="020F0502020204030204" pitchFamily="34" charset="0"/>
              <a:cs typeface="Calibri" panose="020F0502020204030204" pitchFamily="34" charset="0"/>
            </a:endParaRPr>
          </a:p>
          <a:p>
            <a:pPr marL="0" indent="0">
              <a:buNone/>
            </a:pPr>
            <a:r>
              <a:rPr lang="en-US" sz="1800" b="1" i="0" dirty="0">
                <a:solidFill>
                  <a:srgbClr val="161616"/>
                </a:solidFill>
                <a:effectLst/>
                <a:latin typeface="Calibri" panose="020F0502020204030204" pitchFamily="34" charset="0"/>
                <a:cs typeface="Calibri" panose="020F0502020204030204" pitchFamily="34" charset="0"/>
              </a:rPr>
              <a:t>Note : </a:t>
            </a:r>
            <a:r>
              <a:rPr lang="en-US" sz="1800" b="0" i="0" dirty="0">
                <a:solidFill>
                  <a:srgbClr val="161616"/>
                </a:solidFill>
                <a:effectLst/>
                <a:latin typeface="Calibri" panose="020F0502020204030204" pitchFamily="34" charset="0"/>
                <a:cs typeface="Calibri" panose="020F0502020204030204" pitchFamily="34" charset="0"/>
              </a:rPr>
              <a:t>You can't use Azure DNS to buy a domain name. </a:t>
            </a:r>
            <a:endParaRPr lang="en-US" sz="1800" dirty="0">
              <a:solidFill>
                <a:srgbClr val="161616"/>
              </a:solidFill>
              <a:latin typeface="Calibri" panose="020F0502020204030204" pitchFamily="34" charset="0"/>
              <a:cs typeface="Calibri" panose="020F0502020204030204" pitchFamily="34" charset="0"/>
            </a:endParaRPr>
          </a:p>
          <a:p>
            <a:pPr marL="0" indent="0">
              <a:buNone/>
            </a:pPr>
            <a:endParaRPr lang="en-US" sz="2000" b="0" i="0" dirty="0">
              <a:solidFill>
                <a:srgbClr val="161616"/>
              </a:solidFill>
              <a:effectLst/>
              <a:latin typeface="Calibri" panose="020F0502020204030204" pitchFamily="34" charset="0"/>
              <a:cs typeface="Calibri" panose="020F0502020204030204" pitchFamily="34" charset="0"/>
            </a:endParaRPr>
          </a:p>
          <a:p>
            <a:pPr marL="0" indent="0">
              <a:buNone/>
            </a:pPr>
            <a:endParaRPr lang="en-US" dirty="0">
              <a:solidFill>
                <a:srgbClr val="161616"/>
              </a:solidFill>
              <a:latin typeface="Segoe UI" panose="020B0502040204020203" pitchFamily="34" charset="0"/>
            </a:endParaRPr>
          </a:p>
          <a:p>
            <a:pPr marL="0" indent="0">
              <a:buNone/>
            </a:pPr>
            <a:endParaRPr lang="en-US" dirty="0">
              <a:solidFill>
                <a:srgbClr val="161616"/>
              </a:solidFill>
              <a:latin typeface="Segoe UI" panose="020B0502040204020203" pitchFamily="34" charset="0"/>
            </a:endParaRPr>
          </a:p>
          <a:p>
            <a:pPr marL="0" indent="0">
              <a:buNone/>
            </a:pPr>
            <a:endParaRPr lang="en-US" dirty="0"/>
          </a:p>
        </p:txBody>
      </p:sp>
      <p:sp>
        <p:nvSpPr>
          <p:cNvPr id="3" name="Title 2">
            <a:extLst>
              <a:ext uri="{FF2B5EF4-FFF2-40B4-BE49-F238E27FC236}">
                <a16:creationId xmlns:a16="http://schemas.microsoft.com/office/drawing/2014/main" id="{CFC1F251-91C9-72EF-326D-82285611784F}"/>
              </a:ext>
            </a:extLst>
          </p:cNvPr>
          <p:cNvSpPr>
            <a:spLocks noGrp="1"/>
          </p:cNvSpPr>
          <p:nvPr>
            <p:ph type="title"/>
          </p:nvPr>
        </p:nvSpPr>
        <p:spPr>
          <a:xfrm>
            <a:off x="548640" y="488561"/>
            <a:ext cx="10687175" cy="470227"/>
          </a:xfrm>
        </p:spPr>
        <p:txBody>
          <a:bodyPr/>
          <a:lstStyle/>
          <a:p>
            <a:r>
              <a:rPr lang="en-US" sz="2800" dirty="0">
                <a:latin typeface="Calibri" panose="020F0502020204030204" pitchFamily="34" charset="0"/>
                <a:cs typeface="Calibri" panose="020F0502020204030204" pitchFamily="34" charset="0"/>
              </a:rPr>
              <a:t>Azure DNS</a:t>
            </a:r>
            <a:r>
              <a:rPr lang="en-US" dirty="0"/>
              <a:t> </a:t>
            </a:r>
          </a:p>
        </p:txBody>
      </p:sp>
      <p:sp>
        <p:nvSpPr>
          <p:cNvPr id="4" name="Date Placeholder 3">
            <a:extLst>
              <a:ext uri="{FF2B5EF4-FFF2-40B4-BE49-F238E27FC236}">
                <a16:creationId xmlns:a16="http://schemas.microsoft.com/office/drawing/2014/main" id="{2FF85744-3477-F848-76B5-A2F3E95C8C6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2680B04-871A-55AA-B0AC-A3B5D0DBCBFF}"/>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7CED99A4-467C-65C6-4ECC-57F59178CDC1}"/>
              </a:ext>
            </a:extLst>
          </p:cNvPr>
          <p:cNvSpPr>
            <a:spLocks noGrp="1"/>
          </p:cNvSpPr>
          <p:nvPr>
            <p:ph type="sldNum" sz="quarter" idx="16"/>
          </p:nvPr>
        </p:nvSpPr>
        <p:spPr/>
        <p:txBody>
          <a:bodyPr/>
          <a:lstStyle/>
          <a:p>
            <a:fld id="{2533969A-88D7-D043-9145-D433A02B4603}" type="slidenum">
              <a:rPr lang="en-US" smtClean="0"/>
              <a:pPr/>
              <a:t>18</a:t>
            </a:fld>
            <a:endParaRPr lang="en-US" dirty="0"/>
          </a:p>
        </p:txBody>
      </p:sp>
      <p:sp>
        <p:nvSpPr>
          <p:cNvPr id="7" name="TextBox 6">
            <a:extLst>
              <a:ext uri="{FF2B5EF4-FFF2-40B4-BE49-F238E27FC236}">
                <a16:creationId xmlns:a16="http://schemas.microsoft.com/office/drawing/2014/main" id="{35511D32-7BF3-F8F0-01CB-9E32199DC5CB}"/>
              </a:ext>
            </a:extLst>
          </p:cNvPr>
          <p:cNvSpPr txBox="1"/>
          <p:nvPr/>
        </p:nvSpPr>
        <p:spPr>
          <a:xfrm>
            <a:off x="1882066" y="3116063"/>
            <a:ext cx="3639845" cy="2215991"/>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Reliability and performance</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Security</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Ease of Use</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Customizable virtual networks</a:t>
            </a:r>
          </a:p>
          <a:p>
            <a:pPr algn="l">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 Alias records</a:t>
            </a:r>
          </a:p>
          <a:p>
            <a:pPr algn="l">
              <a:buFont typeface="Arial" panose="020B0604020202020204" pitchFamily="34" charset="0"/>
              <a:buChar char="•"/>
            </a:pPr>
            <a:endParaRPr lang="en-US" sz="2000" b="0" i="0" dirty="0">
              <a:solidFill>
                <a:srgbClr val="161616"/>
              </a:solidFill>
              <a:effectLst/>
              <a:latin typeface="Calibri" panose="020F0502020204030204" pitchFamily="34" charset="0"/>
              <a:cs typeface="Calibri" panose="020F0502020204030204" pitchFamily="34" charset="0"/>
            </a:endParaRPr>
          </a:p>
          <a:p>
            <a:endParaRPr lang="en-US" dirty="0"/>
          </a:p>
        </p:txBody>
      </p:sp>
      <p:pic>
        <p:nvPicPr>
          <p:cNvPr id="8" name="Picture 7" descr="Icon&#10;&#10;Description automatically generated">
            <a:extLst>
              <a:ext uri="{FF2B5EF4-FFF2-40B4-BE49-F238E27FC236}">
                <a16:creationId xmlns:a16="http://schemas.microsoft.com/office/drawing/2014/main" id="{0179D54C-85AD-7B73-4099-284BA04B0C18}"/>
              </a:ext>
            </a:extLst>
          </p:cNvPr>
          <p:cNvPicPr>
            <a:picLocks noChangeAspect="1"/>
          </p:cNvPicPr>
          <p:nvPr/>
        </p:nvPicPr>
        <p:blipFill>
          <a:blip r:embed="rId3"/>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89069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8CB71F01-D59C-BBAA-F46C-EAE837886360}"/>
              </a:ext>
            </a:extLst>
          </p:cNvPr>
          <p:cNvPicPr>
            <a:picLocks noGrp="1" noChangeAspect="1"/>
          </p:cNvPicPr>
          <p:nvPr>
            <p:ph sz="quarter" idx="13"/>
          </p:nvPr>
        </p:nvPicPr>
        <p:blipFill>
          <a:blip r:embed="rId3"/>
          <a:stretch>
            <a:fillRect/>
          </a:stretch>
        </p:blipFill>
        <p:spPr>
          <a:xfrm>
            <a:off x="5291884" y="1869621"/>
            <a:ext cx="6031633" cy="3975271"/>
          </a:xfrm>
        </p:spPr>
      </p:pic>
      <p:sp>
        <p:nvSpPr>
          <p:cNvPr id="3" name="Title 2">
            <a:extLst>
              <a:ext uri="{FF2B5EF4-FFF2-40B4-BE49-F238E27FC236}">
                <a16:creationId xmlns:a16="http://schemas.microsoft.com/office/drawing/2014/main" id="{D83EA7D6-AB3F-7F92-3EC2-5D837A7BE19A}"/>
              </a:ext>
            </a:extLst>
          </p:cNvPr>
          <p:cNvSpPr>
            <a:spLocks noGrp="1"/>
          </p:cNvSpPr>
          <p:nvPr>
            <p:ph type="title"/>
          </p:nvPr>
        </p:nvSpPr>
        <p:spPr>
          <a:xfrm>
            <a:off x="548640" y="595917"/>
            <a:ext cx="10601713" cy="365125"/>
          </a:xfrm>
        </p:spPr>
        <p:txBody>
          <a:bodyPr/>
          <a:lstStyle/>
          <a:p>
            <a:r>
              <a:rPr lang="en-US" sz="2800" dirty="0">
                <a:latin typeface="Calibri" panose="020F0502020204030204" pitchFamily="34" charset="0"/>
                <a:cs typeface="Calibri" panose="020F0502020204030204" pitchFamily="34" charset="0"/>
              </a:rPr>
              <a:t>Azure CDN (Content Delivery Network)</a:t>
            </a:r>
          </a:p>
        </p:txBody>
      </p:sp>
      <p:sp>
        <p:nvSpPr>
          <p:cNvPr id="4" name="Date Placeholder 3">
            <a:extLst>
              <a:ext uri="{FF2B5EF4-FFF2-40B4-BE49-F238E27FC236}">
                <a16:creationId xmlns:a16="http://schemas.microsoft.com/office/drawing/2014/main" id="{62C537B8-6D21-BD61-6495-3F81F2EED6E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FF4A427-7F59-4A84-B71A-0CF43C3D885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E710245-72BE-C8DF-96DE-53A233F604DB}"/>
              </a:ext>
            </a:extLst>
          </p:cNvPr>
          <p:cNvSpPr>
            <a:spLocks noGrp="1"/>
          </p:cNvSpPr>
          <p:nvPr>
            <p:ph type="sldNum" sz="quarter" idx="16"/>
          </p:nvPr>
        </p:nvSpPr>
        <p:spPr/>
        <p:txBody>
          <a:bodyPr/>
          <a:lstStyle/>
          <a:p>
            <a:fld id="{2533969A-88D7-D043-9145-D433A02B4603}" type="slidenum">
              <a:rPr lang="en-US" smtClean="0"/>
              <a:pPr/>
              <a:t>19</a:t>
            </a:fld>
            <a:endParaRPr lang="en-US" dirty="0"/>
          </a:p>
        </p:txBody>
      </p:sp>
      <p:sp>
        <p:nvSpPr>
          <p:cNvPr id="9" name="TextBox 8">
            <a:extLst>
              <a:ext uri="{FF2B5EF4-FFF2-40B4-BE49-F238E27FC236}">
                <a16:creationId xmlns:a16="http://schemas.microsoft.com/office/drawing/2014/main" id="{B6713144-9D41-32AC-FAFA-B1F7857952A6}"/>
              </a:ext>
            </a:extLst>
          </p:cNvPr>
          <p:cNvSpPr txBox="1"/>
          <p:nvPr/>
        </p:nvSpPr>
        <p:spPr>
          <a:xfrm>
            <a:off x="548640" y="2612570"/>
            <a:ext cx="4725488"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43434"/>
                </a:solidFill>
                <a:effectLst/>
                <a:latin typeface="Battambang"/>
              </a:rPr>
              <a:t>CDN is a global solution for organizations to  adapt and deliver high bandwidth content.</a:t>
            </a:r>
          </a:p>
          <a:p>
            <a:pPr marL="285750" indent="-285750">
              <a:buFont typeface="Arial" panose="020B0604020202020204" pitchFamily="34" charset="0"/>
              <a:buChar char="•"/>
            </a:pPr>
            <a:endParaRPr lang="en-US" dirty="0">
              <a:solidFill>
                <a:srgbClr val="343434"/>
              </a:solidFill>
              <a:latin typeface="Battambang"/>
            </a:endParaRPr>
          </a:p>
          <a:p>
            <a:pPr marL="285750" indent="-285750">
              <a:buFont typeface="Arial" panose="020B0604020202020204" pitchFamily="34" charset="0"/>
              <a:buChar char="•"/>
            </a:pPr>
            <a:endParaRPr lang="en-US" dirty="0">
              <a:solidFill>
                <a:srgbClr val="343434"/>
              </a:solidFill>
              <a:latin typeface="Battambang"/>
            </a:endParaRPr>
          </a:p>
          <a:p>
            <a:pPr marL="285750" indent="-285750">
              <a:buFont typeface="Arial" panose="020B0604020202020204" pitchFamily="34" charset="0"/>
              <a:buChar char="•"/>
            </a:pPr>
            <a:r>
              <a:rPr lang="en-US" b="0" i="0" dirty="0">
                <a:solidFill>
                  <a:srgbClr val="343434"/>
                </a:solidFill>
                <a:effectLst/>
                <a:latin typeface="Battambang"/>
              </a:rPr>
              <a:t>With the help of Azure CDN, you can prefer to cache static objects that are loaded from a web application or Azure blob storage by using the nearest Point of Presence (POP).</a:t>
            </a:r>
            <a:endParaRPr lang="en-US" dirty="0"/>
          </a:p>
        </p:txBody>
      </p:sp>
      <p:pic>
        <p:nvPicPr>
          <p:cNvPr id="2" name="Picture 1" descr="Icon&#10;&#10;Description automatically generated">
            <a:extLst>
              <a:ext uri="{FF2B5EF4-FFF2-40B4-BE49-F238E27FC236}">
                <a16:creationId xmlns:a16="http://schemas.microsoft.com/office/drawing/2014/main" id="{05A97451-C8C1-501B-3B4F-AB35E6E67D0B}"/>
              </a:ext>
            </a:extLst>
          </p:cNvPr>
          <p:cNvPicPr>
            <a:picLocks noChangeAspect="1"/>
          </p:cNvPicPr>
          <p:nvPr/>
        </p:nvPicPr>
        <p:blipFill>
          <a:blip r:embed="rId4"/>
          <a:stretch>
            <a:fillRect/>
          </a:stretch>
        </p:blipFill>
        <p:spPr>
          <a:xfrm>
            <a:off x="10297186" y="224039"/>
            <a:ext cx="609653" cy="472481"/>
          </a:xfrm>
          <a:prstGeom prst="rect">
            <a:avLst/>
          </a:prstGeom>
        </p:spPr>
      </p:pic>
    </p:spTree>
    <p:extLst>
      <p:ext uri="{BB962C8B-B14F-4D97-AF65-F5344CB8AC3E}">
        <p14:creationId xmlns:p14="http://schemas.microsoft.com/office/powerpoint/2010/main" val="222626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D89C70-9F2A-5E90-4433-55B128C3951C}"/>
              </a:ext>
            </a:extLst>
          </p:cNvPr>
          <p:cNvSpPr>
            <a:spLocks noGrp="1"/>
          </p:cNvSpPr>
          <p:nvPr>
            <p:ph type="ctrTitle"/>
          </p:nvPr>
        </p:nvSpPr>
        <p:spPr>
          <a:xfrm>
            <a:off x="548641" y="2000805"/>
            <a:ext cx="9307763" cy="852488"/>
          </a:xfrm>
        </p:spPr>
        <p:txBody>
          <a:bodyPr/>
          <a:lstStyle/>
          <a:p>
            <a:pPr algn="ctr"/>
            <a:r>
              <a:rPr lang="en-US" sz="2800" dirty="0">
                <a:latin typeface="Calibri" panose="020F0502020204030204" pitchFamily="34" charset="0"/>
                <a:cs typeface="Calibri" panose="020F0502020204030204" pitchFamily="34" charset="0"/>
              </a:rPr>
              <a:t>Day – 4</a:t>
            </a:r>
            <a:br>
              <a:rPr lang="en-US" sz="28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 Azure Compute And Networking Services </a:t>
            </a:r>
          </a:p>
        </p:txBody>
      </p:sp>
      <p:sp>
        <p:nvSpPr>
          <p:cNvPr id="4" name="Date Placeholder 3">
            <a:extLst>
              <a:ext uri="{FF2B5EF4-FFF2-40B4-BE49-F238E27FC236}">
                <a16:creationId xmlns:a16="http://schemas.microsoft.com/office/drawing/2014/main" id="{1456A5F1-114A-B362-1754-EA26D44E037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CFCC9E-9320-DFE8-E36B-A29CC3C957B6}"/>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29218F0-48B7-A833-4555-1C9D3D66AF68}"/>
              </a:ext>
            </a:extLst>
          </p:cNvPr>
          <p:cNvSpPr>
            <a:spLocks noGrp="1"/>
          </p:cNvSpPr>
          <p:nvPr>
            <p:ph type="sldNum" sz="quarter" idx="12"/>
          </p:nvPr>
        </p:nvSpPr>
        <p:spPr/>
        <p:txBody>
          <a:bodyPr/>
          <a:lstStyle/>
          <a:p>
            <a:fld id="{2533969A-88D7-D043-9145-D433A02B4603}" type="slidenum">
              <a:rPr lang="en-US" smtClean="0"/>
              <a:pPr/>
              <a:t>2</a:t>
            </a:fld>
            <a:endParaRPr lang="en-US" dirty="0"/>
          </a:p>
        </p:txBody>
      </p:sp>
      <p:pic>
        <p:nvPicPr>
          <p:cNvPr id="3" name="Picture 2" descr="A blue text on a white background&#10;&#10;Description automatically generated with medium confidence">
            <a:extLst>
              <a:ext uri="{FF2B5EF4-FFF2-40B4-BE49-F238E27FC236}">
                <a16:creationId xmlns:a16="http://schemas.microsoft.com/office/drawing/2014/main" id="{9F48AB78-7C60-87F4-27EA-BABCEA7F99A7}"/>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94606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A1B5F2-D373-48B4-95F0-53645FF9589E}"/>
              </a:ext>
            </a:extLst>
          </p:cNvPr>
          <p:cNvSpPr>
            <a:spLocks noGrp="1"/>
          </p:cNvSpPr>
          <p:nvPr>
            <p:ph type="title"/>
          </p:nvPr>
        </p:nvSpPr>
        <p:spPr>
          <a:xfrm>
            <a:off x="548640" y="2574524"/>
            <a:ext cx="10687175" cy="1207363"/>
          </a:xfrm>
        </p:spPr>
        <p:txBody>
          <a:bodyPr/>
          <a:lstStyle/>
          <a:p>
            <a:r>
              <a:rPr lang="en-US" dirty="0"/>
              <a:t>    </a:t>
            </a:r>
            <a:br>
              <a:rPr lang="en-US" dirty="0"/>
            </a:br>
            <a:r>
              <a:rPr lang="en-US" dirty="0"/>
              <a:t>                                       Quiz Time</a:t>
            </a:r>
          </a:p>
        </p:txBody>
      </p:sp>
      <p:sp>
        <p:nvSpPr>
          <p:cNvPr id="4" name="Date Placeholder 3">
            <a:extLst>
              <a:ext uri="{FF2B5EF4-FFF2-40B4-BE49-F238E27FC236}">
                <a16:creationId xmlns:a16="http://schemas.microsoft.com/office/drawing/2014/main" id="{63CFA099-A873-D5F7-3A3A-A88E3AE47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FC51DB-474A-9A9E-A49C-F4A5A54473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1704B0E-C728-46A4-F380-5E6BF68E7459}"/>
              </a:ext>
            </a:extLst>
          </p:cNvPr>
          <p:cNvSpPr>
            <a:spLocks noGrp="1"/>
          </p:cNvSpPr>
          <p:nvPr>
            <p:ph type="sldNum" sz="quarter" idx="16"/>
          </p:nvPr>
        </p:nvSpPr>
        <p:spPr/>
        <p:txBody>
          <a:bodyPr/>
          <a:lstStyle/>
          <a:p>
            <a:fld id="{2533969A-88D7-D043-9145-D433A02B4603}" type="slidenum">
              <a:rPr lang="en-US" smtClean="0"/>
              <a:pPr/>
              <a:t>20</a:t>
            </a:fld>
            <a:endParaRPr lang="en-US" dirty="0"/>
          </a:p>
        </p:txBody>
      </p:sp>
    </p:spTree>
    <p:extLst>
      <p:ext uri="{BB962C8B-B14F-4D97-AF65-F5344CB8AC3E}">
        <p14:creationId xmlns:p14="http://schemas.microsoft.com/office/powerpoint/2010/main" val="459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CBCE9-A655-6C7D-51A7-9DAE6B344F46}"/>
              </a:ext>
            </a:extLst>
          </p:cNvPr>
          <p:cNvSpPr>
            <a:spLocks noGrp="1"/>
          </p:cNvSpPr>
          <p:nvPr>
            <p:ph idx="1"/>
          </p:nvPr>
        </p:nvSpPr>
        <p:spPr>
          <a:xfrm>
            <a:off x="1904213" y="2379216"/>
            <a:ext cx="7975077" cy="2902997"/>
          </a:xfrm>
        </p:spPr>
        <p:txBody>
          <a:bodyPr/>
          <a:lstStyle/>
          <a:p>
            <a:pPr algn="l"/>
            <a:endParaRPr lang="en-US" sz="2400" dirty="0">
              <a:latin typeface="Georgia" panose="02040502050405020303" pitchFamily="18" charset="0"/>
            </a:endParaRPr>
          </a:p>
          <a:p>
            <a:pPr marL="457200" indent="-457200" algn="l">
              <a:buFont typeface="Wingdings" panose="05000000000000000000" pitchFamily="2" charset="2"/>
              <a:buChar char="Ø"/>
            </a:pPr>
            <a:r>
              <a:rPr lang="en-US" sz="2400" dirty="0">
                <a:latin typeface="Georgia" panose="02040502050405020303" pitchFamily="18" charset="0"/>
              </a:rPr>
              <a:t>Azure container instance (ACI)</a:t>
            </a:r>
          </a:p>
          <a:p>
            <a:pPr marL="457200" indent="-457200" algn="l">
              <a:buFont typeface="Wingdings" panose="05000000000000000000" pitchFamily="2" charset="2"/>
              <a:buChar char="Ø"/>
            </a:pPr>
            <a:r>
              <a:rPr lang="en-US" sz="2400" dirty="0">
                <a:latin typeface="Georgia" panose="02040502050405020303" pitchFamily="18" charset="0"/>
              </a:rPr>
              <a:t>Azure App services</a:t>
            </a:r>
          </a:p>
          <a:p>
            <a:pPr marL="457200" indent="-457200" algn="l">
              <a:buFont typeface="Wingdings" panose="05000000000000000000" pitchFamily="2" charset="2"/>
              <a:buChar char="Ø"/>
            </a:pPr>
            <a:r>
              <a:rPr lang="en-US" sz="2400" dirty="0">
                <a:latin typeface="Georgia" panose="02040502050405020303" pitchFamily="18" charset="0"/>
              </a:rPr>
              <a:t>Azure Functions</a:t>
            </a:r>
          </a:p>
          <a:p>
            <a:pPr marL="457200" indent="-457200" algn="l">
              <a:buFont typeface="Wingdings" panose="05000000000000000000" pitchFamily="2" charset="2"/>
              <a:buChar char="Ø"/>
            </a:pPr>
            <a:r>
              <a:rPr lang="en-US" sz="2400" dirty="0">
                <a:latin typeface="Georgia" panose="02040502050405020303" pitchFamily="18" charset="0"/>
              </a:rPr>
              <a:t>Azure Network services</a:t>
            </a:r>
          </a:p>
          <a:p>
            <a:pPr algn="l"/>
            <a:endParaRPr lang="en-US" sz="2400" dirty="0">
              <a:latin typeface="Georgia" panose="02040502050405020303" pitchFamily="18" charset="0"/>
            </a:endParaRPr>
          </a:p>
          <a:p>
            <a:pPr marL="457200" indent="-457200" algn="l">
              <a:buFont typeface="Wingdings" panose="05000000000000000000" pitchFamily="2" charset="2"/>
              <a:buChar char="Ø"/>
            </a:pPr>
            <a:endParaRPr lang="en-US" sz="2400" dirty="0">
              <a:latin typeface="Georgia" panose="02040502050405020303" pitchFamily="18" charset="0"/>
            </a:endParaRPr>
          </a:p>
          <a:p>
            <a:pPr algn="l"/>
            <a:endParaRPr lang="en-US" sz="2400" dirty="0">
              <a:latin typeface="Georgia" panose="02040502050405020303" pitchFamily="18" charset="0"/>
            </a:endParaRPr>
          </a:p>
        </p:txBody>
      </p:sp>
      <p:sp>
        <p:nvSpPr>
          <p:cNvPr id="3" name="Date Placeholder 2">
            <a:extLst>
              <a:ext uri="{FF2B5EF4-FFF2-40B4-BE49-F238E27FC236}">
                <a16:creationId xmlns:a16="http://schemas.microsoft.com/office/drawing/2014/main" id="{312BBB42-6022-DBFC-41B8-B07644E0B8D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063A73-A843-C907-CB34-4A661C480D25}"/>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AA4F2017-9CB4-49C1-3BFB-591197462D5A}"/>
              </a:ext>
            </a:extLst>
          </p:cNvPr>
          <p:cNvSpPr>
            <a:spLocks noGrp="1"/>
          </p:cNvSpPr>
          <p:nvPr>
            <p:ph type="sldNum" sz="quarter" idx="12"/>
          </p:nvPr>
        </p:nvSpPr>
        <p:spPr/>
        <p:txBody>
          <a:bodyPr/>
          <a:lstStyle/>
          <a:p>
            <a:fld id="{2533969A-88D7-D043-9145-D433A02B4603}" type="slidenum">
              <a:rPr lang="en-US" smtClean="0"/>
              <a:pPr/>
              <a:t>3</a:t>
            </a:fld>
            <a:endParaRPr lang="en-US" dirty="0"/>
          </a:p>
        </p:txBody>
      </p:sp>
      <p:sp>
        <p:nvSpPr>
          <p:cNvPr id="6" name="TextBox 5">
            <a:extLst>
              <a:ext uri="{FF2B5EF4-FFF2-40B4-BE49-F238E27FC236}">
                <a16:creationId xmlns:a16="http://schemas.microsoft.com/office/drawing/2014/main" id="{A5A318A2-C46D-7BAE-E772-67CFC4D8F8B3}"/>
              </a:ext>
            </a:extLst>
          </p:cNvPr>
          <p:cNvSpPr txBox="1"/>
          <p:nvPr/>
        </p:nvSpPr>
        <p:spPr>
          <a:xfrm>
            <a:off x="650448" y="895546"/>
            <a:ext cx="5194171" cy="523220"/>
          </a:xfrm>
          <a:prstGeom prst="rect">
            <a:avLst/>
          </a:prstGeom>
          <a:noFill/>
        </p:spPr>
        <p:txBody>
          <a:bodyPr wrap="square" rtlCol="0">
            <a:spAutoFit/>
          </a:bodyPr>
          <a:lstStyle/>
          <a:p>
            <a:r>
              <a:rPr lang="en-US" sz="2800" b="1" dirty="0">
                <a:solidFill>
                  <a:schemeClr val="bg2"/>
                </a:solidFill>
                <a:latin typeface="Georgia" panose="02040502050405020303" pitchFamily="18" charset="0"/>
              </a:rPr>
              <a:t>Outlines</a:t>
            </a:r>
          </a:p>
        </p:txBody>
      </p:sp>
    </p:spTree>
    <p:extLst>
      <p:ext uri="{BB962C8B-B14F-4D97-AF65-F5344CB8AC3E}">
        <p14:creationId xmlns:p14="http://schemas.microsoft.com/office/powerpoint/2010/main" val="37838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con&#10;&#10;Description automatically generated">
            <a:extLst>
              <a:ext uri="{FF2B5EF4-FFF2-40B4-BE49-F238E27FC236}">
                <a16:creationId xmlns:a16="http://schemas.microsoft.com/office/drawing/2014/main" id="{8492EBA4-1CF5-84F7-5A7F-51577627EC2F}"/>
              </a:ext>
            </a:extLst>
          </p:cNvPr>
          <p:cNvPicPr>
            <a:picLocks noGrp="1" noChangeAspect="1"/>
          </p:cNvPicPr>
          <p:nvPr>
            <p:ph sz="quarter" idx="13"/>
          </p:nvPr>
        </p:nvPicPr>
        <p:blipFill>
          <a:blip r:embed="rId3"/>
          <a:stretch>
            <a:fillRect/>
          </a:stretch>
        </p:blipFill>
        <p:spPr>
          <a:xfrm>
            <a:off x="8717656" y="2401748"/>
            <a:ext cx="2019475" cy="1905165"/>
          </a:xfrm>
        </p:spPr>
      </p:pic>
      <p:sp>
        <p:nvSpPr>
          <p:cNvPr id="3" name="Title 2">
            <a:extLst>
              <a:ext uri="{FF2B5EF4-FFF2-40B4-BE49-F238E27FC236}">
                <a16:creationId xmlns:a16="http://schemas.microsoft.com/office/drawing/2014/main" id="{DDB32D96-08FC-5BC8-08B1-888C61362B20}"/>
              </a:ext>
            </a:extLst>
          </p:cNvPr>
          <p:cNvSpPr>
            <a:spLocks noGrp="1"/>
          </p:cNvSpPr>
          <p:nvPr>
            <p:ph type="title"/>
          </p:nvPr>
        </p:nvSpPr>
        <p:spPr>
          <a:xfrm>
            <a:off x="697584" y="257452"/>
            <a:ext cx="10039547" cy="514905"/>
          </a:xfrm>
        </p:spPr>
        <p:txBody>
          <a:bodyPr/>
          <a:lstStyle/>
          <a:p>
            <a:r>
              <a:rPr lang="en-US" dirty="0"/>
              <a:t> </a:t>
            </a:r>
            <a:r>
              <a:rPr lang="en-US" sz="2800" dirty="0">
                <a:latin typeface="Calibri" panose="020F0502020204030204" pitchFamily="34" charset="0"/>
                <a:cs typeface="Calibri" panose="020F0502020204030204" pitchFamily="34" charset="0"/>
              </a:rPr>
              <a:t>Azure Container Instance (ACI)</a:t>
            </a:r>
          </a:p>
        </p:txBody>
      </p:sp>
      <p:sp>
        <p:nvSpPr>
          <p:cNvPr id="4" name="Date Placeholder 3">
            <a:extLst>
              <a:ext uri="{FF2B5EF4-FFF2-40B4-BE49-F238E27FC236}">
                <a16:creationId xmlns:a16="http://schemas.microsoft.com/office/drawing/2014/main" id="{537B08A0-0AA6-F8DD-0084-299DD6F6ACF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26B7E1E-A10F-1212-5B34-F87F70D102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DA58EFB-C5F2-3060-2CBC-3537675DCDB9}"/>
              </a:ext>
            </a:extLst>
          </p:cNvPr>
          <p:cNvSpPr>
            <a:spLocks noGrp="1"/>
          </p:cNvSpPr>
          <p:nvPr>
            <p:ph type="sldNum" sz="quarter" idx="16"/>
          </p:nvPr>
        </p:nvSpPr>
        <p:spPr/>
        <p:txBody>
          <a:bodyPr/>
          <a:lstStyle/>
          <a:p>
            <a:fld id="{2533969A-88D7-D043-9145-D433A02B4603}" type="slidenum">
              <a:rPr lang="en-US" smtClean="0"/>
              <a:pPr/>
              <a:t>4</a:t>
            </a:fld>
            <a:endParaRPr lang="en-US" dirty="0"/>
          </a:p>
        </p:txBody>
      </p:sp>
      <p:sp>
        <p:nvSpPr>
          <p:cNvPr id="9" name="TextBox 8">
            <a:extLst>
              <a:ext uri="{FF2B5EF4-FFF2-40B4-BE49-F238E27FC236}">
                <a16:creationId xmlns:a16="http://schemas.microsoft.com/office/drawing/2014/main" id="{5F88B5A6-EF8E-8B08-5489-BF106EABFCE4}"/>
              </a:ext>
            </a:extLst>
          </p:cNvPr>
          <p:cNvSpPr txBox="1"/>
          <p:nvPr/>
        </p:nvSpPr>
        <p:spPr>
          <a:xfrm>
            <a:off x="847725" y="772356"/>
            <a:ext cx="7222077" cy="5601533"/>
          </a:xfrm>
          <a:prstGeom prst="rect">
            <a:avLst/>
          </a:prstGeom>
          <a:noFill/>
        </p:spPr>
        <p:txBody>
          <a:bodyPr wrap="square" rtlCol="0">
            <a:spAutoFit/>
          </a:bodyPr>
          <a:lstStyle/>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Containers are a </a:t>
            </a:r>
            <a:r>
              <a:rPr lang="en-US" sz="2000" b="1" dirty="0">
                <a:solidFill>
                  <a:schemeClr val="tx2"/>
                </a:solidFill>
                <a:latin typeface="Calibri" panose="020F0502020204030204" pitchFamily="34" charset="0"/>
                <a:cs typeface="Calibri" panose="020F0502020204030204" pitchFamily="34" charset="0"/>
              </a:rPr>
              <a:t>virtualization environment</a:t>
            </a:r>
            <a:r>
              <a:rPr lang="en-US" sz="2000" dirty="0">
                <a:solidFill>
                  <a:schemeClr val="tx2"/>
                </a:solidFill>
                <a:latin typeface="Calibri" panose="020F0502020204030204" pitchFamily="34" charset="0"/>
                <a:cs typeface="Calibri" panose="020F0502020204030204" pitchFamily="34" charset="0"/>
              </a:rPr>
              <a:t>. Much like running multiple virtual machines on a single physical host, you can run multiple containers on a single physical or virtual host.</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Supports both </a:t>
            </a:r>
            <a:r>
              <a:rPr lang="en-US" sz="2000" b="1" dirty="0">
                <a:solidFill>
                  <a:schemeClr val="tx2"/>
                </a:solidFill>
                <a:latin typeface="Calibri" panose="020F0502020204030204" pitchFamily="34" charset="0"/>
                <a:cs typeface="Calibri" panose="020F0502020204030204" pitchFamily="34" charset="0"/>
              </a:rPr>
              <a:t>Linux</a:t>
            </a:r>
            <a:r>
              <a:rPr lang="en-US" sz="2000" dirty="0">
                <a:solidFill>
                  <a:schemeClr val="tx2"/>
                </a:solidFill>
                <a:latin typeface="Calibri" panose="020F0502020204030204" pitchFamily="34" charset="0"/>
                <a:cs typeface="Calibri" panose="020F0502020204030204" pitchFamily="34" charset="0"/>
              </a:rPr>
              <a:t> containers and </a:t>
            </a:r>
            <a:r>
              <a:rPr lang="en-US" sz="2000" b="1" dirty="0">
                <a:solidFill>
                  <a:schemeClr val="tx2"/>
                </a:solidFill>
                <a:latin typeface="Calibri" panose="020F0502020204030204" pitchFamily="34" charset="0"/>
                <a:cs typeface="Calibri" panose="020F0502020204030204" pitchFamily="34" charset="0"/>
              </a:rPr>
              <a:t>Windows </a:t>
            </a:r>
            <a:r>
              <a:rPr lang="en-US" sz="2000" dirty="0">
                <a:solidFill>
                  <a:schemeClr val="tx2"/>
                </a:solidFill>
                <a:latin typeface="Calibri" panose="020F0502020204030204" pitchFamily="34" charset="0"/>
                <a:cs typeface="Calibri" panose="020F0502020204030204" pitchFamily="34" charset="0"/>
              </a:rPr>
              <a:t>containers.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Container Instances  are </a:t>
            </a:r>
            <a:r>
              <a:rPr lang="en-US" sz="2000" b="1" dirty="0">
                <a:solidFill>
                  <a:schemeClr val="tx2"/>
                </a:solidFill>
                <a:latin typeface="Calibri" panose="020F0502020204030204" pitchFamily="34" charset="0"/>
                <a:cs typeface="Calibri" panose="020F0502020204030204" pitchFamily="34" charset="0"/>
              </a:rPr>
              <a:t>PaaS.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Allow you to </a:t>
            </a:r>
            <a:r>
              <a:rPr lang="en-US" sz="2000" b="1" dirty="0">
                <a:solidFill>
                  <a:schemeClr val="tx2"/>
                </a:solidFill>
                <a:latin typeface="Calibri" panose="020F0502020204030204" pitchFamily="34" charset="0"/>
                <a:cs typeface="Calibri" panose="020F0502020204030204" pitchFamily="34" charset="0"/>
              </a:rPr>
              <a:t>upload your containers </a:t>
            </a:r>
            <a:r>
              <a:rPr lang="en-US" sz="2000" dirty="0">
                <a:solidFill>
                  <a:schemeClr val="tx2"/>
                </a:solidFill>
                <a:latin typeface="Calibri" panose="020F0502020204030204" pitchFamily="34" charset="0"/>
                <a:cs typeface="Calibri" panose="020F0502020204030204" pitchFamily="34" charset="0"/>
              </a:rPr>
              <a:t>and then the service will run the </a:t>
            </a:r>
            <a:r>
              <a:rPr lang="en-US" sz="2000" b="1" dirty="0">
                <a:solidFill>
                  <a:schemeClr val="tx2"/>
                </a:solidFill>
                <a:latin typeface="Calibri" panose="020F0502020204030204" pitchFamily="34" charset="0"/>
                <a:cs typeface="Calibri" panose="020F0502020204030204" pitchFamily="34" charset="0"/>
              </a:rPr>
              <a:t>containers fastest </a:t>
            </a:r>
            <a:r>
              <a:rPr lang="en-US" sz="2000" dirty="0">
                <a:solidFill>
                  <a:schemeClr val="tx2"/>
                </a:solidFill>
                <a:latin typeface="Calibri" panose="020F0502020204030204" pitchFamily="34" charset="0"/>
                <a:cs typeface="Calibri" panose="020F0502020204030204" pitchFamily="34" charset="0"/>
              </a:rPr>
              <a:t>for you.</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a:t>
            </a:r>
            <a:r>
              <a:rPr lang="en-US" sz="2000" b="1" dirty="0">
                <a:solidFill>
                  <a:schemeClr val="tx2"/>
                </a:solidFill>
                <a:latin typeface="Calibri" panose="020F0502020204030204" pitchFamily="34" charset="0"/>
                <a:cs typeface="Calibri" panose="020F0502020204030204" pitchFamily="34" charset="0"/>
              </a:rPr>
              <a:t>eliminates</a:t>
            </a:r>
            <a:r>
              <a:rPr lang="en-US" sz="2000" dirty="0">
                <a:solidFill>
                  <a:schemeClr val="tx2"/>
                </a:solidFill>
                <a:latin typeface="Calibri" panose="020F0502020204030204" pitchFamily="34" charset="0"/>
                <a:cs typeface="Calibri" panose="020F0502020204030204" pitchFamily="34" charset="0"/>
              </a:rPr>
              <a:t> the need for a developer to provision </a:t>
            </a:r>
            <a:r>
              <a:rPr lang="en-US" sz="2000" b="1" dirty="0">
                <a:solidFill>
                  <a:schemeClr val="tx2"/>
                </a:solidFill>
                <a:latin typeface="Calibri" panose="020F0502020204030204" pitchFamily="34" charset="0"/>
                <a:cs typeface="Calibri" panose="020F0502020204030204" pitchFamily="34" charset="0"/>
              </a:rPr>
              <a:t>virtual machines (VMs)</a:t>
            </a:r>
            <a:r>
              <a:rPr lang="en-US" sz="2000" dirty="0">
                <a:solidFill>
                  <a:schemeClr val="tx2"/>
                </a:solidFill>
                <a:latin typeface="Calibri" panose="020F0502020204030204" pitchFamily="34" charset="0"/>
                <a:cs typeface="Calibri" panose="020F0502020204030204" pitchFamily="34" charset="0"/>
              </a:rPr>
              <a:t> or implement a </a:t>
            </a:r>
            <a:r>
              <a:rPr lang="en-US" sz="2000" b="1" dirty="0">
                <a:solidFill>
                  <a:schemeClr val="tx2"/>
                </a:solidFill>
                <a:latin typeface="Calibri" panose="020F0502020204030204" pitchFamily="34" charset="0"/>
                <a:cs typeface="Calibri" panose="020F0502020204030204" pitchFamily="34" charset="0"/>
              </a:rPr>
              <a:t>container orchestration </a:t>
            </a:r>
            <a:r>
              <a:rPr lang="en-US" sz="2000" dirty="0">
                <a:solidFill>
                  <a:schemeClr val="tx2"/>
                </a:solidFill>
                <a:latin typeface="Calibri" panose="020F0502020204030204" pitchFamily="34" charset="0"/>
                <a:cs typeface="Calibri" panose="020F0502020204030204" pitchFamily="34" charset="0"/>
              </a:rPr>
              <a:t>platform, such as Kubernetes, Docker to deploy and run containers.</a:t>
            </a:r>
          </a:p>
          <a:p>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E40D0813-03BF-1FA4-AE99-4E9648A5DB45}"/>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6468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creenshot, font, number&#10;&#10;Description automatically generated">
            <a:extLst>
              <a:ext uri="{FF2B5EF4-FFF2-40B4-BE49-F238E27FC236}">
                <a16:creationId xmlns:a16="http://schemas.microsoft.com/office/drawing/2014/main" id="{BDED8E49-517C-EFAE-7926-761DB2D6B495}"/>
              </a:ext>
            </a:extLst>
          </p:cNvPr>
          <p:cNvPicPr>
            <a:picLocks noGrp="1" noChangeAspect="1"/>
          </p:cNvPicPr>
          <p:nvPr>
            <p:ph sz="quarter" idx="13"/>
          </p:nvPr>
        </p:nvPicPr>
        <p:blipFill>
          <a:blip r:embed="rId3"/>
          <a:stretch>
            <a:fillRect/>
          </a:stretch>
        </p:blipFill>
        <p:spPr>
          <a:xfrm>
            <a:off x="1371601" y="1314450"/>
            <a:ext cx="9105900" cy="5055667"/>
          </a:xfrm>
        </p:spPr>
      </p:pic>
      <p:sp>
        <p:nvSpPr>
          <p:cNvPr id="3" name="Title 2">
            <a:extLst>
              <a:ext uri="{FF2B5EF4-FFF2-40B4-BE49-F238E27FC236}">
                <a16:creationId xmlns:a16="http://schemas.microsoft.com/office/drawing/2014/main" id="{83DB2904-62E8-1A00-FFCA-A5090C0C9D28}"/>
              </a:ext>
            </a:extLst>
          </p:cNvPr>
          <p:cNvSpPr>
            <a:spLocks noGrp="1"/>
          </p:cNvSpPr>
          <p:nvPr>
            <p:ph type="title"/>
          </p:nvPr>
        </p:nvSpPr>
        <p:spPr>
          <a:xfrm>
            <a:off x="548640" y="488562"/>
            <a:ext cx="10687175" cy="465006"/>
          </a:xfrm>
        </p:spPr>
        <p:txBody>
          <a:bodyPr/>
          <a:lstStyle/>
          <a:p>
            <a:r>
              <a:rPr lang="en-US" sz="2800" dirty="0">
                <a:latin typeface="Calibri" panose="020F0502020204030204" pitchFamily="34" charset="0"/>
                <a:cs typeface="Calibri" panose="020F0502020204030204" pitchFamily="34" charset="0"/>
              </a:rPr>
              <a:t>VMs vs Container</a:t>
            </a:r>
          </a:p>
        </p:txBody>
      </p:sp>
      <p:sp>
        <p:nvSpPr>
          <p:cNvPr id="4" name="Date Placeholder 3">
            <a:extLst>
              <a:ext uri="{FF2B5EF4-FFF2-40B4-BE49-F238E27FC236}">
                <a16:creationId xmlns:a16="http://schemas.microsoft.com/office/drawing/2014/main" id="{3FDE9B9A-AC9F-9D40-3BA5-E0CF68D581F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ADC6361-31E2-62BA-8ECA-2521C3B37D4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4BB4F09-389F-4636-0356-B8C1DE1434AB}"/>
              </a:ext>
            </a:extLst>
          </p:cNvPr>
          <p:cNvSpPr>
            <a:spLocks noGrp="1"/>
          </p:cNvSpPr>
          <p:nvPr>
            <p:ph type="sldNum" sz="quarter" idx="16"/>
          </p:nvPr>
        </p:nvSpPr>
        <p:spPr/>
        <p:txBody>
          <a:bodyPr/>
          <a:lstStyle/>
          <a:p>
            <a:fld id="{2533969A-88D7-D043-9145-D433A02B4603}" type="slidenum">
              <a:rPr lang="en-US" smtClean="0"/>
              <a:pPr/>
              <a:t>5</a:t>
            </a:fld>
            <a:endParaRPr lang="en-US" dirty="0"/>
          </a:p>
        </p:txBody>
      </p:sp>
    </p:spTree>
    <p:extLst>
      <p:ext uri="{BB962C8B-B14F-4D97-AF65-F5344CB8AC3E}">
        <p14:creationId xmlns:p14="http://schemas.microsoft.com/office/powerpoint/2010/main" val="160227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B9940-F079-6E9D-FFAF-F5479F2C5A32}"/>
              </a:ext>
            </a:extLst>
          </p:cNvPr>
          <p:cNvSpPr>
            <a:spLocks noGrp="1"/>
          </p:cNvSpPr>
          <p:nvPr>
            <p:ph sz="quarter" idx="13"/>
          </p:nvPr>
        </p:nvSpPr>
        <p:spPr>
          <a:xfrm>
            <a:off x="961535" y="1063871"/>
            <a:ext cx="10396830" cy="502788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App Service is type of </a:t>
            </a:r>
            <a:r>
              <a:rPr lang="en-US" sz="2400" b="1" dirty="0">
                <a:solidFill>
                  <a:schemeClr val="tx2"/>
                </a:solidFill>
                <a:latin typeface="Calibri" panose="020F0502020204030204" pitchFamily="34" charset="0"/>
                <a:cs typeface="Calibri" panose="020F0502020204030204" pitchFamily="34" charset="0"/>
              </a:rPr>
              <a:t>PaaS </a:t>
            </a:r>
            <a:r>
              <a:rPr lang="en-US" sz="2400" dirty="0">
                <a:solidFill>
                  <a:schemeClr val="tx2"/>
                </a:solidFill>
                <a:latin typeface="Calibri" panose="020F0502020204030204" pitchFamily="34" charset="0"/>
                <a:cs typeface="Calibri" panose="020F0502020204030204" pitchFamily="34" charset="0"/>
              </a:rPr>
              <a:t>and provide </a:t>
            </a:r>
            <a:r>
              <a:rPr lang="en-US" sz="2400" b="1" dirty="0">
                <a:solidFill>
                  <a:schemeClr val="tx2"/>
                </a:solidFill>
                <a:latin typeface="Calibri" panose="020F0502020204030204" pitchFamily="34" charset="0"/>
                <a:cs typeface="Calibri" panose="020F0502020204030204" pitchFamily="34" charset="0"/>
              </a:rPr>
              <a:t>application hosting </a:t>
            </a:r>
            <a:r>
              <a:rPr lang="en-US" sz="2400" dirty="0">
                <a:solidFill>
                  <a:schemeClr val="tx2"/>
                </a:solidFill>
                <a:latin typeface="Calibri" panose="020F0502020204030204" pitchFamily="34" charset="0"/>
                <a:cs typeface="Calibri" panose="020F0502020204030204" pitchFamily="34" charset="0"/>
              </a:rPr>
              <a:t>option on the cloud.</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Both VMs and containers provide </a:t>
            </a:r>
            <a:r>
              <a:rPr lang="en-US" sz="2400" b="1" dirty="0">
                <a:solidFill>
                  <a:schemeClr val="tx2"/>
                </a:solidFill>
                <a:latin typeface="Calibri" panose="020F0502020204030204" pitchFamily="34" charset="0"/>
                <a:cs typeface="Calibri" panose="020F0502020204030204" pitchFamily="34" charset="0"/>
              </a:rPr>
              <a:t>excellent hosting </a:t>
            </a:r>
            <a:r>
              <a:rPr lang="en-US" sz="2400" dirty="0">
                <a:solidFill>
                  <a:schemeClr val="tx2"/>
                </a:solidFill>
                <a:latin typeface="Calibri" panose="020F0502020204030204" pitchFamily="34" charset="0"/>
                <a:cs typeface="Calibri" panose="020F0502020204030204" pitchFamily="34" charset="0"/>
              </a:rPr>
              <a:t>solutions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App Service is a </a:t>
            </a:r>
            <a:r>
              <a:rPr lang="en-US" sz="2400" b="1" dirty="0">
                <a:solidFill>
                  <a:schemeClr val="tx2"/>
                </a:solidFill>
                <a:latin typeface="Calibri" panose="020F0502020204030204" pitchFamily="34" charset="0"/>
                <a:cs typeface="Calibri" panose="020F0502020204030204" pitchFamily="34" charset="0"/>
              </a:rPr>
              <a:t>robust hosting option </a:t>
            </a:r>
            <a:r>
              <a:rPr lang="en-US" sz="2400" dirty="0">
                <a:solidFill>
                  <a:schemeClr val="tx2"/>
                </a:solidFill>
                <a:latin typeface="Calibri" panose="020F0502020204030204" pitchFamily="34" charset="0"/>
                <a:cs typeface="Calibri" panose="020F0502020204030204" pitchFamily="34" charset="0"/>
              </a:rPr>
              <a:t>that you can use to host your apps in Azure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App Service focus on </a:t>
            </a:r>
            <a:r>
              <a:rPr lang="en-US" sz="2400" b="1" dirty="0">
                <a:solidFill>
                  <a:schemeClr val="tx2"/>
                </a:solidFill>
                <a:latin typeface="Calibri" panose="020F0502020204030204" pitchFamily="34" charset="0"/>
                <a:cs typeface="Calibri" panose="020F0502020204030204" pitchFamily="34" charset="0"/>
              </a:rPr>
              <a:t>building and maintaining </a:t>
            </a:r>
            <a:r>
              <a:rPr lang="en-US" sz="2400" dirty="0">
                <a:solidFill>
                  <a:schemeClr val="tx2"/>
                </a:solidFill>
                <a:latin typeface="Calibri" panose="020F0502020204030204" pitchFamily="34" charset="0"/>
                <a:cs typeface="Calibri" panose="020F0502020204030204" pitchFamily="34" charset="0"/>
              </a:rPr>
              <a:t>your app, and Azure focuses on keeping the environment </a:t>
            </a:r>
            <a:r>
              <a:rPr lang="en-US" sz="2400" b="1" dirty="0">
                <a:solidFill>
                  <a:schemeClr val="tx2"/>
                </a:solidFill>
                <a:latin typeface="Calibri" panose="020F0502020204030204" pitchFamily="34" charset="0"/>
                <a:cs typeface="Calibri" panose="020F0502020204030204" pitchFamily="34" charset="0"/>
              </a:rPr>
              <a:t>up and running</a:t>
            </a:r>
            <a:r>
              <a:rPr lang="en-US" sz="2400" dirty="0">
                <a:solidFill>
                  <a:schemeClr val="tx2"/>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offers </a:t>
            </a:r>
            <a:r>
              <a:rPr lang="en-US" sz="2400" b="1" dirty="0">
                <a:solidFill>
                  <a:schemeClr val="tx2"/>
                </a:solidFill>
                <a:latin typeface="Calibri" panose="020F0502020204030204" pitchFamily="34" charset="0"/>
                <a:cs typeface="Calibri" panose="020F0502020204030204" pitchFamily="34" charset="0"/>
              </a:rPr>
              <a:t>automatic scaling </a:t>
            </a:r>
            <a:r>
              <a:rPr lang="en-US" sz="2400" dirty="0">
                <a:solidFill>
                  <a:schemeClr val="tx2"/>
                </a:solidFill>
                <a:latin typeface="Calibri" panose="020F0502020204030204" pitchFamily="34" charset="0"/>
                <a:cs typeface="Calibri" panose="020F0502020204030204" pitchFamily="34" charset="0"/>
              </a:rPr>
              <a:t>and </a:t>
            </a:r>
            <a:r>
              <a:rPr lang="en-US" sz="2400" b="1" dirty="0">
                <a:solidFill>
                  <a:schemeClr val="tx2"/>
                </a:solidFill>
                <a:latin typeface="Calibri" panose="020F0502020204030204" pitchFamily="34" charset="0"/>
                <a:cs typeface="Calibri" panose="020F0502020204030204" pitchFamily="34" charset="0"/>
              </a:rPr>
              <a:t>high availability</a:t>
            </a:r>
            <a:r>
              <a:rPr lang="en-US" sz="2400" dirty="0">
                <a:solidFill>
                  <a:schemeClr val="tx2"/>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App Service supports </a:t>
            </a:r>
            <a:r>
              <a:rPr lang="en-US" sz="2400" b="1" dirty="0">
                <a:solidFill>
                  <a:schemeClr val="tx2"/>
                </a:solidFill>
                <a:latin typeface="Calibri" panose="020F0502020204030204" pitchFamily="34" charset="0"/>
                <a:cs typeface="Calibri" panose="020F0502020204030204" pitchFamily="34" charset="0"/>
              </a:rPr>
              <a:t>Windows and Linux</a:t>
            </a:r>
            <a:r>
              <a:rPr lang="en-US" sz="2400" dirty="0">
                <a:solidFill>
                  <a:schemeClr val="tx2"/>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It enables automated deployments from </a:t>
            </a:r>
            <a:r>
              <a:rPr lang="en-US" sz="2400" b="1" dirty="0">
                <a:solidFill>
                  <a:schemeClr val="tx2"/>
                </a:solidFill>
                <a:latin typeface="Calibri" panose="020F0502020204030204" pitchFamily="34" charset="0"/>
                <a:cs typeface="Calibri" panose="020F0502020204030204" pitchFamily="34" charset="0"/>
              </a:rPr>
              <a:t>GitHub, Azure DevOps, or any Git repo </a:t>
            </a:r>
            <a:r>
              <a:rPr lang="en-US" sz="2400" dirty="0">
                <a:solidFill>
                  <a:schemeClr val="tx2"/>
                </a:solidFill>
                <a:latin typeface="Calibri" panose="020F0502020204030204" pitchFamily="34" charset="0"/>
                <a:cs typeface="Calibri" panose="020F0502020204030204" pitchFamily="34" charset="0"/>
              </a:rPr>
              <a:t>to support a continuous deployment model.</a:t>
            </a:r>
          </a:p>
          <a:p>
            <a:pPr>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0" indent="0">
              <a:buNone/>
            </a:pPr>
            <a:endParaRPr lang="en-US"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A4E3DA2-3FB9-D6A0-BDCB-7E65F0104EFD}"/>
              </a:ext>
            </a:extLst>
          </p:cNvPr>
          <p:cNvSpPr>
            <a:spLocks noGrp="1"/>
          </p:cNvSpPr>
          <p:nvPr>
            <p:ph type="title"/>
          </p:nvPr>
        </p:nvSpPr>
        <p:spPr>
          <a:xfrm>
            <a:off x="548640" y="488561"/>
            <a:ext cx="10687175" cy="548387"/>
          </a:xfrm>
        </p:spPr>
        <p:txBody>
          <a:bodyPr/>
          <a:lstStyle/>
          <a:p>
            <a:r>
              <a:rPr lang="en-US" sz="2800" dirty="0">
                <a:latin typeface="Calibri" panose="020F0502020204030204" pitchFamily="34" charset="0"/>
                <a:cs typeface="Calibri" panose="020F0502020204030204" pitchFamily="34" charset="0"/>
              </a:rPr>
              <a:t>Azure App Services</a:t>
            </a:r>
          </a:p>
        </p:txBody>
      </p:sp>
      <p:sp>
        <p:nvSpPr>
          <p:cNvPr id="4" name="Date Placeholder 3">
            <a:extLst>
              <a:ext uri="{FF2B5EF4-FFF2-40B4-BE49-F238E27FC236}">
                <a16:creationId xmlns:a16="http://schemas.microsoft.com/office/drawing/2014/main" id="{0DC7CBA3-59B8-F244-AB32-F6E248A3F46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0AE1377-69F1-615C-A3A7-08DFEDEDF2D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9B4F383-6C5D-7A5A-4FA7-2A53B43C78A2}"/>
              </a:ext>
            </a:extLst>
          </p:cNvPr>
          <p:cNvSpPr>
            <a:spLocks noGrp="1"/>
          </p:cNvSpPr>
          <p:nvPr>
            <p:ph type="sldNum" sz="quarter" idx="16"/>
          </p:nvPr>
        </p:nvSpPr>
        <p:spPr/>
        <p:txBody>
          <a:bodyPr/>
          <a:lstStyle/>
          <a:p>
            <a:fld id="{2533969A-88D7-D043-9145-D433A02B4603}" type="slidenum">
              <a:rPr lang="en-US" smtClean="0"/>
              <a:pPr/>
              <a:t>6</a:t>
            </a:fld>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D281098A-AEFB-8681-4DB7-E724FB0B9655}"/>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03544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3A388-A119-BC1D-3E5C-74C44E2F810E}"/>
              </a:ext>
            </a:extLst>
          </p:cNvPr>
          <p:cNvSpPr>
            <a:spLocks noGrp="1"/>
          </p:cNvSpPr>
          <p:nvPr>
            <p:ph type="title"/>
          </p:nvPr>
        </p:nvSpPr>
        <p:spPr>
          <a:xfrm>
            <a:off x="548641" y="488561"/>
            <a:ext cx="6438086" cy="416961"/>
          </a:xfrm>
        </p:spPr>
        <p:txBody>
          <a:bodyPr/>
          <a:lstStyle/>
          <a:p>
            <a:r>
              <a:rPr lang="en-US" sz="2800" dirty="0">
                <a:latin typeface="Calibri" panose="020F0502020204030204" pitchFamily="34" charset="0"/>
                <a:cs typeface="Calibri" panose="020F0502020204030204" pitchFamily="34" charset="0"/>
              </a:rPr>
              <a:t>Types of App services</a:t>
            </a:r>
          </a:p>
        </p:txBody>
      </p:sp>
      <p:sp>
        <p:nvSpPr>
          <p:cNvPr id="4" name="Date Placeholder 3">
            <a:extLst>
              <a:ext uri="{FF2B5EF4-FFF2-40B4-BE49-F238E27FC236}">
                <a16:creationId xmlns:a16="http://schemas.microsoft.com/office/drawing/2014/main" id="{38B8B73C-80E7-8779-ECDD-569F42B4E77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CEC619D-05CA-5003-DA74-8C34CE44B84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33E4661B-B818-9532-8633-B31224B4225A}"/>
              </a:ext>
            </a:extLst>
          </p:cNvPr>
          <p:cNvSpPr>
            <a:spLocks noGrp="1"/>
          </p:cNvSpPr>
          <p:nvPr>
            <p:ph type="sldNum" sz="quarter" idx="16"/>
          </p:nvPr>
        </p:nvSpPr>
        <p:spPr/>
        <p:txBody>
          <a:bodyPr/>
          <a:lstStyle/>
          <a:p>
            <a:fld id="{2533969A-88D7-D043-9145-D433A02B4603}" type="slidenum">
              <a:rPr lang="en-US" smtClean="0"/>
              <a:pPr/>
              <a:t>7</a:t>
            </a:fld>
            <a:endParaRPr lang="en-US" dirty="0"/>
          </a:p>
        </p:txBody>
      </p:sp>
      <p:sp>
        <p:nvSpPr>
          <p:cNvPr id="8" name="Content Placeholder 7">
            <a:extLst>
              <a:ext uri="{FF2B5EF4-FFF2-40B4-BE49-F238E27FC236}">
                <a16:creationId xmlns:a16="http://schemas.microsoft.com/office/drawing/2014/main" id="{01601947-98CF-0E87-4516-5D3B32C6A4E3}"/>
              </a:ext>
            </a:extLst>
          </p:cNvPr>
          <p:cNvSpPr>
            <a:spLocks noGrp="1"/>
          </p:cNvSpPr>
          <p:nvPr>
            <p:ph sz="quarter" idx="13"/>
          </p:nvPr>
        </p:nvSpPr>
        <p:spPr>
          <a:xfrm>
            <a:off x="1003177" y="1322773"/>
            <a:ext cx="10232638" cy="4876859"/>
          </a:xfrm>
        </p:spPr>
        <p:txBody>
          <a:bodyPr/>
          <a:lstStyle/>
          <a:p>
            <a:pPr marL="0" indent="0">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1. </a:t>
            </a:r>
            <a:r>
              <a:rPr lang="en-US" sz="2000" b="1" dirty="0">
                <a:solidFill>
                  <a:schemeClr val="tx2"/>
                </a:solidFill>
                <a:latin typeface="Calibri" panose="020F0502020204030204" pitchFamily="34" charset="0"/>
                <a:cs typeface="Calibri" panose="020F0502020204030204" pitchFamily="34" charset="0"/>
              </a:rPr>
              <a:t>Web apps</a:t>
            </a:r>
          </a:p>
          <a:p>
            <a:pPr marL="0" indent="0">
              <a:buNone/>
            </a:pPr>
            <a:r>
              <a:rPr lang="en-US" sz="2000" dirty="0">
                <a:solidFill>
                  <a:schemeClr val="tx2"/>
                </a:solidFill>
                <a:latin typeface="Calibri" panose="020F0502020204030204" pitchFamily="34" charset="0"/>
                <a:cs typeface="Calibri" panose="020F0502020204030204" pitchFamily="34" charset="0"/>
              </a:rPr>
              <a:t>       2. </a:t>
            </a:r>
            <a:r>
              <a:rPr lang="en-US" sz="2000" b="1" dirty="0">
                <a:solidFill>
                  <a:schemeClr val="tx2"/>
                </a:solidFill>
                <a:latin typeface="Calibri" panose="020F0502020204030204" pitchFamily="34" charset="0"/>
                <a:cs typeface="Calibri" panose="020F0502020204030204" pitchFamily="34" charset="0"/>
              </a:rPr>
              <a:t>API apps</a:t>
            </a:r>
          </a:p>
          <a:p>
            <a:pPr marL="0" indent="0">
              <a:buNone/>
            </a:pPr>
            <a:r>
              <a:rPr lang="en-US" sz="2000" dirty="0">
                <a:solidFill>
                  <a:schemeClr val="tx2"/>
                </a:solidFill>
                <a:latin typeface="Calibri" panose="020F0502020204030204" pitchFamily="34" charset="0"/>
                <a:cs typeface="Calibri" panose="020F0502020204030204" pitchFamily="34" charset="0"/>
              </a:rPr>
              <a:t>       3. </a:t>
            </a:r>
            <a:r>
              <a:rPr lang="en-US" sz="2000" b="1" dirty="0">
                <a:solidFill>
                  <a:schemeClr val="tx2"/>
                </a:solidFill>
                <a:latin typeface="Calibri" panose="020F0502020204030204" pitchFamily="34" charset="0"/>
                <a:cs typeface="Calibri" panose="020F0502020204030204" pitchFamily="34" charset="0"/>
              </a:rPr>
              <a:t>WebJobs</a:t>
            </a:r>
          </a:p>
          <a:p>
            <a:pPr marL="0" indent="0">
              <a:buNone/>
            </a:pPr>
            <a:r>
              <a:rPr lang="en-US" sz="2000" dirty="0">
                <a:solidFill>
                  <a:schemeClr val="tx2"/>
                </a:solidFill>
                <a:latin typeface="Calibri" panose="020F0502020204030204" pitchFamily="34" charset="0"/>
                <a:cs typeface="Calibri" panose="020F0502020204030204" pitchFamily="34" charset="0"/>
              </a:rPr>
              <a:t>       4. </a:t>
            </a:r>
            <a:r>
              <a:rPr lang="en-US" sz="2000" b="1" dirty="0">
                <a:solidFill>
                  <a:schemeClr val="tx2"/>
                </a:solidFill>
                <a:latin typeface="Calibri" panose="020F0502020204030204" pitchFamily="34" charset="0"/>
                <a:cs typeface="Calibri" panose="020F0502020204030204" pitchFamily="34" charset="0"/>
              </a:rPr>
              <a:t>Mobile apps</a:t>
            </a:r>
          </a:p>
          <a:p>
            <a:r>
              <a:rPr lang="en-US" sz="2000" dirty="0">
                <a:solidFill>
                  <a:schemeClr val="tx2"/>
                </a:solidFill>
                <a:latin typeface="Calibri" panose="020F0502020204030204" pitchFamily="34" charset="0"/>
                <a:cs typeface="Calibri" panose="020F0502020204030204" pitchFamily="34" charset="0"/>
              </a:rPr>
              <a:t>It supports multiple languages, including </a:t>
            </a:r>
            <a:r>
              <a:rPr lang="en-US" sz="2000" b="1" dirty="0">
                <a:solidFill>
                  <a:schemeClr val="tx2"/>
                </a:solidFill>
                <a:latin typeface="Calibri" panose="020F0502020204030204" pitchFamily="34" charset="0"/>
                <a:cs typeface="Calibri" panose="020F0502020204030204" pitchFamily="34" charset="0"/>
              </a:rPr>
              <a:t>.NET,  Java, Ruby, Node.js, PHP, Python</a:t>
            </a:r>
            <a:r>
              <a:rPr lang="en-US" sz="2000" dirty="0">
                <a:solidFill>
                  <a:schemeClr val="tx2"/>
                </a:solidFill>
                <a:latin typeface="Calibri" panose="020F0502020204030204" pitchFamily="34" charset="0"/>
                <a:cs typeface="Calibri" panose="020F0502020204030204" pitchFamily="34" charset="0"/>
              </a:rPr>
              <a:t>.</a:t>
            </a:r>
          </a:p>
          <a:p>
            <a:pPr marL="0" indent="0">
              <a:buNone/>
            </a:pPr>
            <a:r>
              <a:rPr lang="en-US" sz="2400" b="1" dirty="0">
                <a:solidFill>
                  <a:schemeClr val="tx2"/>
                </a:solidFill>
                <a:latin typeface="Calibri" panose="020F0502020204030204" pitchFamily="34" charset="0"/>
                <a:cs typeface="Calibri" panose="020F0502020204030204" pitchFamily="34" charset="0"/>
              </a:rPr>
              <a:t>Pros:</a:t>
            </a:r>
          </a:p>
          <a:p>
            <a:r>
              <a:rPr lang="en-US" sz="2000" dirty="0">
                <a:solidFill>
                  <a:schemeClr val="tx2"/>
                </a:solidFill>
                <a:latin typeface="Calibri" panose="020F0502020204030204" pitchFamily="34" charset="0"/>
                <a:cs typeface="Calibri" panose="020F0502020204030204" pitchFamily="34" charset="0"/>
              </a:rPr>
              <a:t>Sites can be scaled quickly to handle high traffic loads.</a:t>
            </a:r>
          </a:p>
          <a:p>
            <a:r>
              <a:rPr lang="en-US" sz="2000" dirty="0">
                <a:solidFill>
                  <a:schemeClr val="tx2"/>
                </a:solidFill>
                <a:latin typeface="Calibri" panose="020F0502020204030204" pitchFamily="34" charset="0"/>
                <a:cs typeface="Calibri" panose="020F0502020204030204" pitchFamily="34" charset="0"/>
              </a:rPr>
              <a:t>The built-in load balancing and traffic manager provide high availability.</a:t>
            </a:r>
          </a:p>
        </p:txBody>
      </p:sp>
      <p:pic>
        <p:nvPicPr>
          <p:cNvPr id="9" name="Picture 8" descr="A blue text on a white background&#10;&#10;Description automatically generated with medium confidence">
            <a:extLst>
              <a:ext uri="{FF2B5EF4-FFF2-40B4-BE49-F238E27FC236}">
                <a16:creationId xmlns:a16="http://schemas.microsoft.com/office/drawing/2014/main" id="{B2741A88-6351-E28F-4D37-337BC6AC5968}"/>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7508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3727F-69EA-BBB3-888B-610D9E160F57}"/>
              </a:ext>
            </a:extLst>
          </p:cNvPr>
          <p:cNvSpPr>
            <a:spLocks noGrp="1"/>
          </p:cNvSpPr>
          <p:nvPr>
            <p:ph sz="quarter" idx="13"/>
          </p:nvPr>
        </p:nvSpPr>
        <p:spPr>
          <a:xfrm>
            <a:off x="752412" y="1234169"/>
            <a:ext cx="10687175" cy="3151399"/>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is a </a:t>
            </a:r>
            <a:r>
              <a:rPr lang="en-US" sz="2400" b="1" dirty="0">
                <a:solidFill>
                  <a:schemeClr val="tx2"/>
                </a:solidFill>
                <a:latin typeface="Calibri" panose="020F0502020204030204" pitchFamily="34" charset="0"/>
                <a:cs typeface="Calibri" panose="020F0502020204030204" pitchFamily="34" charset="0"/>
              </a:rPr>
              <a:t>serverless computing </a:t>
            </a:r>
            <a:r>
              <a:rPr lang="en-US" sz="2400" dirty="0">
                <a:solidFill>
                  <a:schemeClr val="tx2"/>
                </a:solidFill>
                <a:latin typeface="Calibri" panose="020F0502020204030204" pitchFamily="34" charset="0"/>
                <a:cs typeface="Calibri" panose="020F0502020204030204" pitchFamily="34" charset="0"/>
              </a:rPr>
              <a:t>service  provided by MS Azure.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Functions allows you to run small pieces of code (called "functions") without worrying about </a:t>
            </a:r>
            <a:r>
              <a:rPr lang="en-US" sz="2400" b="1" dirty="0">
                <a:solidFill>
                  <a:schemeClr val="tx2"/>
                </a:solidFill>
                <a:latin typeface="Calibri" panose="020F0502020204030204" pitchFamily="34" charset="0"/>
                <a:cs typeface="Calibri" panose="020F0502020204030204" pitchFamily="34" charset="0"/>
              </a:rPr>
              <a:t>platform or infrastructure.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Build and deploy small, event-driven applications or functions in the cloud that can be triggered by </a:t>
            </a:r>
            <a:r>
              <a:rPr lang="en-US" sz="2400" b="1" dirty="0">
                <a:solidFill>
                  <a:schemeClr val="tx2"/>
                </a:solidFill>
                <a:latin typeface="Calibri" panose="020F0502020204030204" pitchFamily="34" charset="0"/>
                <a:cs typeface="Calibri" panose="020F0502020204030204" pitchFamily="34" charset="0"/>
              </a:rPr>
              <a:t>various events </a:t>
            </a:r>
            <a:r>
              <a:rPr lang="en-US" sz="2400" dirty="0">
                <a:solidFill>
                  <a:schemeClr val="tx2"/>
                </a:solidFill>
                <a:latin typeface="Calibri" panose="020F0502020204030204" pitchFamily="34" charset="0"/>
                <a:cs typeface="Calibri" panose="020F0502020204030204" pitchFamily="34" charset="0"/>
              </a:rPr>
              <a:t>or triggers.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These functions are written in </a:t>
            </a:r>
            <a:r>
              <a:rPr lang="en-US" sz="2400" b="1" dirty="0">
                <a:solidFill>
                  <a:schemeClr val="tx2"/>
                </a:solidFill>
                <a:latin typeface="Calibri" panose="020F0502020204030204" pitchFamily="34" charset="0"/>
                <a:cs typeface="Calibri" panose="020F0502020204030204" pitchFamily="34" charset="0"/>
              </a:rPr>
              <a:t>C#, JavaScript, Python or PowerShell</a:t>
            </a:r>
            <a:r>
              <a:rPr lang="en-US" sz="2400" dirty="0">
                <a:solidFill>
                  <a:schemeClr val="tx2"/>
                </a:solidFill>
                <a:latin typeface="Calibri" panose="020F0502020204030204" pitchFamily="34" charset="0"/>
                <a:cs typeface="Calibri" panose="020F0502020204030204" pitchFamily="34" charset="0"/>
              </a:rPr>
              <a:t>.</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B71F5751-3A53-A186-CBA6-4D89706C1D20}"/>
              </a:ext>
            </a:extLst>
          </p:cNvPr>
          <p:cNvSpPr>
            <a:spLocks noGrp="1"/>
          </p:cNvSpPr>
          <p:nvPr>
            <p:ph type="title"/>
          </p:nvPr>
        </p:nvSpPr>
        <p:spPr>
          <a:xfrm>
            <a:off x="548640" y="488562"/>
            <a:ext cx="10687175" cy="374058"/>
          </a:xfrm>
        </p:spPr>
        <p:txBody>
          <a:bodyPr/>
          <a:lstStyle/>
          <a:p>
            <a:r>
              <a:rPr lang="en-US" sz="2800" dirty="0">
                <a:latin typeface="Calibri" panose="020F0502020204030204" pitchFamily="34" charset="0"/>
                <a:cs typeface="Calibri" panose="020F0502020204030204" pitchFamily="34" charset="0"/>
              </a:rPr>
              <a:t>Azure Functions</a:t>
            </a:r>
          </a:p>
        </p:txBody>
      </p:sp>
      <p:sp>
        <p:nvSpPr>
          <p:cNvPr id="4" name="Date Placeholder 3">
            <a:extLst>
              <a:ext uri="{FF2B5EF4-FFF2-40B4-BE49-F238E27FC236}">
                <a16:creationId xmlns:a16="http://schemas.microsoft.com/office/drawing/2014/main" id="{81A05A9D-0729-EE7B-8D49-65E9A5ED1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21,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7F35538-D4FD-4870-B5C2-3530B671ACC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CBBA935-2C69-35FF-0D43-FBBA54B5DBD0}"/>
              </a:ext>
            </a:extLst>
          </p:cNvPr>
          <p:cNvSpPr>
            <a:spLocks noGrp="1"/>
          </p:cNvSpPr>
          <p:nvPr>
            <p:ph type="sldNum" sz="quarter" idx="16"/>
          </p:nvPr>
        </p:nvSpPr>
        <p:spPr/>
        <p:txBody>
          <a:bodyPr/>
          <a:lstStyle/>
          <a:p>
            <a:fld id="{2533969A-88D7-D043-9145-D433A02B4603}" type="slidenum">
              <a:rPr lang="en-US" smtClean="0"/>
              <a:pPr/>
              <a:t>8</a:t>
            </a:fld>
            <a:endParaRPr lang="en-US" dirty="0"/>
          </a:p>
        </p:txBody>
      </p:sp>
      <p:pic>
        <p:nvPicPr>
          <p:cNvPr id="8" name="Picture 7" descr="A picture containing icon&#10;&#10;Description automatically generated">
            <a:extLst>
              <a:ext uri="{FF2B5EF4-FFF2-40B4-BE49-F238E27FC236}">
                <a16:creationId xmlns:a16="http://schemas.microsoft.com/office/drawing/2014/main" id="{3CD5A7D5-254D-7E5E-C21F-919E3CA19F3A}"/>
              </a:ext>
            </a:extLst>
          </p:cNvPr>
          <p:cNvPicPr>
            <a:picLocks noChangeAspect="1"/>
          </p:cNvPicPr>
          <p:nvPr/>
        </p:nvPicPr>
        <p:blipFill>
          <a:blip r:embed="rId3"/>
          <a:stretch>
            <a:fillRect/>
          </a:stretch>
        </p:blipFill>
        <p:spPr>
          <a:xfrm>
            <a:off x="2360250" y="4829452"/>
            <a:ext cx="7308213" cy="1164873"/>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5CED4680-EB45-E56E-68B7-A1846EA16491}"/>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20078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D800E1-3905-BEE3-E32C-0661B8FCE3DD}"/>
              </a:ext>
            </a:extLst>
          </p:cNvPr>
          <p:cNvSpPr>
            <a:spLocks noGrp="1"/>
          </p:cNvSpPr>
          <p:nvPr>
            <p:ph sz="quarter" idx="13"/>
          </p:nvPr>
        </p:nvSpPr>
        <p:spPr>
          <a:xfrm>
            <a:off x="548640" y="1171853"/>
            <a:ext cx="10687175" cy="5027780"/>
          </a:xfrm>
        </p:spPr>
        <p:txBody>
          <a:bodyPr/>
          <a:lstStyle/>
          <a:p>
            <a:pPr marL="0" indent="0">
              <a:buNone/>
            </a:pPr>
            <a:r>
              <a:rPr lang="en-US" sz="2400" b="1" dirty="0">
                <a:solidFill>
                  <a:schemeClr val="tx2"/>
                </a:solidFill>
                <a:latin typeface="Calibri" panose="020F0502020204030204" pitchFamily="34" charset="0"/>
                <a:cs typeface="Calibri" panose="020F0502020204030204" pitchFamily="34" charset="0"/>
              </a:rPr>
              <a:t>Commonly used in Azure functions:</a:t>
            </a:r>
          </a:p>
        </p:txBody>
      </p:sp>
      <p:sp>
        <p:nvSpPr>
          <p:cNvPr id="3" name="Title 2">
            <a:extLst>
              <a:ext uri="{FF2B5EF4-FFF2-40B4-BE49-F238E27FC236}">
                <a16:creationId xmlns:a16="http://schemas.microsoft.com/office/drawing/2014/main" id="{69C3E0DE-F28C-B9C8-589B-A94E055F6EC2}"/>
              </a:ext>
            </a:extLst>
          </p:cNvPr>
          <p:cNvSpPr>
            <a:spLocks noGrp="1"/>
          </p:cNvSpPr>
          <p:nvPr>
            <p:ph type="title"/>
          </p:nvPr>
        </p:nvSpPr>
        <p:spPr>
          <a:xfrm>
            <a:off x="548640" y="488562"/>
            <a:ext cx="10687175" cy="452472"/>
          </a:xfrm>
        </p:spPr>
        <p:txBody>
          <a:bodyPr/>
          <a:lstStyle/>
          <a:p>
            <a:r>
              <a:rPr lang="en-US" sz="2800" dirty="0">
                <a:latin typeface="Calibri" panose="020F0502020204030204" pitchFamily="34" charset="0"/>
                <a:cs typeface="Calibri" panose="020F0502020204030204" pitchFamily="34" charset="0"/>
              </a:rPr>
              <a:t>Events/Triggers</a:t>
            </a:r>
          </a:p>
        </p:txBody>
      </p:sp>
      <p:sp>
        <p:nvSpPr>
          <p:cNvPr id="4" name="Date Placeholder 3">
            <a:extLst>
              <a:ext uri="{FF2B5EF4-FFF2-40B4-BE49-F238E27FC236}">
                <a16:creationId xmlns:a16="http://schemas.microsoft.com/office/drawing/2014/main" id="{2A37A8F3-C0EA-C964-D130-9BF97EEA122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F1AAC2E-23EB-711F-1F42-F03B0BED4A5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E4D711B-4926-0D24-89C6-7636D4560698}"/>
              </a:ext>
            </a:extLst>
          </p:cNvPr>
          <p:cNvSpPr>
            <a:spLocks noGrp="1"/>
          </p:cNvSpPr>
          <p:nvPr>
            <p:ph type="sldNum" sz="quarter" idx="16"/>
          </p:nvPr>
        </p:nvSpPr>
        <p:spPr/>
        <p:txBody>
          <a:bodyPr/>
          <a:lstStyle/>
          <a:p>
            <a:fld id="{2533969A-88D7-D043-9145-D433A02B4603}" type="slidenum">
              <a:rPr lang="en-US" smtClean="0"/>
              <a:pPr/>
              <a:t>9</a:t>
            </a:fld>
            <a:endParaRPr lang="en-US" dirty="0"/>
          </a:p>
        </p:txBody>
      </p:sp>
      <p:sp>
        <p:nvSpPr>
          <p:cNvPr id="7" name="TextBox 6">
            <a:extLst>
              <a:ext uri="{FF2B5EF4-FFF2-40B4-BE49-F238E27FC236}">
                <a16:creationId xmlns:a16="http://schemas.microsoft.com/office/drawing/2014/main" id="{B6E5D439-4A78-F829-CD5E-B85A1B665A21}"/>
              </a:ext>
            </a:extLst>
          </p:cNvPr>
          <p:cNvSpPr txBox="1"/>
          <p:nvPr/>
        </p:nvSpPr>
        <p:spPr>
          <a:xfrm>
            <a:off x="1535837" y="2034522"/>
            <a:ext cx="2938509" cy="4154984"/>
          </a:xfrm>
          <a:prstGeom prst="rect">
            <a:avLst/>
          </a:prstGeom>
          <a:noFill/>
        </p:spPr>
        <p:txBody>
          <a:bodyPr wrap="square" rtlCol="0">
            <a:spAutoFit/>
          </a:bodyPr>
          <a:lstStyle/>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HTTP Trigger</a:t>
            </a:r>
          </a:p>
          <a:p>
            <a:pPr marL="342900" indent="-342900">
              <a:buFont typeface="+mj-lt"/>
              <a:buAutoNum type="arabicPeriod"/>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Timer Trigger</a:t>
            </a:r>
          </a:p>
          <a:p>
            <a:pPr marL="342900" indent="-342900">
              <a:buFont typeface="+mj-lt"/>
              <a:buAutoNum type="arabicPeriod"/>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Blob Trigger</a:t>
            </a:r>
          </a:p>
          <a:p>
            <a:pPr marL="342900" indent="-342900">
              <a:buFont typeface="+mj-lt"/>
              <a:buAutoNum type="arabicPeriod"/>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Queue Trigger</a:t>
            </a:r>
          </a:p>
          <a:p>
            <a:pPr marL="342900" indent="-342900">
              <a:buFont typeface="+mj-lt"/>
              <a:buAutoNum type="arabicPeriod"/>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Event Grid Trigger</a:t>
            </a:r>
          </a:p>
          <a:p>
            <a:pPr marL="342900" indent="-342900">
              <a:buFont typeface="+mj-lt"/>
              <a:buAutoNum type="arabicPeriod"/>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mj-lt"/>
              <a:buAutoNum type="arabicPeriod"/>
            </a:pPr>
            <a:r>
              <a:rPr lang="en-US" sz="2400" dirty="0">
                <a:solidFill>
                  <a:schemeClr val="tx2"/>
                </a:solidFill>
                <a:latin typeface="Calibri" panose="020F0502020204030204" pitchFamily="34" charset="0"/>
                <a:cs typeface="Calibri" panose="020F0502020204030204" pitchFamily="34" charset="0"/>
              </a:rPr>
              <a:t>Cosmos DB Trigger</a:t>
            </a:r>
          </a:p>
        </p:txBody>
      </p:sp>
    </p:spTree>
    <p:extLst>
      <p:ext uri="{BB962C8B-B14F-4D97-AF65-F5344CB8AC3E}">
        <p14:creationId xmlns:p14="http://schemas.microsoft.com/office/powerpoint/2010/main" val="1135941037"/>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Community Brands</Template>
  <TotalTime>38617</TotalTime>
  <Words>2861</Words>
  <Application>Microsoft Office PowerPoint</Application>
  <PresentationFormat>Widescreen</PresentationFormat>
  <Paragraphs>282</Paragraphs>
  <Slides>21</Slides>
  <Notes>12</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Arial</vt:lpstr>
      <vt:lpstr>Arial</vt:lpstr>
      <vt:lpstr>Battambang</vt:lpstr>
      <vt:lpstr>Calibri</vt:lpstr>
      <vt:lpstr>Franklin Gothic Medium</vt:lpstr>
      <vt:lpstr>Georgia</vt:lpstr>
      <vt:lpstr>Google Sans</vt:lpstr>
      <vt:lpstr>Roboto</vt:lpstr>
      <vt:lpstr>Roboto Light</vt:lpstr>
      <vt:lpstr>Segoe UI</vt:lpstr>
      <vt:lpstr>Söhne</vt:lpstr>
      <vt:lpstr>Source Sans Pro Regular</vt:lpstr>
      <vt:lpstr>Wingdings</vt:lpstr>
      <vt:lpstr>Particle theme Master</vt:lpstr>
      <vt:lpstr>Azure Fundamentals (AZ-900)</vt:lpstr>
      <vt:lpstr>Day – 4   Azure Compute And Networking Services </vt:lpstr>
      <vt:lpstr>PowerPoint Presentation</vt:lpstr>
      <vt:lpstr> Azure Container Instance (ACI)</vt:lpstr>
      <vt:lpstr>VMs vs Container</vt:lpstr>
      <vt:lpstr>Azure App Services</vt:lpstr>
      <vt:lpstr>Types of App services</vt:lpstr>
      <vt:lpstr>Azure Functions</vt:lpstr>
      <vt:lpstr>Events/Triggers</vt:lpstr>
      <vt:lpstr>Function Use case</vt:lpstr>
      <vt:lpstr>Azure Networking Services</vt:lpstr>
      <vt:lpstr>Virtual Network</vt:lpstr>
      <vt:lpstr>Benefits of VNet</vt:lpstr>
      <vt:lpstr>Components of Azure Virtual Network</vt:lpstr>
      <vt:lpstr>VPN Gateway</vt:lpstr>
      <vt:lpstr>Azure Application Gateway</vt:lpstr>
      <vt:lpstr>PowerPoint Presentation</vt:lpstr>
      <vt:lpstr>Azure DNS </vt:lpstr>
      <vt:lpstr>Azure CDN (Content Delivery Network)</vt:lpstr>
      <vt:lpstr>                                            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752</cp:revision>
  <cp:lastPrinted>2018-09-10T21:50:39Z</cp:lastPrinted>
  <dcterms:created xsi:type="dcterms:W3CDTF">2018-08-21T17:33:32Z</dcterms:created>
  <dcterms:modified xsi:type="dcterms:W3CDTF">2023-06-22T13:54:58Z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