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1822" r:id="rId5"/>
    <p:sldId id="1733" r:id="rId6"/>
    <p:sldId id="1750" r:id="rId7"/>
    <p:sldId id="1833" r:id="rId8"/>
    <p:sldId id="1834" r:id="rId9"/>
    <p:sldId id="1835" r:id="rId10"/>
    <p:sldId id="1836" r:id="rId11"/>
    <p:sldId id="1838" r:id="rId12"/>
    <p:sldId id="1839" r:id="rId13"/>
    <p:sldId id="1840" r:id="rId14"/>
    <p:sldId id="1841" r:id="rId15"/>
    <p:sldId id="1842" r:id="rId16"/>
    <p:sldId id="1843" r:id="rId17"/>
    <p:sldId id="1748" r:id="rId18"/>
    <p:sldId id="1844" r:id="rId19"/>
    <p:sldId id="1845" r:id="rId20"/>
    <p:sldId id="1846" r:id="rId21"/>
    <p:sldId id="1847" r:id="rId22"/>
    <p:sldId id="1848" r:id="rId23"/>
    <p:sldId id="1737" r:id="rId24"/>
    <p:sldId id="1763" r:id="rId25"/>
    <p:sldId id="1762" r:id="rId26"/>
    <p:sldId id="1765" r:id="rId27"/>
    <p:sldId id="1766" r:id="rId28"/>
    <p:sldId id="1767" r:id="rId29"/>
    <p:sldId id="1768" r:id="rId30"/>
    <p:sldId id="1769" r:id="rId31"/>
    <p:sldId id="1818" r:id="rId32"/>
    <p:sldId id="1815" r:id="rId33"/>
    <p:sldId id="1817" r:id="rId34"/>
    <p:sldId id="1849" r:id="rId35"/>
    <p:sldId id="1826" r:id="rId36"/>
    <p:sldId id="165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C74"/>
    <a:srgbClr val="022D75"/>
    <a:srgbClr val="125798"/>
    <a:srgbClr val="FFCA0D"/>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53141" autoAdjust="0"/>
  </p:normalViewPr>
  <p:slideViewPr>
    <p:cSldViewPr snapToGrid="0" snapToObjects="1" showGuides="1">
      <p:cViewPr varScale="1">
        <p:scale>
          <a:sx n="86" d="100"/>
          <a:sy n="86" d="100"/>
        </p:scale>
        <p:origin x="562"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D0A6B-CE79-4C54-8DB4-0DDA2B17EB9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4DAF325-596F-4F89-B942-0B788E94C7DC}">
      <dgm:prSet custT="1"/>
      <dgm:spPr/>
      <dgm:t>
        <a:bodyPr/>
        <a:lstStyle/>
        <a:p>
          <a:r>
            <a:rPr lang="en-US" sz="2800">
              <a:latin typeface="Calibri" panose="020F0502020204030204" pitchFamily="34" charset="0"/>
              <a:cs typeface="Calibri" panose="020F0502020204030204" pitchFamily="34" charset="0"/>
            </a:rPr>
            <a:t>Different types of data</a:t>
          </a:r>
          <a:endParaRPr lang="en-US" sz="2800" dirty="0">
            <a:latin typeface="Calibri" panose="020F0502020204030204" pitchFamily="34" charset="0"/>
            <a:cs typeface="Calibri" panose="020F0502020204030204" pitchFamily="34" charset="0"/>
          </a:endParaRPr>
        </a:p>
      </dgm:t>
    </dgm:pt>
    <dgm:pt modelId="{5D71E85B-8FA4-4533-B610-44CC5C10847D}" type="parTrans" cxnId="{A6021B71-BA2D-41A4-9679-444B02F102E3}">
      <dgm:prSet/>
      <dgm:spPr/>
      <dgm:t>
        <a:bodyPr/>
        <a:lstStyle/>
        <a:p>
          <a:endParaRPr lang="en-US"/>
        </a:p>
      </dgm:t>
    </dgm:pt>
    <dgm:pt modelId="{32C54653-8D0D-4281-B957-B4D926FAF60B}" type="sibTrans" cxnId="{A6021B71-BA2D-41A4-9679-444B02F102E3}">
      <dgm:prSet/>
      <dgm:spPr/>
      <dgm:t>
        <a:bodyPr/>
        <a:lstStyle/>
        <a:p>
          <a:endParaRPr lang="en-US"/>
        </a:p>
      </dgm:t>
    </dgm:pt>
    <dgm:pt modelId="{4C2A2781-205F-44DD-838B-0ABD5A7F9358}">
      <dgm:prSet custT="1"/>
      <dgm:spPr/>
      <dgm:t>
        <a:bodyPr/>
        <a:lstStyle/>
        <a:p>
          <a:r>
            <a:rPr lang="en-US" sz="2800">
              <a:latin typeface="Calibri" panose="020F0502020204030204" pitchFamily="34" charset="0"/>
              <a:cs typeface="Calibri" panose="020F0502020204030204" pitchFamily="34" charset="0"/>
            </a:rPr>
            <a:t>Storage Accounts</a:t>
          </a:r>
          <a:endParaRPr lang="en-US" sz="2800" dirty="0">
            <a:latin typeface="Calibri" panose="020F0502020204030204" pitchFamily="34" charset="0"/>
            <a:cs typeface="Calibri" panose="020F0502020204030204" pitchFamily="34" charset="0"/>
          </a:endParaRPr>
        </a:p>
      </dgm:t>
    </dgm:pt>
    <dgm:pt modelId="{7CE3F094-B4C7-4BE6-BD47-5ABBD377A805}" type="parTrans" cxnId="{6AADFB84-7CE3-46BC-B02C-04A697F857A4}">
      <dgm:prSet/>
      <dgm:spPr/>
      <dgm:t>
        <a:bodyPr/>
        <a:lstStyle/>
        <a:p>
          <a:endParaRPr lang="en-US"/>
        </a:p>
      </dgm:t>
    </dgm:pt>
    <dgm:pt modelId="{BC2C3097-A369-41B2-95C4-57F83227D811}" type="sibTrans" cxnId="{6AADFB84-7CE3-46BC-B02C-04A697F857A4}">
      <dgm:prSet/>
      <dgm:spPr/>
      <dgm:t>
        <a:bodyPr/>
        <a:lstStyle/>
        <a:p>
          <a:endParaRPr lang="en-US"/>
        </a:p>
      </dgm:t>
    </dgm:pt>
    <dgm:pt modelId="{A1752F71-7683-4163-B506-DB0AA6F2144E}">
      <dgm:prSet custT="1"/>
      <dgm:spPr/>
      <dgm:t>
        <a:bodyPr/>
        <a:lstStyle/>
        <a:p>
          <a:r>
            <a:rPr lang="en-US" sz="2800"/>
            <a:t>Storage redundancy</a:t>
          </a:r>
          <a:endParaRPr lang="en-US" sz="2800" dirty="0"/>
        </a:p>
      </dgm:t>
    </dgm:pt>
    <dgm:pt modelId="{B15AC5C9-A6F0-468A-AFD7-F5AD8260B2B7}" type="parTrans" cxnId="{41E1944A-3890-45B5-B739-E2F5F89730A8}">
      <dgm:prSet/>
      <dgm:spPr/>
      <dgm:t>
        <a:bodyPr/>
        <a:lstStyle/>
        <a:p>
          <a:endParaRPr lang="en-US"/>
        </a:p>
      </dgm:t>
    </dgm:pt>
    <dgm:pt modelId="{800CD1BE-4D41-4FE1-9928-71AF5D5AF788}" type="sibTrans" cxnId="{41E1944A-3890-45B5-B739-E2F5F89730A8}">
      <dgm:prSet/>
      <dgm:spPr/>
      <dgm:t>
        <a:bodyPr/>
        <a:lstStyle/>
        <a:p>
          <a:endParaRPr lang="en-US"/>
        </a:p>
      </dgm:t>
    </dgm:pt>
    <dgm:pt modelId="{88D4F50C-A25C-4D73-AAA9-BC3AE0F08EFC}">
      <dgm:prSet custT="1"/>
      <dgm:spPr/>
      <dgm:t>
        <a:bodyPr/>
        <a:lstStyle/>
        <a:p>
          <a:r>
            <a:rPr lang="en-US" sz="2800"/>
            <a:t>Storage services</a:t>
          </a:r>
          <a:endParaRPr lang="en-US" sz="2800" dirty="0"/>
        </a:p>
      </dgm:t>
    </dgm:pt>
    <dgm:pt modelId="{D2EE0EBB-87C3-4C79-9EE9-2AEFE2509B73}" type="parTrans" cxnId="{A6925041-C41F-4CC1-AE92-BBBF89EF1237}">
      <dgm:prSet/>
      <dgm:spPr/>
      <dgm:t>
        <a:bodyPr/>
        <a:lstStyle/>
        <a:p>
          <a:endParaRPr lang="en-US"/>
        </a:p>
      </dgm:t>
    </dgm:pt>
    <dgm:pt modelId="{962268F6-1C0F-4990-99CF-E23D43A475E8}" type="sibTrans" cxnId="{A6925041-C41F-4CC1-AE92-BBBF89EF1237}">
      <dgm:prSet/>
      <dgm:spPr/>
      <dgm:t>
        <a:bodyPr/>
        <a:lstStyle/>
        <a:p>
          <a:endParaRPr lang="en-US"/>
        </a:p>
      </dgm:t>
    </dgm:pt>
    <dgm:pt modelId="{0C7C6E1E-E790-4CD8-8A1D-E1AA36B9E7E1}">
      <dgm:prSet custT="1"/>
      <dgm:spPr/>
      <dgm:t>
        <a:bodyPr/>
        <a:lstStyle/>
        <a:p>
          <a:r>
            <a:rPr lang="en-US" sz="2800"/>
            <a:t>Azure data migration</a:t>
          </a:r>
          <a:endParaRPr lang="en-US" sz="2800" dirty="0"/>
        </a:p>
      </dgm:t>
    </dgm:pt>
    <dgm:pt modelId="{92565B86-D956-480B-AB46-A421BEC9B163}" type="parTrans" cxnId="{9507CD03-9ECC-403C-AA72-CCC8ED318D83}">
      <dgm:prSet/>
      <dgm:spPr/>
      <dgm:t>
        <a:bodyPr/>
        <a:lstStyle/>
        <a:p>
          <a:endParaRPr lang="en-US"/>
        </a:p>
      </dgm:t>
    </dgm:pt>
    <dgm:pt modelId="{F0C0F2AE-82DA-4245-A563-D697271D9830}" type="sibTrans" cxnId="{9507CD03-9ECC-403C-AA72-CCC8ED318D83}">
      <dgm:prSet/>
      <dgm:spPr/>
      <dgm:t>
        <a:bodyPr/>
        <a:lstStyle/>
        <a:p>
          <a:endParaRPr lang="en-US"/>
        </a:p>
      </dgm:t>
    </dgm:pt>
    <dgm:pt modelId="{D4E3D243-DE63-41B1-971B-BE86F323AD63}">
      <dgm:prSet custT="1"/>
      <dgm:spPr/>
      <dgm:t>
        <a:bodyPr/>
        <a:lstStyle/>
        <a:p>
          <a:r>
            <a:rPr lang="en-US" sz="2800"/>
            <a:t>Azure file movement</a:t>
          </a:r>
          <a:endParaRPr lang="en-US" sz="2800" dirty="0"/>
        </a:p>
      </dgm:t>
    </dgm:pt>
    <dgm:pt modelId="{D31E3A98-416A-4832-BCA4-E16F6E8E2DC3}" type="parTrans" cxnId="{6A88BC88-A596-45B6-A3E6-9D05C708FC53}">
      <dgm:prSet/>
      <dgm:spPr/>
      <dgm:t>
        <a:bodyPr/>
        <a:lstStyle/>
        <a:p>
          <a:endParaRPr lang="en-US"/>
        </a:p>
      </dgm:t>
    </dgm:pt>
    <dgm:pt modelId="{EF1CB188-10FE-4BCC-B890-09264B8D6DF3}" type="sibTrans" cxnId="{6A88BC88-A596-45B6-A3E6-9D05C708FC53}">
      <dgm:prSet/>
      <dgm:spPr/>
      <dgm:t>
        <a:bodyPr/>
        <a:lstStyle/>
        <a:p>
          <a:endParaRPr lang="en-US"/>
        </a:p>
      </dgm:t>
    </dgm:pt>
    <dgm:pt modelId="{F5463ED9-1595-4DE5-AC36-E4CBCA114B62}" type="pres">
      <dgm:prSet presAssocID="{A0ED0A6B-CE79-4C54-8DB4-0DDA2B17EB92}" presName="linear" presStyleCnt="0">
        <dgm:presLayoutVars>
          <dgm:animLvl val="lvl"/>
          <dgm:resizeHandles val="exact"/>
        </dgm:presLayoutVars>
      </dgm:prSet>
      <dgm:spPr/>
    </dgm:pt>
    <dgm:pt modelId="{80A231E6-60EF-4E40-BFC2-CBAAF521F8F6}" type="pres">
      <dgm:prSet presAssocID="{64DAF325-596F-4F89-B942-0B788E94C7DC}" presName="parentText" presStyleLbl="node1" presStyleIdx="0" presStyleCnt="6">
        <dgm:presLayoutVars>
          <dgm:chMax val="0"/>
          <dgm:bulletEnabled val="1"/>
        </dgm:presLayoutVars>
      </dgm:prSet>
      <dgm:spPr/>
    </dgm:pt>
    <dgm:pt modelId="{BEFA8C84-4705-454E-9BF9-21BAA69650EA}" type="pres">
      <dgm:prSet presAssocID="{32C54653-8D0D-4281-B957-B4D926FAF60B}" presName="spacer" presStyleCnt="0"/>
      <dgm:spPr/>
    </dgm:pt>
    <dgm:pt modelId="{844524EB-3359-4F00-B26C-4499EBC3A082}" type="pres">
      <dgm:prSet presAssocID="{4C2A2781-205F-44DD-838B-0ABD5A7F9358}" presName="parentText" presStyleLbl="node1" presStyleIdx="1" presStyleCnt="6">
        <dgm:presLayoutVars>
          <dgm:chMax val="0"/>
          <dgm:bulletEnabled val="1"/>
        </dgm:presLayoutVars>
      </dgm:prSet>
      <dgm:spPr/>
    </dgm:pt>
    <dgm:pt modelId="{18882974-6347-41F5-A28D-6EEB49EF5DA0}" type="pres">
      <dgm:prSet presAssocID="{BC2C3097-A369-41B2-95C4-57F83227D811}" presName="spacer" presStyleCnt="0"/>
      <dgm:spPr/>
    </dgm:pt>
    <dgm:pt modelId="{91EC9A4F-8A27-4F1D-AB01-27BBDC68A4FD}" type="pres">
      <dgm:prSet presAssocID="{A1752F71-7683-4163-B506-DB0AA6F2144E}" presName="parentText" presStyleLbl="node1" presStyleIdx="2" presStyleCnt="6">
        <dgm:presLayoutVars>
          <dgm:chMax val="0"/>
          <dgm:bulletEnabled val="1"/>
        </dgm:presLayoutVars>
      </dgm:prSet>
      <dgm:spPr/>
    </dgm:pt>
    <dgm:pt modelId="{447F0FAA-86D4-4B42-B868-ACAD6A0272CB}" type="pres">
      <dgm:prSet presAssocID="{800CD1BE-4D41-4FE1-9928-71AF5D5AF788}" presName="spacer" presStyleCnt="0"/>
      <dgm:spPr/>
    </dgm:pt>
    <dgm:pt modelId="{567509FE-4E71-42A5-A09D-608CBD9F2D20}" type="pres">
      <dgm:prSet presAssocID="{88D4F50C-A25C-4D73-AAA9-BC3AE0F08EFC}" presName="parentText" presStyleLbl="node1" presStyleIdx="3" presStyleCnt="6">
        <dgm:presLayoutVars>
          <dgm:chMax val="0"/>
          <dgm:bulletEnabled val="1"/>
        </dgm:presLayoutVars>
      </dgm:prSet>
      <dgm:spPr/>
    </dgm:pt>
    <dgm:pt modelId="{76700B80-0CD4-4A21-9134-F306220C0CD3}" type="pres">
      <dgm:prSet presAssocID="{962268F6-1C0F-4990-99CF-E23D43A475E8}" presName="spacer" presStyleCnt="0"/>
      <dgm:spPr/>
    </dgm:pt>
    <dgm:pt modelId="{0220279A-EE28-4407-89BD-B25B99998A09}" type="pres">
      <dgm:prSet presAssocID="{0C7C6E1E-E790-4CD8-8A1D-E1AA36B9E7E1}" presName="parentText" presStyleLbl="node1" presStyleIdx="4" presStyleCnt="6">
        <dgm:presLayoutVars>
          <dgm:chMax val="0"/>
          <dgm:bulletEnabled val="1"/>
        </dgm:presLayoutVars>
      </dgm:prSet>
      <dgm:spPr/>
    </dgm:pt>
    <dgm:pt modelId="{82280097-4CCA-4E6D-8B7E-A1D65F53E5D7}" type="pres">
      <dgm:prSet presAssocID="{F0C0F2AE-82DA-4245-A563-D697271D9830}" presName="spacer" presStyleCnt="0"/>
      <dgm:spPr/>
    </dgm:pt>
    <dgm:pt modelId="{2F91FEEF-E823-4EFC-B5A8-89FA0656013E}" type="pres">
      <dgm:prSet presAssocID="{D4E3D243-DE63-41B1-971B-BE86F323AD63}" presName="parentText" presStyleLbl="node1" presStyleIdx="5" presStyleCnt="6">
        <dgm:presLayoutVars>
          <dgm:chMax val="0"/>
          <dgm:bulletEnabled val="1"/>
        </dgm:presLayoutVars>
      </dgm:prSet>
      <dgm:spPr/>
    </dgm:pt>
  </dgm:ptLst>
  <dgm:cxnLst>
    <dgm:cxn modelId="{9507CD03-9ECC-403C-AA72-CCC8ED318D83}" srcId="{A0ED0A6B-CE79-4C54-8DB4-0DDA2B17EB92}" destId="{0C7C6E1E-E790-4CD8-8A1D-E1AA36B9E7E1}" srcOrd="4" destOrd="0" parTransId="{92565B86-D956-480B-AB46-A421BEC9B163}" sibTransId="{F0C0F2AE-82DA-4245-A563-D697271D9830}"/>
    <dgm:cxn modelId="{A6925041-C41F-4CC1-AE92-BBBF89EF1237}" srcId="{A0ED0A6B-CE79-4C54-8DB4-0DDA2B17EB92}" destId="{88D4F50C-A25C-4D73-AAA9-BC3AE0F08EFC}" srcOrd="3" destOrd="0" parTransId="{D2EE0EBB-87C3-4C79-9EE9-2AEFE2509B73}" sibTransId="{962268F6-1C0F-4990-99CF-E23D43A475E8}"/>
    <dgm:cxn modelId="{1E63EA67-F5F8-4078-9828-64274F9A4DB1}" type="presOf" srcId="{88D4F50C-A25C-4D73-AAA9-BC3AE0F08EFC}" destId="{567509FE-4E71-42A5-A09D-608CBD9F2D20}" srcOrd="0" destOrd="0" presId="urn:microsoft.com/office/officeart/2005/8/layout/vList2"/>
    <dgm:cxn modelId="{41E1944A-3890-45B5-B739-E2F5F89730A8}" srcId="{A0ED0A6B-CE79-4C54-8DB4-0DDA2B17EB92}" destId="{A1752F71-7683-4163-B506-DB0AA6F2144E}" srcOrd="2" destOrd="0" parTransId="{B15AC5C9-A6F0-468A-AFD7-F5AD8260B2B7}" sibTransId="{800CD1BE-4D41-4FE1-9928-71AF5D5AF788}"/>
    <dgm:cxn modelId="{A6021B71-BA2D-41A4-9679-444B02F102E3}" srcId="{A0ED0A6B-CE79-4C54-8DB4-0DDA2B17EB92}" destId="{64DAF325-596F-4F89-B942-0B788E94C7DC}" srcOrd="0" destOrd="0" parTransId="{5D71E85B-8FA4-4533-B610-44CC5C10847D}" sibTransId="{32C54653-8D0D-4281-B957-B4D926FAF60B}"/>
    <dgm:cxn modelId="{88B86B75-4A85-41C4-946D-B7780D07F86F}" type="presOf" srcId="{4C2A2781-205F-44DD-838B-0ABD5A7F9358}" destId="{844524EB-3359-4F00-B26C-4499EBC3A082}" srcOrd="0" destOrd="0" presId="urn:microsoft.com/office/officeart/2005/8/layout/vList2"/>
    <dgm:cxn modelId="{1726417C-5508-46BB-87E2-25EF9C66A46F}" type="presOf" srcId="{0C7C6E1E-E790-4CD8-8A1D-E1AA36B9E7E1}" destId="{0220279A-EE28-4407-89BD-B25B99998A09}" srcOrd="0" destOrd="0" presId="urn:microsoft.com/office/officeart/2005/8/layout/vList2"/>
    <dgm:cxn modelId="{6530DE7C-50D7-45B5-8318-615BED10F4D0}" type="presOf" srcId="{D4E3D243-DE63-41B1-971B-BE86F323AD63}" destId="{2F91FEEF-E823-4EFC-B5A8-89FA0656013E}" srcOrd="0" destOrd="0" presId="urn:microsoft.com/office/officeart/2005/8/layout/vList2"/>
    <dgm:cxn modelId="{6AADFB84-7CE3-46BC-B02C-04A697F857A4}" srcId="{A0ED0A6B-CE79-4C54-8DB4-0DDA2B17EB92}" destId="{4C2A2781-205F-44DD-838B-0ABD5A7F9358}" srcOrd="1" destOrd="0" parTransId="{7CE3F094-B4C7-4BE6-BD47-5ABBD377A805}" sibTransId="{BC2C3097-A369-41B2-95C4-57F83227D811}"/>
    <dgm:cxn modelId="{6A88BC88-A596-45B6-A3E6-9D05C708FC53}" srcId="{A0ED0A6B-CE79-4C54-8DB4-0DDA2B17EB92}" destId="{D4E3D243-DE63-41B1-971B-BE86F323AD63}" srcOrd="5" destOrd="0" parTransId="{D31E3A98-416A-4832-BCA4-E16F6E8E2DC3}" sibTransId="{EF1CB188-10FE-4BCC-B890-09264B8D6DF3}"/>
    <dgm:cxn modelId="{093CFC8F-00AB-4F30-B3E1-0E586F4467D7}" type="presOf" srcId="{64DAF325-596F-4F89-B942-0B788E94C7DC}" destId="{80A231E6-60EF-4E40-BFC2-CBAAF521F8F6}" srcOrd="0" destOrd="0" presId="urn:microsoft.com/office/officeart/2005/8/layout/vList2"/>
    <dgm:cxn modelId="{C0E28BBF-E6CF-4BA4-A6B1-748C40225EB4}" type="presOf" srcId="{A0ED0A6B-CE79-4C54-8DB4-0DDA2B17EB92}" destId="{F5463ED9-1595-4DE5-AC36-E4CBCA114B62}" srcOrd="0" destOrd="0" presId="urn:microsoft.com/office/officeart/2005/8/layout/vList2"/>
    <dgm:cxn modelId="{365544F7-77AC-425F-B4DE-5C59E5E044F1}" type="presOf" srcId="{A1752F71-7683-4163-B506-DB0AA6F2144E}" destId="{91EC9A4F-8A27-4F1D-AB01-27BBDC68A4FD}" srcOrd="0" destOrd="0" presId="urn:microsoft.com/office/officeart/2005/8/layout/vList2"/>
    <dgm:cxn modelId="{A3E21054-3F46-4829-ADA8-748322B8EE2D}" type="presParOf" srcId="{F5463ED9-1595-4DE5-AC36-E4CBCA114B62}" destId="{80A231E6-60EF-4E40-BFC2-CBAAF521F8F6}" srcOrd="0" destOrd="0" presId="urn:microsoft.com/office/officeart/2005/8/layout/vList2"/>
    <dgm:cxn modelId="{61261A22-7152-4DDA-9B0D-7E53F7D19335}" type="presParOf" srcId="{F5463ED9-1595-4DE5-AC36-E4CBCA114B62}" destId="{BEFA8C84-4705-454E-9BF9-21BAA69650EA}" srcOrd="1" destOrd="0" presId="urn:microsoft.com/office/officeart/2005/8/layout/vList2"/>
    <dgm:cxn modelId="{0F18437E-F0A4-491F-A7EF-0A058CD76663}" type="presParOf" srcId="{F5463ED9-1595-4DE5-AC36-E4CBCA114B62}" destId="{844524EB-3359-4F00-B26C-4499EBC3A082}" srcOrd="2" destOrd="0" presId="urn:microsoft.com/office/officeart/2005/8/layout/vList2"/>
    <dgm:cxn modelId="{4D08D697-30BE-4B84-9A39-22771D6F589A}" type="presParOf" srcId="{F5463ED9-1595-4DE5-AC36-E4CBCA114B62}" destId="{18882974-6347-41F5-A28D-6EEB49EF5DA0}" srcOrd="3" destOrd="0" presId="urn:microsoft.com/office/officeart/2005/8/layout/vList2"/>
    <dgm:cxn modelId="{6F91F02D-FFBA-46F1-AC10-3DDC6A353C2D}" type="presParOf" srcId="{F5463ED9-1595-4DE5-AC36-E4CBCA114B62}" destId="{91EC9A4F-8A27-4F1D-AB01-27BBDC68A4FD}" srcOrd="4" destOrd="0" presId="urn:microsoft.com/office/officeart/2005/8/layout/vList2"/>
    <dgm:cxn modelId="{445CEC56-2C7B-4507-A10F-D8436639B67E}" type="presParOf" srcId="{F5463ED9-1595-4DE5-AC36-E4CBCA114B62}" destId="{447F0FAA-86D4-4B42-B868-ACAD6A0272CB}" srcOrd="5" destOrd="0" presId="urn:microsoft.com/office/officeart/2005/8/layout/vList2"/>
    <dgm:cxn modelId="{323897BD-D476-4CF0-ABE6-7713BFE2E4C6}" type="presParOf" srcId="{F5463ED9-1595-4DE5-AC36-E4CBCA114B62}" destId="{567509FE-4E71-42A5-A09D-608CBD9F2D20}" srcOrd="6" destOrd="0" presId="urn:microsoft.com/office/officeart/2005/8/layout/vList2"/>
    <dgm:cxn modelId="{6CD840FF-9B47-42B6-B19F-ADFE5CCD08CE}" type="presParOf" srcId="{F5463ED9-1595-4DE5-AC36-E4CBCA114B62}" destId="{76700B80-0CD4-4A21-9134-F306220C0CD3}" srcOrd="7" destOrd="0" presId="urn:microsoft.com/office/officeart/2005/8/layout/vList2"/>
    <dgm:cxn modelId="{619FB5B6-EB52-4599-BB00-28D8201752A6}" type="presParOf" srcId="{F5463ED9-1595-4DE5-AC36-E4CBCA114B62}" destId="{0220279A-EE28-4407-89BD-B25B99998A09}" srcOrd="8" destOrd="0" presId="urn:microsoft.com/office/officeart/2005/8/layout/vList2"/>
    <dgm:cxn modelId="{910DA68D-DDE5-4EFF-90C3-CC50C99EB49D}" type="presParOf" srcId="{F5463ED9-1595-4DE5-AC36-E4CBCA114B62}" destId="{82280097-4CCA-4E6D-8B7E-A1D65F53E5D7}" srcOrd="9" destOrd="0" presId="urn:microsoft.com/office/officeart/2005/8/layout/vList2"/>
    <dgm:cxn modelId="{EBF43090-AACF-4CBC-B414-AD592529A84D}" type="presParOf" srcId="{F5463ED9-1595-4DE5-AC36-E4CBCA114B62}" destId="{2F91FEEF-E823-4EFC-B5A8-89FA0656013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231E6-60EF-4E40-BFC2-CBAAF521F8F6}">
      <dsp:nvSpPr>
        <dsp:cNvPr id="0" name=""/>
        <dsp:cNvSpPr/>
      </dsp:nvSpPr>
      <dsp:spPr>
        <a:xfrm>
          <a:off x="0" y="2479"/>
          <a:ext cx="6666833" cy="804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Calibri" panose="020F0502020204030204" pitchFamily="34" charset="0"/>
              <a:cs typeface="Calibri" panose="020F0502020204030204" pitchFamily="34" charset="0"/>
            </a:rPr>
            <a:t>Different types of data</a:t>
          </a:r>
          <a:endParaRPr lang="en-US" sz="2800" kern="1200" dirty="0">
            <a:latin typeface="Calibri" panose="020F0502020204030204" pitchFamily="34" charset="0"/>
            <a:cs typeface="Calibri" panose="020F0502020204030204" pitchFamily="34" charset="0"/>
          </a:endParaRPr>
        </a:p>
      </dsp:txBody>
      <dsp:txXfrm>
        <a:off x="39295" y="41774"/>
        <a:ext cx="6588243" cy="726370"/>
      </dsp:txXfrm>
    </dsp:sp>
    <dsp:sp modelId="{844524EB-3359-4F00-B26C-4499EBC3A082}">
      <dsp:nvSpPr>
        <dsp:cNvPr id="0" name=""/>
        <dsp:cNvSpPr/>
      </dsp:nvSpPr>
      <dsp:spPr>
        <a:xfrm>
          <a:off x="0" y="931279"/>
          <a:ext cx="6666833" cy="804960"/>
        </a:xfrm>
        <a:prstGeom prst="roundRect">
          <a:avLst/>
        </a:prstGeom>
        <a:gradFill rotWithShape="0">
          <a:gsLst>
            <a:gs pos="0">
              <a:schemeClr val="accent2">
                <a:hueOff val="-2004612"/>
                <a:satOff val="0"/>
                <a:lumOff val="5999"/>
                <a:alphaOff val="0"/>
                <a:satMod val="103000"/>
                <a:lumMod val="102000"/>
                <a:tint val="94000"/>
              </a:schemeClr>
            </a:gs>
            <a:gs pos="50000">
              <a:schemeClr val="accent2">
                <a:hueOff val="-2004612"/>
                <a:satOff val="0"/>
                <a:lumOff val="5999"/>
                <a:alphaOff val="0"/>
                <a:satMod val="110000"/>
                <a:lumMod val="100000"/>
                <a:shade val="100000"/>
              </a:schemeClr>
            </a:gs>
            <a:gs pos="100000">
              <a:schemeClr val="accent2">
                <a:hueOff val="-2004612"/>
                <a:satOff val="0"/>
                <a:lumOff val="599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Calibri" panose="020F0502020204030204" pitchFamily="34" charset="0"/>
              <a:cs typeface="Calibri" panose="020F0502020204030204" pitchFamily="34" charset="0"/>
            </a:rPr>
            <a:t>Storage Accounts</a:t>
          </a:r>
          <a:endParaRPr lang="en-US" sz="2800" kern="1200" dirty="0">
            <a:latin typeface="Calibri" panose="020F0502020204030204" pitchFamily="34" charset="0"/>
            <a:cs typeface="Calibri" panose="020F0502020204030204" pitchFamily="34" charset="0"/>
          </a:endParaRPr>
        </a:p>
      </dsp:txBody>
      <dsp:txXfrm>
        <a:off x="39295" y="970574"/>
        <a:ext cx="6588243" cy="726370"/>
      </dsp:txXfrm>
    </dsp:sp>
    <dsp:sp modelId="{91EC9A4F-8A27-4F1D-AB01-27BBDC68A4FD}">
      <dsp:nvSpPr>
        <dsp:cNvPr id="0" name=""/>
        <dsp:cNvSpPr/>
      </dsp:nvSpPr>
      <dsp:spPr>
        <a:xfrm>
          <a:off x="0" y="1860079"/>
          <a:ext cx="6666833" cy="804960"/>
        </a:xfrm>
        <a:prstGeom prst="roundRect">
          <a:avLst/>
        </a:prstGeom>
        <a:gradFill rotWithShape="0">
          <a:gsLst>
            <a:gs pos="0">
              <a:schemeClr val="accent2">
                <a:hueOff val="-4009223"/>
                <a:satOff val="0"/>
                <a:lumOff val="11999"/>
                <a:alphaOff val="0"/>
                <a:satMod val="103000"/>
                <a:lumMod val="102000"/>
                <a:tint val="94000"/>
              </a:schemeClr>
            </a:gs>
            <a:gs pos="50000">
              <a:schemeClr val="accent2">
                <a:hueOff val="-4009223"/>
                <a:satOff val="0"/>
                <a:lumOff val="11999"/>
                <a:alphaOff val="0"/>
                <a:satMod val="110000"/>
                <a:lumMod val="100000"/>
                <a:shade val="100000"/>
              </a:schemeClr>
            </a:gs>
            <a:gs pos="100000">
              <a:schemeClr val="accent2">
                <a:hueOff val="-4009223"/>
                <a:satOff val="0"/>
                <a:lumOff val="1199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Storage redundancy</a:t>
          </a:r>
          <a:endParaRPr lang="en-US" sz="2800" kern="1200" dirty="0"/>
        </a:p>
      </dsp:txBody>
      <dsp:txXfrm>
        <a:off x="39295" y="1899374"/>
        <a:ext cx="6588243" cy="726370"/>
      </dsp:txXfrm>
    </dsp:sp>
    <dsp:sp modelId="{567509FE-4E71-42A5-A09D-608CBD9F2D20}">
      <dsp:nvSpPr>
        <dsp:cNvPr id="0" name=""/>
        <dsp:cNvSpPr/>
      </dsp:nvSpPr>
      <dsp:spPr>
        <a:xfrm>
          <a:off x="0" y="2788879"/>
          <a:ext cx="6666833" cy="804960"/>
        </a:xfrm>
        <a:prstGeom prst="roundRect">
          <a:avLst/>
        </a:prstGeom>
        <a:gradFill rotWithShape="0">
          <a:gsLst>
            <a:gs pos="0">
              <a:schemeClr val="accent2">
                <a:hueOff val="-6013835"/>
                <a:satOff val="0"/>
                <a:lumOff val="17998"/>
                <a:alphaOff val="0"/>
                <a:satMod val="103000"/>
                <a:lumMod val="102000"/>
                <a:tint val="94000"/>
              </a:schemeClr>
            </a:gs>
            <a:gs pos="50000">
              <a:schemeClr val="accent2">
                <a:hueOff val="-6013835"/>
                <a:satOff val="0"/>
                <a:lumOff val="17998"/>
                <a:alphaOff val="0"/>
                <a:satMod val="110000"/>
                <a:lumMod val="100000"/>
                <a:shade val="100000"/>
              </a:schemeClr>
            </a:gs>
            <a:gs pos="100000">
              <a:schemeClr val="accent2">
                <a:hueOff val="-6013835"/>
                <a:satOff val="0"/>
                <a:lumOff val="179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Storage services</a:t>
          </a:r>
          <a:endParaRPr lang="en-US" sz="2800" kern="1200" dirty="0"/>
        </a:p>
      </dsp:txBody>
      <dsp:txXfrm>
        <a:off x="39295" y="2828174"/>
        <a:ext cx="6588243" cy="726370"/>
      </dsp:txXfrm>
    </dsp:sp>
    <dsp:sp modelId="{0220279A-EE28-4407-89BD-B25B99998A09}">
      <dsp:nvSpPr>
        <dsp:cNvPr id="0" name=""/>
        <dsp:cNvSpPr/>
      </dsp:nvSpPr>
      <dsp:spPr>
        <a:xfrm>
          <a:off x="0" y="3717679"/>
          <a:ext cx="6666833" cy="804960"/>
        </a:xfrm>
        <a:prstGeom prst="roundRect">
          <a:avLst/>
        </a:prstGeom>
        <a:gradFill rotWithShape="0">
          <a:gsLst>
            <a:gs pos="0">
              <a:schemeClr val="accent2">
                <a:hueOff val="-8018447"/>
                <a:satOff val="0"/>
                <a:lumOff val="23998"/>
                <a:alphaOff val="0"/>
                <a:satMod val="103000"/>
                <a:lumMod val="102000"/>
                <a:tint val="94000"/>
              </a:schemeClr>
            </a:gs>
            <a:gs pos="50000">
              <a:schemeClr val="accent2">
                <a:hueOff val="-8018447"/>
                <a:satOff val="0"/>
                <a:lumOff val="23998"/>
                <a:alphaOff val="0"/>
                <a:satMod val="110000"/>
                <a:lumMod val="100000"/>
                <a:shade val="100000"/>
              </a:schemeClr>
            </a:gs>
            <a:gs pos="100000">
              <a:schemeClr val="accent2">
                <a:hueOff val="-8018447"/>
                <a:satOff val="0"/>
                <a:lumOff val="239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Azure data migration</a:t>
          </a:r>
          <a:endParaRPr lang="en-US" sz="2800" kern="1200" dirty="0"/>
        </a:p>
      </dsp:txBody>
      <dsp:txXfrm>
        <a:off x="39295" y="3756974"/>
        <a:ext cx="6588243" cy="726370"/>
      </dsp:txXfrm>
    </dsp:sp>
    <dsp:sp modelId="{2F91FEEF-E823-4EFC-B5A8-89FA0656013E}">
      <dsp:nvSpPr>
        <dsp:cNvPr id="0" name=""/>
        <dsp:cNvSpPr/>
      </dsp:nvSpPr>
      <dsp:spPr>
        <a:xfrm>
          <a:off x="0" y="4646479"/>
          <a:ext cx="6666833" cy="804960"/>
        </a:xfrm>
        <a:prstGeom prst="roundRect">
          <a:avLst/>
        </a:prstGeom>
        <a:gradFill rotWithShape="0">
          <a:gsLst>
            <a:gs pos="0">
              <a:schemeClr val="accent2">
                <a:hueOff val="-10023058"/>
                <a:satOff val="0"/>
                <a:lumOff val="29997"/>
                <a:alphaOff val="0"/>
                <a:satMod val="103000"/>
                <a:lumMod val="102000"/>
                <a:tint val="94000"/>
              </a:schemeClr>
            </a:gs>
            <a:gs pos="50000">
              <a:schemeClr val="accent2">
                <a:hueOff val="-10023058"/>
                <a:satOff val="0"/>
                <a:lumOff val="29997"/>
                <a:alphaOff val="0"/>
                <a:satMod val="110000"/>
                <a:lumMod val="100000"/>
                <a:shade val="100000"/>
              </a:schemeClr>
            </a:gs>
            <a:gs pos="100000">
              <a:schemeClr val="accent2">
                <a:hueOff val="-10023058"/>
                <a:satOff val="0"/>
                <a:lumOff val="2999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Azure file movement</a:t>
          </a:r>
          <a:endParaRPr lang="en-US" sz="2800" kern="1200" dirty="0"/>
        </a:p>
      </dsp:txBody>
      <dsp:txXfrm>
        <a:off x="39295" y="4685774"/>
        <a:ext cx="6588243" cy="726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6/23/2023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a:t>
            </a:fld>
            <a:endParaRPr lang="en-US"/>
          </a:p>
        </p:txBody>
      </p:sp>
    </p:spTree>
    <p:extLst>
      <p:ext uri="{BB962C8B-B14F-4D97-AF65-F5344CB8AC3E}">
        <p14:creationId xmlns:p14="http://schemas.microsoft.com/office/powerpoint/2010/main" val="334029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By using Azure Active Directory, you can effectively manage user identities, control access to Azure resources, and enhance security within your organization's cloud infrastructure. It streamlines user management, provides a single sign-on experience, and enables secure access to various cloud services.</a:t>
            </a:r>
          </a:p>
          <a:p>
            <a:endParaRPr lang="en-US" b="0" i="0" dirty="0">
              <a:solidFill>
                <a:srgbClr val="374151"/>
              </a:solidFill>
              <a:effectLst/>
              <a:latin typeface="Söhne"/>
            </a:endParaRPr>
          </a:p>
          <a:p>
            <a:r>
              <a:rPr lang="en-US" b="0" i="0" dirty="0">
                <a:solidFill>
                  <a:srgbClr val="374151"/>
                </a:solidFill>
                <a:effectLst/>
                <a:latin typeface="Söhne"/>
              </a:rPr>
              <a:t>Suppose you work for a company that has adopted Microsoft Azure as its cloud platform. </a:t>
            </a:r>
            <a:r>
              <a:rPr lang="en-US" b="0" i="0">
                <a:solidFill>
                  <a:srgbClr val="374151"/>
                </a:solidFill>
                <a:effectLst/>
                <a:latin typeface="Söhne"/>
              </a:rPr>
              <a:t>You decide to leverage Azure Active Directory to manage user accounts and control access to Azure resources.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21</a:t>
            </a:fld>
            <a:endParaRPr lang="en-US"/>
          </a:p>
        </p:txBody>
      </p:sp>
    </p:spTree>
    <p:extLst>
      <p:ext uri="{BB962C8B-B14F-4D97-AF65-F5344CB8AC3E}">
        <p14:creationId xmlns:p14="http://schemas.microsoft.com/office/powerpoint/2010/main" val="266223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latin typeface="Calibri" panose="020F0502020204030204" pitchFamily="34" charset="0"/>
                <a:cs typeface="Calibri" panose="020F0502020204030204" pitchFamily="34" charset="0"/>
              </a:rPr>
              <a:t>Zero trust model</a:t>
            </a:r>
          </a:p>
          <a:p>
            <a:r>
              <a:rPr lang="en-US" sz="1200" dirty="0">
                <a:solidFill>
                  <a:schemeClr val="tx2"/>
                </a:solidFill>
                <a:effectLst/>
                <a:latin typeface="Calibri" panose="020F0502020204030204" pitchFamily="34" charset="0"/>
                <a:cs typeface="Calibri" panose="020F0502020204030204" pitchFamily="34" charset="0"/>
              </a:rPr>
              <a:t>Describe defense-in-depth</a:t>
            </a:r>
          </a:p>
          <a:p>
            <a:r>
              <a:rPr lang="en-US" sz="1200" b="0" i="0" dirty="0">
                <a:solidFill>
                  <a:schemeClr val="tx2"/>
                </a:solidFill>
                <a:effectLst/>
                <a:latin typeface="Calibri" panose="020F0502020204030204" pitchFamily="34" charset="0"/>
                <a:cs typeface="Calibri" panose="020F0502020204030204" pitchFamily="34" charset="0"/>
              </a:rPr>
              <a:t>Microsoft Defender for Cloud</a:t>
            </a:r>
          </a:p>
          <a:p>
            <a:r>
              <a:rPr lang="en-US" sz="1200" dirty="0">
                <a:solidFill>
                  <a:schemeClr val="tx2"/>
                </a:solidFill>
                <a:latin typeface="Calibri" panose="020F0502020204030204" pitchFamily="34" charset="0"/>
                <a:cs typeface="Calibri" panose="020F0502020204030204" pitchFamily="34" charset="0"/>
              </a:rPr>
              <a:t>RBAC (Role based Access Control)</a:t>
            </a:r>
          </a:p>
          <a:p>
            <a:r>
              <a:rPr lang="en-US" sz="1200" b="0" i="0" dirty="0">
                <a:solidFill>
                  <a:schemeClr val="tx2"/>
                </a:solidFill>
                <a:effectLst/>
                <a:latin typeface="Calibri" panose="020F0502020204030204" pitchFamily="34" charset="0"/>
                <a:cs typeface="Calibri" panose="020F0502020204030204" pitchFamily="34" charset="0"/>
              </a:rPr>
              <a:t>Azure External Iden</a:t>
            </a:r>
            <a:r>
              <a:rPr lang="en-US" sz="1200" dirty="0">
                <a:solidFill>
                  <a:schemeClr val="tx2"/>
                </a:solidFill>
                <a:latin typeface="Calibri" panose="020F0502020204030204" pitchFamily="34" charset="0"/>
                <a:cs typeface="Calibri" panose="020F0502020204030204" pitchFamily="34" charset="0"/>
              </a:rPr>
              <a:t>tities</a:t>
            </a:r>
          </a:p>
          <a:p>
            <a:r>
              <a:rPr lang="en-US" sz="1200" b="0" i="0" dirty="0">
                <a:solidFill>
                  <a:schemeClr val="tx2"/>
                </a:solidFill>
                <a:effectLst/>
                <a:latin typeface="Calibri" panose="020F0502020204030204" pitchFamily="34" charset="0"/>
                <a:cs typeface="Calibri" panose="020F0502020204030204" pitchFamily="34" charset="0"/>
              </a:rPr>
              <a:t>Azure Authentication Method</a:t>
            </a:r>
          </a:p>
          <a:p>
            <a:r>
              <a:rPr lang="en-US" sz="1200" dirty="0">
                <a:solidFill>
                  <a:schemeClr val="tx2"/>
                </a:solidFill>
                <a:latin typeface="Calibri" panose="020F0502020204030204" pitchFamily="34" charset="0"/>
                <a:cs typeface="Calibri" panose="020F0502020204030204" pitchFamily="34" charset="0"/>
              </a:rPr>
              <a:t>Azure Directory Services </a:t>
            </a:r>
          </a:p>
          <a:p>
            <a:r>
              <a:rPr lang="en-US" sz="1200" dirty="0">
                <a:solidFill>
                  <a:schemeClr val="tx2"/>
                </a:solidFill>
                <a:latin typeface="Calibri" panose="020F0502020204030204" pitchFamily="34" charset="0"/>
                <a:cs typeface="Calibri" panose="020F0502020204030204" pitchFamily="34" charset="0"/>
              </a:rPr>
              <a:t>Azure AD - DS</a:t>
            </a: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29</a:t>
            </a:fld>
            <a:endParaRPr lang="en-US"/>
          </a:p>
        </p:txBody>
      </p:sp>
    </p:spTree>
    <p:extLst>
      <p:ext uri="{BB962C8B-B14F-4D97-AF65-F5344CB8AC3E}">
        <p14:creationId xmlns:p14="http://schemas.microsoft.com/office/powerpoint/2010/main" val="15791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https://www.youtube.com/watch?v=inaXkN2UrFE</a:t>
            </a:r>
          </a:p>
        </p:txBody>
      </p:sp>
      <p:sp>
        <p:nvSpPr>
          <p:cNvPr id="4" name="Slide Number Placeholder 3"/>
          <p:cNvSpPr>
            <a:spLocks noGrp="1"/>
          </p:cNvSpPr>
          <p:nvPr>
            <p:ph type="sldNum" sz="quarter" idx="5"/>
          </p:nvPr>
        </p:nvSpPr>
        <p:spPr/>
        <p:txBody>
          <a:bodyPr/>
          <a:lstStyle/>
          <a:p>
            <a:fld id="{01EDE7D6-B9F5-D840-9840-FB1876016570}" type="slidenum">
              <a:rPr lang="en-US" smtClean="0"/>
              <a:t>3</a:t>
            </a:fld>
            <a:endParaRPr lang="en-US"/>
          </a:p>
        </p:txBody>
      </p:sp>
    </p:spTree>
    <p:extLst>
      <p:ext uri="{BB962C8B-B14F-4D97-AF65-F5344CB8AC3E}">
        <p14:creationId xmlns:p14="http://schemas.microsoft.com/office/powerpoint/2010/main" val="428676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By creating separate </a:t>
            </a:r>
            <a:r>
              <a:rPr lang="en-US" b="0" i="0" dirty="0" err="1">
                <a:solidFill>
                  <a:srgbClr val="374151"/>
                </a:solidFill>
                <a:effectLst/>
                <a:latin typeface="Söhne"/>
              </a:rPr>
              <a:t>VNets</a:t>
            </a:r>
            <a:r>
              <a:rPr lang="en-US" b="0" i="0" dirty="0">
                <a:solidFill>
                  <a:srgbClr val="374151"/>
                </a:solidFill>
                <a:effectLst/>
                <a:latin typeface="Söhne"/>
              </a:rPr>
              <a:t> for each department, </a:t>
            </a:r>
          </a:p>
          <a:p>
            <a:endParaRPr lang="en-US" b="0" i="0" dirty="0">
              <a:solidFill>
                <a:srgbClr val="374151"/>
              </a:solidFill>
              <a:effectLst/>
              <a:latin typeface="Söhne"/>
            </a:endParaRPr>
          </a:p>
          <a:p>
            <a:r>
              <a:rPr lang="en-US" b="0" i="0" dirty="0">
                <a:solidFill>
                  <a:srgbClr val="374151"/>
                </a:solidFill>
                <a:effectLst/>
                <a:latin typeface="Söhne"/>
              </a:rPr>
              <a:t>you can ensure network isolation, enhanced security, and efficient management of resources.</a:t>
            </a:r>
          </a:p>
          <a:p>
            <a:r>
              <a:rPr lang="en-US" b="0" i="0" dirty="0">
                <a:solidFill>
                  <a:srgbClr val="374151"/>
                </a:solidFill>
                <a:effectLst/>
                <a:latin typeface="Söhne"/>
              </a:rPr>
              <a:t> </a:t>
            </a:r>
          </a:p>
          <a:p>
            <a:r>
              <a:rPr lang="en-US" b="0" i="0" dirty="0">
                <a:solidFill>
                  <a:srgbClr val="374151"/>
                </a:solidFill>
                <a:effectLst/>
                <a:latin typeface="Söhne"/>
              </a:rPr>
              <a:t>The </a:t>
            </a:r>
            <a:r>
              <a:rPr lang="en-US" b="0" i="0" dirty="0" err="1">
                <a:solidFill>
                  <a:srgbClr val="374151"/>
                </a:solidFill>
                <a:effectLst/>
                <a:latin typeface="Söhne"/>
              </a:rPr>
              <a:t>VNets</a:t>
            </a:r>
            <a:r>
              <a:rPr lang="en-US" b="0" i="0" dirty="0">
                <a:solidFill>
                  <a:srgbClr val="374151"/>
                </a:solidFill>
                <a:effectLst/>
                <a:latin typeface="Söhne"/>
              </a:rPr>
              <a:t> can also be connected to your on-premises network through Azure VPN Gateway or ExpressRoute, enabling secure communication between the cloud and on-premises infrastructure.</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a:t>
            </a:fld>
            <a:endParaRPr lang="en-US"/>
          </a:p>
        </p:txBody>
      </p:sp>
    </p:spTree>
    <p:extLst>
      <p:ext uri="{BB962C8B-B14F-4D97-AF65-F5344CB8AC3E}">
        <p14:creationId xmlns:p14="http://schemas.microsoft.com/office/powerpoint/2010/main" val="271522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https://k21academy.com/microsoft-azure/architect/virtual-networks-in-microsoft-azure-vnet-peeringexpressroutevpn-gateway/</a:t>
            </a:r>
          </a:p>
          <a:p>
            <a:r>
              <a:rPr lang="en-US" dirty="0"/>
              <a:t>https://www.youtube.com/watch?v=Wb2rAYQ3Qbc&amp;ab_channel=Simplilearn</a:t>
            </a:r>
          </a:p>
        </p:txBody>
      </p:sp>
      <p:sp>
        <p:nvSpPr>
          <p:cNvPr id="4" name="Slide Number Placeholder 3"/>
          <p:cNvSpPr>
            <a:spLocks noGrp="1"/>
          </p:cNvSpPr>
          <p:nvPr>
            <p:ph type="sldNum" sz="quarter" idx="5"/>
          </p:nvPr>
        </p:nvSpPr>
        <p:spPr/>
        <p:txBody>
          <a:bodyPr/>
          <a:lstStyle/>
          <a:p>
            <a:fld id="{01EDE7D6-B9F5-D840-9840-FB1876016570}" type="slidenum">
              <a:rPr lang="en-US" smtClean="0"/>
              <a:t>5</a:t>
            </a:fld>
            <a:endParaRPr lang="en-US"/>
          </a:p>
        </p:txBody>
      </p:sp>
    </p:spTree>
    <p:extLst>
      <p:ext uri="{BB962C8B-B14F-4D97-AF65-F5344CB8AC3E}">
        <p14:creationId xmlns:p14="http://schemas.microsoft.com/office/powerpoint/2010/main" val="388620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https://www.testpreptraining.com/blog/what-is-the-difference-between-public-and-private-subnet-in-aws/</a:t>
            </a:r>
          </a:p>
          <a:p>
            <a:endParaRPr lang="en-US" dirty="0"/>
          </a:p>
          <a:p>
            <a:r>
              <a:rPr lang="en-US" b="0" i="0" dirty="0">
                <a:solidFill>
                  <a:srgbClr val="202124"/>
                </a:solidFill>
                <a:effectLst/>
                <a:latin typeface="Google Sans"/>
              </a:rPr>
              <a:t>A network security group </a:t>
            </a:r>
            <a:r>
              <a:rPr lang="en-US" b="0" i="0" dirty="0">
                <a:solidFill>
                  <a:srgbClr val="040C28"/>
                </a:solidFill>
                <a:effectLst/>
                <a:latin typeface="Google Sans"/>
              </a:rPr>
              <a:t>contains security rules that allow or deny inbound network traffic to, or outbound network traffic from, several types of Azure resources</a:t>
            </a:r>
            <a:r>
              <a:rPr lang="en-US" b="0" i="0" dirty="0">
                <a:solidFill>
                  <a:srgbClr val="202124"/>
                </a:solidFill>
                <a:effectLst/>
                <a:latin typeface="Google Sans"/>
              </a:rPr>
              <a:t>. For each rule, you can specify source and destination, port, and protocol</a:t>
            </a:r>
          </a:p>
          <a:p>
            <a:endParaRPr lang="en-US" b="0" i="0" dirty="0">
              <a:solidFill>
                <a:srgbClr val="202124"/>
              </a:solidFill>
              <a:effectLst/>
              <a:latin typeface="Google Sans"/>
            </a:endParaRPr>
          </a:p>
          <a:p>
            <a:endParaRPr lang="en-US" b="0" i="0" dirty="0">
              <a:solidFill>
                <a:srgbClr val="202124"/>
              </a:solidFill>
              <a:effectLst/>
              <a:latin typeface="Google Sans"/>
            </a:endParaRPr>
          </a:p>
          <a:p>
            <a:pPr algn="l"/>
            <a:r>
              <a:rPr lang="en-US" b="0" i="0" dirty="0">
                <a:solidFill>
                  <a:srgbClr val="374151"/>
                </a:solidFill>
                <a:effectLst/>
                <a:latin typeface="Söhne"/>
              </a:rPr>
              <a:t>NSG stands for Network Security Group. It is a fundamental network security feature in Microsoft Azure that acts as a virtual firewall for controlling inbound and outbound traffic to Azure resources.</a:t>
            </a:r>
          </a:p>
          <a:p>
            <a:pPr algn="l"/>
            <a:r>
              <a:rPr lang="en-US" b="0" i="0" dirty="0">
                <a:solidFill>
                  <a:srgbClr val="374151"/>
                </a:solidFill>
                <a:effectLst/>
                <a:latin typeface="Söhne"/>
              </a:rPr>
              <a:t>Here's an example of a real-time application of NSGs:</a:t>
            </a:r>
          </a:p>
          <a:p>
            <a:pPr algn="l"/>
            <a:r>
              <a:rPr lang="en-US" b="0" i="0" dirty="0">
                <a:solidFill>
                  <a:srgbClr val="374151"/>
                </a:solidFill>
                <a:effectLst/>
                <a:latin typeface="Söhne"/>
              </a:rPr>
              <a:t>Suppose you are managing a multi-tier web application deployed in Azure that consists of a web server, an application server, and a database server. To secure the communication between these components and control network traffic, you can use NSGs.</a:t>
            </a:r>
          </a:p>
          <a:p>
            <a:br>
              <a:rPr lang="en-US" dirty="0"/>
            </a:br>
            <a:r>
              <a:rPr lang="en-US" b="0" i="0" dirty="0">
                <a:solidFill>
                  <a:srgbClr val="374151"/>
                </a:solidFill>
                <a:effectLst/>
                <a:latin typeface="Söhne"/>
              </a:rPr>
              <a:t>By using subnets, you achieve network segmentation, efficient IP address allocation, and improved security within your organization's network infrastructure. Each department has its own subnet, allowing for logical separation, better control over network traffic, and easier management of resources.</a:t>
            </a:r>
          </a:p>
          <a:p>
            <a:endParaRPr lang="en-US" b="0" i="0" dirty="0">
              <a:solidFill>
                <a:srgbClr val="374151"/>
              </a:solidFill>
              <a:effectLst/>
              <a:latin typeface="Söhne"/>
            </a:endParaRPr>
          </a:p>
          <a:p>
            <a:pPr algn="l"/>
            <a:r>
              <a:rPr lang="en-US" b="0" i="0" dirty="0">
                <a:solidFill>
                  <a:srgbClr val="374151"/>
                </a:solidFill>
                <a:effectLst/>
                <a:latin typeface="Söhne"/>
              </a:rPr>
              <a:t>Suppose you work for a large organization that has multiple departments, each requiring their own network segment. To achieve network segmentation and efficient IP address allocation, you decide to use subnets.</a:t>
            </a:r>
          </a:p>
          <a:p>
            <a:pPr algn="l"/>
            <a:r>
              <a:rPr lang="en-US" b="0" i="0" dirty="0">
                <a:solidFill>
                  <a:srgbClr val="374151"/>
                </a:solidFill>
                <a:effectLst/>
                <a:latin typeface="Söhne"/>
              </a:rPr>
              <a:t>Here's how subnets can be used in this scenario:</a:t>
            </a:r>
          </a:p>
          <a:p>
            <a:pPr algn="l">
              <a:buFont typeface="+mj-lt"/>
              <a:buAutoNum type="arabicPeriod"/>
            </a:pPr>
            <a:r>
              <a:rPr lang="en-US" b="0" i="0" dirty="0">
                <a:solidFill>
                  <a:srgbClr val="374151"/>
                </a:solidFill>
                <a:effectLst/>
                <a:latin typeface="Söhne"/>
              </a:rPr>
              <a:t>Departmental Network Segmentation: You have departments such as Finance, Marketing, and IT. To separate their network traffic and ensure security and privacy, you create separate subnets for each department. For example, you might create the Finance Subnet, Marketing Subnet, and IT Subnet.</a:t>
            </a:r>
          </a:p>
          <a:p>
            <a:pPr algn="l">
              <a:buFont typeface="+mj-lt"/>
              <a:buAutoNum type="arabicPeriod"/>
            </a:pPr>
            <a:r>
              <a:rPr lang="en-US" b="0" i="0" dirty="0">
                <a:solidFill>
                  <a:srgbClr val="374151"/>
                </a:solidFill>
                <a:effectLst/>
                <a:latin typeface="Söhne"/>
              </a:rPr>
              <a:t>IP Address Allocation: Each subnet is assigned a specific IP address range that is unique within the larger network. For instance, the Finance Subnet may be assigned the IP range 192.168.1.0/24, the Marketing Subnet 192.168.2.0/24, and the IT Subnet 192.168.3.0/24. This allows devices within each subnet to have IP addresses within their respective ranges.</a:t>
            </a:r>
          </a:p>
          <a:p>
            <a:pPr algn="l">
              <a:buFont typeface="+mj-lt"/>
              <a:buAutoNum type="arabicPeriod"/>
            </a:pPr>
            <a:r>
              <a:rPr lang="en-US" b="0" i="0" dirty="0">
                <a:solidFill>
                  <a:srgbClr val="374151"/>
                </a:solidFill>
                <a:effectLst/>
                <a:latin typeface="Söhne"/>
              </a:rPr>
              <a:t>Network Routing: Routers are configured to connect the subnets and enable communication between them. Routing tables are set up to direct network traffic between subnets based on their IP addresses</a:t>
            </a: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6</a:t>
            </a:fld>
            <a:endParaRPr lang="en-US"/>
          </a:p>
        </p:txBody>
      </p:sp>
    </p:spTree>
    <p:extLst>
      <p:ext uri="{BB962C8B-B14F-4D97-AF65-F5344CB8AC3E}">
        <p14:creationId xmlns:p14="http://schemas.microsoft.com/office/powerpoint/2010/main" val="320610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Google Sans"/>
              </a:rPr>
              <a:t>A gateway in a network </a:t>
            </a:r>
            <a:r>
              <a:rPr lang="en-US" b="0" i="0" dirty="0">
                <a:solidFill>
                  <a:srgbClr val="040C28"/>
                </a:solidFill>
                <a:effectLst/>
                <a:latin typeface="Google Sans"/>
              </a:rPr>
              <a:t>converts information from one protocol to another and then transfers it over the web</a:t>
            </a:r>
            <a:r>
              <a:rPr lang="en-US" b="0" i="0" dirty="0">
                <a:solidFill>
                  <a:srgbClr val="4D5156"/>
                </a:solidFill>
                <a:effectLst/>
                <a:latin typeface="Google Sans"/>
              </a:rPr>
              <a:t>. </a:t>
            </a:r>
          </a:p>
          <a:p>
            <a:r>
              <a:rPr lang="en-US" b="0" i="0" dirty="0">
                <a:solidFill>
                  <a:srgbClr val="4D5156"/>
                </a:solidFill>
                <a:effectLst/>
                <a:latin typeface="Google Sans"/>
              </a:rPr>
              <a:t>For example, if a computer on the Internet sends an email to another, the gateway converts the message from one protocol to another and sends it back</a:t>
            </a:r>
          </a:p>
          <a:p>
            <a:endParaRPr lang="en-US" b="0" i="0" dirty="0">
              <a:solidFill>
                <a:srgbClr val="4D5156"/>
              </a:solidFill>
              <a:effectLst/>
              <a:latin typeface="Google Sans"/>
            </a:endParaRPr>
          </a:p>
          <a:p>
            <a:r>
              <a:rPr lang="en-US" b="0" i="0" dirty="0">
                <a:solidFill>
                  <a:srgbClr val="374151"/>
                </a:solidFill>
                <a:effectLst/>
                <a:latin typeface="Söhne"/>
              </a:rPr>
              <a:t>Suppose you work for a company that has multiple branch offices located in different cities. To provide secure communication and connectivity between these offices, you decide to set up a VPN infrastructure using VPN Gateways.</a:t>
            </a:r>
            <a:endParaRPr lang="en-US" b="0" i="0" dirty="0">
              <a:solidFill>
                <a:srgbClr val="4D5156"/>
              </a:solidFill>
              <a:effectLst/>
              <a:latin typeface="Google Sans"/>
            </a:endParaRPr>
          </a:p>
          <a:p>
            <a:endParaRPr lang="en-US" b="0" i="0" dirty="0">
              <a:solidFill>
                <a:srgbClr val="4D5156"/>
              </a:solidFill>
              <a:effectLst/>
              <a:latin typeface="Google Sans"/>
            </a:endParaRPr>
          </a:p>
          <a:p>
            <a:r>
              <a:rPr lang="en-US" b="0" i="0" dirty="0">
                <a:solidFill>
                  <a:srgbClr val="374151"/>
                </a:solidFill>
                <a:effectLst/>
                <a:latin typeface="Söhne"/>
              </a:rPr>
              <a:t>By deploying VPN Gateways, you can establish secure and private communication channels between different networks. It enables branch offices to securely access resources in the company's headquarters and allows remote users to connect to the corporate network from anywhere, ensuring data confidentiality and integrity.</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7</a:t>
            </a:fld>
            <a:endParaRPr lang="en-US"/>
          </a:p>
        </p:txBody>
      </p:sp>
    </p:spTree>
    <p:extLst>
      <p:ext uri="{BB962C8B-B14F-4D97-AF65-F5344CB8AC3E}">
        <p14:creationId xmlns:p14="http://schemas.microsoft.com/office/powerpoint/2010/main" val="221927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DNS stands for Domain Name System. It is a hierarchical decentralized naming system that translates domain names (such as </a:t>
            </a:r>
            <a:r>
              <a:rPr lang="en-US" b="0" i="0" u="sng" dirty="0">
                <a:effectLst/>
                <a:latin typeface="Söhne"/>
                <a:hlinkClick r:id="rId3"/>
              </a:rPr>
              <a:t>www.example.com</a:t>
            </a:r>
            <a:r>
              <a:rPr lang="en-US" b="0" i="0" dirty="0">
                <a:solidFill>
                  <a:srgbClr val="374151"/>
                </a:solidFill>
                <a:effectLst/>
                <a:latin typeface="Söhne"/>
              </a:rPr>
              <a:t>) into IP addresses (such as 192.0.2.1). DNS is essential for the functioning of the internet as it enables users to access websites and other internet resources using user-friendly domain names instead of remembering complex IP addresses.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9</a:t>
            </a:fld>
            <a:endParaRPr lang="en-US"/>
          </a:p>
        </p:txBody>
      </p:sp>
    </p:spTree>
    <p:extLst>
      <p:ext uri="{BB962C8B-B14F-4D97-AF65-F5344CB8AC3E}">
        <p14:creationId xmlns:p14="http://schemas.microsoft.com/office/powerpoint/2010/main" val="48274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https://www.whizlabs.com/blog/azure-cdn-complete-guide/</a:t>
            </a:r>
          </a:p>
          <a:p>
            <a:endParaRPr lang="en-US" dirty="0"/>
          </a:p>
          <a:p>
            <a:pPr algn="l"/>
            <a:br>
              <a:rPr lang="en-US" b="0" i="0" dirty="0">
                <a:solidFill>
                  <a:srgbClr val="374151"/>
                </a:solidFill>
                <a:effectLst/>
                <a:latin typeface="Söhne"/>
              </a:rPr>
            </a:br>
            <a:r>
              <a:rPr lang="en-US" b="0" i="0" dirty="0">
                <a:solidFill>
                  <a:srgbClr val="374151"/>
                </a:solidFill>
                <a:effectLst/>
                <a:latin typeface="Söhne"/>
              </a:rPr>
              <a:t>By using Azure CDN, you can significantly improve the delivery speed and user experience of your website's static content. It reduces latency, optimizes bandwidth usage, and provides a more responsive browsing experience for users around the world.</a:t>
            </a:r>
          </a:p>
          <a:p>
            <a:pPr algn="l"/>
            <a:r>
              <a:rPr lang="en-US" b="0" i="0" dirty="0">
                <a:solidFill>
                  <a:srgbClr val="374151"/>
                </a:solidFill>
                <a:effectLst/>
                <a:latin typeface="Söhne"/>
              </a:rPr>
              <a:t>It's important to note that Azure CDN can also be used to accelerate the delivery of dynamic content, live streaming, and other types of content delivery scenarios</a:t>
            </a:r>
          </a:p>
          <a:p>
            <a:pPr algn="l"/>
            <a:endParaRPr lang="en-US" b="0" i="0" dirty="0">
              <a:solidFill>
                <a:srgbClr val="374151"/>
              </a:solidFill>
              <a:effectLst/>
              <a:latin typeface="Söhne"/>
            </a:endParaRPr>
          </a:p>
          <a:p>
            <a:pPr algn="l"/>
            <a:r>
              <a:rPr lang="en-US" b="0" i="0" dirty="0">
                <a:solidFill>
                  <a:srgbClr val="374151"/>
                </a:solidFill>
                <a:effectLst/>
                <a:latin typeface="Söhne"/>
              </a:rPr>
              <a:t>Azure CDN (Content Delivery Network) is a global distributed network of servers that helps deliver high-bandwidth content to users with low latency and high performance. It caches and distributes content across multiple edge locations worldwide, closer to end-users, reducing the distance data needs to travel and improving content delivery speed.</a:t>
            </a:r>
          </a:p>
          <a:p>
            <a:pPr algn="l"/>
            <a:endParaRPr lang="en-US" b="0" i="0" dirty="0">
              <a:solidFill>
                <a:srgbClr val="374151"/>
              </a:solidFill>
              <a:effectLst/>
              <a:latin typeface="Söhne"/>
            </a:endParaRPr>
          </a:p>
          <a:p>
            <a:pPr algn="l"/>
            <a:r>
              <a:rPr lang="en-US" b="0" i="0" dirty="0">
                <a:solidFill>
                  <a:srgbClr val="374151"/>
                </a:solidFill>
                <a:effectLst/>
                <a:latin typeface="Söhne"/>
              </a:rPr>
              <a:t>Here's an example of a real-time application of Azure CDN:</a:t>
            </a:r>
          </a:p>
          <a:p>
            <a:pPr algn="l"/>
            <a:r>
              <a:rPr lang="en-US" b="0" i="0" dirty="0">
                <a:solidFill>
                  <a:srgbClr val="374151"/>
                </a:solidFill>
                <a:effectLst/>
                <a:latin typeface="Söhne"/>
              </a:rPr>
              <a:t>Suppose you have a website that serves static content such as images, videos, CSS files, and JavaScript files. To improve the performance and user experience, you decide to leverage Azure CDN.</a:t>
            </a:r>
          </a:p>
          <a:p>
            <a:pPr algn="l"/>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10</a:t>
            </a:fld>
            <a:endParaRPr lang="en-US"/>
          </a:p>
        </p:txBody>
      </p:sp>
    </p:spTree>
    <p:extLst>
      <p:ext uri="{BB962C8B-B14F-4D97-AF65-F5344CB8AC3E}">
        <p14:creationId xmlns:p14="http://schemas.microsoft.com/office/powerpoint/2010/main" val="211550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Block blobs are optimized for streaming and storing large amounts of data, </a:t>
            </a:r>
          </a:p>
          <a:p>
            <a:r>
              <a:rPr lang="en-US" b="0" i="0" dirty="0">
                <a:solidFill>
                  <a:srgbClr val="202124"/>
                </a:solidFill>
                <a:effectLst/>
                <a:latin typeface="Google Sans"/>
              </a:rPr>
              <a:t>append blobs allow for adding data to the end of an existing blob, </a:t>
            </a:r>
          </a:p>
          <a:p>
            <a:r>
              <a:rPr lang="en-US" b="0" i="0" dirty="0">
                <a:solidFill>
                  <a:srgbClr val="202124"/>
                </a:solidFill>
                <a:effectLst/>
                <a:latin typeface="Google Sans"/>
              </a:rPr>
              <a:t>and page blobs are optimized for random read and write operations.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15</a:t>
            </a:fld>
            <a:endParaRPr lang="en-US"/>
          </a:p>
        </p:txBody>
      </p:sp>
    </p:spTree>
    <p:extLst>
      <p:ext uri="{BB962C8B-B14F-4D97-AF65-F5344CB8AC3E}">
        <p14:creationId xmlns:p14="http://schemas.microsoft.com/office/powerpoint/2010/main" val="3566514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a:solidFill>
                  <a:srgbClr val="FFFFFF">
                    <a:lumMod val="75000"/>
                  </a:srgbClr>
                </a:solidFill>
              </a:rPr>
              <a:t>© 2022 Trellance, Inc. All rights reserved.</a:t>
            </a:r>
            <a:endParaRPr lang="en-US" dirty="0">
              <a:solidFill>
                <a:srgbClr val="FFFFFF">
                  <a:lumMod val="75000"/>
                </a:srgbClr>
              </a:solidFill>
            </a:endParaRP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754143" y="2818615"/>
            <a:ext cx="9286327" cy="610385"/>
          </a:xfrm>
        </p:spPr>
        <p:txBody>
          <a:bodyPr/>
          <a:lstStyle/>
          <a:p>
            <a:pPr algn="ctr"/>
            <a:r>
              <a:rPr lang="en-US" sz="3600" dirty="0">
                <a:latin typeface="Calibri" panose="020F0502020204030204" pitchFamily="34" charset="0"/>
                <a:cs typeface="Calibri" panose="020F0502020204030204" pitchFamily="34" charset="0"/>
              </a:rPr>
              <a:t>Azure Fundamentals (AZ-900)</a:t>
            </a:r>
          </a:p>
        </p:txBody>
      </p:sp>
      <p:pic>
        <p:nvPicPr>
          <p:cNvPr id="5" name="Picture 4" descr="A picture containing symbol, text, logo, emblem&#10;&#10;Description automatically generated">
            <a:extLst>
              <a:ext uri="{FF2B5EF4-FFF2-40B4-BE49-F238E27FC236}">
                <a16:creationId xmlns:a16="http://schemas.microsoft.com/office/drawing/2014/main" id="{49E7B17F-483D-3D35-9FFB-C6F6AD8C8ED4}"/>
              </a:ext>
            </a:extLst>
          </p:cNvPr>
          <p:cNvPicPr>
            <a:picLocks noChangeAspect="1"/>
          </p:cNvPicPr>
          <p:nvPr/>
        </p:nvPicPr>
        <p:blipFill>
          <a:blip r:embed="rId3"/>
          <a:stretch>
            <a:fillRect/>
          </a:stretch>
        </p:blipFill>
        <p:spPr>
          <a:xfrm>
            <a:off x="4588154" y="3633147"/>
            <a:ext cx="1661304" cy="1775614"/>
          </a:xfrm>
          <a:prstGeom prst="rect">
            <a:avLst/>
          </a:prstGeom>
        </p:spPr>
      </p:pic>
      <p:pic>
        <p:nvPicPr>
          <p:cNvPr id="8" name="Picture 7" descr="A close-up of a logo&#10;&#10;Description automatically generated with medium confidence">
            <a:extLst>
              <a:ext uri="{FF2B5EF4-FFF2-40B4-BE49-F238E27FC236}">
                <a16:creationId xmlns:a16="http://schemas.microsoft.com/office/drawing/2014/main" id="{872FBD8E-D576-F946-C2F2-794CBE2B2F35}"/>
              </a:ext>
            </a:extLst>
          </p:cNvPr>
          <p:cNvPicPr>
            <a:picLocks noChangeAspect="1"/>
          </p:cNvPicPr>
          <p:nvPr/>
        </p:nvPicPr>
        <p:blipFill>
          <a:blip r:embed="rId4"/>
          <a:stretch>
            <a:fillRect/>
          </a:stretch>
        </p:blipFill>
        <p:spPr>
          <a:xfrm>
            <a:off x="3884605" y="1677127"/>
            <a:ext cx="3025402" cy="937341"/>
          </a:xfrm>
          <a:prstGeom prst="rect">
            <a:avLst/>
          </a:prstGeom>
        </p:spPr>
      </p:pic>
    </p:spTree>
    <p:extLst>
      <p:ext uri="{BB962C8B-B14F-4D97-AF65-F5344CB8AC3E}">
        <p14:creationId xmlns:p14="http://schemas.microsoft.com/office/powerpoint/2010/main" val="201584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8CB71F01-D59C-BBAA-F46C-EAE837886360}"/>
              </a:ext>
            </a:extLst>
          </p:cNvPr>
          <p:cNvPicPr>
            <a:picLocks noGrp="1" noChangeAspect="1"/>
          </p:cNvPicPr>
          <p:nvPr>
            <p:ph sz="quarter" idx="13"/>
          </p:nvPr>
        </p:nvPicPr>
        <p:blipFill>
          <a:blip r:embed="rId3"/>
          <a:stretch>
            <a:fillRect/>
          </a:stretch>
        </p:blipFill>
        <p:spPr>
          <a:xfrm>
            <a:off x="5291884" y="1869621"/>
            <a:ext cx="6031633" cy="3975271"/>
          </a:xfrm>
        </p:spPr>
      </p:pic>
      <p:sp>
        <p:nvSpPr>
          <p:cNvPr id="3" name="Title 2">
            <a:extLst>
              <a:ext uri="{FF2B5EF4-FFF2-40B4-BE49-F238E27FC236}">
                <a16:creationId xmlns:a16="http://schemas.microsoft.com/office/drawing/2014/main" id="{D83EA7D6-AB3F-7F92-3EC2-5D837A7BE19A}"/>
              </a:ext>
            </a:extLst>
          </p:cNvPr>
          <p:cNvSpPr>
            <a:spLocks noGrp="1"/>
          </p:cNvSpPr>
          <p:nvPr>
            <p:ph type="title"/>
          </p:nvPr>
        </p:nvSpPr>
        <p:spPr>
          <a:xfrm>
            <a:off x="548640" y="595917"/>
            <a:ext cx="10601713" cy="365125"/>
          </a:xfrm>
        </p:spPr>
        <p:txBody>
          <a:bodyPr/>
          <a:lstStyle/>
          <a:p>
            <a:r>
              <a:rPr lang="en-US" sz="2800" dirty="0">
                <a:latin typeface="Calibri" panose="020F0502020204030204" pitchFamily="34" charset="0"/>
                <a:cs typeface="Calibri" panose="020F0502020204030204" pitchFamily="34" charset="0"/>
              </a:rPr>
              <a:t>Azure CDN (Content Delivery Network)</a:t>
            </a:r>
          </a:p>
        </p:txBody>
      </p:sp>
      <p:sp>
        <p:nvSpPr>
          <p:cNvPr id="4" name="Date Placeholder 3">
            <a:extLst>
              <a:ext uri="{FF2B5EF4-FFF2-40B4-BE49-F238E27FC236}">
                <a16:creationId xmlns:a16="http://schemas.microsoft.com/office/drawing/2014/main" id="{62C537B8-6D21-BD61-6495-3F81F2EED6E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FF4A427-7F59-4A84-B71A-0CF43C3D885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E710245-72BE-C8DF-96DE-53A233F604DB}"/>
              </a:ext>
            </a:extLst>
          </p:cNvPr>
          <p:cNvSpPr>
            <a:spLocks noGrp="1"/>
          </p:cNvSpPr>
          <p:nvPr>
            <p:ph type="sldNum" sz="quarter" idx="16"/>
          </p:nvPr>
        </p:nvSpPr>
        <p:spPr/>
        <p:txBody>
          <a:bodyPr/>
          <a:lstStyle/>
          <a:p>
            <a:fld id="{2533969A-88D7-D043-9145-D433A02B4603}" type="slidenum">
              <a:rPr lang="en-US" smtClean="0"/>
              <a:pPr/>
              <a:t>10</a:t>
            </a:fld>
            <a:endParaRPr lang="en-US" dirty="0"/>
          </a:p>
        </p:txBody>
      </p:sp>
      <p:sp>
        <p:nvSpPr>
          <p:cNvPr id="9" name="TextBox 8">
            <a:extLst>
              <a:ext uri="{FF2B5EF4-FFF2-40B4-BE49-F238E27FC236}">
                <a16:creationId xmlns:a16="http://schemas.microsoft.com/office/drawing/2014/main" id="{B6713144-9D41-32AC-FAFA-B1F7857952A6}"/>
              </a:ext>
            </a:extLst>
          </p:cNvPr>
          <p:cNvSpPr txBox="1"/>
          <p:nvPr/>
        </p:nvSpPr>
        <p:spPr>
          <a:xfrm>
            <a:off x="548640" y="2612570"/>
            <a:ext cx="4725488"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43434"/>
                </a:solidFill>
                <a:effectLst/>
                <a:latin typeface="Battambang"/>
              </a:rPr>
              <a:t>CDN is a global solution for organizations to  adapt and deliver high bandwidth content.</a:t>
            </a:r>
          </a:p>
          <a:p>
            <a:pPr marL="285750" indent="-285750">
              <a:buFont typeface="Arial" panose="020B0604020202020204" pitchFamily="34" charset="0"/>
              <a:buChar char="•"/>
            </a:pPr>
            <a:endParaRPr lang="en-US" dirty="0">
              <a:solidFill>
                <a:srgbClr val="343434"/>
              </a:solidFill>
              <a:latin typeface="Battambang"/>
            </a:endParaRPr>
          </a:p>
          <a:p>
            <a:pPr marL="285750" indent="-285750">
              <a:buFont typeface="Arial" panose="020B0604020202020204" pitchFamily="34" charset="0"/>
              <a:buChar char="•"/>
            </a:pPr>
            <a:endParaRPr lang="en-US" dirty="0">
              <a:solidFill>
                <a:srgbClr val="343434"/>
              </a:solidFill>
              <a:latin typeface="Battambang"/>
            </a:endParaRPr>
          </a:p>
          <a:p>
            <a:pPr marL="285750" indent="-285750">
              <a:buFont typeface="Arial" panose="020B0604020202020204" pitchFamily="34" charset="0"/>
              <a:buChar char="•"/>
            </a:pPr>
            <a:r>
              <a:rPr lang="en-US" b="0" i="0" dirty="0">
                <a:solidFill>
                  <a:srgbClr val="343434"/>
                </a:solidFill>
                <a:effectLst/>
                <a:latin typeface="Battambang"/>
              </a:rPr>
              <a:t>With the help of Azure CDN, you can prefer to cache static objects that are loaded from a web application or Azure blob storage by using the nearest Point of Presence (POP).</a:t>
            </a:r>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405F6196-3562-BFE2-FF12-995894131397}"/>
              </a:ext>
            </a:extLst>
          </p:cNvPr>
          <p:cNvPicPr>
            <a:picLocks noChangeAspect="1"/>
          </p:cNvPicPr>
          <p:nvPr/>
        </p:nvPicPr>
        <p:blipFill>
          <a:blip r:embed="rId4"/>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222626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BBE196F-4AEA-69F2-7049-DD3B0FE122D8}"/>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Azure Storage Services</a:t>
            </a:r>
          </a:p>
        </p:txBody>
      </p:sp>
      <p:sp>
        <p:nvSpPr>
          <p:cNvPr id="5" name="Footer Placeholder 4">
            <a:extLst>
              <a:ext uri="{FF2B5EF4-FFF2-40B4-BE49-F238E27FC236}">
                <a16:creationId xmlns:a16="http://schemas.microsoft.com/office/drawing/2014/main" id="{ADB71460-78BF-38F8-102D-68AB50FD541B}"/>
              </a:ext>
            </a:extLst>
          </p:cNvPr>
          <p:cNvSpPr>
            <a:spLocks noGrp="1"/>
          </p:cNvSpPr>
          <p:nvPr>
            <p:ph type="ftr" sz="quarter" idx="15"/>
          </p:nvPr>
        </p:nvSpPr>
        <p:spPr>
          <a:xfrm rot="10800000" flipH="1" flipV="1">
            <a:off x="123825" y="6204360"/>
            <a:ext cx="3695700" cy="566674"/>
          </a:xfrm>
        </p:spPr>
        <p:txBody>
          <a:bodyPr vert="horz" lIns="91440" tIns="45720" rIns="91440" bIns="45720" rtlCol="0" anchor="ctr">
            <a:normAutofit/>
          </a:bodyPr>
          <a:lstStyle/>
          <a:p>
            <a:pPr>
              <a:spcAft>
                <a:spcPts val="600"/>
              </a:spcAft>
            </a:pPr>
            <a:r>
              <a:rPr lang="en-US" sz="1100" kern="1200">
                <a:solidFill>
                  <a:srgbClr val="FFFFFF"/>
                </a:solidFill>
                <a:latin typeface="+mn-lt"/>
                <a:ea typeface="+mn-ea"/>
                <a:cs typeface="+mn-cs"/>
              </a:rPr>
              <a:t>© 2023 Trellance, Inc. All rights reserved.</a:t>
            </a:r>
            <a:endParaRPr lang="en-US" sz="1100" kern="1200" dirty="0">
              <a:solidFill>
                <a:srgbClr val="FFFFFF"/>
              </a:solidFill>
              <a:latin typeface="+mn-lt"/>
              <a:ea typeface="+mn-ea"/>
              <a:cs typeface="+mn-cs"/>
            </a:endParaRPr>
          </a:p>
        </p:txBody>
      </p:sp>
      <p:sp>
        <p:nvSpPr>
          <p:cNvPr id="4" name="Date Placeholder 3">
            <a:extLst>
              <a:ext uri="{FF2B5EF4-FFF2-40B4-BE49-F238E27FC236}">
                <a16:creationId xmlns:a16="http://schemas.microsoft.com/office/drawing/2014/main" id="{FAEC355F-2294-3B2F-5CFD-913323DF1A98}"/>
              </a:ext>
            </a:extLst>
          </p:cNvPr>
          <p:cNvSpPr>
            <a:spLocks noGrp="1"/>
          </p:cNvSpPr>
          <p:nvPr>
            <p:ph type="dt" sz="half" idx="14"/>
          </p:nvPr>
        </p:nvSpPr>
        <p:spPr>
          <a:xfrm>
            <a:off x="6232124" y="6455664"/>
            <a:ext cx="1251752" cy="365125"/>
          </a:xfrm>
        </p:spPr>
        <p:txBody>
          <a:bodyPr vert="horz" lIns="91440" tIns="45720" rIns="91440" bIns="45720" rtlCol="0" anchor="ctr">
            <a:normAutofit/>
          </a:bodyPr>
          <a:lstStyle/>
          <a:p>
            <a:pPr algn="r">
              <a:spcAft>
                <a:spcPts val="600"/>
              </a:spcAft>
            </a:pPr>
            <a:fld id="{5A648A70-83CF-4E49-9808-06D21AC6D48F}" type="datetime4">
              <a:rPr lang="en-US" sz="1100" smtClean="0">
                <a:solidFill>
                  <a:schemeClr val="tx1">
                    <a:lumMod val="50000"/>
                    <a:lumOff val="50000"/>
                  </a:schemeClr>
                </a:solidFill>
                <a:latin typeface="+mn-lt"/>
                <a:cs typeface="+mn-cs"/>
              </a:rPr>
              <a:pPr algn="r">
                <a:spcAft>
                  <a:spcPts val="600"/>
                </a:spcAft>
              </a:pPr>
              <a:t>June 23, 2023</a:t>
            </a:fld>
            <a:endParaRPr lang="en-US" sz="1100" dirty="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3905C3BC-5ED1-5B1F-5210-C7BF005FC3EC}"/>
              </a:ext>
            </a:extLst>
          </p:cNvPr>
          <p:cNvSpPr>
            <a:spLocks noGrp="1"/>
          </p:cNvSpPr>
          <p:nvPr>
            <p:ph type="sldNum" sz="quarter" idx="16"/>
          </p:nvPr>
        </p:nvSpPr>
        <p:spPr>
          <a:xfrm>
            <a:off x="10900624" y="6455664"/>
            <a:ext cx="671261" cy="365125"/>
          </a:xfrm>
        </p:spPr>
        <p:txBody>
          <a:bodyPr vert="horz" lIns="91440" tIns="45720" rIns="91440" bIns="45720" rtlCol="0" anchor="ctr">
            <a:normAutofit/>
          </a:bodyPr>
          <a:lstStyle/>
          <a:p>
            <a:pPr>
              <a:spcAft>
                <a:spcPts val="600"/>
              </a:spcAft>
            </a:pPr>
            <a:fld id="{2533969A-88D7-D043-9145-D433A02B4603}" type="slidenum">
              <a:rPr lang="en-US" sz="1100" smtClean="0">
                <a:solidFill>
                  <a:schemeClr val="tx1">
                    <a:lumMod val="50000"/>
                    <a:lumOff val="50000"/>
                  </a:schemeClr>
                </a:solidFill>
                <a:latin typeface="+mn-lt"/>
                <a:cs typeface="+mn-cs"/>
              </a:rPr>
              <a:pPr>
                <a:spcAft>
                  <a:spcPts val="600"/>
                </a:spcAft>
              </a:pPr>
              <a:t>11</a:t>
            </a:fld>
            <a:endParaRPr lang="en-US" sz="1100" dirty="0">
              <a:solidFill>
                <a:schemeClr val="tx1">
                  <a:lumMod val="50000"/>
                  <a:lumOff val="50000"/>
                </a:schemeClr>
              </a:solidFill>
              <a:latin typeface="+mn-lt"/>
              <a:cs typeface="+mn-cs"/>
            </a:endParaRPr>
          </a:p>
        </p:txBody>
      </p:sp>
      <p:graphicFrame>
        <p:nvGraphicFramePr>
          <p:cNvPr id="8" name="Content Placeholder 1">
            <a:extLst>
              <a:ext uri="{FF2B5EF4-FFF2-40B4-BE49-F238E27FC236}">
                <a16:creationId xmlns:a16="http://schemas.microsoft.com/office/drawing/2014/main" id="{A5000241-EC9E-0274-6FEC-F68F4AF58D7D}"/>
              </a:ext>
            </a:extLst>
          </p:cNvPr>
          <p:cNvGraphicFramePr>
            <a:graphicFrameLocks noGrp="1"/>
          </p:cNvGraphicFramePr>
          <p:nvPr>
            <p:ph sz="quarter" idx="13"/>
            <p:extLst>
              <p:ext uri="{D42A27DB-BD31-4B8C-83A1-F6EECF244321}">
                <p14:modId xmlns:p14="http://schemas.microsoft.com/office/powerpoint/2010/main" val="277755001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blue text on a white background&#10;&#10;Description automatically generated with medium confidence">
            <a:extLst>
              <a:ext uri="{FF2B5EF4-FFF2-40B4-BE49-F238E27FC236}">
                <a16:creationId xmlns:a16="http://schemas.microsoft.com/office/drawing/2014/main" id="{9F796163-B84F-57BA-2F64-C114A15748FA}"/>
              </a:ext>
            </a:extLst>
          </p:cNvPr>
          <p:cNvPicPr>
            <a:picLocks noChangeAspect="1"/>
          </p:cNvPicPr>
          <p:nvPr/>
        </p:nvPicPr>
        <p:blipFill>
          <a:blip r:embed="rId7"/>
          <a:stretch>
            <a:fillRect/>
          </a:stretch>
        </p:blipFill>
        <p:spPr>
          <a:xfrm>
            <a:off x="9894005" y="158710"/>
            <a:ext cx="1677880" cy="310719"/>
          </a:xfrm>
          <a:prstGeom prst="rect">
            <a:avLst/>
          </a:prstGeom>
        </p:spPr>
      </p:pic>
    </p:spTree>
    <p:extLst>
      <p:ext uri="{BB962C8B-B14F-4D97-AF65-F5344CB8AC3E}">
        <p14:creationId xmlns:p14="http://schemas.microsoft.com/office/powerpoint/2010/main" val="331992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4FC73-0D60-79E6-6210-0759A237FD35}"/>
              </a:ext>
            </a:extLst>
          </p:cNvPr>
          <p:cNvSpPr>
            <a:spLocks noGrp="1"/>
          </p:cNvSpPr>
          <p:nvPr>
            <p:ph sz="quarter" idx="13"/>
          </p:nvPr>
        </p:nvSpPr>
        <p:spPr>
          <a:xfrm>
            <a:off x="1074198" y="1420427"/>
            <a:ext cx="10244831" cy="3870664"/>
          </a:xfrm>
        </p:spPr>
        <p:txBody>
          <a:bodyPr/>
          <a:lstStyle/>
          <a:p>
            <a:r>
              <a:rPr lang="en-US" sz="2400" dirty="0">
                <a:solidFill>
                  <a:schemeClr val="accent1"/>
                </a:solidFill>
              </a:rPr>
              <a:t>Structured Data</a:t>
            </a:r>
          </a:p>
          <a:p>
            <a:pPr marL="0" indent="0">
              <a:buNone/>
            </a:pPr>
            <a:r>
              <a:rPr lang="en-US" dirty="0">
                <a:solidFill>
                  <a:schemeClr val="tx2"/>
                </a:solidFill>
              </a:rPr>
              <a:t>     </a:t>
            </a:r>
            <a:r>
              <a:rPr lang="en-US" sz="2400" dirty="0">
                <a:solidFill>
                  <a:schemeClr val="tx2"/>
                </a:solidFill>
              </a:rPr>
              <a:t>Example : Database tables</a:t>
            </a:r>
          </a:p>
          <a:p>
            <a:r>
              <a:rPr lang="en-US" sz="2400" dirty="0">
                <a:solidFill>
                  <a:schemeClr val="accent1"/>
                </a:solidFill>
              </a:rPr>
              <a:t>Semi Structured Data</a:t>
            </a:r>
          </a:p>
          <a:p>
            <a:pPr marL="0" indent="0">
              <a:buNone/>
            </a:pPr>
            <a:r>
              <a:rPr lang="en-US" dirty="0">
                <a:solidFill>
                  <a:schemeClr val="tx2"/>
                </a:solidFill>
              </a:rPr>
              <a:t>     </a:t>
            </a:r>
            <a:r>
              <a:rPr lang="en-US" sz="2400" dirty="0">
                <a:solidFill>
                  <a:schemeClr val="tx2"/>
                </a:solidFill>
              </a:rPr>
              <a:t>Example : XML and Json files</a:t>
            </a:r>
          </a:p>
          <a:p>
            <a:r>
              <a:rPr lang="en-US" sz="2400" dirty="0">
                <a:solidFill>
                  <a:schemeClr val="accent1"/>
                </a:solidFill>
              </a:rPr>
              <a:t>Un Structured Data</a:t>
            </a:r>
          </a:p>
          <a:p>
            <a:pPr marL="0" indent="0">
              <a:buNone/>
            </a:pPr>
            <a:r>
              <a:rPr lang="en-US" dirty="0">
                <a:solidFill>
                  <a:schemeClr val="tx2"/>
                </a:solidFill>
              </a:rPr>
              <a:t>    </a:t>
            </a:r>
            <a:r>
              <a:rPr lang="en-US" sz="2400" dirty="0">
                <a:solidFill>
                  <a:schemeClr val="tx2"/>
                </a:solidFill>
              </a:rPr>
              <a:t>Example : Images , PDF ,Videos and Text documents</a:t>
            </a:r>
          </a:p>
        </p:txBody>
      </p:sp>
      <p:sp>
        <p:nvSpPr>
          <p:cNvPr id="3" name="Title 2">
            <a:extLst>
              <a:ext uri="{FF2B5EF4-FFF2-40B4-BE49-F238E27FC236}">
                <a16:creationId xmlns:a16="http://schemas.microsoft.com/office/drawing/2014/main" id="{648F96C3-2289-4646-CDF5-A250ACFCB972}"/>
              </a:ext>
            </a:extLst>
          </p:cNvPr>
          <p:cNvSpPr>
            <a:spLocks noGrp="1"/>
          </p:cNvSpPr>
          <p:nvPr>
            <p:ph type="title"/>
          </p:nvPr>
        </p:nvSpPr>
        <p:spPr>
          <a:xfrm>
            <a:off x="548640" y="488561"/>
            <a:ext cx="10687175" cy="487983"/>
          </a:xfrm>
        </p:spPr>
        <p:txBody>
          <a:bodyPr/>
          <a:lstStyle/>
          <a:p>
            <a:r>
              <a:rPr lang="en-US" dirty="0"/>
              <a:t>Types of Data</a:t>
            </a:r>
          </a:p>
        </p:txBody>
      </p:sp>
      <p:sp>
        <p:nvSpPr>
          <p:cNvPr id="4" name="Date Placeholder 3">
            <a:extLst>
              <a:ext uri="{FF2B5EF4-FFF2-40B4-BE49-F238E27FC236}">
                <a16:creationId xmlns:a16="http://schemas.microsoft.com/office/drawing/2014/main" id="{947F7015-CC67-8CE9-455C-FC633525E90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0CD939E-3289-C7D2-F854-B9F0B5352B6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E69C4AD-BC01-F6BE-AB89-C6AD6EA9506C}"/>
              </a:ext>
            </a:extLst>
          </p:cNvPr>
          <p:cNvSpPr>
            <a:spLocks noGrp="1"/>
          </p:cNvSpPr>
          <p:nvPr>
            <p:ph type="sldNum" sz="quarter" idx="16"/>
          </p:nvPr>
        </p:nvSpPr>
        <p:spPr/>
        <p:txBody>
          <a:bodyPr/>
          <a:lstStyle/>
          <a:p>
            <a:fld id="{2533969A-88D7-D043-9145-D433A02B4603}" type="slidenum">
              <a:rPr lang="en-US" smtClean="0"/>
              <a:pPr/>
              <a:t>12</a:t>
            </a:fld>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753BD91D-51F3-3B33-257A-56944DBF581D}"/>
              </a:ext>
            </a:extLst>
          </p:cNvPr>
          <p:cNvPicPr>
            <a:picLocks noChangeAspect="1"/>
          </p:cNvPicPr>
          <p:nvPr/>
        </p:nvPicPr>
        <p:blipFill>
          <a:blip r:embed="rId2"/>
          <a:stretch>
            <a:fillRect/>
          </a:stretch>
        </p:blipFill>
        <p:spPr>
          <a:xfrm>
            <a:off x="9894005" y="158710"/>
            <a:ext cx="1677880" cy="310719"/>
          </a:xfrm>
          <a:prstGeom prst="rect">
            <a:avLst/>
          </a:prstGeom>
        </p:spPr>
      </p:pic>
    </p:spTree>
    <p:extLst>
      <p:ext uri="{BB962C8B-B14F-4D97-AF65-F5344CB8AC3E}">
        <p14:creationId xmlns:p14="http://schemas.microsoft.com/office/powerpoint/2010/main" val="181027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57DB6-63E0-5FD8-0773-1D96BE826FEF}"/>
              </a:ext>
            </a:extLst>
          </p:cNvPr>
          <p:cNvSpPr>
            <a:spLocks noGrp="1"/>
          </p:cNvSpPr>
          <p:nvPr>
            <p:ph sz="quarter" idx="13"/>
          </p:nvPr>
        </p:nvSpPr>
        <p:spPr>
          <a:xfrm>
            <a:off x="473355" y="1704513"/>
            <a:ext cx="11112004" cy="2681056"/>
          </a:xfrm>
        </p:spPr>
        <p:txBody>
          <a:bodyPr/>
          <a:lstStyle/>
          <a:p>
            <a:r>
              <a:rPr lang="en-US" sz="2400" dirty="0">
                <a:solidFill>
                  <a:schemeClr val="tx2"/>
                </a:solidFill>
                <a:latin typeface="Calibri" panose="020F0502020204030204" pitchFamily="34" charset="0"/>
                <a:cs typeface="Calibri" panose="020F0502020204030204" pitchFamily="34" charset="0"/>
              </a:rPr>
              <a:t>A storage account provides a unique namespace for your Azure Storage data.</a:t>
            </a:r>
          </a:p>
          <a:p>
            <a:r>
              <a:rPr lang="en-US" sz="2400" dirty="0">
                <a:solidFill>
                  <a:schemeClr val="tx2"/>
                </a:solidFill>
                <a:latin typeface="Calibri" panose="020F0502020204030204" pitchFamily="34" charset="0"/>
                <a:cs typeface="Calibri" panose="020F0502020204030204" pitchFamily="34" charset="0"/>
              </a:rPr>
              <a:t>Accessible from anywhere in the world over HTTP or HTTPS.</a:t>
            </a:r>
          </a:p>
          <a:p>
            <a:r>
              <a:rPr lang="en-US" sz="2400" dirty="0">
                <a:solidFill>
                  <a:schemeClr val="tx2"/>
                </a:solidFill>
                <a:latin typeface="Calibri" panose="020F0502020204030204" pitchFamily="34" charset="0"/>
                <a:cs typeface="Calibri" panose="020F0502020204030204" pitchFamily="34" charset="0"/>
              </a:rPr>
              <a:t>Data in this account is secure, highly available, durable, and massively scalable.</a:t>
            </a:r>
          </a:p>
          <a:p>
            <a:r>
              <a:rPr lang="en-US" sz="2400" b="0" i="0" dirty="0">
                <a:solidFill>
                  <a:schemeClr val="tx2"/>
                </a:solidFill>
                <a:effectLst/>
                <a:latin typeface="Calibri" panose="020F0502020204030204" pitchFamily="34" charset="0"/>
                <a:cs typeface="Calibri" panose="020F0502020204030204" pitchFamily="34" charset="0"/>
              </a:rPr>
              <a:t>Data in an Azure Storage account is always replicated three times in the primary region</a:t>
            </a:r>
            <a:r>
              <a:rPr lang="en-US" sz="2000" b="0" i="0" dirty="0">
                <a:solidFill>
                  <a:schemeClr val="tx2"/>
                </a:solidFill>
                <a:effectLst/>
                <a:latin typeface="Calibri" panose="020F0502020204030204" pitchFamily="34" charset="0"/>
                <a:cs typeface="Calibri" panose="020F0502020204030204" pitchFamily="34" charset="0"/>
              </a:rPr>
              <a:t>.</a:t>
            </a:r>
            <a:endParaRPr lang="en-US" sz="20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6F5697E-A232-6B04-0676-149A1097E947}"/>
              </a:ext>
            </a:extLst>
          </p:cNvPr>
          <p:cNvSpPr>
            <a:spLocks noGrp="1"/>
          </p:cNvSpPr>
          <p:nvPr>
            <p:ph type="title"/>
          </p:nvPr>
        </p:nvSpPr>
        <p:spPr>
          <a:xfrm>
            <a:off x="548641" y="488561"/>
            <a:ext cx="4212704" cy="487983"/>
          </a:xfrm>
        </p:spPr>
        <p:txBody>
          <a:bodyPr/>
          <a:lstStyle/>
          <a:p>
            <a:r>
              <a:rPr lang="en-US" dirty="0">
                <a:latin typeface="Calibri" panose="020F0502020204030204" pitchFamily="34" charset="0"/>
                <a:cs typeface="Calibri" panose="020F0502020204030204" pitchFamily="34" charset="0"/>
              </a:rPr>
              <a:t>Storage Account</a:t>
            </a:r>
          </a:p>
        </p:txBody>
      </p:sp>
      <p:sp>
        <p:nvSpPr>
          <p:cNvPr id="4" name="Date Placeholder 3">
            <a:extLst>
              <a:ext uri="{FF2B5EF4-FFF2-40B4-BE49-F238E27FC236}">
                <a16:creationId xmlns:a16="http://schemas.microsoft.com/office/drawing/2014/main" id="{24178A9C-6205-3429-CC5C-DAC70CF5F78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C4D6721-42B7-908A-B934-D09FD21016D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FC6997B-FCA0-7FAF-4D09-C5FDDB2EDB51}"/>
              </a:ext>
            </a:extLst>
          </p:cNvPr>
          <p:cNvSpPr>
            <a:spLocks noGrp="1"/>
          </p:cNvSpPr>
          <p:nvPr>
            <p:ph type="sldNum" sz="quarter" idx="16"/>
          </p:nvPr>
        </p:nvSpPr>
        <p:spPr/>
        <p:txBody>
          <a:bodyPr/>
          <a:lstStyle/>
          <a:p>
            <a:fld id="{2533969A-88D7-D043-9145-D433A02B4603}" type="slidenum">
              <a:rPr lang="en-US" smtClean="0"/>
              <a:pPr/>
              <a:t>13</a:t>
            </a:fld>
            <a:endParaRPr lang="en-US" dirty="0"/>
          </a:p>
        </p:txBody>
      </p:sp>
    </p:spTree>
    <p:extLst>
      <p:ext uri="{BB962C8B-B14F-4D97-AF65-F5344CB8AC3E}">
        <p14:creationId xmlns:p14="http://schemas.microsoft.com/office/powerpoint/2010/main" val="414128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8FFC6E-03CC-E766-B74A-1939C8E92730}"/>
              </a:ext>
            </a:extLst>
          </p:cNvPr>
          <p:cNvSpPr>
            <a:spLocks noGrp="1"/>
          </p:cNvSpPr>
          <p:nvPr>
            <p:ph type="title"/>
          </p:nvPr>
        </p:nvSpPr>
        <p:spPr>
          <a:xfrm>
            <a:off x="548640" y="488562"/>
            <a:ext cx="10687175" cy="407910"/>
          </a:xfrm>
        </p:spPr>
        <p:txBody>
          <a:bodyPr/>
          <a:lstStyle/>
          <a:p>
            <a:r>
              <a:rPr lang="en-US" sz="2800" dirty="0">
                <a:latin typeface="Calibri" panose="020F0502020204030204" pitchFamily="34" charset="0"/>
                <a:cs typeface="Calibri" panose="020F0502020204030204" pitchFamily="34" charset="0"/>
              </a:rPr>
              <a:t>Azure Storage Services</a:t>
            </a:r>
          </a:p>
        </p:txBody>
      </p:sp>
      <p:sp>
        <p:nvSpPr>
          <p:cNvPr id="4" name="Date Placeholder 3">
            <a:extLst>
              <a:ext uri="{FF2B5EF4-FFF2-40B4-BE49-F238E27FC236}">
                <a16:creationId xmlns:a16="http://schemas.microsoft.com/office/drawing/2014/main" id="{BAF74FF0-C139-B002-C2AE-9C8DF789B62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FBDE082-38F4-A714-FEA9-BF674659635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181B768-923E-B873-0102-25AC49E7CFCD}"/>
              </a:ext>
            </a:extLst>
          </p:cNvPr>
          <p:cNvSpPr>
            <a:spLocks noGrp="1"/>
          </p:cNvSpPr>
          <p:nvPr>
            <p:ph type="sldNum" sz="quarter" idx="16"/>
          </p:nvPr>
        </p:nvSpPr>
        <p:spPr/>
        <p:txBody>
          <a:bodyPr/>
          <a:lstStyle/>
          <a:p>
            <a:fld id="{2533969A-88D7-D043-9145-D433A02B4603}" type="slidenum">
              <a:rPr lang="en-US" smtClean="0"/>
              <a:pPr/>
              <a:t>14</a:t>
            </a:fld>
            <a:endParaRPr lang="en-US" dirty="0"/>
          </a:p>
        </p:txBody>
      </p:sp>
      <p:sp>
        <p:nvSpPr>
          <p:cNvPr id="9" name="TextBox 8">
            <a:extLst>
              <a:ext uri="{FF2B5EF4-FFF2-40B4-BE49-F238E27FC236}">
                <a16:creationId xmlns:a16="http://schemas.microsoft.com/office/drawing/2014/main" id="{CBDA8513-63F4-8092-F15B-C7CABEEA5452}"/>
              </a:ext>
            </a:extLst>
          </p:cNvPr>
          <p:cNvSpPr txBox="1"/>
          <p:nvPr/>
        </p:nvSpPr>
        <p:spPr>
          <a:xfrm>
            <a:off x="367553" y="1075765"/>
            <a:ext cx="10524566" cy="707886"/>
          </a:xfrm>
          <a:prstGeom prst="rect">
            <a:avLst/>
          </a:prstGeom>
          <a:noFill/>
        </p:spPr>
        <p:txBody>
          <a:bodyPr wrap="square" rtlCol="0">
            <a:spAutoFit/>
          </a:bodyPr>
          <a:lstStyle/>
          <a:p>
            <a:r>
              <a:rPr lang="en-US" sz="2000" b="1" dirty="0">
                <a:solidFill>
                  <a:schemeClr val="tx2"/>
                </a:solidFill>
                <a:latin typeface="Calibri" panose="020F0502020204030204" pitchFamily="34" charset="0"/>
                <a:cs typeface="Calibri" panose="020F0502020204030204" pitchFamily="34" charset="0"/>
              </a:rPr>
              <a:t>Azure Storage : </a:t>
            </a:r>
            <a:r>
              <a:rPr lang="en-US" sz="2000" dirty="0">
                <a:solidFill>
                  <a:schemeClr val="tx2"/>
                </a:solidFill>
                <a:latin typeface="Calibri" panose="020F0502020204030204" pitchFamily="34" charset="0"/>
                <a:cs typeface="Calibri" panose="020F0502020204030204" pitchFamily="34" charset="0"/>
              </a:rPr>
              <a:t>Stores structured or unstructured data which can be accessed remotely from anywhere</a:t>
            </a:r>
            <a:r>
              <a:rPr lang="en-US" dirty="0">
                <a:solidFill>
                  <a:schemeClr val="tx2"/>
                </a:solidFill>
              </a:rPr>
              <a:t>.</a:t>
            </a:r>
          </a:p>
        </p:txBody>
      </p:sp>
      <p:sp>
        <p:nvSpPr>
          <p:cNvPr id="10" name="TextBox 9">
            <a:extLst>
              <a:ext uri="{FF2B5EF4-FFF2-40B4-BE49-F238E27FC236}">
                <a16:creationId xmlns:a16="http://schemas.microsoft.com/office/drawing/2014/main" id="{F5E9F001-7DFD-486F-293C-2B3E4B401FCE}"/>
              </a:ext>
            </a:extLst>
          </p:cNvPr>
          <p:cNvSpPr txBox="1"/>
          <p:nvPr/>
        </p:nvSpPr>
        <p:spPr>
          <a:xfrm>
            <a:off x="367552" y="1882588"/>
            <a:ext cx="6490447" cy="3785652"/>
          </a:xfrm>
          <a:prstGeom prst="rect">
            <a:avLst/>
          </a:prstGeom>
          <a:noFill/>
        </p:spPr>
        <p:txBody>
          <a:bodyPr wrap="square" rtlCol="0">
            <a:spAutoFit/>
          </a:bodyPr>
          <a:lstStyle/>
          <a:p>
            <a:r>
              <a:rPr lang="en-US" sz="2000" b="1" dirty="0">
                <a:solidFill>
                  <a:schemeClr val="tx2"/>
                </a:solidFill>
                <a:latin typeface="Calibri" panose="020F0502020204030204" pitchFamily="34" charset="0"/>
                <a:cs typeface="Calibri" panose="020F0502020204030204" pitchFamily="34" charset="0"/>
              </a:rPr>
              <a:t>Blob : </a:t>
            </a:r>
            <a:r>
              <a:rPr lang="en-US" sz="2000" dirty="0">
                <a:solidFill>
                  <a:schemeClr val="tx2"/>
                </a:solidFill>
                <a:latin typeface="Calibri" panose="020F0502020204030204" pitchFamily="34" charset="0"/>
                <a:cs typeface="Calibri" panose="020F0502020204030204" pitchFamily="34" charset="0"/>
              </a:rPr>
              <a:t>Scalable object store for text and binary data , Big data Analytics (ADLS) (unstructured data)</a:t>
            </a:r>
          </a:p>
          <a:p>
            <a:endParaRPr lang="en-US" sz="2000" dirty="0">
              <a:solidFill>
                <a:schemeClr val="tx2"/>
              </a:solidFill>
              <a:latin typeface="Calibri" panose="020F0502020204030204" pitchFamily="34" charset="0"/>
              <a:cs typeface="Calibri" panose="020F0502020204030204" pitchFamily="34" charset="0"/>
            </a:endParaRPr>
          </a:p>
          <a:p>
            <a:r>
              <a:rPr lang="en-US" sz="2000" b="1" dirty="0">
                <a:solidFill>
                  <a:schemeClr val="tx2"/>
                </a:solidFill>
                <a:latin typeface="Calibri" panose="020F0502020204030204" pitchFamily="34" charset="0"/>
                <a:cs typeface="Calibri" panose="020F0502020204030204" pitchFamily="34" charset="0"/>
              </a:rPr>
              <a:t>Files : </a:t>
            </a:r>
            <a:r>
              <a:rPr lang="en-US" sz="2000" dirty="0">
                <a:solidFill>
                  <a:schemeClr val="tx2"/>
                </a:solidFill>
                <a:latin typeface="Calibri" panose="020F0502020204030204" pitchFamily="34" charset="0"/>
                <a:cs typeface="Calibri" panose="020F0502020204030204" pitchFamily="34" charset="0"/>
              </a:rPr>
              <a:t>Sharing of files among multiple VMs.</a:t>
            </a:r>
          </a:p>
          <a:p>
            <a:endParaRPr lang="en-US" sz="2000" dirty="0">
              <a:solidFill>
                <a:schemeClr val="tx2"/>
              </a:solidFill>
              <a:latin typeface="Calibri" panose="020F0502020204030204" pitchFamily="34" charset="0"/>
              <a:cs typeface="Calibri" panose="020F0502020204030204" pitchFamily="34" charset="0"/>
            </a:endParaRPr>
          </a:p>
          <a:p>
            <a:r>
              <a:rPr lang="en-US" sz="2000" b="1" dirty="0">
                <a:solidFill>
                  <a:schemeClr val="tx2"/>
                </a:solidFill>
                <a:latin typeface="Calibri" panose="020F0502020204030204" pitchFamily="34" charset="0"/>
                <a:cs typeface="Calibri" panose="020F0502020204030204" pitchFamily="34" charset="0"/>
              </a:rPr>
              <a:t>Queue : </a:t>
            </a:r>
            <a:r>
              <a:rPr lang="en-US" sz="2000" dirty="0">
                <a:solidFill>
                  <a:schemeClr val="tx2"/>
                </a:solidFill>
                <a:latin typeface="Calibri" panose="020F0502020204030204" pitchFamily="34" charset="0"/>
                <a:cs typeface="Calibri" panose="020F0502020204030204" pitchFamily="34" charset="0"/>
              </a:rPr>
              <a:t>Messaging store for consistent messaging between application components.</a:t>
            </a:r>
          </a:p>
          <a:p>
            <a:endParaRPr lang="en-US" sz="2000" dirty="0">
              <a:solidFill>
                <a:schemeClr val="tx2"/>
              </a:solidFill>
              <a:latin typeface="Calibri" panose="020F0502020204030204" pitchFamily="34" charset="0"/>
              <a:cs typeface="Calibri" panose="020F0502020204030204" pitchFamily="34" charset="0"/>
            </a:endParaRPr>
          </a:p>
          <a:p>
            <a:r>
              <a:rPr lang="en-US" sz="2000" b="1" dirty="0">
                <a:solidFill>
                  <a:schemeClr val="tx2"/>
                </a:solidFill>
                <a:latin typeface="Calibri" panose="020F0502020204030204" pitchFamily="34" charset="0"/>
                <a:cs typeface="Calibri" panose="020F0502020204030204" pitchFamily="34" charset="0"/>
              </a:rPr>
              <a:t>Tables : </a:t>
            </a:r>
            <a:r>
              <a:rPr lang="en-US" sz="2000" dirty="0">
                <a:solidFill>
                  <a:schemeClr val="tx2"/>
                </a:solidFill>
                <a:latin typeface="Calibri" panose="020F0502020204030204" pitchFamily="34" charset="0"/>
                <a:cs typeface="Calibri" panose="020F0502020204030204" pitchFamily="34" charset="0"/>
              </a:rPr>
              <a:t>NoSQL store for schema - less storage of structured data.</a:t>
            </a:r>
          </a:p>
          <a:p>
            <a:endParaRPr lang="en-US" sz="2000" dirty="0">
              <a:solidFill>
                <a:schemeClr val="tx2"/>
              </a:solidFill>
              <a:latin typeface="Calibri" panose="020F0502020204030204" pitchFamily="34" charset="0"/>
              <a:cs typeface="Calibri" panose="020F0502020204030204" pitchFamily="34" charset="0"/>
            </a:endParaRPr>
          </a:p>
          <a:p>
            <a:r>
              <a:rPr lang="en-US" sz="2000" b="1" dirty="0">
                <a:solidFill>
                  <a:schemeClr val="tx2"/>
                </a:solidFill>
                <a:latin typeface="Calibri" panose="020F0502020204030204" pitchFamily="34" charset="0"/>
                <a:cs typeface="Calibri" panose="020F0502020204030204" pitchFamily="34" charset="0"/>
              </a:rPr>
              <a:t>Disks : </a:t>
            </a:r>
            <a:r>
              <a:rPr lang="en-US" sz="2000" dirty="0">
                <a:solidFill>
                  <a:schemeClr val="tx2"/>
                </a:solidFill>
                <a:latin typeface="Calibri" panose="020F0502020204030204" pitchFamily="34" charset="0"/>
                <a:cs typeface="Calibri" panose="020F0502020204030204" pitchFamily="34" charset="0"/>
              </a:rPr>
              <a:t>Block level storage volumes for Azure VM</a:t>
            </a:r>
          </a:p>
        </p:txBody>
      </p:sp>
      <p:pic>
        <p:nvPicPr>
          <p:cNvPr id="13" name="Content Placeholder 12" descr="A picture containing text, screenshot, electric blue, aqua&#10;&#10;Description automatically generated">
            <a:extLst>
              <a:ext uri="{FF2B5EF4-FFF2-40B4-BE49-F238E27FC236}">
                <a16:creationId xmlns:a16="http://schemas.microsoft.com/office/drawing/2014/main" id="{1F4203B3-E8B0-152B-BA71-184DEE8624BD}"/>
              </a:ext>
            </a:extLst>
          </p:cNvPr>
          <p:cNvPicPr>
            <a:picLocks noGrp="1" noChangeAspect="1"/>
          </p:cNvPicPr>
          <p:nvPr>
            <p:ph sz="quarter" idx="13"/>
          </p:nvPr>
        </p:nvPicPr>
        <p:blipFill>
          <a:blip r:embed="rId2"/>
          <a:stretch>
            <a:fillRect/>
          </a:stretch>
        </p:blipFill>
        <p:spPr>
          <a:xfrm>
            <a:off x="6991164" y="2112886"/>
            <a:ext cx="4598633" cy="3555354"/>
          </a:xfrm>
        </p:spPr>
      </p:pic>
      <p:pic>
        <p:nvPicPr>
          <p:cNvPr id="7" name="Picture 6" descr="A blue text on a white background&#10;&#10;Description automatically generated with medium confidence">
            <a:extLst>
              <a:ext uri="{FF2B5EF4-FFF2-40B4-BE49-F238E27FC236}">
                <a16:creationId xmlns:a16="http://schemas.microsoft.com/office/drawing/2014/main" id="{1C3F8423-9734-3045-A110-B080E308441D}"/>
              </a:ext>
            </a:extLst>
          </p:cNvPr>
          <p:cNvPicPr>
            <a:picLocks noChangeAspect="1"/>
          </p:cNvPicPr>
          <p:nvPr/>
        </p:nvPicPr>
        <p:blipFill>
          <a:blip r:embed="rId3"/>
          <a:stretch>
            <a:fillRect/>
          </a:stretch>
        </p:blipFill>
        <p:spPr>
          <a:xfrm>
            <a:off x="9663538" y="234265"/>
            <a:ext cx="1677880" cy="310719"/>
          </a:xfrm>
          <a:prstGeom prst="rect">
            <a:avLst/>
          </a:prstGeom>
        </p:spPr>
      </p:pic>
    </p:spTree>
    <p:extLst>
      <p:ext uri="{BB962C8B-B14F-4D97-AF65-F5344CB8AC3E}">
        <p14:creationId xmlns:p14="http://schemas.microsoft.com/office/powerpoint/2010/main" val="278682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1EC8A-C852-5E1D-4C2F-A46634B163C8}"/>
              </a:ext>
            </a:extLst>
          </p:cNvPr>
          <p:cNvSpPr>
            <a:spLocks noGrp="1"/>
          </p:cNvSpPr>
          <p:nvPr>
            <p:ph sz="quarter" idx="13"/>
          </p:nvPr>
        </p:nvSpPr>
        <p:spPr>
          <a:xfrm>
            <a:off x="1056443" y="1447061"/>
            <a:ext cx="10179372" cy="4752572"/>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Serving images or documents directly to a browser.</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Storing files for distributed access.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Streaming video and audio.</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Storing data for backup and restore, disaster recovery, and archiving.</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Storing data for analysis by an on-premises or Azure-hosted service.</a:t>
            </a:r>
          </a:p>
          <a:p>
            <a:pPr marL="0" indent="0">
              <a:buNone/>
            </a:pPr>
            <a:r>
              <a:rPr lang="en-US" sz="2400" b="1" dirty="0">
                <a:solidFill>
                  <a:schemeClr val="tx2"/>
                </a:solidFill>
                <a:latin typeface="Calibri" panose="020F0502020204030204" pitchFamily="34" charset="0"/>
                <a:cs typeface="Calibri" panose="020F0502020204030204" pitchFamily="34" charset="0"/>
              </a:rPr>
              <a:t>Blob Storage Tiers:</a:t>
            </a:r>
          </a:p>
          <a:p>
            <a:pPr marL="0" indent="0">
              <a:buNone/>
            </a:pPr>
            <a:r>
              <a:rPr lang="en-US" sz="2400" b="1" dirty="0">
                <a:solidFill>
                  <a:schemeClr val="tx2"/>
                </a:solidFill>
                <a:latin typeface="Calibri" panose="020F0502020204030204" pitchFamily="34" charset="0"/>
                <a:cs typeface="Calibri" panose="020F0502020204030204" pitchFamily="34" charset="0"/>
              </a:rPr>
              <a:t>    1. </a:t>
            </a:r>
            <a:r>
              <a:rPr lang="en-US" sz="2400" dirty="0">
                <a:solidFill>
                  <a:schemeClr val="tx2"/>
                </a:solidFill>
                <a:latin typeface="Calibri" panose="020F0502020204030204" pitchFamily="34" charset="0"/>
                <a:cs typeface="Calibri" panose="020F0502020204030204" pitchFamily="34" charset="0"/>
              </a:rPr>
              <a:t>Hot access tier         2. Cool access tier    3. Archive access tier</a:t>
            </a:r>
          </a:p>
          <a:p>
            <a:pPr marL="0" indent="0">
              <a:buNone/>
            </a:pPr>
            <a:r>
              <a:rPr lang="en-US" sz="2400" dirty="0">
                <a:solidFill>
                  <a:schemeClr val="tx2"/>
                </a:solidFill>
                <a:latin typeface="Calibri" panose="020F0502020204030204" pitchFamily="34" charset="0"/>
                <a:cs typeface="Calibri" panose="020F0502020204030204" pitchFamily="34" charset="0"/>
              </a:rPr>
              <a:t>        ( frequently access)       (Infrequently access : 30)    (rarely accessed : 180)</a:t>
            </a:r>
          </a:p>
          <a:p>
            <a:pPr marL="0" indent="0">
              <a:buNone/>
            </a:pPr>
            <a:r>
              <a:rPr lang="en-US" sz="2400" dirty="0">
                <a:solidFill>
                  <a:schemeClr val="tx2"/>
                </a:solidFill>
                <a:latin typeface="Calibri" panose="020F0502020204030204" pitchFamily="34" charset="0"/>
                <a:cs typeface="Calibri" panose="020F0502020204030204" pitchFamily="34" charset="0"/>
              </a:rPr>
              <a:t>  </a:t>
            </a:r>
          </a:p>
          <a:p>
            <a:pPr marL="0" indent="0">
              <a:buNone/>
            </a:pP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b="1" dirty="0">
                <a:solidFill>
                  <a:schemeClr val="tx2"/>
                </a:solidFill>
                <a:latin typeface="Calibri" panose="020F0502020204030204" pitchFamily="34" charset="0"/>
                <a:cs typeface="Calibri" panose="020F0502020204030204" pitchFamily="34" charset="0"/>
              </a:rPr>
              <a:t>     </a:t>
            </a:r>
          </a:p>
          <a:p>
            <a:pPr marL="0" indent="0">
              <a:buNone/>
            </a:pPr>
            <a:endParaRPr lang="en-US" sz="2400" b="1"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DFA80EA-D659-6D6B-A4D3-349D6A11DEFC}"/>
              </a:ext>
            </a:extLst>
          </p:cNvPr>
          <p:cNvSpPr>
            <a:spLocks noGrp="1"/>
          </p:cNvSpPr>
          <p:nvPr>
            <p:ph type="title"/>
          </p:nvPr>
        </p:nvSpPr>
        <p:spPr>
          <a:xfrm>
            <a:off x="548640" y="488561"/>
            <a:ext cx="10687175" cy="594515"/>
          </a:xfrm>
        </p:spPr>
        <p:txBody>
          <a:bodyPr/>
          <a:lstStyle/>
          <a:p>
            <a:r>
              <a:rPr lang="en-US" sz="2800" dirty="0">
                <a:latin typeface="Calibri" panose="020F0502020204030204" pitchFamily="34" charset="0"/>
                <a:cs typeface="Calibri" panose="020F0502020204030204" pitchFamily="34" charset="0"/>
              </a:rPr>
              <a:t>Blob Storage</a:t>
            </a:r>
          </a:p>
        </p:txBody>
      </p:sp>
      <p:sp>
        <p:nvSpPr>
          <p:cNvPr id="4" name="Date Placeholder 3">
            <a:extLst>
              <a:ext uri="{FF2B5EF4-FFF2-40B4-BE49-F238E27FC236}">
                <a16:creationId xmlns:a16="http://schemas.microsoft.com/office/drawing/2014/main" id="{87173AC9-7CA8-10D7-ACB2-5BC4B25BB9B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BB1C697-5155-E915-5B17-4998C34E554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7B2A43F6-F37E-3236-3BE5-D6E6A7D0768F}"/>
              </a:ext>
            </a:extLst>
          </p:cNvPr>
          <p:cNvSpPr>
            <a:spLocks noGrp="1"/>
          </p:cNvSpPr>
          <p:nvPr>
            <p:ph type="sldNum" sz="quarter" idx="16"/>
          </p:nvPr>
        </p:nvSpPr>
        <p:spPr/>
        <p:txBody>
          <a:bodyPr/>
          <a:lstStyle/>
          <a:p>
            <a:fld id="{2533969A-88D7-D043-9145-D433A02B4603}" type="slidenum">
              <a:rPr lang="en-US" smtClean="0"/>
              <a:pPr/>
              <a:t>15</a:t>
            </a:fld>
            <a:endParaRPr lang="en-US" dirty="0"/>
          </a:p>
        </p:txBody>
      </p:sp>
    </p:spTree>
    <p:extLst>
      <p:ext uri="{BB962C8B-B14F-4D97-AF65-F5344CB8AC3E}">
        <p14:creationId xmlns:p14="http://schemas.microsoft.com/office/powerpoint/2010/main" val="204815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3566AC-6F21-8416-885C-547280E3205C}"/>
              </a:ext>
            </a:extLst>
          </p:cNvPr>
          <p:cNvSpPr>
            <a:spLocks noGrp="1"/>
          </p:cNvSpPr>
          <p:nvPr>
            <p:ph sz="quarter" idx="13"/>
          </p:nvPr>
        </p:nvSpPr>
        <p:spPr>
          <a:xfrm>
            <a:off x="548640" y="1091953"/>
            <a:ext cx="10824210" cy="5273922"/>
          </a:xfrm>
        </p:spPr>
        <p:txBody>
          <a:bodyPr/>
          <a:lstStyle/>
          <a:p>
            <a:pPr marL="0" indent="0">
              <a:buNone/>
            </a:pPr>
            <a:r>
              <a:rPr lang="en-US" sz="2800" b="1" dirty="0">
                <a:solidFill>
                  <a:schemeClr val="tx2"/>
                </a:solidFill>
                <a:latin typeface="Calibri" panose="020F0502020204030204" pitchFamily="34" charset="0"/>
                <a:cs typeface="Calibri" panose="020F0502020204030204" pitchFamily="34" charset="0"/>
              </a:rPr>
              <a:t>Primary region:</a:t>
            </a:r>
          </a:p>
          <a:p>
            <a:pPr marL="285750" indent="-28575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Locally redundant storage (LRS) </a:t>
            </a:r>
            <a:r>
              <a:rPr lang="en-US" sz="2000" dirty="0">
                <a:solidFill>
                  <a:schemeClr val="tx2"/>
                </a:solidFill>
                <a:latin typeface="Calibri" panose="020F0502020204030204" pitchFamily="34" charset="0"/>
                <a:cs typeface="Calibri" panose="020F0502020204030204" pitchFamily="34" charset="0"/>
              </a:rPr>
              <a:t>: </a:t>
            </a:r>
            <a:r>
              <a:rPr lang="en-US" sz="2000" b="0" i="0" dirty="0">
                <a:solidFill>
                  <a:srgbClr val="161616"/>
                </a:solidFill>
                <a:effectLst/>
                <a:latin typeface="Segoe UI" panose="020B0502040204020203" pitchFamily="34" charset="0"/>
              </a:rPr>
              <a:t>provides at least </a:t>
            </a:r>
            <a:r>
              <a:rPr lang="en-US" sz="2000" b="1" i="0" dirty="0">
                <a:solidFill>
                  <a:srgbClr val="161616"/>
                </a:solidFill>
                <a:effectLst/>
                <a:latin typeface="Segoe UI" panose="020B0502040204020203" pitchFamily="34" charset="0"/>
              </a:rPr>
              <a:t>11 </a:t>
            </a:r>
            <a:r>
              <a:rPr lang="en-US" sz="2000" b="0" i="0" dirty="0">
                <a:solidFill>
                  <a:srgbClr val="161616"/>
                </a:solidFill>
                <a:effectLst/>
                <a:latin typeface="Segoe UI" panose="020B0502040204020203" pitchFamily="34" charset="0"/>
              </a:rPr>
              <a:t>nines of durability (99.999999999%) of objects over a given year.</a:t>
            </a: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Zone-redundant storage (ZRS) </a:t>
            </a:r>
            <a:r>
              <a:rPr lang="en-US" sz="2000" dirty="0">
                <a:solidFill>
                  <a:schemeClr val="tx2"/>
                </a:solidFill>
                <a:latin typeface="Calibri" panose="020F0502020204030204" pitchFamily="34" charset="0"/>
                <a:cs typeface="Calibri" panose="020F0502020204030204" pitchFamily="34" charset="0"/>
              </a:rPr>
              <a:t>: </a:t>
            </a:r>
            <a:r>
              <a:rPr lang="en-US" sz="2000" b="1" i="0" dirty="0">
                <a:solidFill>
                  <a:srgbClr val="161616"/>
                </a:solidFill>
                <a:effectLst/>
                <a:latin typeface="Segoe UI" panose="020B0502040204020203" pitchFamily="34" charset="0"/>
              </a:rPr>
              <a:t>12 </a:t>
            </a:r>
            <a:r>
              <a:rPr lang="en-US" sz="2000" b="0" i="0" dirty="0">
                <a:solidFill>
                  <a:srgbClr val="161616"/>
                </a:solidFill>
                <a:effectLst/>
                <a:latin typeface="Segoe UI" panose="020B0502040204020203" pitchFamily="34" charset="0"/>
              </a:rPr>
              <a:t>nines (99.9999999999%) over a given year.</a:t>
            </a:r>
          </a:p>
          <a:p>
            <a:pPr marL="0" indent="0">
              <a:buNone/>
            </a:pPr>
            <a:endParaRPr lang="en-US" sz="2000" dirty="0">
              <a:solidFill>
                <a:schemeClr val="tx2"/>
              </a:solidFill>
              <a:latin typeface="Calibri" panose="020F0502020204030204" pitchFamily="34" charset="0"/>
              <a:cs typeface="Calibri" panose="020F0502020204030204" pitchFamily="34" charset="0"/>
            </a:endParaRPr>
          </a:p>
          <a:p>
            <a:pPr marL="0" indent="0">
              <a:buNone/>
            </a:pPr>
            <a:endParaRPr lang="en-US" sz="2800" b="1" dirty="0">
              <a:solidFill>
                <a:schemeClr val="tx2"/>
              </a:solidFill>
              <a:latin typeface="Calibri" panose="020F0502020204030204" pitchFamily="34" charset="0"/>
              <a:cs typeface="Calibri" panose="020F0502020204030204" pitchFamily="34" charset="0"/>
            </a:endParaRPr>
          </a:p>
          <a:p>
            <a:pPr marL="0" indent="0">
              <a:buNone/>
            </a:pPr>
            <a:r>
              <a:rPr lang="en-US" b="1" dirty="0">
                <a:solidFill>
                  <a:schemeClr val="tx2"/>
                </a:solidFill>
                <a:latin typeface="Calibri" panose="020F0502020204030204" pitchFamily="34" charset="0"/>
                <a:cs typeface="Calibri" panose="020F0502020204030204" pitchFamily="34" charset="0"/>
              </a:rPr>
              <a:t>             </a:t>
            </a:r>
            <a:endParaRPr lang="en-US" dirty="0"/>
          </a:p>
        </p:txBody>
      </p:sp>
      <p:sp>
        <p:nvSpPr>
          <p:cNvPr id="3" name="Title 2">
            <a:extLst>
              <a:ext uri="{FF2B5EF4-FFF2-40B4-BE49-F238E27FC236}">
                <a16:creationId xmlns:a16="http://schemas.microsoft.com/office/drawing/2014/main" id="{87C36E95-7E32-E042-AC08-15DDCE40F976}"/>
              </a:ext>
            </a:extLst>
          </p:cNvPr>
          <p:cNvSpPr>
            <a:spLocks noGrp="1"/>
          </p:cNvSpPr>
          <p:nvPr>
            <p:ph type="title"/>
          </p:nvPr>
        </p:nvSpPr>
        <p:spPr>
          <a:xfrm>
            <a:off x="548640" y="488561"/>
            <a:ext cx="10687175" cy="523493"/>
          </a:xfrm>
        </p:spPr>
        <p:txBody>
          <a:bodyPr/>
          <a:lstStyle/>
          <a:p>
            <a:r>
              <a:rPr lang="en-US" sz="3200" b="1" dirty="0">
                <a:solidFill>
                  <a:srgbClr val="012C74"/>
                </a:solidFill>
                <a:latin typeface="Calibri" panose="020F0502020204030204" pitchFamily="34" charset="0"/>
                <a:cs typeface="Calibri" panose="020F0502020204030204" pitchFamily="34" charset="0"/>
              </a:rPr>
              <a:t>Storage redundancy</a:t>
            </a:r>
            <a:br>
              <a:rPr lang="en-US" sz="3200" b="1" dirty="0">
                <a:solidFill>
                  <a:srgbClr val="012C74"/>
                </a:solidFill>
                <a:latin typeface="Calibri" panose="020F0502020204030204" pitchFamily="34" charset="0"/>
                <a:cs typeface="Calibri" panose="020F0502020204030204" pitchFamily="34" charset="0"/>
              </a:rPr>
            </a:br>
            <a:endParaRPr lang="en-US" dirty="0"/>
          </a:p>
        </p:txBody>
      </p:sp>
      <p:sp>
        <p:nvSpPr>
          <p:cNvPr id="4" name="Date Placeholder 3">
            <a:extLst>
              <a:ext uri="{FF2B5EF4-FFF2-40B4-BE49-F238E27FC236}">
                <a16:creationId xmlns:a16="http://schemas.microsoft.com/office/drawing/2014/main" id="{C4A70141-1529-E61B-332E-16B3A3F3ACE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E7E12DB-05C3-47F2-2DE7-751672D787D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1153DAA-EAA8-F2C7-1669-CFC7EB0A9CE5}"/>
              </a:ext>
            </a:extLst>
          </p:cNvPr>
          <p:cNvSpPr>
            <a:spLocks noGrp="1"/>
          </p:cNvSpPr>
          <p:nvPr>
            <p:ph type="sldNum" sz="quarter" idx="16"/>
          </p:nvPr>
        </p:nvSpPr>
        <p:spPr/>
        <p:txBody>
          <a:bodyPr/>
          <a:lstStyle/>
          <a:p>
            <a:fld id="{2533969A-88D7-D043-9145-D433A02B4603}" type="slidenum">
              <a:rPr lang="en-US" smtClean="0"/>
              <a:pPr/>
              <a:t>16</a:t>
            </a:fld>
            <a:endParaRPr lang="en-US" dirty="0"/>
          </a:p>
        </p:txBody>
      </p:sp>
      <p:pic>
        <p:nvPicPr>
          <p:cNvPr id="8" name="Picture 7" descr="A screenshot of a computer&#10;&#10;Description automatically generated with medium confidence">
            <a:extLst>
              <a:ext uri="{FF2B5EF4-FFF2-40B4-BE49-F238E27FC236}">
                <a16:creationId xmlns:a16="http://schemas.microsoft.com/office/drawing/2014/main" id="{6F44C6C7-0F07-DD35-7EC9-BF030E82A840}"/>
              </a:ext>
            </a:extLst>
          </p:cNvPr>
          <p:cNvPicPr>
            <a:picLocks noChangeAspect="1"/>
          </p:cNvPicPr>
          <p:nvPr/>
        </p:nvPicPr>
        <p:blipFill>
          <a:blip r:embed="rId2"/>
          <a:stretch>
            <a:fillRect/>
          </a:stretch>
        </p:blipFill>
        <p:spPr>
          <a:xfrm>
            <a:off x="1173567" y="3309424"/>
            <a:ext cx="2893608" cy="282540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2DF3F0DF-E23D-1103-E397-18D781B9D04D}"/>
              </a:ext>
            </a:extLst>
          </p:cNvPr>
          <p:cNvPicPr>
            <a:picLocks noChangeAspect="1"/>
          </p:cNvPicPr>
          <p:nvPr/>
        </p:nvPicPr>
        <p:blipFill>
          <a:blip r:embed="rId3"/>
          <a:stretch>
            <a:fillRect/>
          </a:stretch>
        </p:blipFill>
        <p:spPr>
          <a:xfrm>
            <a:off x="5892227" y="2963869"/>
            <a:ext cx="3962743" cy="3322107"/>
          </a:xfrm>
          <a:prstGeom prst="rect">
            <a:avLst/>
          </a:prstGeom>
        </p:spPr>
      </p:pic>
    </p:spTree>
    <p:extLst>
      <p:ext uri="{BB962C8B-B14F-4D97-AF65-F5344CB8AC3E}">
        <p14:creationId xmlns:p14="http://schemas.microsoft.com/office/powerpoint/2010/main" val="148973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8F0C74-F3EA-3AD4-3BA9-F79B42D868EE}"/>
              </a:ext>
            </a:extLst>
          </p:cNvPr>
          <p:cNvSpPr>
            <a:spLocks noGrp="1"/>
          </p:cNvSpPr>
          <p:nvPr>
            <p:ph sz="quarter" idx="13"/>
          </p:nvPr>
        </p:nvSpPr>
        <p:spPr>
          <a:xfrm>
            <a:off x="548640" y="390617"/>
            <a:ext cx="10687175" cy="5809015"/>
          </a:xfrm>
        </p:spPr>
        <p:txBody>
          <a:bodyPr/>
          <a:lstStyle/>
          <a:p>
            <a:pPr marL="0" indent="0">
              <a:buNone/>
            </a:pPr>
            <a:r>
              <a:rPr lang="en-US" b="1" dirty="0">
                <a:solidFill>
                  <a:srgbClr val="161616"/>
                </a:solidFill>
                <a:latin typeface="Segoe UI" panose="020B0502040204020203" pitchFamily="34" charset="0"/>
              </a:rPr>
              <a:t>S</a:t>
            </a:r>
            <a:r>
              <a:rPr lang="en-US" b="1" i="0" dirty="0">
                <a:solidFill>
                  <a:srgbClr val="161616"/>
                </a:solidFill>
                <a:effectLst/>
                <a:latin typeface="Segoe UI" panose="020B0502040204020203" pitchFamily="34" charset="0"/>
              </a:rPr>
              <a:t>econdary region </a:t>
            </a:r>
          </a:p>
          <a:p>
            <a:pPr marL="285750" indent="-28575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Geo-redundant storage (GRS) </a:t>
            </a:r>
            <a:r>
              <a:rPr lang="en-US" sz="2000" dirty="0">
                <a:solidFill>
                  <a:schemeClr val="tx2"/>
                </a:solidFill>
                <a:latin typeface="Calibri" panose="020F0502020204030204" pitchFamily="34" charset="0"/>
                <a:cs typeface="Calibri" panose="020F0502020204030204" pitchFamily="34" charset="0"/>
              </a:rPr>
              <a:t>: </a:t>
            </a:r>
            <a:r>
              <a:rPr lang="en-US" sz="2000" b="0" i="0" dirty="0">
                <a:solidFill>
                  <a:srgbClr val="161616"/>
                </a:solidFill>
                <a:effectLst/>
                <a:latin typeface="Segoe UI" panose="020B0502040204020203" pitchFamily="34" charset="0"/>
              </a:rPr>
              <a:t>16 nines (99.99999999999999%) over a given year.</a:t>
            </a: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Geo-zone-redundant storage (GZRS) </a:t>
            </a:r>
            <a:r>
              <a:rPr lang="en-US" sz="2000" dirty="0">
                <a:solidFill>
                  <a:schemeClr val="tx2"/>
                </a:solidFill>
                <a:latin typeface="Calibri" panose="020F0502020204030204" pitchFamily="34" charset="0"/>
                <a:cs typeface="Calibri" panose="020F0502020204030204" pitchFamily="34" charset="0"/>
              </a:rPr>
              <a:t>:</a:t>
            </a:r>
            <a:r>
              <a:rPr lang="en-US" sz="2000" b="0" i="0" dirty="0">
                <a:solidFill>
                  <a:srgbClr val="161616"/>
                </a:solidFill>
                <a:effectLst/>
                <a:latin typeface="Segoe UI" panose="020B0502040204020203" pitchFamily="34" charset="0"/>
              </a:rPr>
              <a:t>16 nines (99.99999999999999%) of durability</a:t>
            </a:r>
            <a:endParaRPr lang="en-US" sz="2800" dirty="0">
              <a:solidFill>
                <a:schemeClr val="tx2"/>
              </a:solidFill>
              <a:latin typeface="Calibri" panose="020F0502020204030204" pitchFamily="34" charset="0"/>
              <a:cs typeface="Calibri" panose="020F0502020204030204" pitchFamily="34" charset="0"/>
            </a:endParaRPr>
          </a:p>
          <a:p>
            <a:pPr marL="0" indent="0">
              <a:buNone/>
            </a:pPr>
            <a:endParaRPr lang="en-US" b="1" i="0" dirty="0">
              <a:solidFill>
                <a:srgbClr val="161616"/>
              </a:solidFill>
              <a:effectLst/>
              <a:latin typeface="Segoe UI" panose="020B0502040204020203" pitchFamily="34" charset="0"/>
            </a:endParaRPr>
          </a:p>
          <a:p>
            <a:pPr marL="0" indent="0">
              <a:buNone/>
            </a:pPr>
            <a:endParaRPr lang="en-US" b="1" dirty="0">
              <a:solidFill>
                <a:srgbClr val="161616"/>
              </a:solidFill>
              <a:latin typeface="Segoe UI" panose="020B0502040204020203" pitchFamily="34" charset="0"/>
            </a:endParaRPr>
          </a:p>
          <a:p>
            <a:pPr marL="0" indent="0">
              <a:buNone/>
            </a:pPr>
            <a:endParaRPr lang="en-US" b="1" i="0" dirty="0">
              <a:solidFill>
                <a:srgbClr val="161616"/>
              </a:solidFill>
              <a:effectLst/>
              <a:latin typeface="Segoe UI" panose="020B0502040204020203" pitchFamily="34" charset="0"/>
            </a:endParaRPr>
          </a:p>
          <a:p>
            <a:pPr marL="0" indent="0">
              <a:buNone/>
            </a:pPr>
            <a:r>
              <a:rPr lang="en-US" b="1" dirty="0">
                <a:solidFill>
                  <a:srgbClr val="161616"/>
                </a:solidFill>
                <a:latin typeface="Segoe UI" panose="020B0502040204020203" pitchFamily="34" charset="0"/>
              </a:rPr>
              <a:t>  </a:t>
            </a:r>
            <a:endParaRPr lang="en-US" b="1" i="0" dirty="0">
              <a:solidFill>
                <a:srgbClr val="161616"/>
              </a:solidFill>
              <a:effectLst/>
              <a:latin typeface="Segoe UI" panose="020B0502040204020203" pitchFamily="34" charset="0"/>
            </a:endParaRPr>
          </a:p>
          <a:p>
            <a:pPr marL="0" indent="0">
              <a:buNone/>
            </a:pPr>
            <a:endParaRPr lang="en-US" b="1" i="0" dirty="0">
              <a:solidFill>
                <a:srgbClr val="161616"/>
              </a:solidFill>
              <a:effectLst/>
              <a:latin typeface="Segoe UI" panose="020B0502040204020203" pitchFamily="34" charset="0"/>
            </a:endParaRPr>
          </a:p>
          <a:p>
            <a:endParaRPr lang="en-US" dirty="0"/>
          </a:p>
        </p:txBody>
      </p:sp>
      <p:sp>
        <p:nvSpPr>
          <p:cNvPr id="4" name="Date Placeholder 3">
            <a:extLst>
              <a:ext uri="{FF2B5EF4-FFF2-40B4-BE49-F238E27FC236}">
                <a16:creationId xmlns:a16="http://schemas.microsoft.com/office/drawing/2014/main" id="{B3F821D6-B15B-F26D-5F48-51651948E52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4D8D539-7B98-520F-FE3D-4E8C585A423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FD4B344-3143-7417-6F3F-89A6D3785E1B}"/>
              </a:ext>
            </a:extLst>
          </p:cNvPr>
          <p:cNvSpPr>
            <a:spLocks noGrp="1"/>
          </p:cNvSpPr>
          <p:nvPr>
            <p:ph type="sldNum" sz="quarter" idx="16"/>
          </p:nvPr>
        </p:nvSpPr>
        <p:spPr/>
        <p:txBody>
          <a:bodyPr/>
          <a:lstStyle/>
          <a:p>
            <a:fld id="{2533969A-88D7-D043-9145-D433A02B4603}" type="slidenum">
              <a:rPr lang="en-US" smtClean="0"/>
              <a:pPr/>
              <a:t>17</a:t>
            </a:fld>
            <a:endParaRPr lang="en-US" dirty="0"/>
          </a:p>
        </p:txBody>
      </p:sp>
      <p:pic>
        <p:nvPicPr>
          <p:cNvPr id="9" name="Picture 8" descr="A picture containing text, font, screenshot&#10;&#10;Description automatically generated">
            <a:extLst>
              <a:ext uri="{FF2B5EF4-FFF2-40B4-BE49-F238E27FC236}">
                <a16:creationId xmlns:a16="http://schemas.microsoft.com/office/drawing/2014/main" id="{6557AD6F-66AC-A697-CBBF-838AF4F29519}"/>
              </a:ext>
            </a:extLst>
          </p:cNvPr>
          <p:cNvPicPr>
            <a:picLocks noChangeAspect="1"/>
          </p:cNvPicPr>
          <p:nvPr/>
        </p:nvPicPr>
        <p:blipFill>
          <a:blip r:embed="rId2"/>
          <a:stretch>
            <a:fillRect/>
          </a:stretch>
        </p:blipFill>
        <p:spPr>
          <a:xfrm>
            <a:off x="671544" y="2738265"/>
            <a:ext cx="4680585" cy="2895851"/>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A1EE2778-5349-D7D3-8BF2-7606F6EF0C74}"/>
              </a:ext>
            </a:extLst>
          </p:cNvPr>
          <p:cNvPicPr>
            <a:picLocks noChangeAspect="1"/>
          </p:cNvPicPr>
          <p:nvPr/>
        </p:nvPicPr>
        <p:blipFill>
          <a:blip r:embed="rId3"/>
          <a:stretch>
            <a:fillRect/>
          </a:stretch>
        </p:blipFill>
        <p:spPr>
          <a:xfrm>
            <a:off x="5475032" y="2600325"/>
            <a:ext cx="5514975" cy="3171733"/>
          </a:xfrm>
          <a:prstGeom prst="rect">
            <a:avLst/>
          </a:prstGeom>
        </p:spPr>
      </p:pic>
    </p:spTree>
    <p:extLst>
      <p:ext uri="{BB962C8B-B14F-4D97-AF65-F5344CB8AC3E}">
        <p14:creationId xmlns:p14="http://schemas.microsoft.com/office/powerpoint/2010/main" val="40573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D15EFD-F067-9C6D-3737-7D2765D32D03}"/>
              </a:ext>
            </a:extLst>
          </p:cNvPr>
          <p:cNvSpPr>
            <a:spLocks noGrp="1"/>
          </p:cNvSpPr>
          <p:nvPr>
            <p:ph sz="quarter" idx="13"/>
          </p:nvPr>
        </p:nvSpPr>
        <p:spPr>
          <a:xfrm>
            <a:off x="548640" y="1047565"/>
            <a:ext cx="10956820" cy="5152067"/>
          </a:xfrm>
        </p:spPr>
        <p:txBody>
          <a:bodyPr/>
          <a:lstStyle/>
          <a:p>
            <a:pPr marL="0" indent="0">
              <a:buNone/>
            </a:pPr>
            <a:r>
              <a:rPr lang="en-US" sz="2000" b="1" dirty="0">
                <a:solidFill>
                  <a:schemeClr val="tx2"/>
                </a:solidFill>
                <a:latin typeface="Calibri" panose="020F0502020204030204" pitchFamily="34" charset="0"/>
                <a:cs typeface="Calibri" panose="020F0502020204030204" pitchFamily="34" charset="0"/>
              </a:rPr>
              <a:t>How to get your data and information into Azure.</a:t>
            </a:r>
          </a:p>
          <a:p>
            <a:pPr marL="0" indent="0">
              <a:buNone/>
            </a:pPr>
            <a:r>
              <a:rPr lang="en-US" sz="2000" dirty="0">
                <a:solidFill>
                  <a:schemeClr val="tx2"/>
                </a:solidFill>
                <a:latin typeface="Calibri" panose="020F0502020204030204" pitchFamily="34" charset="0"/>
                <a:cs typeface="Calibri" panose="020F0502020204030204" pitchFamily="34" charset="0"/>
              </a:rPr>
              <a:t>1.</a:t>
            </a:r>
            <a:r>
              <a:rPr lang="en-US" sz="2000" b="1" dirty="0">
                <a:solidFill>
                  <a:schemeClr val="tx2"/>
                </a:solidFill>
                <a:latin typeface="Calibri" panose="020F0502020204030204" pitchFamily="34" charset="0"/>
                <a:cs typeface="Calibri" panose="020F0502020204030204" pitchFamily="34" charset="0"/>
              </a:rPr>
              <a:t>Azure Migrate : </a:t>
            </a:r>
            <a:r>
              <a:rPr lang="en-US" sz="2000" b="0" i="0" dirty="0">
                <a:solidFill>
                  <a:srgbClr val="161616"/>
                </a:solidFill>
                <a:effectLst/>
                <a:latin typeface="Segoe UI" panose="020B0502040204020203" pitchFamily="34" charset="0"/>
              </a:rPr>
              <a:t>real-time migration of infrastructure, applications, and data</a:t>
            </a:r>
            <a:endParaRPr lang="en-US" sz="2000" dirty="0">
              <a:solidFill>
                <a:schemeClr val="tx2"/>
              </a:solidFill>
              <a:latin typeface="Calibri" panose="020F0502020204030204" pitchFamily="34" charset="0"/>
              <a:cs typeface="Calibri" panose="020F0502020204030204" pitchFamily="34" charset="0"/>
            </a:endParaRPr>
          </a:p>
          <a:p>
            <a:pPr marL="0" indent="0">
              <a:buNone/>
            </a:pPr>
            <a:r>
              <a:rPr lang="en-US" sz="2000" dirty="0">
                <a:solidFill>
                  <a:schemeClr val="tx2"/>
                </a:solidFill>
                <a:latin typeface="Calibri" panose="020F0502020204030204" pitchFamily="34" charset="0"/>
                <a:cs typeface="Calibri" panose="020F0502020204030204" pitchFamily="34" charset="0"/>
              </a:rPr>
              <a:t>2. </a:t>
            </a:r>
            <a:r>
              <a:rPr lang="en-US" sz="2000" b="1" dirty="0">
                <a:solidFill>
                  <a:schemeClr val="tx2"/>
                </a:solidFill>
                <a:latin typeface="Calibri" panose="020F0502020204030204" pitchFamily="34" charset="0"/>
                <a:cs typeface="Calibri" panose="020F0502020204030204" pitchFamily="34" charset="0"/>
              </a:rPr>
              <a:t>Integrated Tools : </a:t>
            </a:r>
            <a:r>
              <a:rPr lang="en-US" sz="1800" b="1" i="0" dirty="0">
                <a:solidFill>
                  <a:srgbClr val="161616"/>
                </a:solidFill>
                <a:effectLst/>
                <a:latin typeface="Segoe UI" panose="020B0502040204020203" pitchFamily="34" charset="0"/>
              </a:rPr>
              <a:t>Data Migration Assistant</a:t>
            </a:r>
            <a:r>
              <a:rPr lang="en-US" sz="1800" dirty="0">
                <a:solidFill>
                  <a:srgbClr val="161616"/>
                </a:solidFill>
                <a:latin typeface="Segoe UI" panose="020B0502040204020203" pitchFamily="34" charset="0"/>
              </a:rPr>
              <a:t>, web app Migration Assistant and Data Box</a:t>
            </a:r>
            <a:endParaRPr lang="en-US" sz="1800" dirty="0">
              <a:solidFill>
                <a:schemeClr val="tx2"/>
              </a:solidFill>
              <a:latin typeface="Calibri" panose="020F0502020204030204" pitchFamily="34" charset="0"/>
              <a:cs typeface="Calibri" panose="020F0502020204030204" pitchFamily="34" charset="0"/>
            </a:endParaRPr>
          </a:p>
          <a:p>
            <a:pPr marL="0" indent="0">
              <a:buNone/>
            </a:pPr>
            <a:r>
              <a:rPr lang="en-US" sz="2000" dirty="0">
                <a:solidFill>
                  <a:schemeClr val="tx2"/>
                </a:solidFill>
                <a:latin typeface="Calibri" panose="020F0502020204030204" pitchFamily="34" charset="0"/>
                <a:cs typeface="Calibri" panose="020F0502020204030204" pitchFamily="34" charset="0"/>
              </a:rPr>
              <a:t> 3.</a:t>
            </a:r>
            <a:r>
              <a:rPr lang="en-US" sz="2000" b="1" dirty="0">
                <a:solidFill>
                  <a:schemeClr val="tx2"/>
                </a:solidFill>
                <a:latin typeface="Calibri" panose="020F0502020204030204" pitchFamily="34" charset="0"/>
                <a:cs typeface="Calibri" panose="020F0502020204030204" pitchFamily="34" charset="0"/>
              </a:rPr>
              <a:t>Azure Data Box : </a:t>
            </a:r>
            <a:r>
              <a:rPr lang="en-US" sz="2000" b="0" i="0" dirty="0">
                <a:solidFill>
                  <a:srgbClr val="161616"/>
                </a:solidFill>
                <a:effectLst/>
                <a:latin typeface="Segoe UI" panose="020B0502040204020203" pitchFamily="34" charset="0"/>
              </a:rPr>
              <a:t>physical migration service that helps transfer large amounts of data in a quick, inexpensive, and reliable way.</a:t>
            </a:r>
          </a:p>
          <a:p>
            <a:pPr>
              <a:buFont typeface="Arial" panose="020B0604020202020204" pitchFamily="34" charset="0"/>
              <a:buChar char="•"/>
            </a:pPr>
            <a:r>
              <a:rPr lang="en-US" sz="2000" b="0" i="0" dirty="0">
                <a:solidFill>
                  <a:srgbClr val="161616"/>
                </a:solidFill>
                <a:effectLst/>
                <a:latin typeface="Segoe UI" panose="020B0502040204020203" pitchFamily="34" charset="0"/>
              </a:rPr>
              <a:t>maximum usable storage capacity of </a:t>
            </a:r>
            <a:r>
              <a:rPr lang="en-US" sz="2000" b="1" i="0" dirty="0">
                <a:solidFill>
                  <a:srgbClr val="161616"/>
                </a:solidFill>
                <a:effectLst/>
                <a:latin typeface="Segoe UI" panose="020B0502040204020203" pitchFamily="34" charset="0"/>
              </a:rPr>
              <a:t>80 terabytes</a:t>
            </a:r>
            <a:r>
              <a:rPr lang="en-US" sz="2000" b="0" i="0" dirty="0">
                <a:solidFill>
                  <a:srgbClr val="161616"/>
                </a:solidFill>
                <a:effectLst/>
                <a:latin typeface="Segoe UI" panose="020B0502040204020203" pitchFamily="34" charset="0"/>
              </a:rPr>
              <a:t>.</a:t>
            </a:r>
          </a:p>
          <a:p>
            <a:pPr>
              <a:buFont typeface="Arial" panose="020B0604020202020204" pitchFamily="34" charset="0"/>
              <a:buChar char="•"/>
            </a:pPr>
            <a:r>
              <a:rPr lang="en-US" sz="2000" b="0" i="0" dirty="0">
                <a:solidFill>
                  <a:srgbClr val="161616"/>
                </a:solidFill>
                <a:effectLst/>
                <a:latin typeface="Segoe UI" panose="020B0502040204020203" pitchFamily="34" charset="0"/>
              </a:rPr>
              <a:t>You can order the Data Box device via the Azure portal to import or export data from Azure.</a:t>
            </a:r>
          </a:p>
          <a:p>
            <a:pPr>
              <a:buFont typeface="Arial" panose="020B0604020202020204" pitchFamily="34" charset="0"/>
              <a:buChar char="•"/>
            </a:pPr>
            <a:r>
              <a:rPr lang="en-US" sz="2000" b="0" i="0" dirty="0">
                <a:solidFill>
                  <a:srgbClr val="161616"/>
                </a:solidFill>
                <a:effectLst/>
                <a:latin typeface="Segoe UI" panose="020B0502040204020203" pitchFamily="34" charset="0"/>
              </a:rPr>
              <a:t> Once the device is received, you can quickly set it up using the local web UI and connect it to your network. </a:t>
            </a:r>
          </a:p>
          <a:p>
            <a:pPr>
              <a:buFont typeface="Arial" panose="020B0604020202020204" pitchFamily="34" charset="0"/>
              <a:buChar char="•"/>
            </a:pPr>
            <a:r>
              <a:rPr lang="en-US" sz="2000" b="0" i="0" dirty="0">
                <a:solidFill>
                  <a:srgbClr val="161616"/>
                </a:solidFill>
                <a:effectLst/>
                <a:latin typeface="Segoe UI" panose="020B0502040204020203" pitchFamily="34" charset="0"/>
              </a:rPr>
              <a:t>Once you’re finished transferring the data (either into or out of Azure), simply return the Data Box.</a:t>
            </a:r>
            <a:endParaRPr lang="en-US" sz="2000" dirty="0">
              <a:solidFill>
                <a:srgbClr val="161616"/>
              </a:solidFill>
              <a:latin typeface="Segoe UI" panose="020B0502040204020203" pitchFamily="34" charset="0"/>
            </a:endParaRPr>
          </a:p>
          <a:p>
            <a:pPr marL="0" indent="0">
              <a:buNone/>
            </a:pPr>
            <a:endParaRPr lang="en-US" sz="2000" b="0" i="0" dirty="0">
              <a:solidFill>
                <a:srgbClr val="161616"/>
              </a:solidFill>
              <a:effectLst/>
              <a:latin typeface="Segoe UI" panose="020B0502040204020203" pitchFamily="34" charset="0"/>
            </a:endParaRPr>
          </a:p>
          <a:p>
            <a:pPr marL="0" indent="0">
              <a:buNone/>
            </a:pPr>
            <a:endParaRPr lang="en-US" sz="2000" b="0" i="0" dirty="0">
              <a:solidFill>
                <a:srgbClr val="161616"/>
              </a:solidFill>
              <a:effectLst/>
              <a:latin typeface="Segoe UI" panose="020B0502040204020203" pitchFamily="34" charset="0"/>
            </a:endParaRPr>
          </a:p>
          <a:p>
            <a:pPr marL="0" indent="0">
              <a:buNone/>
            </a:pPr>
            <a:endParaRPr lang="en-US" sz="2000" dirty="0">
              <a:solidFill>
                <a:srgbClr val="161616"/>
              </a:solidFill>
              <a:latin typeface="Segoe UI" panose="020B0502040204020203" pitchFamily="34" charset="0"/>
            </a:endParaRPr>
          </a:p>
          <a:p>
            <a:endParaRPr lang="en-US" dirty="0"/>
          </a:p>
        </p:txBody>
      </p:sp>
      <p:sp>
        <p:nvSpPr>
          <p:cNvPr id="3" name="Title 2">
            <a:extLst>
              <a:ext uri="{FF2B5EF4-FFF2-40B4-BE49-F238E27FC236}">
                <a16:creationId xmlns:a16="http://schemas.microsoft.com/office/drawing/2014/main" id="{A209F77D-83AF-2772-B88D-E666CB14D9A7}"/>
              </a:ext>
            </a:extLst>
          </p:cNvPr>
          <p:cNvSpPr>
            <a:spLocks noGrp="1"/>
          </p:cNvSpPr>
          <p:nvPr>
            <p:ph type="title"/>
          </p:nvPr>
        </p:nvSpPr>
        <p:spPr>
          <a:xfrm>
            <a:off x="548641" y="372862"/>
            <a:ext cx="6287166" cy="517985"/>
          </a:xfrm>
        </p:spPr>
        <p:txBody>
          <a:bodyPr/>
          <a:lstStyle/>
          <a:p>
            <a:r>
              <a:rPr lang="en-US" sz="2800" dirty="0">
                <a:latin typeface="Calibri" panose="020F0502020204030204" pitchFamily="34" charset="0"/>
                <a:cs typeface="Calibri" panose="020F0502020204030204" pitchFamily="34" charset="0"/>
              </a:rPr>
              <a:t>Azure Data Migration Options</a:t>
            </a:r>
          </a:p>
        </p:txBody>
      </p:sp>
      <p:sp>
        <p:nvSpPr>
          <p:cNvPr id="4" name="Date Placeholder 3">
            <a:extLst>
              <a:ext uri="{FF2B5EF4-FFF2-40B4-BE49-F238E27FC236}">
                <a16:creationId xmlns:a16="http://schemas.microsoft.com/office/drawing/2014/main" id="{45FA0E80-A808-41A2-F69E-4B20C7F5059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1CF296D-00F5-9D35-78AD-7ACEF7A750F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94579BA-AFA7-96D6-D5A8-62F1EF0B3889}"/>
              </a:ext>
            </a:extLst>
          </p:cNvPr>
          <p:cNvSpPr>
            <a:spLocks noGrp="1"/>
          </p:cNvSpPr>
          <p:nvPr>
            <p:ph type="sldNum" sz="quarter" idx="16"/>
          </p:nvPr>
        </p:nvSpPr>
        <p:spPr/>
        <p:txBody>
          <a:bodyPr/>
          <a:lstStyle/>
          <a:p>
            <a:fld id="{2533969A-88D7-D043-9145-D433A02B4603}" type="slidenum">
              <a:rPr lang="en-US" smtClean="0"/>
              <a:pPr/>
              <a:t>18</a:t>
            </a:fld>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E9F67712-7C4F-A3CA-939F-78D774BF30B4}"/>
              </a:ext>
            </a:extLst>
          </p:cNvPr>
          <p:cNvPicPr>
            <a:picLocks noChangeAspect="1"/>
          </p:cNvPicPr>
          <p:nvPr/>
        </p:nvPicPr>
        <p:blipFill>
          <a:blip r:embed="rId2"/>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195353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51BDF5-FDD7-9421-41AA-A9CD87933D95}"/>
              </a:ext>
            </a:extLst>
          </p:cNvPr>
          <p:cNvSpPr>
            <a:spLocks noGrp="1"/>
          </p:cNvSpPr>
          <p:nvPr>
            <p:ph sz="quarter" idx="13"/>
          </p:nvPr>
        </p:nvSpPr>
        <p:spPr>
          <a:xfrm>
            <a:off x="473354" y="1171852"/>
            <a:ext cx="10762461" cy="5027780"/>
          </a:xfrm>
        </p:spPr>
        <p:txBody>
          <a:bodyPr/>
          <a:lstStyle/>
          <a:p>
            <a:r>
              <a:rPr lang="en-US" b="0" i="0" dirty="0">
                <a:solidFill>
                  <a:srgbClr val="161616"/>
                </a:solidFill>
                <a:effectLst/>
                <a:latin typeface="Calibri" panose="020F0502020204030204" pitchFamily="34" charset="0"/>
                <a:cs typeface="Calibri" panose="020F0502020204030204" pitchFamily="34" charset="0"/>
              </a:rPr>
              <a:t>Azure  has tools designed to help you move or interact with individual files or small file groups. </a:t>
            </a:r>
            <a:endParaRPr lang="en-US" dirty="0">
              <a:solidFill>
                <a:srgbClr val="161616"/>
              </a:solidFill>
              <a:latin typeface="Calibri" panose="020F0502020204030204" pitchFamily="34" charset="0"/>
              <a:cs typeface="Calibri" panose="020F0502020204030204" pitchFamily="34" charset="0"/>
            </a:endParaRPr>
          </a:p>
          <a:p>
            <a:pPr marL="0" indent="0">
              <a:buNone/>
            </a:pPr>
            <a:r>
              <a:rPr lang="en-US" sz="2800" dirty="0">
                <a:solidFill>
                  <a:srgbClr val="161616"/>
                </a:solidFill>
                <a:latin typeface="Calibri" panose="020F0502020204030204" pitchFamily="34" charset="0"/>
                <a:cs typeface="Calibri" panose="020F0502020204030204" pitchFamily="34" charset="0"/>
              </a:rPr>
              <a:t>      </a:t>
            </a:r>
            <a:r>
              <a:rPr lang="en-US" sz="2000" dirty="0">
                <a:solidFill>
                  <a:srgbClr val="161616"/>
                </a:solidFill>
                <a:latin typeface="Calibri" panose="020F0502020204030204" pitchFamily="34" charset="0"/>
                <a:cs typeface="Calibri" panose="020F0502020204030204" pitchFamily="34" charset="0"/>
              </a:rPr>
              <a:t>1. </a:t>
            </a:r>
            <a:r>
              <a:rPr lang="en-US" sz="2000" b="1" i="0" dirty="0">
                <a:solidFill>
                  <a:srgbClr val="161616"/>
                </a:solidFill>
                <a:effectLst/>
                <a:latin typeface="Calibri" panose="020F0502020204030204" pitchFamily="34" charset="0"/>
                <a:cs typeface="Calibri" panose="020F0502020204030204" pitchFamily="34" charset="0"/>
              </a:rPr>
              <a:t>AzCopy : </a:t>
            </a:r>
          </a:p>
          <a:p>
            <a:pPr marL="0" indent="0">
              <a:buNone/>
            </a:pPr>
            <a:r>
              <a:rPr lang="en-US" sz="2000" b="1" dirty="0">
                <a:solidFill>
                  <a:srgbClr val="161616"/>
                </a:solidFill>
                <a:latin typeface="Calibri" panose="020F0502020204030204" pitchFamily="34" charset="0"/>
                <a:cs typeface="Calibri" panose="020F0502020204030204" pitchFamily="34" charset="0"/>
              </a:rPr>
              <a:t>                 </a:t>
            </a:r>
            <a:r>
              <a:rPr lang="en-US" sz="2000" b="0" i="0" dirty="0">
                <a:solidFill>
                  <a:srgbClr val="161616"/>
                </a:solidFill>
                <a:effectLst/>
                <a:latin typeface="Segoe UI" panose="020B0502040204020203" pitchFamily="34" charset="0"/>
              </a:rPr>
              <a:t>copy blobs or files to or from your storage account.</a:t>
            </a:r>
            <a:endParaRPr lang="en-US" sz="2000" b="0" i="0" dirty="0">
              <a:solidFill>
                <a:srgbClr val="161616"/>
              </a:solidFill>
              <a:effectLst/>
              <a:latin typeface="Calibri" panose="020F0502020204030204" pitchFamily="34" charset="0"/>
              <a:cs typeface="Calibri" panose="020F0502020204030204" pitchFamily="34" charset="0"/>
            </a:endParaRPr>
          </a:p>
          <a:p>
            <a:pPr marL="0" indent="0">
              <a:buNone/>
            </a:pPr>
            <a:r>
              <a:rPr lang="en-US" sz="2000" dirty="0">
                <a:solidFill>
                  <a:srgbClr val="161616"/>
                </a:solidFill>
                <a:latin typeface="Calibri" panose="020F0502020204030204" pitchFamily="34" charset="0"/>
                <a:cs typeface="Calibri" panose="020F0502020204030204" pitchFamily="34" charset="0"/>
              </a:rPr>
              <a:t>        </a:t>
            </a:r>
            <a:r>
              <a:rPr lang="en-US" sz="2000" b="1" dirty="0">
                <a:solidFill>
                  <a:srgbClr val="161616"/>
                </a:solidFill>
                <a:latin typeface="Calibri" panose="020F0502020204030204" pitchFamily="34" charset="0"/>
                <a:cs typeface="Calibri" panose="020F0502020204030204" pitchFamily="34" charset="0"/>
              </a:rPr>
              <a:t>2.</a:t>
            </a:r>
            <a:r>
              <a:rPr lang="en-US" sz="2000" b="1" i="0" dirty="0">
                <a:solidFill>
                  <a:srgbClr val="161616"/>
                </a:solidFill>
                <a:effectLst/>
                <a:latin typeface="Calibri" panose="020F0502020204030204" pitchFamily="34" charset="0"/>
                <a:cs typeface="Calibri" panose="020F0502020204030204" pitchFamily="34" charset="0"/>
              </a:rPr>
              <a:t> Azure Storage Explorer  : </a:t>
            </a:r>
          </a:p>
          <a:p>
            <a:pPr marL="0" indent="0">
              <a:buNone/>
            </a:pPr>
            <a:r>
              <a:rPr lang="en-US" sz="2000" b="1" dirty="0">
                <a:solidFill>
                  <a:srgbClr val="161616"/>
                </a:solidFill>
                <a:latin typeface="Calibri" panose="020F0502020204030204" pitchFamily="34" charset="0"/>
                <a:cs typeface="Calibri" panose="020F0502020204030204" pitchFamily="34" charset="0"/>
              </a:rPr>
              <a:t>             </a:t>
            </a:r>
            <a:r>
              <a:rPr lang="en-US" sz="2000" b="0" i="0" dirty="0">
                <a:solidFill>
                  <a:srgbClr val="161616"/>
                </a:solidFill>
                <a:effectLst/>
                <a:latin typeface="Segoe UI" panose="020B0502040204020203" pitchFamily="34" charset="0"/>
              </a:rPr>
              <a:t>provides a graphical interface to manage files and blobs in your Azure Storage Account.</a:t>
            </a:r>
            <a:endParaRPr lang="en-US" sz="2000" b="0" i="0" dirty="0">
              <a:solidFill>
                <a:srgbClr val="161616"/>
              </a:solidFill>
              <a:effectLst/>
              <a:latin typeface="Calibri" panose="020F0502020204030204" pitchFamily="34" charset="0"/>
              <a:cs typeface="Calibri" panose="020F0502020204030204" pitchFamily="34" charset="0"/>
            </a:endParaRPr>
          </a:p>
          <a:p>
            <a:pPr marL="0" indent="0">
              <a:buNone/>
            </a:pPr>
            <a:r>
              <a:rPr lang="en-US" sz="2000" dirty="0">
                <a:solidFill>
                  <a:srgbClr val="161616"/>
                </a:solidFill>
                <a:latin typeface="Calibri" panose="020F0502020204030204" pitchFamily="34" charset="0"/>
                <a:cs typeface="Calibri" panose="020F0502020204030204" pitchFamily="34" charset="0"/>
              </a:rPr>
              <a:t>        </a:t>
            </a:r>
            <a:r>
              <a:rPr lang="en-US" sz="2000" b="1" dirty="0">
                <a:solidFill>
                  <a:srgbClr val="161616"/>
                </a:solidFill>
                <a:latin typeface="Calibri" panose="020F0502020204030204" pitchFamily="34" charset="0"/>
                <a:cs typeface="Calibri" panose="020F0502020204030204" pitchFamily="34" charset="0"/>
              </a:rPr>
              <a:t>3. </a:t>
            </a:r>
            <a:r>
              <a:rPr lang="en-US" sz="2000" b="1" i="0" dirty="0">
                <a:solidFill>
                  <a:srgbClr val="161616"/>
                </a:solidFill>
                <a:effectLst/>
                <a:latin typeface="Calibri" panose="020F0502020204030204" pitchFamily="34" charset="0"/>
                <a:cs typeface="Calibri" panose="020F0502020204030204" pitchFamily="34" charset="0"/>
              </a:rPr>
              <a:t>Azure File Sync : </a:t>
            </a:r>
          </a:p>
          <a:p>
            <a:pPr marL="0" indent="0">
              <a:buNone/>
            </a:pPr>
            <a:r>
              <a:rPr lang="en-US" sz="2000" b="1" dirty="0">
                <a:solidFill>
                  <a:srgbClr val="161616"/>
                </a:solidFill>
                <a:latin typeface="Calibri" panose="020F0502020204030204" pitchFamily="34" charset="0"/>
                <a:cs typeface="Calibri" panose="020F0502020204030204" pitchFamily="34" charset="0"/>
              </a:rPr>
              <a:t>             </a:t>
            </a:r>
            <a:r>
              <a:rPr lang="en-US" sz="2000" b="0" i="0" dirty="0">
                <a:solidFill>
                  <a:srgbClr val="161616"/>
                </a:solidFill>
                <a:effectLst/>
                <a:latin typeface="Segoe UI" panose="020B0502040204020203" pitchFamily="34" charset="0"/>
              </a:rPr>
              <a:t>centralize your file shares in Azure Files</a:t>
            </a:r>
            <a:endParaRPr lang="en-US" sz="2000" dirty="0">
              <a:latin typeface="Calibri" panose="020F0502020204030204" pitchFamily="34" charset="0"/>
              <a:cs typeface="Calibri" panose="020F0502020204030204" pitchFamily="34" charset="0"/>
            </a:endParaRPr>
          </a:p>
          <a:p>
            <a:endParaRPr lang="en-US" dirty="0"/>
          </a:p>
        </p:txBody>
      </p:sp>
      <p:sp>
        <p:nvSpPr>
          <p:cNvPr id="3" name="Title 2">
            <a:extLst>
              <a:ext uri="{FF2B5EF4-FFF2-40B4-BE49-F238E27FC236}">
                <a16:creationId xmlns:a16="http://schemas.microsoft.com/office/drawing/2014/main" id="{CE9B3141-F67F-C0A2-37CB-CCAAC5259045}"/>
              </a:ext>
            </a:extLst>
          </p:cNvPr>
          <p:cNvSpPr>
            <a:spLocks noGrp="1"/>
          </p:cNvSpPr>
          <p:nvPr>
            <p:ph type="title"/>
          </p:nvPr>
        </p:nvSpPr>
        <p:spPr>
          <a:xfrm>
            <a:off x="548641" y="488561"/>
            <a:ext cx="6713294" cy="408084"/>
          </a:xfrm>
        </p:spPr>
        <p:txBody>
          <a:bodyPr/>
          <a:lstStyle/>
          <a:p>
            <a:r>
              <a:rPr lang="en-US" sz="2800" dirty="0">
                <a:latin typeface="Calibri" panose="020F0502020204030204" pitchFamily="34" charset="0"/>
                <a:cs typeface="Calibri" panose="020F0502020204030204" pitchFamily="34" charset="0"/>
              </a:rPr>
              <a:t>Azure File movement options</a:t>
            </a:r>
          </a:p>
        </p:txBody>
      </p:sp>
      <p:sp>
        <p:nvSpPr>
          <p:cNvPr id="4" name="Date Placeholder 3">
            <a:extLst>
              <a:ext uri="{FF2B5EF4-FFF2-40B4-BE49-F238E27FC236}">
                <a16:creationId xmlns:a16="http://schemas.microsoft.com/office/drawing/2014/main" id="{39A9CDD2-AB63-3B30-59D2-C8C51FEF705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12A0636-8CF2-C978-6F1F-70D60F5ED3F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F8F1440-9761-7EF1-75C2-772161894DCA}"/>
              </a:ext>
            </a:extLst>
          </p:cNvPr>
          <p:cNvSpPr>
            <a:spLocks noGrp="1"/>
          </p:cNvSpPr>
          <p:nvPr>
            <p:ph type="sldNum" sz="quarter" idx="16"/>
          </p:nvPr>
        </p:nvSpPr>
        <p:spPr/>
        <p:txBody>
          <a:bodyPr/>
          <a:lstStyle/>
          <a:p>
            <a:fld id="{2533969A-88D7-D043-9145-D433A02B4603}" type="slidenum">
              <a:rPr lang="en-US" smtClean="0"/>
              <a:pPr/>
              <a:t>19</a:t>
            </a:fld>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6CE75146-E319-0966-80B4-6686D1483F6A}"/>
              </a:ext>
            </a:extLst>
          </p:cNvPr>
          <p:cNvPicPr>
            <a:picLocks noChangeAspect="1"/>
          </p:cNvPicPr>
          <p:nvPr/>
        </p:nvPicPr>
        <p:blipFill>
          <a:blip r:embed="rId2"/>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410212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2CBCE9-A655-6C7D-51A7-9DAE6B344F46}"/>
              </a:ext>
            </a:extLst>
          </p:cNvPr>
          <p:cNvSpPr>
            <a:spLocks noGrp="1"/>
          </p:cNvSpPr>
          <p:nvPr>
            <p:ph idx="1"/>
          </p:nvPr>
        </p:nvSpPr>
        <p:spPr>
          <a:xfrm>
            <a:off x="1904213" y="2423604"/>
            <a:ext cx="7975077" cy="3284738"/>
          </a:xfrm>
        </p:spPr>
        <p:txBody>
          <a:bodyPr/>
          <a:lstStyle/>
          <a:p>
            <a:pPr algn="l"/>
            <a:endParaRPr lang="en-US" sz="2400" dirty="0">
              <a:latin typeface="Georgia" panose="02040502050405020303" pitchFamily="18" charset="0"/>
            </a:endParaRPr>
          </a:p>
          <a:p>
            <a:pPr marL="457200" indent="-457200" algn="l">
              <a:buFont typeface="Wingdings" panose="05000000000000000000" pitchFamily="2" charset="2"/>
              <a:buChar char="Ø"/>
            </a:pPr>
            <a:r>
              <a:rPr lang="en-US" sz="2400" dirty="0">
                <a:latin typeface="Georgia" panose="02040502050405020303" pitchFamily="18" charset="0"/>
              </a:rPr>
              <a:t>Azure Network Services</a:t>
            </a:r>
          </a:p>
          <a:p>
            <a:pPr marL="457200" indent="-457200" algn="l">
              <a:buFont typeface="Wingdings" panose="05000000000000000000" pitchFamily="2" charset="2"/>
              <a:buChar char="Ø"/>
            </a:pPr>
            <a:r>
              <a:rPr lang="en-US" sz="2400" dirty="0">
                <a:latin typeface="Georgia" panose="02040502050405020303" pitchFamily="18" charset="0"/>
              </a:rPr>
              <a:t>Azure Storage Services</a:t>
            </a:r>
          </a:p>
          <a:p>
            <a:pPr marL="457200" indent="-457200" algn="l">
              <a:buFont typeface="Wingdings" panose="05000000000000000000" pitchFamily="2" charset="2"/>
              <a:buChar char="Ø"/>
            </a:pPr>
            <a:r>
              <a:rPr lang="en-US" sz="2400" dirty="0">
                <a:latin typeface="Georgia" panose="02040502050405020303" pitchFamily="18" charset="0"/>
              </a:rPr>
              <a:t>Identity Services</a:t>
            </a:r>
          </a:p>
          <a:p>
            <a:pPr marL="457200" indent="-457200" algn="l">
              <a:buFont typeface="Wingdings" panose="05000000000000000000" pitchFamily="2" charset="2"/>
              <a:buChar char="Ø"/>
            </a:pPr>
            <a:endParaRPr lang="en-US" sz="2400" dirty="0">
              <a:latin typeface="Georgia" panose="02040502050405020303" pitchFamily="18" charset="0"/>
            </a:endParaRPr>
          </a:p>
          <a:p>
            <a:pPr algn="l"/>
            <a:endParaRPr lang="en-US" sz="2400" dirty="0">
              <a:latin typeface="Georgia" panose="02040502050405020303" pitchFamily="18" charset="0"/>
            </a:endParaRPr>
          </a:p>
          <a:p>
            <a:pPr marL="457200" indent="-457200" algn="l">
              <a:buFont typeface="Wingdings" panose="05000000000000000000" pitchFamily="2" charset="2"/>
              <a:buChar char="Ø"/>
            </a:pPr>
            <a:endParaRPr lang="en-US" sz="2400" dirty="0">
              <a:latin typeface="Georgia" panose="02040502050405020303" pitchFamily="18" charset="0"/>
            </a:endParaRPr>
          </a:p>
          <a:p>
            <a:pPr algn="l"/>
            <a:endParaRPr lang="en-US" sz="2400" dirty="0">
              <a:latin typeface="Georgia" panose="02040502050405020303" pitchFamily="18" charset="0"/>
            </a:endParaRPr>
          </a:p>
        </p:txBody>
      </p:sp>
      <p:sp>
        <p:nvSpPr>
          <p:cNvPr id="3" name="Date Placeholder 2">
            <a:extLst>
              <a:ext uri="{FF2B5EF4-FFF2-40B4-BE49-F238E27FC236}">
                <a16:creationId xmlns:a16="http://schemas.microsoft.com/office/drawing/2014/main" id="{312BBB42-6022-DBFC-41B8-B07644E0B8D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BB063A73-A843-C907-CB34-4A661C480D25}"/>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AA4F2017-9CB4-49C1-3BFB-591197462D5A}"/>
              </a:ext>
            </a:extLst>
          </p:cNvPr>
          <p:cNvSpPr>
            <a:spLocks noGrp="1"/>
          </p:cNvSpPr>
          <p:nvPr>
            <p:ph type="sldNum" sz="quarter" idx="12"/>
          </p:nvPr>
        </p:nvSpPr>
        <p:spPr/>
        <p:txBody>
          <a:bodyPr/>
          <a:lstStyle/>
          <a:p>
            <a:fld id="{2533969A-88D7-D043-9145-D433A02B4603}" type="slidenum">
              <a:rPr lang="en-US" smtClean="0"/>
              <a:pPr/>
              <a:t>2</a:t>
            </a:fld>
            <a:endParaRPr lang="en-US" dirty="0"/>
          </a:p>
        </p:txBody>
      </p:sp>
      <p:sp>
        <p:nvSpPr>
          <p:cNvPr id="6" name="TextBox 5">
            <a:extLst>
              <a:ext uri="{FF2B5EF4-FFF2-40B4-BE49-F238E27FC236}">
                <a16:creationId xmlns:a16="http://schemas.microsoft.com/office/drawing/2014/main" id="{A5A318A2-C46D-7BAE-E772-67CFC4D8F8B3}"/>
              </a:ext>
            </a:extLst>
          </p:cNvPr>
          <p:cNvSpPr txBox="1"/>
          <p:nvPr/>
        </p:nvSpPr>
        <p:spPr>
          <a:xfrm>
            <a:off x="650448" y="895546"/>
            <a:ext cx="5194171" cy="523220"/>
          </a:xfrm>
          <a:prstGeom prst="rect">
            <a:avLst/>
          </a:prstGeom>
          <a:noFill/>
        </p:spPr>
        <p:txBody>
          <a:bodyPr wrap="square" rtlCol="0">
            <a:spAutoFit/>
          </a:bodyPr>
          <a:lstStyle/>
          <a:p>
            <a:r>
              <a:rPr lang="en-US" sz="2800" b="1" dirty="0">
                <a:solidFill>
                  <a:schemeClr val="bg2"/>
                </a:solidFill>
                <a:latin typeface="Georgia" panose="02040502050405020303" pitchFamily="18" charset="0"/>
              </a:rPr>
              <a:t>Outlines  (Day -5)</a:t>
            </a:r>
          </a:p>
        </p:txBody>
      </p:sp>
    </p:spTree>
    <p:extLst>
      <p:ext uri="{BB962C8B-B14F-4D97-AF65-F5344CB8AC3E}">
        <p14:creationId xmlns:p14="http://schemas.microsoft.com/office/powerpoint/2010/main" val="3783807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EB8ACEB-C226-2321-2B6F-5ED4FDA38B4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Identity Services</a:t>
            </a:r>
          </a:p>
        </p:txBody>
      </p:sp>
      <p:sp>
        <p:nvSpPr>
          <p:cNvPr id="5" name="Footer Placeholder 4">
            <a:extLst>
              <a:ext uri="{FF2B5EF4-FFF2-40B4-BE49-F238E27FC236}">
                <a16:creationId xmlns:a16="http://schemas.microsoft.com/office/drawing/2014/main" id="{5A2A8649-D153-186B-E38D-B62A910E1494}"/>
              </a:ext>
            </a:extLst>
          </p:cNvPr>
          <p:cNvSpPr>
            <a:spLocks noGrp="1"/>
          </p:cNvSpPr>
          <p:nvPr>
            <p:ph type="ftr" sz="quarter" idx="15"/>
          </p:nvPr>
        </p:nvSpPr>
        <p:spPr>
          <a:xfrm rot="10800000" flipV="1">
            <a:off x="39624" y="6346611"/>
            <a:ext cx="4103190" cy="586855"/>
          </a:xfrm>
        </p:spPr>
        <p:txBody>
          <a:bodyPr vert="horz" lIns="91440" tIns="45720" rIns="91440" bIns="45720" rtlCol="0" anchor="ctr">
            <a:normAutofit/>
          </a:bodyPr>
          <a:lstStyle/>
          <a:p>
            <a:pPr>
              <a:spcAft>
                <a:spcPts val="600"/>
              </a:spcAft>
            </a:pPr>
            <a:r>
              <a:rPr lang="en-US" sz="1100" kern="1200" dirty="0">
                <a:solidFill>
                  <a:srgbClr val="FFFFFF"/>
                </a:solidFill>
                <a:latin typeface="+mn-lt"/>
                <a:ea typeface="+mn-ea"/>
                <a:cs typeface="+mn-cs"/>
              </a:rPr>
              <a:t>© 2023 Trellance, Inc. All rights reserved.</a:t>
            </a:r>
          </a:p>
        </p:txBody>
      </p:sp>
      <p:sp>
        <p:nvSpPr>
          <p:cNvPr id="2" name="Content Placeholder 1">
            <a:extLst>
              <a:ext uri="{FF2B5EF4-FFF2-40B4-BE49-F238E27FC236}">
                <a16:creationId xmlns:a16="http://schemas.microsoft.com/office/drawing/2014/main" id="{8500096C-169C-CADE-6AEA-65494C825F15}"/>
              </a:ext>
            </a:extLst>
          </p:cNvPr>
          <p:cNvSpPr>
            <a:spLocks noGrp="1"/>
          </p:cNvSpPr>
          <p:nvPr>
            <p:ph sz="quarter" idx="13"/>
          </p:nvPr>
        </p:nvSpPr>
        <p:spPr>
          <a:xfrm>
            <a:off x="4581727" y="649480"/>
            <a:ext cx="4433346" cy="5546047"/>
          </a:xfrm>
        </p:spPr>
        <p:txBody>
          <a:bodyPr vert="horz" lIns="91440" tIns="45720" rIns="91440" bIns="45720" rtlCol="0" anchor="ctr">
            <a:normAutofit/>
          </a:bodyPr>
          <a:lstStyle/>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Azure Active Directory (AAD)</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Authentication and Authorization</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Windows Server AD-DS</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Azure authentication Methods</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Conditional Access</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Role Based Access Control (RBAC)</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Layers of defense-in-depth</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Microsoft Defender for Cloud</a:t>
            </a:r>
          </a:p>
        </p:txBody>
      </p:sp>
      <p:pic>
        <p:nvPicPr>
          <p:cNvPr id="11" name="Graphic 10" descr="Lock">
            <a:extLst>
              <a:ext uri="{FF2B5EF4-FFF2-40B4-BE49-F238E27FC236}">
                <a16:creationId xmlns:a16="http://schemas.microsoft.com/office/drawing/2014/main" id="{A41C09CF-AE37-1D40-29D4-67F9A2D6BD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6129" y="1627051"/>
            <a:ext cx="3170583" cy="3615776"/>
          </a:xfrm>
          <a:prstGeom prst="rect">
            <a:avLst/>
          </a:prstGeom>
        </p:spPr>
      </p:pic>
      <p:sp>
        <p:nvSpPr>
          <p:cNvPr id="4" name="Date Placeholder 3">
            <a:extLst>
              <a:ext uri="{FF2B5EF4-FFF2-40B4-BE49-F238E27FC236}">
                <a16:creationId xmlns:a16="http://schemas.microsoft.com/office/drawing/2014/main" id="{839429FE-DF2F-24C2-4A9E-6469DBDCE2CF}"/>
              </a:ext>
            </a:extLst>
          </p:cNvPr>
          <p:cNvSpPr>
            <a:spLocks noGrp="1"/>
          </p:cNvSpPr>
          <p:nvPr>
            <p:ph type="dt" sz="half" idx="14"/>
          </p:nvPr>
        </p:nvSpPr>
        <p:spPr>
          <a:xfrm>
            <a:off x="6096000" y="6455664"/>
            <a:ext cx="1362075" cy="365125"/>
          </a:xfrm>
        </p:spPr>
        <p:txBody>
          <a:bodyPr vert="horz" lIns="91440" tIns="45720" rIns="91440" bIns="45720" rtlCol="0" anchor="ctr">
            <a:normAutofit/>
          </a:bodyPr>
          <a:lstStyle/>
          <a:p>
            <a:pPr algn="r">
              <a:spcAft>
                <a:spcPts val="600"/>
              </a:spcAft>
            </a:pPr>
            <a:fld id="{5A648A70-83CF-4E49-9808-06D21AC6D48F}" type="datetime4">
              <a:rPr lang="en-US" sz="1100">
                <a:solidFill>
                  <a:schemeClr val="tx1">
                    <a:lumMod val="50000"/>
                    <a:lumOff val="50000"/>
                  </a:schemeClr>
                </a:solidFill>
                <a:latin typeface="+mn-lt"/>
                <a:cs typeface="+mn-cs"/>
              </a:rPr>
              <a:pPr algn="r">
                <a:spcAft>
                  <a:spcPts val="600"/>
                </a:spcAft>
              </a:pPr>
              <a:t>June 23, 2023</a:t>
            </a:fld>
            <a:endParaRPr lang="en-US" sz="1100" dirty="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3373007C-2C65-D64E-7B77-6D201F901B75}"/>
              </a:ext>
            </a:extLst>
          </p:cNvPr>
          <p:cNvSpPr>
            <a:spLocks noGrp="1"/>
          </p:cNvSpPr>
          <p:nvPr>
            <p:ph type="sldNum" sz="quarter" idx="16"/>
          </p:nvPr>
        </p:nvSpPr>
        <p:spPr>
          <a:xfrm>
            <a:off x="11401425" y="6455664"/>
            <a:ext cx="371475" cy="365125"/>
          </a:xfrm>
        </p:spPr>
        <p:txBody>
          <a:bodyPr vert="horz" lIns="91440" tIns="45720" rIns="91440" bIns="45720" rtlCol="0" anchor="ctr">
            <a:normAutofit/>
          </a:bodyPr>
          <a:lstStyle/>
          <a:p>
            <a:pPr>
              <a:spcAft>
                <a:spcPts val="600"/>
              </a:spcAft>
            </a:pPr>
            <a:fld id="{2533969A-88D7-D043-9145-D433A02B4603}" type="slidenum">
              <a:rPr lang="en-US" sz="1100">
                <a:solidFill>
                  <a:schemeClr val="tx1">
                    <a:lumMod val="50000"/>
                    <a:lumOff val="50000"/>
                  </a:schemeClr>
                </a:solidFill>
                <a:latin typeface="+mn-lt"/>
                <a:cs typeface="+mn-cs"/>
              </a:rPr>
              <a:pPr>
                <a:spcAft>
                  <a:spcPts val="600"/>
                </a:spcAft>
              </a:pPr>
              <a:t>20</a:t>
            </a:fld>
            <a:endParaRPr lang="en-US" sz="1100" dirty="0">
              <a:solidFill>
                <a:schemeClr val="tx1">
                  <a:lumMod val="50000"/>
                  <a:lumOff val="50000"/>
                </a:schemeClr>
              </a:solidFill>
              <a:latin typeface="+mn-lt"/>
              <a:cs typeface="+mn-cs"/>
            </a:endParaRPr>
          </a:p>
        </p:txBody>
      </p:sp>
      <p:pic>
        <p:nvPicPr>
          <p:cNvPr id="8" name="Picture 7" descr="A blue text on a white background&#10;&#10;Description automatically generated with medium confidence">
            <a:extLst>
              <a:ext uri="{FF2B5EF4-FFF2-40B4-BE49-F238E27FC236}">
                <a16:creationId xmlns:a16="http://schemas.microsoft.com/office/drawing/2014/main" id="{13322885-2A03-24BC-3C91-25CC7FA391AF}"/>
              </a:ext>
            </a:extLst>
          </p:cNvPr>
          <p:cNvPicPr>
            <a:picLocks noChangeAspect="1"/>
          </p:cNvPicPr>
          <p:nvPr/>
        </p:nvPicPr>
        <p:blipFill>
          <a:blip r:embed="rId4"/>
          <a:stretch>
            <a:fillRect/>
          </a:stretch>
        </p:blipFill>
        <p:spPr>
          <a:xfrm>
            <a:off x="9909282" y="266527"/>
            <a:ext cx="1677880" cy="310719"/>
          </a:xfrm>
          <a:prstGeom prst="rect">
            <a:avLst/>
          </a:prstGeom>
        </p:spPr>
      </p:pic>
    </p:spTree>
    <p:extLst>
      <p:ext uri="{BB962C8B-B14F-4D97-AF65-F5344CB8AC3E}">
        <p14:creationId xmlns:p14="http://schemas.microsoft.com/office/powerpoint/2010/main" val="1220609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Icon&#10;&#10;Description automatically generated">
            <a:extLst>
              <a:ext uri="{FF2B5EF4-FFF2-40B4-BE49-F238E27FC236}">
                <a16:creationId xmlns:a16="http://schemas.microsoft.com/office/drawing/2014/main" id="{75084EAA-075A-97CA-3015-F805E2B87FC3}"/>
              </a:ext>
            </a:extLst>
          </p:cNvPr>
          <p:cNvPicPr>
            <a:picLocks noGrp="1" noChangeAspect="1"/>
          </p:cNvPicPr>
          <p:nvPr>
            <p:ph sz="quarter" idx="13"/>
          </p:nvPr>
        </p:nvPicPr>
        <p:blipFill>
          <a:blip r:embed="rId3"/>
          <a:stretch>
            <a:fillRect/>
          </a:stretch>
        </p:blipFill>
        <p:spPr>
          <a:xfrm>
            <a:off x="6844683" y="1343235"/>
            <a:ext cx="4523017" cy="3166225"/>
          </a:xfrm>
        </p:spPr>
      </p:pic>
      <p:sp>
        <p:nvSpPr>
          <p:cNvPr id="3" name="Title 2">
            <a:extLst>
              <a:ext uri="{FF2B5EF4-FFF2-40B4-BE49-F238E27FC236}">
                <a16:creationId xmlns:a16="http://schemas.microsoft.com/office/drawing/2014/main" id="{40A561D6-91EE-BF0F-6964-E1D3A657EAE4}"/>
              </a:ext>
            </a:extLst>
          </p:cNvPr>
          <p:cNvSpPr>
            <a:spLocks noGrp="1"/>
          </p:cNvSpPr>
          <p:nvPr>
            <p:ph type="title"/>
          </p:nvPr>
        </p:nvSpPr>
        <p:spPr>
          <a:xfrm>
            <a:off x="548640" y="488561"/>
            <a:ext cx="10687175" cy="529534"/>
          </a:xfrm>
        </p:spPr>
        <p:txBody>
          <a:bodyPr/>
          <a:lstStyle/>
          <a:p>
            <a:r>
              <a:rPr lang="en-US" sz="2800" dirty="0">
                <a:latin typeface="Calibri" panose="020F0502020204030204" pitchFamily="34" charset="0"/>
                <a:cs typeface="Calibri" panose="020F0502020204030204" pitchFamily="34" charset="0"/>
              </a:rPr>
              <a:t>Azure Active Directory</a:t>
            </a:r>
          </a:p>
        </p:txBody>
      </p:sp>
      <p:sp>
        <p:nvSpPr>
          <p:cNvPr id="4" name="Date Placeholder 3">
            <a:extLst>
              <a:ext uri="{FF2B5EF4-FFF2-40B4-BE49-F238E27FC236}">
                <a16:creationId xmlns:a16="http://schemas.microsoft.com/office/drawing/2014/main" id="{75B9C183-0E97-A2A0-C90D-44B7C8F3E82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FEB0CD6-6EC2-01BF-65CE-23939B04946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8C2A618-DB8F-3398-B993-DF2301A0BD85}"/>
              </a:ext>
            </a:extLst>
          </p:cNvPr>
          <p:cNvSpPr>
            <a:spLocks noGrp="1"/>
          </p:cNvSpPr>
          <p:nvPr>
            <p:ph type="sldNum" sz="quarter" idx="16"/>
          </p:nvPr>
        </p:nvSpPr>
        <p:spPr/>
        <p:txBody>
          <a:bodyPr/>
          <a:lstStyle/>
          <a:p>
            <a:fld id="{2533969A-88D7-D043-9145-D433A02B4603}" type="slidenum">
              <a:rPr lang="en-US" smtClean="0"/>
              <a:pPr/>
              <a:t>21</a:t>
            </a:fld>
            <a:endParaRPr lang="en-US" dirty="0"/>
          </a:p>
        </p:txBody>
      </p:sp>
      <p:sp>
        <p:nvSpPr>
          <p:cNvPr id="10" name="TextBox 9">
            <a:extLst>
              <a:ext uri="{FF2B5EF4-FFF2-40B4-BE49-F238E27FC236}">
                <a16:creationId xmlns:a16="http://schemas.microsoft.com/office/drawing/2014/main" id="{84B365E5-FCCE-0417-9E65-64B2E4939E70}"/>
              </a:ext>
            </a:extLst>
          </p:cNvPr>
          <p:cNvSpPr txBox="1"/>
          <p:nvPr/>
        </p:nvSpPr>
        <p:spPr>
          <a:xfrm>
            <a:off x="772998" y="1018095"/>
            <a:ext cx="6151585" cy="467820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AD is a </a:t>
            </a:r>
            <a:r>
              <a:rPr lang="en-US" sz="2000" b="1" dirty="0">
                <a:solidFill>
                  <a:schemeClr val="tx2"/>
                </a:solidFill>
                <a:latin typeface="Calibri" panose="020F0502020204030204" pitchFamily="34" charset="0"/>
                <a:cs typeface="Calibri" panose="020F0502020204030204" pitchFamily="34" charset="0"/>
              </a:rPr>
              <a:t>directory service </a:t>
            </a:r>
            <a:r>
              <a:rPr lang="en-US" sz="2000" dirty="0">
                <a:solidFill>
                  <a:schemeClr val="tx2"/>
                </a:solidFill>
                <a:latin typeface="Calibri" panose="020F0502020204030204" pitchFamily="34" charset="0"/>
                <a:cs typeface="Calibri" panose="020F0502020204030204" pitchFamily="34" charset="0"/>
              </a:rPr>
              <a:t>that enables you to sign in and access </a:t>
            </a:r>
            <a:r>
              <a:rPr lang="en-US" sz="2000" b="0" i="0" dirty="0">
                <a:solidFill>
                  <a:srgbClr val="161616"/>
                </a:solidFill>
                <a:effectLst/>
                <a:latin typeface="Calibri" panose="020F0502020204030204" pitchFamily="34" charset="0"/>
                <a:cs typeface="Calibri" panose="020F0502020204030204" pitchFamily="34" charset="0"/>
              </a:rPr>
              <a:t>both Microsoft cloud applications and cloud applications that you develop.</a:t>
            </a: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Microsoft Cloud based identity and access management services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User information such as username, id, email, password and address is stored in Azure AD by organizations </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i="0" dirty="0">
                <a:solidFill>
                  <a:srgbClr val="161616"/>
                </a:solidFill>
                <a:effectLst/>
                <a:latin typeface="Segoe UI" panose="020B0502040204020203" pitchFamily="34" charset="0"/>
              </a:rPr>
              <a:t>Who uses Azure AD?</a:t>
            </a:r>
          </a:p>
          <a:p>
            <a:r>
              <a:rPr lang="en-US" sz="2000" dirty="0">
                <a:solidFill>
                  <a:schemeClr val="tx2"/>
                </a:solidFill>
                <a:latin typeface="Calibri" panose="020F0502020204030204" pitchFamily="34" charset="0"/>
                <a:cs typeface="Calibri" panose="020F0502020204030204" pitchFamily="34" charset="0"/>
              </a:rPr>
              <a:t>         (Admins, App developers, Users, Online service </a:t>
            </a:r>
          </a:p>
          <a:p>
            <a:r>
              <a:rPr lang="en-US" sz="2000" dirty="0">
                <a:solidFill>
                  <a:schemeClr val="tx2"/>
                </a:solidFill>
                <a:latin typeface="Calibri" panose="020F0502020204030204" pitchFamily="34" charset="0"/>
                <a:cs typeface="Calibri" panose="020F0502020204030204" pitchFamily="34" charset="0"/>
              </a:rPr>
              <a:t>           subscribers)</a:t>
            </a:r>
          </a:p>
        </p:txBody>
      </p:sp>
      <p:pic>
        <p:nvPicPr>
          <p:cNvPr id="2" name="Picture 1" descr="A blue text on a white background&#10;&#10;Description automatically generated with medium confidence">
            <a:extLst>
              <a:ext uri="{FF2B5EF4-FFF2-40B4-BE49-F238E27FC236}">
                <a16:creationId xmlns:a16="http://schemas.microsoft.com/office/drawing/2014/main" id="{8BCAA258-8635-828E-2D97-2CFBE3B4042F}"/>
              </a:ext>
            </a:extLst>
          </p:cNvPr>
          <p:cNvPicPr>
            <a:picLocks noChangeAspect="1"/>
          </p:cNvPicPr>
          <p:nvPr/>
        </p:nvPicPr>
        <p:blipFill>
          <a:blip r:embed="rId4"/>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4115807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C02462-FFD3-E762-0567-7CA3C4E075AA}"/>
              </a:ext>
            </a:extLst>
          </p:cNvPr>
          <p:cNvSpPr>
            <a:spLocks noGrp="1"/>
          </p:cNvSpPr>
          <p:nvPr>
            <p:ph sz="quarter" idx="13"/>
          </p:nvPr>
        </p:nvSpPr>
        <p:spPr>
          <a:xfrm>
            <a:off x="548640" y="1150070"/>
            <a:ext cx="10687175" cy="5049562"/>
          </a:xfrm>
        </p:spPr>
        <p:txBody>
          <a:bodyPr/>
          <a:lstStyle/>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335E651B-A36F-1D9B-363E-18A20E5EB1C2}"/>
              </a:ext>
            </a:extLst>
          </p:cNvPr>
          <p:cNvSpPr>
            <a:spLocks noGrp="1"/>
          </p:cNvSpPr>
          <p:nvPr>
            <p:ph type="title"/>
          </p:nvPr>
        </p:nvSpPr>
        <p:spPr>
          <a:xfrm>
            <a:off x="548640" y="488561"/>
            <a:ext cx="10687175" cy="520107"/>
          </a:xfrm>
        </p:spPr>
        <p:txBody>
          <a:bodyPr/>
          <a:lstStyle/>
          <a:p>
            <a:r>
              <a:rPr lang="en-US" sz="2800" dirty="0">
                <a:latin typeface="Calibri" panose="020F0502020204030204" pitchFamily="34" charset="0"/>
                <a:cs typeface="Calibri" panose="020F0502020204030204" pitchFamily="34" charset="0"/>
              </a:rPr>
              <a:t>Authentication and Authorization</a:t>
            </a:r>
          </a:p>
        </p:txBody>
      </p:sp>
      <p:sp>
        <p:nvSpPr>
          <p:cNvPr id="4" name="Date Placeholder 3">
            <a:extLst>
              <a:ext uri="{FF2B5EF4-FFF2-40B4-BE49-F238E27FC236}">
                <a16:creationId xmlns:a16="http://schemas.microsoft.com/office/drawing/2014/main" id="{E77FED03-4171-0506-A7CB-17037725251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08FC6F8-7AAF-A1B9-3ABE-26B7BD586978}"/>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521A608-6D15-16EF-214D-9FCBE16B65B8}"/>
              </a:ext>
            </a:extLst>
          </p:cNvPr>
          <p:cNvSpPr>
            <a:spLocks noGrp="1"/>
          </p:cNvSpPr>
          <p:nvPr>
            <p:ph type="sldNum" sz="quarter" idx="16"/>
          </p:nvPr>
        </p:nvSpPr>
        <p:spPr/>
        <p:txBody>
          <a:bodyPr/>
          <a:lstStyle/>
          <a:p>
            <a:fld id="{2533969A-88D7-D043-9145-D433A02B4603}" type="slidenum">
              <a:rPr lang="en-US" smtClean="0"/>
              <a:pPr/>
              <a:t>22</a:t>
            </a:fld>
            <a:endParaRPr lang="en-US" dirty="0"/>
          </a:p>
        </p:txBody>
      </p:sp>
      <p:sp>
        <p:nvSpPr>
          <p:cNvPr id="7" name="Rectangle 6">
            <a:extLst>
              <a:ext uri="{FF2B5EF4-FFF2-40B4-BE49-F238E27FC236}">
                <a16:creationId xmlns:a16="http://schemas.microsoft.com/office/drawing/2014/main" id="{165BD847-7FE0-C199-64EE-3CF6673196C5}"/>
              </a:ext>
            </a:extLst>
          </p:cNvPr>
          <p:cNvSpPr/>
          <p:nvPr/>
        </p:nvSpPr>
        <p:spPr>
          <a:xfrm>
            <a:off x="4715625" y="139516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 application&#10;&#10;Description automatically generated">
            <a:extLst>
              <a:ext uri="{FF2B5EF4-FFF2-40B4-BE49-F238E27FC236}">
                <a16:creationId xmlns:a16="http://schemas.microsoft.com/office/drawing/2014/main" id="{8EBB71C0-EE65-1883-F84D-4DAFDEB8FDC8}"/>
              </a:ext>
            </a:extLst>
          </p:cNvPr>
          <p:cNvPicPr>
            <a:picLocks noChangeAspect="1"/>
          </p:cNvPicPr>
          <p:nvPr/>
        </p:nvPicPr>
        <p:blipFill>
          <a:blip r:embed="rId2"/>
          <a:stretch>
            <a:fillRect/>
          </a:stretch>
        </p:blipFill>
        <p:spPr>
          <a:xfrm>
            <a:off x="6466788" y="1715677"/>
            <a:ext cx="4605629" cy="3079139"/>
          </a:xfrm>
          <a:prstGeom prst="rect">
            <a:avLst/>
          </a:prstGeom>
        </p:spPr>
      </p:pic>
      <p:sp>
        <p:nvSpPr>
          <p:cNvPr id="12" name="TextBox 11">
            <a:extLst>
              <a:ext uri="{FF2B5EF4-FFF2-40B4-BE49-F238E27FC236}">
                <a16:creationId xmlns:a16="http://schemas.microsoft.com/office/drawing/2014/main" id="{D6D3EC13-1513-FEB2-2598-E652D333B0ED}"/>
              </a:ext>
            </a:extLst>
          </p:cNvPr>
          <p:cNvSpPr txBox="1"/>
          <p:nvPr/>
        </p:nvSpPr>
        <p:spPr>
          <a:xfrm>
            <a:off x="820132" y="1932495"/>
            <a:ext cx="4809085"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Authentication is a process for verifying identity</a:t>
            </a:r>
          </a:p>
          <a:p>
            <a:endParaRPr lang="en-US" sz="2000" dirty="0">
              <a:solidFill>
                <a:schemeClr val="tx2"/>
              </a:solidFill>
              <a:latin typeface="Calibri" panose="020F0502020204030204" pitchFamily="34" charset="0"/>
              <a:cs typeface="Calibri" panose="020F0502020204030204" pitchFamily="34" charset="0"/>
            </a:endParaRPr>
          </a:p>
          <a:p>
            <a:r>
              <a:rPr lang="en-US" sz="2000" dirty="0">
                <a:solidFill>
                  <a:schemeClr val="tx2"/>
                </a:solidFill>
                <a:latin typeface="Calibri" panose="020F0502020204030204" pitchFamily="34" charset="0"/>
                <a:cs typeface="Calibri" panose="020F0502020204030204" pitchFamily="34" charset="0"/>
              </a:rPr>
              <a:t>          Ex : Valid Username &amp; Password</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Authorization gives the user permission to access specific resources.</a:t>
            </a:r>
          </a:p>
          <a:p>
            <a:endParaRPr lang="en-US" sz="2000" dirty="0">
              <a:solidFill>
                <a:schemeClr val="tx2"/>
              </a:solidFill>
              <a:latin typeface="Calibri" panose="020F0502020204030204" pitchFamily="34" charset="0"/>
              <a:cs typeface="Calibri" panose="020F0502020204030204" pitchFamily="34" charset="0"/>
            </a:endParaRPr>
          </a:p>
          <a:p>
            <a:r>
              <a:rPr lang="en-US" sz="2000" dirty="0">
                <a:solidFill>
                  <a:schemeClr val="tx2"/>
                </a:solidFill>
                <a:latin typeface="Calibri" panose="020F0502020204030204" pitchFamily="34" charset="0"/>
                <a:cs typeface="Calibri" panose="020F0502020204030204" pitchFamily="34" charset="0"/>
              </a:rPr>
              <a:t>         Ex : Applications, resources, and data</a:t>
            </a:r>
          </a:p>
        </p:txBody>
      </p:sp>
      <p:sp>
        <p:nvSpPr>
          <p:cNvPr id="8" name="Arrow: Right 7">
            <a:extLst>
              <a:ext uri="{FF2B5EF4-FFF2-40B4-BE49-F238E27FC236}">
                <a16:creationId xmlns:a16="http://schemas.microsoft.com/office/drawing/2014/main" id="{585C6413-098F-8F64-D1A2-5275B62BB594}"/>
              </a:ext>
            </a:extLst>
          </p:cNvPr>
          <p:cNvSpPr/>
          <p:nvPr/>
        </p:nvSpPr>
        <p:spPr>
          <a:xfrm>
            <a:off x="8327254" y="2982897"/>
            <a:ext cx="852257" cy="355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ue text on a white background&#10;&#10;Description automatically generated with medium confidence">
            <a:extLst>
              <a:ext uri="{FF2B5EF4-FFF2-40B4-BE49-F238E27FC236}">
                <a16:creationId xmlns:a16="http://schemas.microsoft.com/office/drawing/2014/main" id="{5CB8B5A6-8599-3B09-4FC2-D0E0D31E477A}"/>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1940198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application&#10;&#10;Description automatically generated">
            <a:extLst>
              <a:ext uri="{FF2B5EF4-FFF2-40B4-BE49-F238E27FC236}">
                <a16:creationId xmlns:a16="http://schemas.microsoft.com/office/drawing/2014/main" id="{17961D4E-340D-1E69-FE54-3A2BA90EECD9}"/>
              </a:ext>
            </a:extLst>
          </p:cNvPr>
          <p:cNvPicPr>
            <a:picLocks noGrp="1" noChangeAspect="1"/>
          </p:cNvPicPr>
          <p:nvPr>
            <p:ph sz="quarter" idx="13"/>
          </p:nvPr>
        </p:nvPicPr>
        <p:blipFill>
          <a:blip r:embed="rId2"/>
          <a:stretch>
            <a:fillRect/>
          </a:stretch>
        </p:blipFill>
        <p:spPr>
          <a:xfrm>
            <a:off x="7270911" y="1828800"/>
            <a:ext cx="3835134" cy="2912882"/>
          </a:xfrm>
        </p:spPr>
      </p:pic>
      <p:sp>
        <p:nvSpPr>
          <p:cNvPr id="3" name="Title 2">
            <a:extLst>
              <a:ext uri="{FF2B5EF4-FFF2-40B4-BE49-F238E27FC236}">
                <a16:creationId xmlns:a16="http://schemas.microsoft.com/office/drawing/2014/main" id="{093BD9DE-A0F7-8470-7A39-0329971CFC76}"/>
              </a:ext>
            </a:extLst>
          </p:cNvPr>
          <p:cNvSpPr>
            <a:spLocks noGrp="1"/>
          </p:cNvSpPr>
          <p:nvPr>
            <p:ph type="title"/>
          </p:nvPr>
        </p:nvSpPr>
        <p:spPr>
          <a:xfrm>
            <a:off x="548640" y="488561"/>
            <a:ext cx="10687175" cy="661509"/>
          </a:xfrm>
        </p:spPr>
        <p:txBody>
          <a:bodyPr/>
          <a:lstStyle/>
          <a:p>
            <a:r>
              <a:rPr lang="en-US" sz="2800" dirty="0">
                <a:solidFill>
                  <a:srgbClr val="012C74"/>
                </a:solidFill>
                <a:latin typeface="Calibri" panose="020F0502020204030204" pitchFamily="34" charset="0"/>
                <a:cs typeface="Calibri" panose="020F0502020204030204" pitchFamily="34" charset="0"/>
              </a:rPr>
              <a:t>Windows Server AD-DS (Domain Service)</a:t>
            </a:r>
            <a:br>
              <a:rPr lang="en-US" sz="3200" dirty="0">
                <a:solidFill>
                  <a:schemeClr val="tx2"/>
                </a:solidFill>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43604B7F-39E1-E075-E521-92F2D357533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B9B58F1-B289-6B5B-A15F-14CE24950D5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1A634BD-41CD-5A5E-5E78-CD71D8263B6B}"/>
              </a:ext>
            </a:extLst>
          </p:cNvPr>
          <p:cNvSpPr>
            <a:spLocks noGrp="1"/>
          </p:cNvSpPr>
          <p:nvPr>
            <p:ph type="sldNum" sz="quarter" idx="16"/>
          </p:nvPr>
        </p:nvSpPr>
        <p:spPr/>
        <p:txBody>
          <a:bodyPr/>
          <a:lstStyle/>
          <a:p>
            <a:fld id="{2533969A-88D7-D043-9145-D433A02B4603}" type="slidenum">
              <a:rPr lang="en-US" smtClean="0"/>
              <a:pPr/>
              <a:t>23</a:t>
            </a:fld>
            <a:endParaRPr lang="en-US" dirty="0"/>
          </a:p>
        </p:txBody>
      </p:sp>
      <p:sp>
        <p:nvSpPr>
          <p:cNvPr id="9" name="TextBox 8">
            <a:extLst>
              <a:ext uri="{FF2B5EF4-FFF2-40B4-BE49-F238E27FC236}">
                <a16:creationId xmlns:a16="http://schemas.microsoft.com/office/drawing/2014/main" id="{E28FD06A-7833-9D85-0533-7CFCCF560F14}"/>
              </a:ext>
            </a:extLst>
          </p:cNvPr>
          <p:cNvSpPr txBox="1"/>
          <p:nvPr/>
        </p:nvSpPr>
        <p:spPr>
          <a:xfrm>
            <a:off x="1310326" y="1545996"/>
            <a:ext cx="5260156" cy="3416320"/>
          </a:xfrm>
          <a:prstGeom prst="rect">
            <a:avLst/>
          </a:prstGeom>
          <a:noFill/>
        </p:spPr>
        <p:txBody>
          <a:bodyPr wrap="square" rtlCol="0">
            <a:spAutoFit/>
          </a:bodyPr>
          <a:lstStyle/>
          <a:p>
            <a:endParaRPr lang="en-US" dirty="0"/>
          </a:p>
          <a:p>
            <a:endParaRPr lang="en-US" dirty="0"/>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Provides an identity and access management service in on-premises environment.</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uses </a:t>
            </a:r>
            <a:r>
              <a:rPr lang="en-US" sz="2000" dirty="0" err="1">
                <a:solidFill>
                  <a:schemeClr val="tx2"/>
                </a:solidFill>
                <a:latin typeface="Calibri" panose="020F0502020204030204" pitchFamily="34" charset="0"/>
                <a:cs typeface="Calibri" panose="020F0502020204030204" pitchFamily="34" charset="0"/>
              </a:rPr>
              <a:t>kerberos</a:t>
            </a:r>
            <a:r>
              <a:rPr lang="en-US" sz="2000" dirty="0">
                <a:solidFill>
                  <a:schemeClr val="tx2"/>
                </a:solidFill>
                <a:latin typeface="Calibri" panose="020F0502020204030204" pitchFamily="34" charset="0"/>
                <a:cs typeface="Calibri" panose="020F0502020204030204" pitchFamily="34" charset="0"/>
              </a:rPr>
              <a:t> based authentication protocol while Azure AD is HTTP/HTTPS based.</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AD Connect Synchronizes user identities b/n on-premises AD and Azure AD.</a:t>
            </a:r>
          </a:p>
        </p:txBody>
      </p:sp>
      <p:pic>
        <p:nvPicPr>
          <p:cNvPr id="2" name="Picture 1" descr="A blue text on a white background&#10;&#10;Description automatically generated with medium confidence">
            <a:extLst>
              <a:ext uri="{FF2B5EF4-FFF2-40B4-BE49-F238E27FC236}">
                <a16:creationId xmlns:a16="http://schemas.microsoft.com/office/drawing/2014/main" id="{A060F2C2-2F89-3BFB-C939-E3E041375A18}"/>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2379595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10;&#10;Description automatically generated with medium confidence">
            <a:extLst>
              <a:ext uri="{FF2B5EF4-FFF2-40B4-BE49-F238E27FC236}">
                <a16:creationId xmlns:a16="http://schemas.microsoft.com/office/drawing/2014/main" id="{25F141B4-E284-E836-4052-BADFFA2D4437}"/>
              </a:ext>
            </a:extLst>
          </p:cNvPr>
          <p:cNvPicPr>
            <a:picLocks noGrp="1" noChangeAspect="1"/>
          </p:cNvPicPr>
          <p:nvPr>
            <p:ph sz="quarter" idx="13"/>
          </p:nvPr>
        </p:nvPicPr>
        <p:blipFill>
          <a:blip r:embed="rId2"/>
          <a:stretch>
            <a:fillRect/>
          </a:stretch>
        </p:blipFill>
        <p:spPr>
          <a:xfrm>
            <a:off x="5892228" y="1180483"/>
            <a:ext cx="5701528" cy="4584523"/>
          </a:xfrm>
        </p:spPr>
      </p:pic>
      <p:sp>
        <p:nvSpPr>
          <p:cNvPr id="3" name="Title 2">
            <a:extLst>
              <a:ext uri="{FF2B5EF4-FFF2-40B4-BE49-F238E27FC236}">
                <a16:creationId xmlns:a16="http://schemas.microsoft.com/office/drawing/2014/main" id="{DE839227-1B47-A4C1-7946-EE197785160E}"/>
              </a:ext>
            </a:extLst>
          </p:cNvPr>
          <p:cNvSpPr>
            <a:spLocks noGrp="1"/>
          </p:cNvSpPr>
          <p:nvPr>
            <p:ph type="title"/>
          </p:nvPr>
        </p:nvSpPr>
        <p:spPr>
          <a:xfrm>
            <a:off x="548640" y="488562"/>
            <a:ext cx="10687175" cy="469886"/>
          </a:xfrm>
        </p:spPr>
        <p:txBody>
          <a:bodyPr/>
          <a:lstStyle/>
          <a:p>
            <a:r>
              <a:rPr lang="en-US" sz="2800" dirty="0">
                <a:solidFill>
                  <a:srgbClr val="012C74"/>
                </a:solidFill>
                <a:latin typeface="Calibri" panose="020F0502020204030204" pitchFamily="34" charset="0"/>
                <a:cs typeface="Calibri" panose="020F0502020204030204" pitchFamily="34" charset="0"/>
              </a:rPr>
              <a:t>Single sign-on (SSO)</a:t>
            </a:r>
            <a:br>
              <a:rPr lang="en-US" sz="3200" dirty="0">
                <a:solidFill>
                  <a:schemeClr val="tx2"/>
                </a:solidFill>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7967D53E-95A1-F961-E7DF-CB4066EBACF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1149B11-E12A-30CE-4B29-786FCE7836E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D6569E1-3E7F-7E9F-8F5D-73BAAE2CE1DC}"/>
              </a:ext>
            </a:extLst>
          </p:cNvPr>
          <p:cNvSpPr>
            <a:spLocks noGrp="1"/>
          </p:cNvSpPr>
          <p:nvPr>
            <p:ph type="sldNum" sz="quarter" idx="16"/>
          </p:nvPr>
        </p:nvSpPr>
        <p:spPr/>
        <p:txBody>
          <a:bodyPr/>
          <a:lstStyle/>
          <a:p>
            <a:fld id="{2533969A-88D7-D043-9145-D433A02B4603}" type="slidenum">
              <a:rPr lang="en-US" smtClean="0"/>
              <a:pPr/>
              <a:t>24</a:t>
            </a:fld>
            <a:endParaRPr lang="en-US" dirty="0"/>
          </a:p>
        </p:txBody>
      </p:sp>
      <p:sp>
        <p:nvSpPr>
          <p:cNvPr id="9" name="TextBox 8">
            <a:extLst>
              <a:ext uri="{FF2B5EF4-FFF2-40B4-BE49-F238E27FC236}">
                <a16:creationId xmlns:a16="http://schemas.microsoft.com/office/drawing/2014/main" id="{E28C98CC-DD55-6A62-FF6E-2E21887FE367}"/>
              </a:ext>
            </a:extLst>
          </p:cNvPr>
          <p:cNvSpPr txBox="1"/>
          <p:nvPr/>
        </p:nvSpPr>
        <p:spPr>
          <a:xfrm>
            <a:off x="772997" y="1630836"/>
            <a:ext cx="5015061" cy="467820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Single sign-on allows users to sign in once and access multiple resources and applications from multiple providers</a:t>
            </a:r>
          </a:p>
          <a:p>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You need to remember only one ID and one Password.</a:t>
            </a:r>
          </a:p>
          <a:p>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As users change roles or leave an organization, access is tied to a single identity and so it is easy to manage</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Using SSO for accounts makes it easier for users to manage their identities and for IT to manage users.</a:t>
            </a:r>
            <a:endParaRPr lang="en-US" sz="2000" dirty="0">
              <a:solidFill>
                <a:schemeClr val="tx2"/>
              </a:solidFill>
              <a:latin typeface="Calibri" panose="020F0502020204030204" pitchFamily="34" charset="0"/>
              <a:cs typeface="Calibri" panose="020F0502020204030204" pitchFamily="34" charset="0"/>
            </a:endParaRPr>
          </a:p>
        </p:txBody>
      </p:sp>
      <p:pic>
        <p:nvPicPr>
          <p:cNvPr id="2" name="Picture 1" descr="A blue text on a white background&#10;&#10;Description automatically generated with medium confidence">
            <a:extLst>
              <a:ext uri="{FF2B5EF4-FFF2-40B4-BE49-F238E27FC236}">
                <a16:creationId xmlns:a16="http://schemas.microsoft.com/office/drawing/2014/main" id="{BB525F36-C8D0-16B8-6E0C-274D1D22E7E2}"/>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379706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with low confidence">
            <a:extLst>
              <a:ext uri="{FF2B5EF4-FFF2-40B4-BE49-F238E27FC236}">
                <a16:creationId xmlns:a16="http://schemas.microsoft.com/office/drawing/2014/main" id="{F8036D43-3365-3188-977C-BBBF38E8A4E1}"/>
              </a:ext>
            </a:extLst>
          </p:cNvPr>
          <p:cNvPicPr>
            <a:picLocks noGrp="1" noChangeAspect="1"/>
          </p:cNvPicPr>
          <p:nvPr>
            <p:ph sz="quarter" idx="13"/>
          </p:nvPr>
        </p:nvPicPr>
        <p:blipFill>
          <a:blip r:embed="rId2"/>
          <a:stretch>
            <a:fillRect/>
          </a:stretch>
        </p:blipFill>
        <p:spPr>
          <a:xfrm>
            <a:off x="6948490" y="1504328"/>
            <a:ext cx="4522934" cy="3754875"/>
          </a:xfrm>
        </p:spPr>
      </p:pic>
      <p:sp>
        <p:nvSpPr>
          <p:cNvPr id="3" name="Title 2">
            <a:extLst>
              <a:ext uri="{FF2B5EF4-FFF2-40B4-BE49-F238E27FC236}">
                <a16:creationId xmlns:a16="http://schemas.microsoft.com/office/drawing/2014/main" id="{D2E67CE8-619D-7F60-23E3-26B28BC5F5C1}"/>
              </a:ext>
            </a:extLst>
          </p:cNvPr>
          <p:cNvSpPr>
            <a:spLocks noGrp="1"/>
          </p:cNvSpPr>
          <p:nvPr>
            <p:ph type="title"/>
          </p:nvPr>
        </p:nvSpPr>
        <p:spPr>
          <a:xfrm>
            <a:off x="548640" y="488562"/>
            <a:ext cx="10687175" cy="452472"/>
          </a:xfrm>
        </p:spPr>
        <p:txBody>
          <a:bodyPr/>
          <a:lstStyle/>
          <a:p>
            <a:r>
              <a:rPr lang="en-US" sz="2800" dirty="0">
                <a:solidFill>
                  <a:srgbClr val="012C74"/>
                </a:solidFill>
                <a:latin typeface="Calibri" panose="020F0502020204030204" pitchFamily="34" charset="0"/>
                <a:cs typeface="Calibri" panose="020F0502020204030204" pitchFamily="34" charset="0"/>
              </a:rPr>
              <a:t>Azure AD Multifactor authentication</a:t>
            </a:r>
            <a:br>
              <a:rPr lang="en-US" sz="3200" dirty="0">
                <a:solidFill>
                  <a:schemeClr val="tx2"/>
                </a:solidFill>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5B2C8804-0FE8-5BA0-45B1-AD26D62EF09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8C99E94-4AE3-7DC4-D60D-BEF3AD5575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F23CD8E-B128-24FD-2E67-D08E635BD37E}"/>
              </a:ext>
            </a:extLst>
          </p:cNvPr>
          <p:cNvSpPr>
            <a:spLocks noGrp="1"/>
          </p:cNvSpPr>
          <p:nvPr>
            <p:ph type="sldNum" sz="quarter" idx="16"/>
          </p:nvPr>
        </p:nvSpPr>
        <p:spPr/>
        <p:txBody>
          <a:bodyPr/>
          <a:lstStyle/>
          <a:p>
            <a:fld id="{2533969A-88D7-D043-9145-D433A02B4603}" type="slidenum">
              <a:rPr lang="en-US" smtClean="0"/>
              <a:pPr/>
              <a:t>25</a:t>
            </a:fld>
            <a:endParaRPr lang="en-US" dirty="0"/>
          </a:p>
        </p:txBody>
      </p:sp>
      <p:sp>
        <p:nvSpPr>
          <p:cNvPr id="9" name="TextBox 8">
            <a:extLst>
              <a:ext uri="{FF2B5EF4-FFF2-40B4-BE49-F238E27FC236}">
                <a16:creationId xmlns:a16="http://schemas.microsoft.com/office/drawing/2014/main" id="{B7663938-0C65-9F49-2CB6-77A1B031E93E}"/>
              </a:ext>
            </a:extLst>
          </p:cNvPr>
          <p:cNvSpPr txBox="1"/>
          <p:nvPr/>
        </p:nvSpPr>
        <p:spPr>
          <a:xfrm>
            <a:off x="659876" y="1470581"/>
            <a:ext cx="5436124" cy="3754874"/>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40C28"/>
                </a:solidFill>
                <a:effectLst/>
                <a:latin typeface="Calibri" panose="020F0502020204030204" pitchFamily="34" charset="0"/>
                <a:cs typeface="Calibri" panose="020F0502020204030204" pitchFamily="34" charset="0"/>
              </a:rPr>
              <a:t>An authentication system that requires more than one distinct authentication factor for successful authentication</a:t>
            </a:r>
            <a:endParaRPr lang="en-US" sz="2000" dirty="0">
              <a:latin typeface="Calibri" panose="020F0502020204030204" pitchFamily="34" charset="0"/>
              <a:cs typeface="Calibri" panose="020F0502020204030204" pitchFamily="34" charset="0"/>
            </a:endParaRPr>
          </a:p>
          <a:p>
            <a:endParaRPr lang="en-US" dirty="0"/>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Something the user knows: Email address and password.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Something the user has : Code that's sent to the user's mobile phone.</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Something the User is : Biometric property, such as a fingerprint or face scan.</a:t>
            </a:r>
          </a:p>
        </p:txBody>
      </p:sp>
      <p:pic>
        <p:nvPicPr>
          <p:cNvPr id="2" name="Picture 1" descr="A blue text on a white background&#10;&#10;Description automatically generated with medium confidence">
            <a:extLst>
              <a:ext uri="{FF2B5EF4-FFF2-40B4-BE49-F238E27FC236}">
                <a16:creationId xmlns:a16="http://schemas.microsoft.com/office/drawing/2014/main" id="{E665E904-6D3D-B918-CFA9-98AC253EEC34}"/>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284306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id="{41F3C7D8-C966-8025-667D-44253EDE8010}"/>
              </a:ext>
            </a:extLst>
          </p:cNvPr>
          <p:cNvPicPr>
            <a:picLocks noGrp="1" noChangeAspect="1"/>
          </p:cNvPicPr>
          <p:nvPr>
            <p:ph sz="quarter" idx="13"/>
          </p:nvPr>
        </p:nvPicPr>
        <p:blipFill>
          <a:blip r:embed="rId2"/>
          <a:stretch>
            <a:fillRect/>
          </a:stretch>
        </p:blipFill>
        <p:spPr>
          <a:xfrm>
            <a:off x="6095999" y="808952"/>
            <a:ext cx="5370137" cy="1954790"/>
          </a:xfrm>
        </p:spPr>
      </p:pic>
      <p:sp>
        <p:nvSpPr>
          <p:cNvPr id="3" name="Title 2">
            <a:extLst>
              <a:ext uri="{FF2B5EF4-FFF2-40B4-BE49-F238E27FC236}">
                <a16:creationId xmlns:a16="http://schemas.microsoft.com/office/drawing/2014/main" id="{ABC26183-E28D-7208-4317-1C82186517D7}"/>
              </a:ext>
            </a:extLst>
          </p:cNvPr>
          <p:cNvSpPr>
            <a:spLocks noGrp="1"/>
          </p:cNvSpPr>
          <p:nvPr>
            <p:ph type="title"/>
          </p:nvPr>
        </p:nvSpPr>
        <p:spPr>
          <a:xfrm>
            <a:off x="548640" y="605835"/>
            <a:ext cx="10687175" cy="365126"/>
          </a:xfrm>
        </p:spPr>
        <p:txBody>
          <a:bodyPr/>
          <a:lstStyle/>
          <a:p>
            <a:r>
              <a:rPr lang="en-US" sz="2800" dirty="0">
                <a:solidFill>
                  <a:srgbClr val="012C74"/>
                </a:solidFill>
                <a:latin typeface="Calibri" panose="020F0502020204030204" pitchFamily="34" charset="0"/>
                <a:cs typeface="Calibri" panose="020F0502020204030204" pitchFamily="34" charset="0"/>
              </a:rPr>
              <a:t>Password less authentication</a:t>
            </a:r>
            <a:br>
              <a:rPr lang="en-US" sz="3200" dirty="0">
                <a:solidFill>
                  <a:schemeClr val="tx2"/>
                </a:solidFill>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BC255EFE-7668-A46A-3DFF-3B9CEAA15CD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CC3A026-565F-AAAA-1DF6-0F66D313F94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F0CAA2F-DECB-AA35-ADB0-FA93F4A69E57}"/>
              </a:ext>
            </a:extLst>
          </p:cNvPr>
          <p:cNvSpPr>
            <a:spLocks noGrp="1"/>
          </p:cNvSpPr>
          <p:nvPr>
            <p:ph type="sldNum" sz="quarter" idx="16"/>
          </p:nvPr>
        </p:nvSpPr>
        <p:spPr/>
        <p:txBody>
          <a:bodyPr/>
          <a:lstStyle/>
          <a:p>
            <a:fld id="{2533969A-88D7-D043-9145-D433A02B4603}" type="slidenum">
              <a:rPr lang="en-US" smtClean="0"/>
              <a:pPr/>
              <a:t>26</a:t>
            </a:fld>
            <a:endParaRPr lang="en-US" dirty="0"/>
          </a:p>
        </p:txBody>
      </p:sp>
      <p:sp>
        <p:nvSpPr>
          <p:cNvPr id="10" name="TextBox 9">
            <a:extLst>
              <a:ext uri="{FF2B5EF4-FFF2-40B4-BE49-F238E27FC236}">
                <a16:creationId xmlns:a16="http://schemas.microsoft.com/office/drawing/2014/main" id="{3A7E2A18-B524-DD19-E43C-FCE93267A06D}"/>
              </a:ext>
            </a:extLst>
          </p:cNvPr>
          <p:cNvSpPr txBox="1"/>
          <p:nvPr/>
        </p:nvSpPr>
        <p:spPr>
          <a:xfrm>
            <a:off x="725864" y="2168165"/>
            <a:ext cx="537013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Way to verify any user’s identity, without asking them to enter a password.</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Password less authentication offers a much more secure alternative such as using biometrics like fingerprint/retina scan, emails, push notifications and OTPs.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Example : Microsoft Authenticator</a:t>
            </a:r>
          </a:p>
        </p:txBody>
      </p:sp>
      <p:pic>
        <p:nvPicPr>
          <p:cNvPr id="12" name="Picture 11" descr="Graphical user interface, application&#10;&#10;Description automatically generated">
            <a:extLst>
              <a:ext uri="{FF2B5EF4-FFF2-40B4-BE49-F238E27FC236}">
                <a16:creationId xmlns:a16="http://schemas.microsoft.com/office/drawing/2014/main" id="{E20354E5-4BEE-6503-DE33-11FBE2F6F35A}"/>
              </a:ext>
            </a:extLst>
          </p:cNvPr>
          <p:cNvPicPr>
            <a:picLocks noChangeAspect="1"/>
          </p:cNvPicPr>
          <p:nvPr/>
        </p:nvPicPr>
        <p:blipFill>
          <a:blip r:embed="rId3"/>
          <a:stretch>
            <a:fillRect/>
          </a:stretch>
        </p:blipFill>
        <p:spPr>
          <a:xfrm>
            <a:off x="6096690" y="3452013"/>
            <a:ext cx="5236724" cy="2306439"/>
          </a:xfrm>
          <a:prstGeom prst="rect">
            <a:avLst/>
          </a:prstGeom>
        </p:spPr>
      </p:pic>
      <p:pic>
        <p:nvPicPr>
          <p:cNvPr id="2" name="Picture 1" descr="A blue text on a white background&#10;&#10;Description automatically generated with medium confidence">
            <a:extLst>
              <a:ext uri="{FF2B5EF4-FFF2-40B4-BE49-F238E27FC236}">
                <a16:creationId xmlns:a16="http://schemas.microsoft.com/office/drawing/2014/main" id="{87182D57-829A-75EF-9D83-BAB11313BE88}"/>
              </a:ext>
            </a:extLst>
          </p:cNvPr>
          <p:cNvPicPr>
            <a:picLocks noChangeAspect="1"/>
          </p:cNvPicPr>
          <p:nvPr/>
        </p:nvPicPr>
        <p:blipFill>
          <a:blip r:embed="rId4"/>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1511208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2E460F-341D-40CE-087D-60F4D374D275}"/>
              </a:ext>
            </a:extLst>
          </p:cNvPr>
          <p:cNvSpPr>
            <a:spLocks noGrp="1"/>
          </p:cNvSpPr>
          <p:nvPr>
            <p:ph type="title"/>
          </p:nvPr>
        </p:nvSpPr>
        <p:spPr>
          <a:xfrm>
            <a:off x="548640" y="488561"/>
            <a:ext cx="10687175" cy="378705"/>
          </a:xfrm>
        </p:spPr>
        <p:txBody>
          <a:bodyPr/>
          <a:lstStyle/>
          <a:p>
            <a:r>
              <a:rPr lang="en-US" sz="2800" dirty="0">
                <a:solidFill>
                  <a:srgbClr val="012C74"/>
                </a:solidFill>
                <a:latin typeface="Calibri" panose="020F0502020204030204" pitchFamily="34" charset="0"/>
                <a:cs typeface="Calibri" panose="020F0502020204030204" pitchFamily="34" charset="0"/>
              </a:rPr>
              <a:t>Conditional Access</a:t>
            </a:r>
            <a:br>
              <a:rPr lang="en-US" sz="3200" dirty="0">
                <a:solidFill>
                  <a:schemeClr val="tx2"/>
                </a:solidFill>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BF882A4F-8AB7-EF97-8EFE-A840A4230B6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8AD717D-276E-1229-958F-079ED483DCA9}"/>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F772D14-2D66-80D9-D6A0-DD13713755F8}"/>
              </a:ext>
            </a:extLst>
          </p:cNvPr>
          <p:cNvSpPr>
            <a:spLocks noGrp="1"/>
          </p:cNvSpPr>
          <p:nvPr>
            <p:ph type="sldNum" sz="quarter" idx="16"/>
          </p:nvPr>
        </p:nvSpPr>
        <p:spPr/>
        <p:txBody>
          <a:bodyPr/>
          <a:lstStyle/>
          <a:p>
            <a:fld id="{2533969A-88D7-D043-9145-D433A02B4603}" type="slidenum">
              <a:rPr lang="en-US" smtClean="0"/>
              <a:pPr/>
              <a:t>27</a:t>
            </a:fld>
            <a:endParaRPr lang="en-US" dirty="0"/>
          </a:p>
        </p:txBody>
      </p:sp>
      <p:pic>
        <p:nvPicPr>
          <p:cNvPr id="12" name="Content Placeholder 11" descr="Timeline&#10;&#10;Description automatically generated">
            <a:extLst>
              <a:ext uri="{FF2B5EF4-FFF2-40B4-BE49-F238E27FC236}">
                <a16:creationId xmlns:a16="http://schemas.microsoft.com/office/drawing/2014/main" id="{AC33A144-9BF9-EEC5-1DA9-B61D79F5D28A}"/>
              </a:ext>
            </a:extLst>
          </p:cNvPr>
          <p:cNvPicPr>
            <a:picLocks noGrp="1" noChangeAspect="1"/>
          </p:cNvPicPr>
          <p:nvPr>
            <p:ph sz="quarter" idx="13"/>
          </p:nvPr>
        </p:nvPicPr>
        <p:blipFill>
          <a:blip r:embed="rId2"/>
          <a:stretch>
            <a:fillRect/>
          </a:stretch>
        </p:blipFill>
        <p:spPr>
          <a:xfrm>
            <a:off x="5392131" y="1963604"/>
            <a:ext cx="5944653" cy="2996579"/>
          </a:xfrm>
        </p:spPr>
      </p:pic>
      <p:sp>
        <p:nvSpPr>
          <p:cNvPr id="14" name="TextBox 13">
            <a:extLst>
              <a:ext uri="{FF2B5EF4-FFF2-40B4-BE49-F238E27FC236}">
                <a16:creationId xmlns:a16="http://schemas.microsoft.com/office/drawing/2014/main" id="{5EE6CB55-8C1A-314D-FF1C-B992D3DDF312}"/>
              </a:ext>
            </a:extLst>
          </p:cNvPr>
          <p:cNvSpPr txBox="1"/>
          <p:nvPr/>
        </p:nvSpPr>
        <p:spPr>
          <a:xfrm>
            <a:off x="473354" y="1998482"/>
            <a:ext cx="4515896" cy="252376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Based on signals AAD can decide to allow, deny, or require MFA access.</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Use Conditional Access policies to apply the right access controls when needed to keep your organization secure.</a:t>
            </a:r>
          </a:p>
        </p:txBody>
      </p:sp>
      <p:pic>
        <p:nvPicPr>
          <p:cNvPr id="2" name="Picture 1" descr="A blue text on a white background&#10;&#10;Description automatically generated with medium confidence">
            <a:extLst>
              <a:ext uri="{FF2B5EF4-FFF2-40B4-BE49-F238E27FC236}">
                <a16:creationId xmlns:a16="http://schemas.microsoft.com/office/drawing/2014/main" id="{5CD1E276-84D1-BB3C-CEF4-B14321129DB4}"/>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3414253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BA253D7A-44B1-3353-3F06-98312186A341}"/>
              </a:ext>
            </a:extLst>
          </p:cNvPr>
          <p:cNvPicPr>
            <a:picLocks noGrp="1" noChangeAspect="1"/>
          </p:cNvPicPr>
          <p:nvPr>
            <p:ph sz="quarter" idx="13"/>
          </p:nvPr>
        </p:nvPicPr>
        <p:blipFill>
          <a:blip r:embed="rId2"/>
          <a:stretch>
            <a:fillRect/>
          </a:stretch>
        </p:blipFill>
        <p:spPr>
          <a:xfrm>
            <a:off x="5965227" y="1304925"/>
            <a:ext cx="5350978" cy="4894263"/>
          </a:xfrm>
        </p:spPr>
      </p:pic>
      <p:sp>
        <p:nvSpPr>
          <p:cNvPr id="3" name="Title 2">
            <a:extLst>
              <a:ext uri="{FF2B5EF4-FFF2-40B4-BE49-F238E27FC236}">
                <a16:creationId xmlns:a16="http://schemas.microsoft.com/office/drawing/2014/main" id="{6A96BB88-EF71-DBC9-CCE4-D5FF184614E3}"/>
              </a:ext>
            </a:extLst>
          </p:cNvPr>
          <p:cNvSpPr>
            <a:spLocks noGrp="1"/>
          </p:cNvSpPr>
          <p:nvPr>
            <p:ph type="title"/>
          </p:nvPr>
        </p:nvSpPr>
        <p:spPr>
          <a:xfrm>
            <a:off x="548640" y="488561"/>
            <a:ext cx="10687175" cy="470227"/>
          </a:xfrm>
        </p:spPr>
        <p:txBody>
          <a:bodyPr/>
          <a:lstStyle/>
          <a:p>
            <a:r>
              <a:rPr lang="en-US" sz="2800" b="1" i="0" dirty="0">
                <a:solidFill>
                  <a:srgbClr val="012C74"/>
                </a:solidFill>
                <a:effectLst/>
                <a:latin typeface="Calibri" panose="020F0502020204030204" pitchFamily="34" charset="0"/>
                <a:cs typeface="Calibri" panose="020F0502020204030204" pitchFamily="34" charset="0"/>
              </a:rPr>
              <a:t>Azure external identities</a:t>
            </a:r>
            <a:br>
              <a:rPr lang="en-US" b="1" i="0" dirty="0">
                <a:solidFill>
                  <a:srgbClr val="161616"/>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EE2DB197-CD28-66E9-A3E8-9A97FCECDB2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7DF9402-CE8C-74AA-24EF-393E1E44A67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94D9FC6-BF1F-2B2B-6859-7E4A672416D6}"/>
              </a:ext>
            </a:extLst>
          </p:cNvPr>
          <p:cNvSpPr>
            <a:spLocks noGrp="1"/>
          </p:cNvSpPr>
          <p:nvPr>
            <p:ph type="sldNum" sz="quarter" idx="16"/>
          </p:nvPr>
        </p:nvSpPr>
        <p:spPr/>
        <p:txBody>
          <a:bodyPr/>
          <a:lstStyle/>
          <a:p>
            <a:fld id="{2533969A-88D7-D043-9145-D433A02B4603}" type="slidenum">
              <a:rPr lang="en-US" smtClean="0"/>
              <a:pPr/>
              <a:t>28</a:t>
            </a:fld>
            <a:endParaRPr lang="en-US" dirty="0"/>
          </a:p>
        </p:txBody>
      </p:sp>
      <p:sp>
        <p:nvSpPr>
          <p:cNvPr id="9" name="TextBox 8">
            <a:extLst>
              <a:ext uri="{FF2B5EF4-FFF2-40B4-BE49-F238E27FC236}">
                <a16:creationId xmlns:a16="http://schemas.microsoft.com/office/drawing/2014/main" id="{F6265367-60E6-0BF1-3B87-9D8BFA6BC52B}"/>
              </a:ext>
            </a:extLst>
          </p:cNvPr>
          <p:cNvSpPr txBox="1"/>
          <p:nvPr/>
        </p:nvSpPr>
        <p:spPr>
          <a:xfrm>
            <a:off x="742950" y="1638300"/>
            <a:ext cx="4895850" cy="440120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An external identity is a person, device, service, etc. that is outside your organization.</a:t>
            </a:r>
          </a:p>
          <a:p>
            <a:pPr marL="285750" indent="-285750">
              <a:buFont typeface="Arial" panose="020B0604020202020204" pitchFamily="34" charset="0"/>
              <a:buChar char="•"/>
            </a:pPr>
            <a:endParaRPr lang="en-US" sz="2000"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b="0" i="0" dirty="0">
              <a:solidFill>
                <a:srgbClr val="161616"/>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Azure AD External Identities refers to all the ways you can securely interact with users outside of your organization. </a:t>
            </a:r>
          </a:p>
          <a:p>
            <a:pPr marL="285750" indent="-285750">
              <a:buFont typeface="Arial" panose="020B0604020202020204" pitchFamily="34" charset="0"/>
              <a:buChar char="•"/>
            </a:pPr>
            <a:endParaRPr lang="en-US" sz="2000"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Depending on how you want to interact with external organizations and the types of resources you need to share, you can use a combination of these capabilities</a:t>
            </a:r>
            <a:endParaRPr lang="en-US" sz="2000" dirty="0">
              <a:latin typeface="Calibri" panose="020F0502020204030204" pitchFamily="34" charset="0"/>
              <a:cs typeface="Calibri" panose="020F0502020204030204" pitchFamily="34" charset="0"/>
            </a:endParaRPr>
          </a:p>
        </p:txBody>
      </p:sp>
      <p:pic>
        <p:nvPicPr>
          <p:cNvPr id="2" name="Picture 1" descr="A blue text on a white background&#10;&#10;Description automatically generated with medium confidence">
            <a:extLst>
              <a:ext uri="{FF2B5EF4-FFF2-40B4-BE49-F238E27FC236}">
                <a16:creationId xmlns:a16="http://schemas.microsoft.com/office/drawing/2014/main" id="{9C342462-CE4D-E6A8-A254-B97238774287}"/>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136787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71D1D7-B2D1-4702-D27B-71A76ABF7C9B}"/>
              </a:ext>
            </a:extLst>
          </p:cNvPr>
          <p:cNvSpPr>
            <a:spLocks noGrp="1"/>
          </p:cNvSpPr>
          <p:nvPr>
            <p:ph sz="quarter" idx="13"/>
          </p:nvPr>
        </p:nvSpPr>
        <p:spPr>
          <a:xfrm>
            <a:off x="656948" y="1367161"/>
            <a:ext cx="10578867" cy="4832471"/>
          </a:xfrm>
        </p:spPr>
        <p:txBody>
          <a:bodyPr/>
          <a:lstStyle/>
          <a:p>
            <a:pPr marL="0" indent="0">
              <a:buNone/>
            </a:pPr>
            <a:br>
              <a:rPr lang="en-US" b="0" i="0" dirty="0">
                <a:effectLst/>
                <a:latin typeface="docons"/>
              </a:rPr>
            </a:br>
            <a:endParaRPr lang="en-US" dirty="0"/>
          </a:p>
        </p:txBody>
      </p:sp>
      <p:sp>
        <p:nvSpPr>
          <p:cNvPr id="3" name="Title 2">
            <a:extLst>
              <a:ext uri="{FF2B5EF4-FFF2-40B4-BE49-F238E27FC236}">
                <a16:creationId xmlns:a16="http://schemas.microsoft.com/office/drawing/2014/main" id="{FBC09391-FCC3-93BE-7F5E-C1BF18C4A66D}"/>
              </a:ext>
            </a:extLst>
          </p:cNvPr>
          <p:cNvSpPr>
            <a:spLocks noGrp="1"/>
          </p:cNvSpPr>
          <p:nvPr>
            <p:ph type="title"/>
          </p:nvPr>
        </p:nvSpPr>
        <p:spPr>
          <a:xfrm>
            <a:off x="548640" y="488561"/>
            <a:ext cx="10687175" cy="541249"/>
          </a:xfrm>
        </p:spPr>
        <p:txBody>
          <a:bodyPr/>
          <a:lstStyle/>
          <a:p>
            <a:r>
              <a:rPr lang="en-US" sz="2800" dirty="0">
                <a:latin typeface="Calibri" panose="020F0502020204030204" pitchFamily="34" charset="0"/>
                <a:cs typeface="Calibri" panose="020F0502020204030204" pitchFamily="34" charset="0"/>
              </a:rPr>
              <a:t>Role Based Access Control (RBAC)</a:t>
            </a:r>
          </a:p>
        </p:txBody>
      </p:sp>
      <p:sp>
        <p:nvSpPr>
          <p:cNvPr id="4" name="Date Placeholder 3">
            <a:extLst>
              <a:ext uri="{FF2B5EF4-FFF2-40B4-BE49-F238E27FC236}">
                <a16:creationId xmlns:a16="http://schemas.microsoft.com/office/drawing/2014/main" id="{47DFA6C7-E4BE-1897-2AE5-4D26CD931A4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961C3CC-4A33-E60A-0CCC-F8002645D6C9}"/>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61B969F9-DB42-685B-2A8C-B3D7DE76B537}"/>
              </a:ext>
            </a:extLst>
          </p:cNvPr>
          <p:cNvSpPr>
            <a:spLocks noGrp="1"/>
          </p:cNvSpPr>
          <p:nvPr>
            <p:ph type="sldNum" sz="quarter" idx="16"/>
          </p:nvPr>
        </p:nvSpPr>
        <p:spPr/>
        <p:txBody>
          <a:bodyPr/>
          <a:lstStyle/>
          <a:p>
            <a:fld id="{2533969A-88D7-D043-9145-D433A02B4603}" type="slidenum">
              <a:rPr lang="en-US" smtClean="0"/>
              <a:pPr/>
              <a:t>29</a:t>
            </a:fld>
            <a:endParaRPr lang="en-US" dirty="0"/>
          </a:p>
        </p:txBody>
      </p:sp>
      <p:sp>
        <p:nvSpPr>
          <p:cNvPr id="7" name="TextBox 6">
            <a:extLst>
              <a:ext uri="{FF2B5EF4-FFF2-40B4-BE49-F238E27FC236}">
                <a16:creationId xmlns:a16="http://schemas.microsoft.com/office/drawing/2014/main" id="{887212F5-2BED-AF4E-E2CC-EA03E47B0F1C}"/>
              </a:ext>
            </a:extLst>
          </p:cNvPr>
          <p:cNvSpPr txBox="1"/>
          <p:nvPr/>
        </p:nvSpPr>
        <p:spPr>
          <a:xfrm>
            <a:off x="861134" y="1606858"/>
            <a:ext cx="5519849" cy="3477875"/>
          </a:xfrm>
          <a:prstGeom prst="rect">
            <a:avLst/>
          </a:prstGeom>
          <a:noFill/>
        </p:spPr>
        <p:txBody>
          <a:bodyPr wrap="square" rtlCol="0">
            <a:spAutoFit/>
          </a:bodyPr>
          <a:lstStyle/>
          <a:p>
            <a:pPr marL="342900" indent="-342900">
              <a:buFont typeface="Arial" panose="020B0604020202020204" pitchFamily="34" charset="0"/>
              <a:buChar char="•"/>
            </a:pPr>
            <a:endParaRPr lang="en-US" sz="2000" b="0" i="0" dirty="0">
              <a:solidFill>
                <a:srgbClr val="202124"/>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rgbClr val="2021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b="0" i="0" dirty="0">
              <a:solidFill>
                <a:srgbClr val="202124"/>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i="0" dirty="0">
                <a:solidFill>
                  <a:srgbClr val="202124"/>
                </a:solidFill>
                <a:effectLst/>
                <a:latin typeface="Calibri" panose="020F0502020204030204" pitchFamily="34" charset="0"/>
                <a:cs typeface="Calibri" panose="020F0502020204030204" pitchFamily="34" charset="0"/>
              </a:rPr>
              <a:t>Azure RBAC) is </a:t>
            </a:r>
            <a:r>
              <a:rPr lang="en-US" sz="2000" b="0" i="0" dirty="0">
                <a:solidFill>
                  <a:srgbClr val="040C28"/>
                </a:solidFill>
                <a:effectLst/>
                <a:latin typeface="Calibri" panose="020F0502020204030204" pitchFamily="34" charset="0"/>
                <a:cs typeface="Calibri" panose="020F0502020204030204" pitchFamily="34" charset="0"/>
              </a:rPr>
              <a:t>a system that provides fine-grained access management of Azure resources</a:t>
            </a:r>
            <a:r>
              <a:rPr lang="en-US" sz="2000" b="0" i="0" dirty="0">
                <a:solidFill>
                  <a:srgbClr val="202124"/>
                </a:solidFill>
                <a:effectLst/>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000" dirty="0">
              <a:solidFill>
                <a:srgbClr val="2021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b="0" i="0" dirty="0">
              <a:solidFill>
                <a:srgbClr val="202124"/>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i="0" dirty="0">
                <a:solidFill>
                  <a:srgbClr val="202124"/>
                </a:solidFill>
                <a:effectLst/>
                <a:latin typeface="Calibri" panose="020F0502020204030204" pitchFamily="34" charset="0"/>
                <a:cs typeface="Calibri" panose="020F0502020204030204" pitchFamily="34" charset="0"/>
              </a:rPr>
              <a:t>Using Azure RBAC, you can segregate duties within your team and grant only the amount of access to users that they need to perform their jobs.</a:t>
            </a:r>
            <a:endParaRPr lang="en-US" sz="2000" dirty="0">
              <a:latin typeface="Calibri" panose="020F0502020204030204" pitchFamily="34" charset="0"/>
              <a:cs typeface="Calibri" panose="020F0502020204030204" pitchFamily="34" charset="0"/>
            </a:endParaRPr>
          </a:p>
        </p:txBody>
      </p:sp>
      <p:pic>
        <p:nvPicPr>
          <p:cNvPr id="9" name="Picture 8" descr="Treemap chart&#10;&#10;Description automatically generated with medium confidence">
            <a:extLst>
              <a:ext uri="{FF2B5EF4-FFF2-40B4-BE49-F238E27FC236}">
                <a16:creationId xmlns:a16="http://schemas.microsoft.com/office/drawing/2014/main" id="{1D242E22-3F57-655A-7223-25FFA448325E}"/>
              </a:ext>
            </a:extLst>
          </p:cNvPr>
          <p:cNvPicPr>
            <a:picLocks noChangeAspect="1"/>
          </p:cNvPicPr>
          <p:nvPr/>
        </p:nvPicPr>
        <p:blipFill>
          <a:blip r:embed="rId3"/>
          <a:stretch>
            <a:fillRect/>
          </a:stretch>
        </p:blipFill>
        <p:spPr>
          <a:xfrm>
            <a:off x="6309865" y="2183879"/>
            <a:ext cx="5174428" cy="2812024"/>
          </a:xfrm>
          <a:prstGeom prst="rect">
            <a:avLst/>
          </a:prstGeom>
        </p:spPr>
      </p:pic>
      <p:pic>
        <p:nvPicPr>
          <p:cNvPr id="8" name="Picture 7" descr="A blue text on a white background&#10;&#10;Description automatically generated with medium confidence">
            <a:extLst>
              <a:ext uri="{FF2B5EF4-FFF2-40B4-BE49-F238E27FC236}">
                <a16:creationId xmlns:a16="http://schemas.microsoft.com/office/drawing/2014/main" id="{41D3B302-209E-B285-A06F-B542C22DBB6F}"/>
              </a:ext>
            </a:extLst>
          </p:cNvPr>
          <p:cNvPicPr>
            <a:picLocks noChangeAspect="1"/>
          </p:cNvPicPr>
          <p:nvPr/>
        </p:nvPicPr>
        <p:blipFill>
          <a:blip r:embed="rId4"/>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324608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8BE54F6-50B0-0871-B118-D3BE86A8634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Azure Networking Services</a:t>
            </a:r>
          </a:p>
        </p:txBody>
      </p:sp>
      <p:sp>
        <p:nvSpPr>
          <p:cNvPr id="2" name="Content Placeholder 1">
            <a:extLst>
              <a:ext uri="{FF2B5EF4-FFF2-40B4-BE49-F238E27FC236}">
                <a16:creationId xmlns:a16="http://schemas.microsoft.com/office/drawing/2014/main" id="{AA2DEB8B-4899-A192-9E7D-017BC908306E}"/>
              </a:ext>
            </a:extLst>
          </p:cNvPr>
          <p:cNvSpPr>
            <a:spLocks noGrp="1"/>
          </p:cNvSpPr>
          <p:nvPr>
            <p:ph sz="quarter" idx="13"/>
          </p:nvPr>
        </p:nvSpPr>
        <p:spPr>
          <a:xfrm>
            <a:off x="4810259" y="649480"/>
            <a:ext cx="6555347" cy="5546047"/>
          </a:xfrm>
        </p:spPr>
        <p:txBody>
          <a:bodyPr vert="horz" lIns="91440" tIns="45720" rIns="91440" bIns="45720" rtlCol="0" anchor="ctr">
            <a:normAutofit/>
          </a:bodyPr>
          <a:lstStyle/>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Virtual Network</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VPN Gateway</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Express Route</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DNS</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Content Delivery Network (CDN)</a:t>
            </a:r>
          </a:p>
        </p:txBody>
      </p:sp>
      <p:sp>
        <p:nvSpPr>
          <p:cNvPr id="4" name="Date Placeholder 3">
            <a:extLst>
              <a:ext uri="{FF2B5EF4-FFF2-40B4-BE49-F238E27FC236}">
                <a16:creationId xmlns:a16="http://schemas.microsoft.com/office/drawing/2014/main" id="{8C1A29BE-8F88-757D-D9CB-1CF2E2B9005D}"/>
              </a:ext>
            </a:extLst>
          </p:cNvPr>
          <p:cNvSpPr>
            <a:spLocks noGrp="1"/>
          </p:cNvSpPr>
          <p:nvPr>
            <p:ph type="dt" sz="half" idx="14"/>
          </p:nvPr>
        </p:nvSpPr>
        <p:spPr>
          <a:xfrm>
            <a:off x="5466522" y="6455664"/>
            <a:ext cx="1480930" cy="365125"/>
          </a:xfrm>
        </p:spPr>
        <p:txBody>
          <a:bodyPr vert="horz" lIns="91440" tIns="45720" rIns="91440" bIns="45720" rtlCol="0" anchor="ctr">
            <a:normAutofit/>
          </a:bodyPr>
          <a:lstStyle/>
          <a:p>
            <a:pPr algn="r">
              <a:spcAft>
                <a:spcPts val="600"/>
              </a:spcAft>
            </a:pPr>
            <a:fld id="{5A648A70-83CF-4E49-9808-06D21AC6D48F}" type="datetime4">
              <a:rPr lang="en-US" sz="1100">
                <a:solidFill>
                  <a:schemeClr val="tx1">
                    <a:lumMod val="50000"/>
                    <a:lumOff val="50000"/>
                  </a:schemeClr>
                </a:solidFill>
                <a:latin typeface="+mn-lt"/>
                <a:cs typeface="+mn-cs"/>
              </a:rPr>
              <a:pPr algn="r">
                <a:spcAft>
                  <a:spcPts val="600"/>
                </a:spcAft>
              </a:pPr>
              <a:t>June 23, 2023</a:t>
            </a:fld>
            <a:endParaRPr lang="en-US" sz="1100" dirty="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6E4C2751-730F-8740-BBD0-7161B0F34B0C}"/>
              </a:ext>
            </a:extLst>
          </p:cNvPr>
          <p:cNvSpPr>
            <a:spLocks noGrp="1"/>
          </p:cNvSpPr>
          <p:nvPr>
            <p:ph type="sldNum" sz="quarter" idx="16"/>
          </p:nvPr>
        </p:nvSpPr>
        <p:spPr>
          <a:xfrm>
            <a:off x="11704320" y="6455664"/>
            <a:ext cx="448056" cy="365125"/>
          </a:xfrm>
        </p:spPr>
        <p:txBody>
          <a:bodyPr vert="horz" lIns="91440" tIns="45720" rIns="91440" bIns="45720" rtlCol="0" anchor="ctr">
            <a:normAutofit/>
          </a:bodyPr>
          <a:lstStyle/>
          <a:p>
            <a:pPr>
              <a:spcAft>
                <a:spcPts val="600"/>
              </a:spcAft>
            </a:pPr>
            <a:fld id="{2533969A-88D7-D043-9145-D433A02B4603}" type="slidenum">
              <a:rPr lang="en-US" sz="1100">
                <a:solidFill>
                  <a:schemeClr val="tx1">
                    <a:lumMod val="50000"/>
                    <a:lumOff val="50000"/>
                  </a:schemeClr>
                </a:solidFill>
                <a:latin typeface="+mn-lt"/>
                <a:cs typeface="+mn-cs"/>
              </a:rPr>
              <a:pPr>
                <a:spcAft>
                  <a:spcPts val="600"/>
                </a:spcAft>
              </a:pPr>
              <a:t>3</a:t>
            </a:fld>
            <a:endParaRPr lang="en-US" sz="1100">
              <a:solidFill>
                <a:schemeClr val="tx1">
                  <a:lumMod val="50000"/>
                  <a:lumOff val="50000"/>
                </a:schemeClr>
              </a:solidFill>
              <a:latin typeface="+mn-lt"/>
              <a:cs typeface="+mn-cs"/>
            </a:endParaRPr>
          </a:p>
        </p:txBody>
      </p:sp>
      <p:sp>
        <p:nvSpPr>
          <p:cNvPr id="8" name="TextBox 7">
            <a:extLst>
              <a:ext uri="{FF2B5EF4-FFF2-40B4-BE49-F238E27FC236}">
                <a16:creationId xmlns:a16="http://schemas.microsoft.com/office/drawing/2014/main" id="{F06FA3BD-364E-250D-40CA-9EAAA6A2D7EA}"/>
              </a:ext>
            </a:extLst>
          </p:cNvPr>
          <p:cNvSpPr txBox="1"/>
          <p:nvPr/>
        </p:nvSpPr>
        <p:spPr>
          <a:xfrm>
            <a:off x="97655" y="5779363"/>
            <a:ext cx="3570434" cy="1200329"/>
          </a:xfrm>
          <a:prstGeom prst="rect">
            <a:avLst/>
          </a:prstGeom>
          <a:noFill/>
        </p:spPr>
        <p:txBody>
          <a:bodyPr wrap="square" rtlCol="0">
            <a:spAutoFit/>
          </a:bodyPr>
          <a:lstStyle/>
          <a:p>
            <a:endParaRPr lang="en-US" sz="1200" kern="1200" dirty="0">
              <a:solidFill>
                <a:srgbClr val="FFFFFF"/>
              </a:solidFill>
              <a:latin typeface="+mn-lt"/>
              <a:ea typeface="+mn-ea"/>
              <a:cs typeface="+mn-cs"/>
            </a:endParaRPr>
          </a:p>
          <a:p>
            <a:endParaRPr lang="en-US" sz="1200" dirty="0">
              <a:solidFill>
                <a:srgbClr val="FFFFFF"/>
              </a:solidFill>
            </a:endParaRPr>
          </a:p>
          <a:p>
            <a:endParaRPr lang="en-US" sz="1200" kern="1200" dirty="0">
              <a:solidFill>
                <a:srgbClr val="FFFFFF"/>
              </a:solidFill>
              <a:latin typeface="+mn-lt"/>
              <a:ea typeface="+mn-ea"/>
              <a:cs typeface="+mn-cs"/>
            </a:endParaRPr>
          </a:p>
          <a:p>
            <a:r>
              <a:rPr lang="en-US" sz="1200" kern="1200" dirty="0">
                <a:solidFill>
                  <a:srgbClr val="FFFFFF"/>
                </a:solidFill>
                <a:latin typeface="+mn-lt"/>
                <a:ea typeface="+mn-ea"/>
                <a:cs typeface="+mn-cs"/>
              </a:rPr>
              <a:t>© 2023 Trellance, Inc. All rights reserved</a:t>
            </a:r>
            <a:r>
              <a:rPr lang="en-US" sz="1800" kern="1200" dirty="0">
                <a:solidFill>
                  <a:srgbClr val="FFFFFF"/>
                </a:solidFill>
                <a:latin typeface="+mn-lt"/>
                <a:ea typeface="+mn-ea"/>
                <a:cs typeface="+mn-cs"/>
              </a:rPr>
              <a:t>.</a:t>
            </a:r>
          </a:p>
          <a:p>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C0370A8D-82A0-149F-6D45-CCC922942D82}"/>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354604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31CC46A7-1C8B-60C4-0BC7-9AA354362498}"/>
              </a:ext>
            </a:extLst>
          </p:cNvPr>
          <p:cNvPicPr>
            <a:picLocks noGrp="1" noChangeAspect="1"/>
          </p:cNvPicPr>
          <p:nvPr>
            <p:ph sz="quarter" idx="13"/>
          </p:nvPr>
        </p:nvPicPr>
        <p:blipFill>
          <a:blip r:embed="rId2"/>
          <a:stretch>
            <a:fillRect/>
          </a:stretch>
        </p:blipFill>
        <p:spPr>
          <a:xfrm>
            <a:off x="1748901" y="2288228"/>
            <a:ext cx="8140823" cy="3863638"/>
          </a:xfrm>
        </p:spPr>
      </p:pic>
      <p:sp>
        <p:nvSpPr>
          <p:cNvPr id="3" name="Title 2">
            <a:extLst>
              <a:ext uri="{FF2B5EF4-FFF2-40B4-BE49-F238E27FC236}">
                <a16:creationId xmlns:a16="http://schemas.microsoft.com/office/drawing/2014/main" id="{19729F6D-47C6-BBBA-88D7-0AABE3B4F926}"/>
              </a:ext>
            </a:extLst>
          </p:cNvPr>
          <p:cNvSpPr>
            <a:spLocks noGrp="1"/>
          </p:cNvSpPr>
          <p:nvPr>
            <p:ph type="title"/>
          </p:nvPr>
        </p:nvSpPr>
        <p:spPr>
          <a:xfrm>
            <a:off x="548640" y="488562"/>
            <a:ext cx="10687175" cy="365126"/>
          </a:xfrm>
        </p:spPr>
        <p:txBody>
          <a:bodyPr/>
          <a:lstStyle/>
          <a:p>
            <a:r>
              <a:rPr lang="en-US" sz="2800" dirty="0">
                <a:solidFill>
                  <a:srgbClr val="012C74"/>
                </a:solidFill>
              </a:rPr>
              <a:t>  </a:t>
            </a:r>
            <a:r>
              <a:rPr lang="en-US" sz="2800" dirty="0">
                <a:solidFill>
                  <a:srgbClr val="012C74"/>
                </a:solidFill>
                <a:latin typeface="Calibri" panose="020F0502020204030204" pitchFamily="34" charset="0"/>
                <a:cs typeface="Calibri" panose="020F0502020204030204" pitchFamily="34" charset="0"/>
              </a:rPr>
              <a:t>Z</a:t>
            </a:r>
            <a:r>
              <a:rPr lang="en-US" sz="2800" b="1" i="0" dirty="0">
                <a:solidFill>
                  <a:srgbClr val="012C74"/>
                </a:solidFill>
                <a:effectLst/>
                <a:latin typeface="Calibri" panose="020F0502020204030204" pitchFamily="34" charset="0"/>
                <a:cs typeface="Calibri" panose="020F0502020204030204" pitchFamily="34" charset="0"/>
              </a:rPr>
              <a:t>ero trust model</a:t>
            </a:r>
            <a:br>
              <a:rPr lang="en-US" b="1" i="0" dirty="0">
                <a:solidFill>
                  <a:srgbClr val="161616"/>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BC952150-39D2-4378-7461-922B779C801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C5CBF97-138C-66D1-8C08-7469A10FA5E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E9702FD-BE7B-1F01-D944-A3E35C9A5D89}"/>
              </a:ext>
            </a:extLst>
          </p:cNvPr>
          <p:cNvSpPr>
            <a:spLocks noGrp="1"/>
          </p:cNvSpPr>
          <p:nvPr>
            <p:ph type="sldNum" sz="quarter" idx="16"/>
          </p:nvPr>
        </p:nvSpPr>
        <p:spPr/>
        <p:txBody>
          <a:bodyPr/>
          <a:lstStyle/>
          <a:p>
            <a:fld id="{2533969A-88D7-D043-9145-D433A02B4603}" type="slidenum">
              <a:rPr lang="en-US" smtClean="0"/>
              <a:pPr/>
              <a:t>30</a:t>
            </a:fld>
            <a:endParaRPr lang="en-US" dirty="0"/>
          </a:p>
        </p:txBody>
      </p:sp>
      <p:sp>
        <p:nvSpPr>
          <p:cNvPr id="9" name="TextBox 8">
            <a:extLst>
              <a:ext uri="{FF2B5EF4-FFF2-40B4-BE49-F238E27FC236}">
                <a16:creationId xmlns:a16="http://schemas.microsoft.com/office/drawing/2014/main" id="{AE678E9F-AE6A-728E-6ED1-3931567100E6}"/>
              </a:ext>
            </a:extLst>
          </p:cNvPr>
          <p:cNvSpPr txBox="1"/>
          <p:nvPr/>
        </p:nvSpPr>
        <p:spPr>
          <a:xfrm>
            <a:off x="1047565" y="1145219"/>
            <a:ext cx="932155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Microsoft's modern security strategy.</a:t>
            </a: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Microsoft has adopted a Zero Trust strategy to secure corporate and customer data.</a:t>
            </a:r>
          </a:p>
        </p:txBody>
      </p:sp>
      <p:pic>
        <p:nvPicPr>
          <p:cNvPr id="2" name="Picture 1" descr="A blue text on a white background&#10;&#10;Description automatically generated with medium confidence">
            <a:extLst>
              <a:ext uri="{FF2B5EF4-FFF2-40B4-BE49-F238E27FC236}">
                <a16:creationId xmlns:a16="http://schemas.microsoft.com/office/drawing/2014/main" id="{96D7A71D-3B1A-6ED1-9B91-417024C19EA7}"/>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99883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C5F12D-74F9-CFAE-5EDC-CB4BE6433B1B}"/>
              </a:ext>
            </a:extLst>
          </p:cNvPr>
          <p:cNvSpPr>
            <a:spLocks noGrp="1"/>
          </p:cNvSpPr>
          <p:nvPr>
            <p:ph sz="quarter" idx="13"/>
          </p:nvPr>
        </p:nvSpPr>
        <p:spPr>
          <a:xfrm>
            <a:off x="548640" y="1358283"/>
            <a:ext cx="10687175" cy="4841349"/>
          </a:xfrm>
        </p:spPr>
        <p:txBody>
          <a:bodyPr/>
          <a:lstStyle/>
          <a:p>
            <a:r>
              <a:rPr lang="en-US" sz="2400" b="0" i="0" dirty="0">
                <a:solidFill>
                  <a:srgbClr val="161616"/>
                </a:solidFill>
                <a:effectLst/>
                <a:latin typeface="Calibri" panose="020F0502020204030204" pitchFamily="34" charset="0"/>
                <a:cs typeface="Calibri" panose="020F0502020204030204" pitchFamily="34" charset="0"/>
              </a:rPr>
              <a:t>set of layers, with the data to be secured at the center and all the other layers functioning to protect that central data layer.</a:t>
            </a:r>
          </a:p>
          <a:p>
            <a:r>
              <a:rPr lang="en-US" sz="2400" b="0" i="0" dirty="0">
                <a:solidFill>
                  <a:srgbClr val="161616"/>
                </a:solidFill>
                <a:effectLst/>
                <a:latin typeface="Calibri" panose="020F0502020204030204" pitchFamily="34" charset="0"/>
                <a:cs typeface="Calibri" panose="020F0502020204030204" pitchFamily="34" charset="0"/>
              </a:rPr>
              <a:t>Each layer provides protection so that if one layer is breached, a subsequent layer is already in place to prevent further exposure.</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21BCB3CA-17C5-F21C-EC96-7F075E645126}"/>
              </a:ext>
            </a:extLst>
          </p:cNvPr>
          <p:cNvSpPr>
            <a:spLocks noGrp="1"/>
          </p:cNvSpPr>
          <p:nvPr>
            <p:ph type="title"/>
          </p:nvPr>
        </p:nvSpPr>
        <p:spPr>
          <a:xfrm>
            <a:off x="548640" y="488561"/>
            <a:ext cx="10687175" cy="523493"/>
          </a:xfrm>
        </p:spPr>
        <p:txBody>
          <a:bodyPr/>
          <a:lstStyle/>
          <a:p>
            <a:r>
              <a:rPr lang="en-US" b="1" i="0" dirty="0">
                <a:solidFill>
                  <a:srgbClr val="161616"/>
                </a:solidFill>
                <a:effectLst/>
                <a:latin typeface="Segoe UI" panose="020B0502040204020203" pitchFamily="34" charset="0"/>
              </a:rPr>
              <a:t>Layers of defense-in-depth</a:t>
            </a:r>
            <a:br>
              <a:rPr lang="en-US" b="1" i="0" dirty="0">
                <a:solidFill>
                  <a:srgbClr val="161616"/>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43E5DAD9-3E85-8D0A-0AC8-2E81638E1A1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604D708-BA3E-8CC1-06D6-BFACC6529FA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10B915A-0368-5D10-8982-EB4810947197}"/>
              </a:ext>
            </a:extLst>
          </p:cNvPr>
          <p:cNvSpPr>
            <a:spLocks noGrp="1"/>
          </p:cNvSpPr>
          <p:nvPr>
            <p:ph type="sldNum" sz="quarter" idx="16"/>
          </p:nvPr>
        </p:nvSpPr>
        <p:spPr/>
        <p:txBody>
          <a:bodyPr/>
          <a:lstStyle/>
          <a:p>
            <a:fld id="{2533969A-88D7-D043-9145-D433A02B4603}" type="slidenum">
              <a:rPr lang="en-US" smtClean="0"/>
              <a:pPr/>
              <a:t>31</a:t>
            </a:fld>
            <a:endParaRPr lang="en-US" dirty="0"/>
          </a:p>
        </p:txBody>
      </p:sp>
      <p:pic>
        <p:nvPicPr>
          <p:cNvPr id="8" name="Picture 7">
            <a:extLst>
              <a:ext uri="{FF2B5EF4-FFF2-40B4-BE49-F238E27FC236}">
                <a16:creationId xmlns:a16="http://schemas.microsoft.com/office/drawing/2014/main" id="{3858FFC1-CD06-0E86-F46A-A2D26110C234}"/>
              </a:ext>
            </a:extLst>
          </p:cNvPr>
          <p:cNvPicPr>
            <a:picLocks noChangeAspect="1"/>
          </p:cNvPicPr>
          <p:nvPr/>
        </p:nvPicPr>
        <p:blipFill>
          <a:blip r:embed="rId2"/>
          <a:stretch>
            <a:fillRect/>
          </a:stretch>
        </p:blipFill>
        <p:spPr>
          <a:xfrm>
            <a:off x="4945280" y="3248025"/>
            <a:ext cx="2301439" cy="2855817"/>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47671A89-FEC0-65F6-BD51-DAE5BD8637F7}"/>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337748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A1B5F2-D373-48B4-95F0-53645FF9589E}"/>
              </a:ext>
            </a:extLst>
          </p:cNvPr>
          <p:cNvSpPr>
            <a:spLocks noGrp="1"/>
          </p:cNvSpPr>
          <p:nvPr>
            <p:ph type="title"/>
          </p:nvPr>
        </p:nvSpPr>
        <p:spPr>
          <a:xfrm>
            <a:off x="548640" y="2574524"/>
            <a:ext cx="10687175" cy="1207363"/>
          </a:xfrm>
        </p:spPr>
        <p:txBody>
          <a:bodyPr/>
          <a:lstStyle/>
          <a:p>
            <a:r>
              <a:rPr lang="en-US" dirty="0"/>
              <a:t>    </a:t>
            </a:r>
            <a:br>
              <a:rPr lang="en-US" dirty="0"/>
            </a:br>
            <a:r>
              <a:rPr lang="en-US" dirty="0"/>
              <a:t>                                       Quiz Time</a:t>
            </a:r>
          </a:p>
        </p:txBody>
      </p:sp>
      <p:sp>
        <p:nvSpPr>
          <p:cNvPr id="4" name="Date Placeholder 3">
            <a:extLst>
              <a:ext uri="{FF2B5EF4-FFF2-40B4-BE49-F238E27FC236}">
                <a16:creationId xmlns:a16="http://schemas.microsoft.com/office/drawing/2014/main" id="{63CFA099-A873-D5F7-3A3A-A88E3AE47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FC51DB-474A-9A9E-A49C-F4A5A54473F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1704B0E-C728-46A4-F380-5E6BF68E7459}"/>
              </a:ext>
            </a:extLst>
          </p:cNvPr>
          <p:cNvSpPr>
            <a:spLocks noGrp="1"/>
          </p:cNvSpPr>
          <p:nvPr>
            <p:ph type="sldNum" sz="quarter" idx="16"/>
          </p:nvPr>
        </p:nvSpPr>
        <p:spPr/>
        <p:txBody>
          <a:bodyPr/>
          <a:lstStyle/>
          <a:p>
            <a:fld id="{2533969A-88D7-D043-9145-D433A02B4603}" type="slidenum">
              <a:rPr lang="en-US" smtClean="0"/>
              <a:pPr/>
              <a:t>32</a:t>
            </a:fld>
            <a:endParaRPr lang="en-US" dirty="0"/>
          </a:p>
        </p:txBody>
      </p:sp>
    </p:spTree>
    <p:extLst>
      <p:ext uri="{BB962C8B-B14F-4D97-AF65-F5344CB8AC3E}">
        <p14:creationId xmlns:p14="http://schemas.microsoft.com/office/powerpoint/2010/main" val="4594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C355BF-E512-2D1E-5D66-DE9408C64D41}"/>
              </a:ext>
            </a:extLst>
          </p:cNvPr>
          <p:cNvSpPr>
            <a:spLocks noGrp="1"/>
          </p:cNvSpPr>
          <p:nvPr>
            <p:ph sz="quarter" idx="13"/>
          </p:nvPr>
        </p:nvSpPr>
        <p:spPr>
          <a:xfrm>
            <a:off x="548640" y="1178351"/>
            <a:ext cx="10687175" cy="5021281"/>
          </a:xfrm>
        </p:spPr>
        <p:txBody>
          <a:bodyPr/>
          <a:lstStyle/>
          <a:p>
            <a:r>
              <a:rPr lang="en-US" sz="2000" dirty="0">
                <a:solidFill>
                  <a:schemeClr val="tx2"/>
                </a:solidFill>
                <a:latin typeface="Calibri" panose="020F0502020204030204" pitchFamily="34" charset="0"/>
                <a:cs typeface="Calibri" panose="020F0502020204030204" pitchFamily="34" charset="0"/>
              </a:rPr>
              <a:t>Represents your </a:t>
            </a:r>
            <a:r>
              <a:rPr lang="en-US" sz="2000" b="1" dirty="0">
                <a:solidFill>
                  <a:schemeClr val="tx2"/>
                </a:solidFill>
                <a:latin typeface="Calibri" panose="020F0502020204030204" pitchFamily="34" charset="0"/>
                <a:cs typeface="Calibri" panose="020F0502020204030204" pitchFamily="34" charset="0"/>
              </a:rPr>
              <a:t>network environment virtually </a:t>
            </a:r>
            <a:r>
              <a:rPr lang="en-US" sz="2000" dirty="0">
                <a:solidFill>
                  <a:schemeClr val="tx2"/>
                </a:solidFill>
                <a:latin typeface="Calibri" panose="020F0502020204030204" pitchFamily="34" charset="0"/>
                <a:cs typeface="Calibri" panose="020F0502020204030204" pitchFamily="34" charset="0"/>
              </a:rPr>
              <a:t>to run VMs and applications in the cloud.</a:t>
            </a:r>
          </a:p>
          <a:p>
            <a:r>
              <a:rPr lang="en-US" sz="2000" dirty="0">
                <a:solidFill>
                  <a:schemeClr val="tx2"/>
                </a:solidFill>
                <a:latin typeface="Calibri" panose="020F0502020204030204" pitchFamily="34" charset="0"/>
                <a:cs typeface="Calibri" panose="020F0502020204030204" pitchFamily="34" charset="0"/>
              </a:rPr>
              <a:t>When it is created, the services and Virtual Machines </a:t>
            </a:r>
            <a:r>
              <a:rPr lang="en-US" sz="2000" b="1" dirty="0">
                <a:solidFill>
                  <a:schemeClr val="tx2"/>
                </a:solidFill>
                <a:latin typeface="Calibri" panose="020F0502020204030204" pitchFamily="34" charset="0"/>
                <a:cs typeface="Calibri" panose="020F0502020204030204" pitchFamily="34" charset="0"/>
              </a:rPr>
              <a:t>within the network interact securely </a:t>
            </a:r>
            <a:r>
              <a:rPr lang="en-US" sz="2000" dirty="0">
                <a:solidFill>
                  <a:schemeClr val="tx2"/>
                </a:solidFill>
                <a:latin typeface="Calibri" panose="020F0502020204030204" pitchFamily="34" charset="0"/>
                <a:cs typeface="Calibri" panose="020F0502020204030204" pitchFamily="34" charset="0"/>
              </a:rPr>
              <a:t>with each other over the internet.</a:t>
            </a:r>
          </a:p>
          <a:p>
            <a:r>
              <a:rPr lang="en-US" sz="2000" b="0" i="0" dirty="0">
                <a:solidFill>
                  <a:srgbClr val="000000"/>
                </a:solidFill>
                <a:effectLst/>
                <a:latin typeface="Calibri" panose="020F0502020204030204" pitchFamily="34" charset="0"/>
                <a:cs typeface="Calibri" panose="020F0502020204030204" pitchFamily="34" charset="0"/>
              </a:rPr>
              <a:t>The main purpose of Virtual Networks is to act as a </a:t>
            </a:r>
            <a:r>
              <a:rPr lang="en-US" sz="2000" b="1" i="0" dirty="0">
                <a:solidFill>
                  <a:srgbClr val="000000"/>
                </a:solidFill>
                <a:effectLst/>
                <a:latin typeface="Calibri" panose="020F0502020204030204" pitchFamily="34" charset="0"/>
                <a:cs typeface="Calibri" panose="020F0502020204030204" pitchFamily="34" charset="0"/>
              </a:rPr>
              <a:t>communication channel</a:t>
            </a:r>
            <a:r>
              <a:rPr lang="en-US" sz="2000" b="0" i="0" dirty="0">
                <a:solidFill>
                  <a:srgbClr val="000000"/>
                </a:solidFill>
                <a:effectLst/>
                <a:latin typeface="Calibri" panose="020F0502020204030204" pitchFamily="34" charset="0"/>
                <a:cs typeface="Calibri" panose="020F0502020204030204" pitchFamily="34" charset="0"/>
              </a:rPr>
              <a:t> between resources launched in the cloud.</a:t>
            </a:r>
          </a:p>
          <a:p>
            <a:endParaRPr lang="en-US" sz="20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D4F2B14-FC3D-630E-9DEA-1D91D24A3E9B}"/>
              </a:ext>
            </a:extLst>
          </p:cNvPr>
          <p:cNvSpPr>
            <a:spLocks noGrp="1"/>
          </p:cNvSpPr>
          <p:nvPr>
            <p:ph type="title"/>
          </p:nvPr>
        </p:nvSpPr>
        <p:spPr>
          <a:xfrm>
            <a:off x="548640" y="488561"/>
            <a:ext cx="10687175" cy="472481"/>
          </a:xfrm>
        </p:spPr>
        <p:txBody>
          <a:bodyPr/>
          <a:lstStyle/>
          <a:p>
            <a:r>
              <a:rPr lang="en-US" sz="2800" dirty="0">
                <a:latin typeface="Calibri" panose="020F0502020204030204" pitchFamily="34" charset="0"/>
                <a:cs typeface="Calibri" panose="020F0502020204030204" pitchFamily="34" charset="0"/>
              </a:rPr>
              <a:t>Virtual Network</a:t>
            </a:r>
          </a:p>
        </p:txBody>
      </p:sp>
      <p:sp>
        <p:nvSpPr>
          <p:cNvPr id="4" name="Date Placeholder 3">
            <a:extLst>
              <a:ext uri="{FF2B5EF4-FFF2-40B4-BE49-F238E27FC236}">
                <a16:creationId xmlns:a16="http://schemas.microsoft.com/office/drawing/2014/main" id="{D473FAF8-CCC9-E43E-76C7-756C1DFCCF1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57E8F45-85BB-5120-D010-AF6CC1181EE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64C9F4D-8C32-E066-9C6E-80BE7F9024A0}"/>
              </a:ext>
            </a:extLst>
          </p:cNvPr>
          <p:cNvSpPr>
            <a:spLocks noGrp="1"/>
          </p:cNvSpPr>
          <p:nvPr>
            <p:ph type="sldNum" sz="quarter" idx="16"/>
          </p:nvPr>
        </p:nvSpPr>
        <p:spPr/>
        <p:txBody>
          <a:bodyPr/>
          <a:lstStyle/>
          <a:p>
            <a:fld id="{2533969A-88D7-D043-9145-D433A02B4603}" type="slidenum">
              <a:rPr lang="en-US" smtClean="0"/>
              <a:pPr/>
              <a:t>4</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6D1C3BB8-B967-9E6F-30FA-78B1950049BE}"/>
              </a:ext>
            </a:extLst>
          </p:cNvPr>
          <p:cNvPicPr>
            <a:picLocks noChangeAspect="1"/>
          </p:cNvPicPr>
          <p:nvPr/>
        </p:nvPicPr>
        <p:blipFill>
          <a:blip r:embed="rId3"/>
          <a:stretch>
            <a:fillRect/>
          </a:stretch>
        </p:blipFill>
        <p:spPr>
          <a:xfrm>
            <a:off x="5383148" y="3585718"/>
            <a:ext cx="5852667" cy="2770632"/>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6B525017-292A-8B83-1532-557F165ECDB0}"/>
              </a:ext>
            </a:extLst>
          </p:cNvPr>
          <p:cNvPicPr>
            <a:picLocks noChangeAspect="1"/>
          </p:cNvPicPr>
          <p:nvPr/>
        </p:nvPicPr>
        <p:blipFill>
          <a:blip r:embed="rId4"/>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309053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9EA60D-B74A-3D8F-26BE-ADAEA8F9CC32}"/>
              </a:ext>
            </a:extLst>
          </p:cNvPr>
          <p:cNvSpPr>
            <a:spLocks noGrp="1"/>
          </p:cNvSpPr>
          <p:nvPr>
            <p:ph sz="quarter" idx="13"/>
          </p:nvPr>
        </p:nvSpPr>
        <p:spPr>
          <a:xfrm>
            <a:off x="1366887" y="1517714"/>
            <a:ext cx="9868928" cy="3667027"/>
          </a:xfrm>
        </p:spPr>
        <p:txBody>
          <a:bodyPr/>
          <a:lstStyle/>
          <a:p>
            <a:r>
              <a:rPr lang="en-US" sz="2400" dirty="0">
                <a:solidFill>
                  <a:schemeClr val="tx2"/>
                </a:solidFill>
                <a:latin typeface="Calibri" panose="020F0502020204030204" pitchFamily="34" charset="0"/>
                <a:cs typeface="Calibri" panose="020F0502020204030204" pitchFamily="34" charset="0"/>
              </a:rPr>
              <a:t>Provides an isolated environment for your application</a:t>
            </a:r>
          </a:p>
          <a:p>
            <a:r>
              <a:rPr lang="en-US" sz="2400" dirty="0">
                <a:solidFill>
                  <a:schemeClr val="tx2"/>
                </a:solidFill>
                <a:latin typeface="Calibri" panose="020F0502020204030204" pitchFamily="34" charset="0"/>
                <a:cs typeface="Calibri" panose="020F0502020204030204" pitchFamily="34" charset="0"/>
              </a:rPr>
              <a:t>Internet communication(A Subnet in a VNet can access the public internet by default)</a:t>
            </a:r>
          </a:p>
          <a:p>
            <a:r>
              <a:rPr lang="en-US" sz="2400" dirty="0">
                <a:solidFill>
                  <a:schemeClr val="tx2"/>
                </a:solidFill>
                <a:latin typeface="Calibri" panose="020F0502020204030204" pitchFamily="34" charset="0"/>
                <a:cs typeface="Calibri" panose="020F0502020204030204" pitchFamily="34" charset="0"/>
              </a:rPr>
              <a:t>Traffic can be easily filtered from resources</a:t>
            </a:r>
          </a:p>
          <a:p>
            <a:r>
              <a:rPr lang="en-US" sz="2400" dirty="0">
                <a:solidFill>
                  <a:schemeClr val="tx2"/>
                </a:solidFill>
                <a:latin typeface="Calibri" panose="020F0502020204030204" pitchFamily="34" charset="0"/>
                <a:cs typeface="Calibri" panose="020F0502020204030204" pitchFamily="34" charset="0"/>
              </a:rPr>
              <a:t>Route  network traffic</a:t>
            </a:r>
          </a:p>
          <a:p>
            <a:r>
              <a:rPr lang="en-US" sz="2400" dirty="0">
                <a:solidFill>
                  <a:schemeClr val="tx2"/>
                </a:solidFill>
                <a:latin typeface="Calibri" panose="020F0502020204030204" pitchFamily="34" charset="0"/>
                <a:cs typeface="Calibri" panose="020F0502020204030204" pitchFamily="34" charset="0"/>
              </a:rPr>
              <a:t>Communicate with on premises resources</a:t>
            </a:r>
          </a:p>
          <a:p>
            <a:r>
              <a:rPr lang="en-US" sz="2400" dirty="0">
                <a:solidFill>
                  <a:schemeClr val="tx2"/>
                </a:solidFill>
                <a:latin typeface="Calibri" panose="020F0502020204030204" pitchFamily="34" charset="0"/>
                <a:cs typeface="Calibri" panose="020F0502020204030204" pitchFamily="34" charset="0"/>
              </a:rPr>
              <a:t>Connect virtual networks  (Network peering)</a:t>
            </a:r>
          </a:p>
        </p:txBody>
      </p:sp>
      <p:sp>
        <p:nvSpPr>
          <p:cNvPr id="3" name="Title 2">
            <a:extLst>
              <a:ext uri="{FF2B5EF4-FFF2-40B4-BE49-F238E27FC236}">
                <a16:creationId xmlns:a16="http://schemas.microsoft.com/office/drawing/2014/main" id="{C1D03705-7208-982B-A1C1-A05101A9B52E}"/>
              </a:ext>
            </a:extLst>
          </p:cNvPr>
          <p:cNvSpPr>
            <a:spLocks noGrp="1"/>
          </p:cNvSpPr>
          <p:nvPr>
            <p:ph type="title"/>
          </p:nvPr>
        </p:nvSpPr>
        <p:spPr>
          <a:xfrm>
            <a:off x="548640" y="479134"/>
            <a:ext cx="6029713" cy="472481"/>
          </a:xfrm>
        </p:spPr>
        <p:txBody>
          <a:bodyPr/>
          <a:lstStyle/>
          <a:p>
            <a:r>
              <a:rPr lang="en-US" sz="2800" dirty="0">
                <a:latin typeface="Calibri" panose="020F0502020204030204" pitchFamily="34" charset="0"/>
                <a:cs typeface="Calibri" panose="020F0502020204030204" pitchFamily="34" charset="0"/>
              </a:rPr>
              <a:t>Benefits of VNet</a:t>
            </a:r>
          </a:p>
        </p:txBody>
      </p:sp>
      <p:sp>
        <p:nvSpPr>
          <p:cNvPr id="4" name="Date Placeholder 3">
            <a:extLst>
              <a:ext uri="{FF2B5EF4-FFF2-40B4-BE49-F238E27FC236}">
                <a16:creationId xmlns:a16="http://schemas.microsoft.com/office/drawing/2014/main" id="{EE68393E-E8F3-E5D9-FC4A-7681F775F2A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E792BEF-57FF-D887-409E-75BF659EF65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7C6E991-EDD8-DB70-CC57-C1A3399DFED3}"/>
              </a:ext>
            </a:extLst>
          </p:cNvPr>
          <p:cNvSpPr>
            <a:spLocks noGrp="1"/>
          </p:cNvSpPr>
          <p:nvPr>
            <p:ph type="sldNum" sz="quarter" idx="16"/>
          </p:nvPr>
        </p:nvSpPr>
        <p:spPr/>
        <p:txBody>
          <a:bodyPr/>
          <a:lstStyle/>
          <a:p>
            <a:fld id="{2533969A-88D7-D043-9145-D433A02B4603}" type="slidenum">
              <a:rPr lang="en-US" smtClean="0"/>
              <a:pPr/>
              <a:t>5</a:t>
            </a:fld>
            <a:endParaRPr lang="en-US" dirty="0"/>
          </a:p>
        </p:txBody>
      </p:sp>
      <p:pic>
        <p:nvPicPr>
          <p:cNvPr id="8" name="Picture 7" descr="A blue text on a white background&#10;&#10;Description automatically generated with medium confidence">
            <a:extLst>
              <a:ext uri="{FF2B5EF4-FFF2-40B4-BE49-F238E27FC236}">
                <a16:creationId xmlns:a16="http://schemas.microsoft.com/office/drawing/2014/main" id="{3EE8772E-AFA8-DD82-EF73-ED2D529F93F9}"/>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47276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C22345-FA5E-F482-3F47-C9574CE2BD27}"/>
              </a:ext>
            </a:extLst>
          </p:cNvPr>
          <p:cNvSpPr>
            <a:spLocks noGrp="1"/>
          </p:cNvSpPr>
          <p:nvPr>
            <p:ph sz="quarter" idx="13"/>
          </p:nvPr>
        </p:nvSpPr>
        <p:spPr>
          <a:xfrm>
            <a:off x="548640" y="1136342"/>
            <a:ext cx="10783253" cy="5051394"/>
          </a:xfrm>
        </p:spPr>
        <p:txBody>
          <a:bodyPr/>
          <a:lstStyle/>
          <a:p>
            <a:pPr marL="0" indent="0">
              <a:buNone/>
            </a:pP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1. Subnet  : </a:t>
            </a:r>
            <a:r>
              <a:rPr lang="en-US" sz="2400" b="0" i="0" dirty="0">
                <a:solidFill>
                  <a:srgbClr val="374151"/>
                </a:solidFill>
                <a:effectLst/>
                <a:latin typeface="Söhne"/>
              </a:rPr>
              <a:t>a specific range of IP addresses</a:t>
            </a: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2. Routing : </a:t>
            </a:r>
            <a:r>
              <a:rPr lang="en-US" sz="2000" b="0" i="0" dirty="0">
                <a:solidFill>
                  <a:srgbClr val="374151"/>
                </a:solidFill>
                <a:effectLst/>
                <a:latin typeface="Söhne"/>
              </a:rPr>
              <a:t>the process of directing network traffic from its source to its destination </a:t>
            </a:r>
            <a:endParaRPr lang="en-US" sz="20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3. Gateway :</a:t>
            </a:r>
            <a:r>
              <a:rPr lang="en-US" sz="1200" b="0" i="0" dirty="0">
                <a:solidFill>
                  <a:srgbClr val="374151"/>
                </a:solidFill>
                <a:effectLst/>
                <a:latin typeface="Söhne"/>
              </a:rPr>
              <a:t> </a:t>
            </a:r>
            <a:r>
              <a:rPr lang="en-US" sz="2000" b="0" i="0" dirty="0">
                <a:solidFill>
                  <a:srgbClr val="374151"/>
                </a:solidFill>
                <a:effectLst/>
                <a:latin typeface="Söhne"/>
              </a:rPr>
              <a:t>network device that serves as an entry or exit point between different networks.</a:t>
            </a:r>
          </a:p>
          <a:p>
            <a:pPr marL="0" indent="0">
              <a:buNone/>
            </a:pPr>
            <a:r>
              <a:rPr lang="en-US" sz="2400" dirty="0">
                <a:solidFill>
                  <a:srgbClr val="374151"/>
                </a:solidFill>
                <a:latin typeface="Calibri" panose="020F0502020204030204" pitchFamily="34" charset="0"/>
                <a:cs typeface="Calibri" panose="020F0502020204030204" pitchFamily="34" charset="0"/>
              </a:rPr>
              <a:t>          4. Firewall : </a:t>
            </a:r>
            <a:r>
              <a:rPr lang="en-US" sz="1600" b="0" i="0" dirty="0">
                <a:solidFill>
                  <a:srgbClr val="4D5156"/>
                </a:solidFill>
                <a:effectLst/>
                <a:latin typeface="arial" panose="020B0604020202020204" pitchFamily="34" charset="0"/>
              </a:rPr>
              <a:t>monitors and controls incoming and outgoing network traffic based on security rules.</a:t>
            </a:r>
          </a:p>
          <a:p>
            <a:pPr marL="0" indent="0">
              <a:buNone/>
            </a:pPr>
            <a:r>
              <a:rPr lang="en-US" sz="1600" dirty="0">
                <a:solidFill>
                  <a:srgbClr val="4D5156"/>
                </a:solidFill>
                <a:latin typeface="arial" panose="020B0604020202020204" pitchFamily="34" charset="0"/>
                <a:cs typeface="Calibri" panose="020F0502020204030204" pitchFamily="34" charset="0"/>
              </a:rPr>
              <a:t>         5. </a:t>
            </a:r>
            <a:r>
              <a:rPr lang="en-US" sz="1600" b="1" i="0" dirty="0">
                <a:solidFill>
                  <a:srgbClr val="4D5156"/>
                </a:solidFill>
                <a:effectLst/>
                <a:latin typeface="arial" panose="020B0604020202020204" pitchFamily="34" charset="0"/>
              </a:rPr>
              <a:t>A network interface </a:t>
            </a:r>
            <a:r>
              <a:rPr lang="en-US" sz="1600" b="0" i="0" dirty="0">
                <a:solidFill>
                  <a:srgbClr val="4D5156"/>
                </a:solidFill>
                <a:effectLst/>
                <a:latin typeface="arial" panose="020B0604020202020204" pitchFamily="34" charset="0"/>
              </a:rPr>
              <a:t>is </a:t>
            </a:r>
            <a:r>
              <a:rPr lang="en-US" sz="1600" b="1" i="0" dirty="0">
                <a:solidFill>
                  <a:srgbClr val="5F6368"/>
                </a:solidFill>
                <a:effectLst/>
                <a:latin typeface="arial" panose="020B0604020202020204" pitchFamily="34" charset="0"/>
              </a:rPr>
              <a:t>the point of interconnection between a computer and a private or public network</a:t>
            </a:r>
            <a:endParaRPr lang="en-US" sz="16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6. Network Security Group (NSG) : </a:t>
            </a:r>
          </a:p>
          <a:p>
            <a:pPr marL="0" indent="0">
              <a:buNone/>
            </a:pPr>
            <a:r>
              <a:rPr lang="en-US" sz="1600" dirty="0"/>
              <a:t> </a:t>
            </a:r>
          </a:p>
          <a:p>
            <a:pPr marL="0" indent="0">
              <a:buNone/>
            </a:pPr>
            <a:endParaRPr lang="en-US" sz="1600" b="0" i="0" dirty="0">
              <a:solidFill>
                <a:srgbClr val="202124"/>
              </a:solidFill>
              <a:effectLst/>
              <a:latin typeface="Google Sans"/>
            </a:endParaRPr>
          </a:p>
        </p:txBody>
      </p:sp>
      <p:sp>
        <p:nvSpPr>
          <p:cNvPr id="3" name="Title 2">
            <a:extLst>
              <a:ext uri="{FF2B5EF4-FFF2-40B4-BE49-F238E27FC236}">
                <a16:creationId xmlns:a16="http://schemas.microsoft.com/office/drawing/2014/main" id="{98F8893C-A434-FE64-D5EA-2C4787374E97}"/>
              </a:ext>
            </a:extLst>
          </p:cNvPr>
          <p:cNvSpPr>
            <a:spLocks noGrp="1"/>
          </p:cNvSpPr>
          <p:nvPr>
            <p:ph type="title"/>
          </p:nvPr>
        </p:nvSpPr>
        <p:spPr>
          <a:xfrm>
            <a:off x="548641" y="488561"/>
            <a:ext cx="6597884" cy="472481"/>
          </a:xfrm>
        </p:spPr>
        <p:txBody>
          <a:bodyPr/>
          <a:lstStyle/>
          <a:p>
            <a:r>
              <a:rPr lang="en-US" sz="2800" dirty="0">
                <a:latin typeface="Calibri" panose="020F0502020204030204" pitchFamily="34" charset="0"/>
                <a:cs typeface="Calibri" panose="020F0502020204030204" pitchFamily="34" charset="0"/>
              </a:rPr>
              <a:t>Components of Azure Virtual Network</a:t>
            </a:r>
          </a:p>
        </p:txBody>
      </p:sp>
      <p:sp>
        <p:nvSpPr>
          <p:cNvPr id="4" name="Date Placeholder 3">
            <a:extLst>
              <a:ext uri="{FF2B5EF4-FFF2-40B4-BE49-F238E27FC236}">
                <a16:creationId xmlns:a16="http://schemas.microsoft.com/office/drawing/2014/main" id="{6DB016D8-C0B7-A25F-7FA6-D0A5CF353B4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F01B980-35CA-37B4-DDFC-C80929B021C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4C61ACA-0AEF-93B5-346E-CE494B732F59}"/>
              </a:ext>
            </a:extLst>
          </p:cNvPr>
          <p:cNvSpPr>
            <a:spLocks noGrp="1"/>
          </p:cNvSpPr>
          <p:nvPr>
            <p:ph type="sldNum" sz="quarter" idx="16"/>
          </p:nvPr>
        </p:nvSpPr>
        <p:spPr/>
        <p:txBody>
          <a:bodyPr/>
          <a:lstStyle/>
          <a:p>
            <a:fld id="{2533969A-88D7-D043-9145-D433A02B4603}" type="slidenum">
              <a:rPr lang="en-US" smtClean="0"/>
              <a:pPr/>
              <a:t>6</a:t>
            </a:fld>
            <a:endParaRPr lang="en-US" dirty="0"/>
          </a:p>
        </p:txBody>
      </p:sp>
      <p:sp>
        <p:nvSpPr>
          <p:cNvPr id="8" name="TextBox 7">
            <a:extLst>
              <a:ext uri="{FF2B5EF4-FFF2-40B4-BE49-F238E27FC236}">
                <a16:creationId xmlns:a16="http://schemas.microsoft.com/office/drawing/2014/main" id="{F8C565D2-8999-263F-C124-DE6484A61FD2}"/>
              </a:ext>
            </a:extLst>
          </p:cNvPr>
          <p:cNvSpPr txBox="1"/>
          <p:nvPr/>
        </p:nvSpPr>
        <p:spPr>
          <a:xfrm>
            <a:off x="3169328" y="3852909"/>
            <a:ext cx="7750205" cy="2246769"/>
          </a:xfrm>
          <a:prstGeom prst="rect">
            <a:avLst/>
          </a:prstGeom>
          <a:noFill/>
        </p:spPr>
        <p:txBody>
          <a:bodyPr wrap="square" rtlCol="0">
            <a:spAutoFit/>
          </a:bodyPr>
          <a:lstStyle/>
          <a:p>
            <a:pPr marL="0" indent="0">
              <a:buNone/>
            </a:pPr>
            <a:endParaRPr lang="en-US" sz="2000" dirty="0">
              <a:solidFill>
                <a:srgbClr val="202124"/>
              </a:solidFill>
              <a:latin typeface="Calibri" panose="020F0502020204030204" pitchFamily="34" charset="0"/>
              <a:cs typeface="Calibri" panose="020F0502020204030204" pitchFamily="34" charset="0"/>
            </a:endParaRPr>
          </a:p>
          <a:p>
            <a:pPr marL="0" indent="0">
              <a:buNone/>
            </a:pPr>
            <a:endParaRPr lang="en-US" sz="2000" b="0" i="0" dirty="0">
              <a:solidFill>
                <a:srgbClr val="202124"/>
              </a:solidFill>
              <a:effectLst/>
              <a:latin typeface="Calibri" panose="020F0502020204030204" pitchFamily="34" charset="0"/>
              <a:cs typeface="Calibri" panose="020F0502020204030204" pitchFamily="34" charset="0"/>
            </a:endParaRPr>
          </a:p>
          <a:p>
            <a:pPr marL="0" indent="0">
              <a:buNone/>
            </a:pPr>
            <a:endParaRPr lang="en-US" sz="2000" b="0" i="0" dirty="0">
              <a:solidFill>
                <a:srgbClr val="202124"/>
              </a:solidFill>
              <a:effectLst/>
              <a:latin typeface="Calibri" panose="020F0502020204030204" pitchFamily="34" charset="0"/>
              <a:cs typeface="Calibri" panose="020F0502020204030204" pitchFamily="34" charset="0"/>
            </a:endParaRPr>
          </a:p>
          <a:p>
            <a:pPr marL="0" indent="0">
              <a:buNone/>
            </a:pPr>
            <a:endParaRPr lang="en-US" sz="2000" b="0" i="0" dirty="0">
              <a:solidFill>
                <a:srgbClr val="202124"/>
              </a:solidFill>
              <a:effectLst/>
              <a:latin typeface="Calibri" panose="020F0502020204030204" pitchFamily="34" charset="0"/>
              <a:cs typeface="Calibri" panose="020F0502020204030204" pitchFamily="34" charset="0"/>
            </a:endParaRPr>
          </a:p>
          <a:p>
            <a:pPr marL="0" indent="0">
              <a:buNone/>
            </a:pPr>
            <a:r>
              <a:rPr lang="en-US" sz="2000" b="0" i="0" dirty="0">
                <a:solidFill>
                  <a:srgbClr val="202124"/>
                </a:solidFill>
                <a:effectLst/>
                <a:latin typeface="Calibri" panose="020F0502020204030204" pitchFamily="34" charset="0"/>
                <a:cs typeface="Calibri" panose="020F0502020204030204" pitchFamily="34" charset="0"/>
              </a:rPr>
              <a:t>A network security group </a:t>
            </a:r>
            <a:r>
              <a:rPr lang="en-US" sz="2000" b="0" i="0" dirty="0">
                <a:solidFill>
                  <a:srgbClr val="040C28"/>
                </a:solidFill>
                <a:effectLst/>
                <a:latin typeface="Calibri" panose="020F0502020204030204" pitchFamily="34" charset="0"/>
                <a:cs typeface="Calibri" panose="020F0502020204030204" pitchFamily="34" charset="0"/>
              </a:rPr>
              <a:t>contains security rules that allow or deny inbound network traffic to, or outbound network traffic  from, several types of Azure resources</a:t>
            </a:r>
            <a:r>
              <a:rPr lang="en-US" sz="2000" b="0" i="0" dirty="0">
                <a:solidFill>
                  <a:srgbClr val="202124"/>
                </a:solidFill>
                <a:effectLst/>
                <a:latin typeface="Calibri" panose="020F0502020204030204" pitchFamily="34" charset="0"/>
                <a:cs typeface="Calibri" panose="020F0502020204030204" pitchFamily="34" charset="0"/>
              </a:rPr>
              <a:t>.</a:t>
            </a:r>
            <a:endParaRPr lang="en-US" sz="2000" dirty="0">
              <a:solidFill>
                <a:schemeClr val="tx2"/>
              </a:solidFill>
              <a:latin typeface="Calibri" panose="020F0502020204030204" pitchFamily="34" charset="0"/>
              <a:cs typeface="Calibri" panose="020F0502020204030204" pitchFamily="34" charset="0"/>
            </a:endParaRPr>
          </a:p>
        </p:txBody>
      </p:sp>
      <p:pic>
        <p:nvPicPr>
          <p:cNvPr id="9" name="Picture 8" descr="A blue text on a white background&#10;&#10;Description automatically generated with medium confidence">
            <a:extLst>
              <a:ext uri="{FF2B5EF4-FFF2-40B4-BE49-F238E27FC236}">
                <a16:creationId xmlns:a16="http://schemas.microsoft.com/office/drawing/2014/main" id="{6A69B03D-C193-5C61-5E3B-AFB4677E3C44}"/>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141695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9A33DC-613A-E492-F1CA-AFBCA938454C}"/>
              </a:ext>
            </a:extLst>
          </p:cNvPr>
          <p:cNvSpPr>
            <a:spLocks noGrp="1"/>
          </p:cNvSpPr>
          <p:nvPr>
            <p:ph sz="quarter" idx="13"/>
          </p:nvPr>
        </p:nvSpPr>
        <p:spPr>
          <a:xfrm>
            <a:off x="829559" y="1291472"/>
            <a:ext cx="10406256" cy="4908160"/>
          </a:xfrm>
        </p:spPr>
        <p:txBody>
          <a:bodyPr/>
          <a:lstStyle/>
          <a:p>
            <a:pPr>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A VPN gateway is a specific type of virtual network gateway, which is used to send encrypted traffic between an Azure virtual network and an on-premises location over the public internet. </a:t>
            </a:r>
          </a:p>
          <a:p>
            <a:pPr>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VPN gateway act as a middleman on both sides of the virtual networks.</a:t>
            </a:r>
          </a:p>
          <a:p>
            <a:pPr>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 And if the workloads in those virtual networks need to communicate with each other, they will communicate via this encrypted channel of communication between the VPN gateways of both virtual networks.</a:t>
            </a: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A9021C2-E884-C5C6-8B98-797CAB6D82C4}"/>
              </a:ext>
            </a:extLst>
          </p:cNvPr>
          <p:cNvSpPr>
            <a:spLocks noGrp="1"/>
          </p:cNvSpPr>
          <p:nvPr>
            <p:ph type="title"/>
          </p:nvPr>
        </p:nvSpPr>
        <p:spPr>
          <a:xfrm>
            <a:off x="548640" y="498480"/>
            <a:ext cx="10687175" cy="364284"/>
          </a:xfrm>
        </p:spPr>
        <p:txBody>
          <a:bodyPr/>
          <a:lstStyle/>
          <a:p>
            <a:r>
              <a:rPr lang="en-US" sz="2800" dirty="0">
                <a:latin typeface="Calibri" panose="020F0502020204030204" pitchFamily="34" charset="0"/>
                <a:cs typeface="Calibri" panose="020F0502020204030204" pitchFamily="34" charset="0"/>
              </a:rPr>
              <a:t>VPN Gateway</a:t>
            </a:r>
          </a:p>
        </p:txBody>
      </p:sp>
      <p:sp>
        <p:nvSpPr>
          <p:cNvPr id="4" name="Date Placeholder 3">
            <a:extLst>
              <a:ext uri="{FF2B5EF4-FFF2-40B4-BE49-F238E27FC236}">
                <a16:creationId xmlns:a16="http://schemas.microsoft.com/office/drawing/2014/main" id="{81DF98A8-A9DE-0F99-843C-58339529D95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14524EC-26B1-1E47-F4EB-A8BF0BC419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0D4CB97-D0E1-3E92-C43F-8556F9402F38}"/>
              </a:ext>
            </a:extLst>
          </p:cNvPr>
          <p:cNvSpPr>
            <a:spLocks noGrp="1"/>
          </p:cNvSpPr>
          <p:nvPr>
            <p:ph type="sldNum" sz="quarter" idx="16"/>
          </p:nvPr>
        </p:nvSpPr>
        <p:spPr/>
        <p:txBody>
          <a:bodyPr/>
          <a:lstStyle/>
          <a:p>
            <a:fld id="{2533969A-88D7-D043-9145-D433A02B4603}" type="slidenum">
              <a:rPr lang="en-US" smtClean="0"/>
              <a:pPr/>
              <a:t>7</a:t>
            </a:fld>
            <a:endParaRPr lang="en-US" dirty="0"/>
          </a:p>
        </p:txBody>
      </p:sp>
      <p:pic>
        <p:nvPicPr>
          <p:cNvPr id="8" name="Picture 7" descr="Timeline&#10;&#10;Description automatically generated">
            <a:extLst>
              <a:ext uri="{FF2B5EF4-FFF2-40B4-BE49-F238E27FC236}">
                <a16:creationId xmlns:a16="http://schemas.microsoft.com/office/drawing/2014/main" id="{6EC6CAB7-7733-DF3A-5549-C262680E2E74}"/>
              </a:ext>
            </a:extLst>
          </p:cNvPr>
          <p:cNvPicPr>
            <a:picLocks noChangeAspect="1"/>
          </p:cNvPicPr>
          <p:nvPr/>
        </p:nvPicPr>
        <p:blipFill>
          <a:blip r:embed="rId3"/>
          <a:stretch>
            <a:fillRect/>
          </a:stretch>
        </p:blipFill>
        <p:spPr>
          <a:xfrm>
            <a:off x="4153711" y="3560417"/>
            <a:ext cx="6323197" cy="2499577"/>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DCA178B5-5737-E504-C381-7C68950BD846}"/>
              </a:ext>
            </a:extLst>
          </p:cNvPr>
          <p:cNvPicPr>
            <a:picLocks noChangeAspect="1"/>
          </p:cNvPicPr>
          <p:nvPr/>
        </p:nvPicPr>
        <p:blipFill>
          <a:blip r:embed="rId4"/>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231544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36A28B-2FAB-0C77-CAB7-A44E90AA13D9}"/>
              </a:ext>
            </a:extLst>
          </p:cNvPr>
          <p:cNvSpPr>
            <a:spLocks noGrp="1"/>
          </p:cNvSpPr>
          <p:nvPr>
            <p:ph sz="quarter" idx="13"/>
          </p:nvPr>
        </p:nvSpPr>
        <p:spPr>
          <a:xfrm>
            <a:off x="548640" y="754602"/>
            <a:ext cx="10687175" cy="5445030"/>
          </a:xfrm>
        </p:spPr>
        <p:txBody>
          <a:bodyPr/>
          <a:lstStyle/>
          <a:p>
            <a:pPr marL="0" indent="0">
              <a:buNone/>
            </a:pPr>
            <a:r>
              <a:rPr lang="en-US" b="1" dirty="0">
                <a:solidFill>
                  <a:srgbClr val="012C74"/>
                </a:solidFill>
                <a:latin typeface="Calibri" panose="020F0502020204030204" pitchFamily="34" charset="0"/>
                <a:cs typeface="Calibri" panose="020F0502020204030204" pitchFamily="34" charset="0"/>
              </a:rPr>
              <a:t>Azure Express Route</a:t>
            </a:r>
          </a:p>
          <a:p>
            <a:pPr marL="0" indent="0">
              <a:buNone/>
            </a:pPr>
            <a:r>
              <a:rPr lang="en-US" dirty="0"/>
              <a:t>       </a:t>
            </a:r>
          </a:p>
        </p:txBody>
      </p:sp>
      <p:sp>
        <p:nvSpPr>
          <p:cNvPr id="4" name="Date Placeholder 3">
            <a:extLst>
              <a:ext uri="{FF2B5EF4-FFF2-40B4-BE49-F238E27FC236}">
                <a16:creationId xmlns:a16="http://schemas.microsoft.com/office/drawing/2014/main" id="{6EBB86F8-1538-5A6A-D4A6-04D606637D1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94105A3-6D38-FA56-3434-C1AC04CAFB9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FF3086C-3F36-A25D-8837-407C55B7CC82}"/>
              </a:ext>
            </a:extLst>
          </p:cNvPr>
          <p:cNvSpPr>
            <a:spLocks noGrp="1"/>
          </p:cNvSpPr>
          <p:nvPr>
            <p:ph type="sldNum" sz="quarter" idx="16"/>
          </p:nvPr>
        </p:nvSpPr>
        <p:spPr/>
        <p:txBody>
          <a:bodyPr/>
          <a:lstStyle/>
          <a:p>
            <a:fld id="{2533969A-88D7-D043-9145-D433A02B4603}" type="slidenum">
              <a:rPr lang="en-US" smtClean="0"/>
              <a:pPr/>
              <a:t>8</a:t>
            </a:fld>
            <a:endParaRPr lang="en-US" dirty="0"/>
          </a:p>
        </p:txBody>
      </p:sp>
      <p:sp>
        <p:nvSpPr>
          <p:cNvPr id="7" name="TextBox 6">
            <a:extLst>
              <a:ext uri="{FF2B5EF4-FFF2-40B4-BE49-F238E27FC236}">
                <a16:creationId xmlns:a16="http://schemas.microsoft.com/office/drawing/2014/main" id="{3FEAA60B-86CD-8152-9B20-11CBF08E56F8}"/>
              </a:ext>
            </a:extLst>
          </p:cNvPr>
          <p:cNvSpPr txBox="1"/>
          <p:nvPr/>
        </p:nvSpPr>
        <p:spPr>
          <a:xfrm>
            <a:off x="1473693" y="1589103"/>
            <a:ext cx="8353888"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61616"/>
                </a:solidFill>
                <a:latin typeface="Calibri" panose="020F0502020204030204" pitchFamily="34" charset="0"/>
                <a:cs typeface="Calibri" panose="020F0502020204030204" pitchFamily="34" charset="0"/>
              </a:rPr>
              <a:t>E</a:t>
            </a:r>
            <a:r>
              <a:rPr lang="en-US" b="0" i="0" dirty="0">
                <a:solidFill>
                  <a:srgbClr val="161616"/>
                </a:solidFill>
                <a:effectLst/>
                <a:latin typeface="Calibri" panose="020F0502020204030204" pitchFamily="34" charset="0"/>
                <a:cs typeface="Calibri" panose="020F0502020204030204" pitchFamily="34" charset="0"/>
              </a:rPr>
              <a:t>xtend your on-premises networks into the Microsoft cloud over a private connection, with the help of a connectivity provider. </a:t>
            </a:r>
          </a:p>
          <a:p>
            <a:pPr marL="285750" indent="-285750">
              <a:buFont typeface="Arial" panose="020B0604020202020204" pitchFamily="34" charset="0"/>
              <a:buChar char="•"/>
            </a:pPr>
            <a:endParaRPr lang="en-US"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Connectivity can be from an any-to-any (IP VPN) network, a point-to-point Ethernet network, or a virtual cross-connection through a connectivity provider at a colocation facility.</a:t>
            </a:r>
          </a:p>
          <a:p>
            <a:pPr marL="285750" indent="-285750">
              <a:buFont typeface="Arial" panose="020B0604020202020204" pitchFamily="34" charset="0"/>
              <a:buChar char="•"/>
            </a:pPr>
            <a:endParaRPr lang="en-US"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ExpressRoute connections don't go over the public Internet.</a:t>
            </a:r>
            <a:endParaRPr lang="en-US" dirty="0">
              <a:latin typeface="Calibri" panose="020F0502020204030204" pitchFamily="34" charset="0"/>
              <a:cs typeface="Calibri" panose="020F0502020204030204" pitchFamily="34" charset="0"/>
            </a:endParaRPr>
          </a:p>
        </p:txBody>
      </p:sp>
      <p:pic>
        <p:nvPicPr>
          <p:cNvPr id="9" name="Picture 8" descr="Diagram&#10;&#10;Description automatically generated">
            <a:extLst>
              <a:ext uri="{FF2B5EF4-FFF2-40B4-BE49-F238E27FC236}">
                <a16:creationId xmlns:a16="http://schemas.microsoft.com/office/drawing/2014/main" id="{742000FE-D8DD-5B2F-D115-A4F11486EBF8}"/>
              </a:ext>
            </a:extLst>
          </p:cNvPr>
          <p:cNvPicPr>
            <a:picLocks noChangeAspect="1"/>
          </p:cNvPicPr>
          <p:nvPr/>
        </p:nvPicPr>
        <p:blipFill>
          <a:blip r:embed="rId2"/>
          <a:stretch>
            <a:fillRect/>
          </a:stretch>
        </p:blipFill>
        <p:spPr>
          <a:xfrm>
            <a:off x="4588154" y="3891307"/>
            <a:ext cx="6378493" cy="2308324"/>
          </a:xfrm>
          <a:prstGeom prst="rect">
            <a:avLst/>
          </a:prstGeom>
        </p:spPr>
      </p:pic>
      <p:pic>
        <p:nvPicPr>
          <p:cNvPr id="8" name="Picture 7" descr="A blue text on a white background&#10;&#10;Description automatically generated with medium confidence">
            <a:extLst>
              <a:ext uri="{FF2B5EF4-FFF2-40B4-BE49-F238E27FC236}">
                <a16:creationId xmlns:a16="http://schemas.microsoft.com/office/drawing/2014/main" id="{5673E8D5-3223-36BB-B05C-1B48AFDD8DF7}"/>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217218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75F62-1FAC-054D-90D9-DD316C01E74A}"/>
              </a:ext>
            </a:extLst>
          </p:cNvPr>
          <p:cNvSpPr>
            <a:spLocks noGrp="1"/>
          </p:cNvSpPr>
          <p:nvPr>
            <p:ph sz="quarter" idx="13"/>
          </p:nvPr>
        </p:nvSpPr>
        <p:spPr>
          <a:xfrm>
            <a:off x="548640" y="1296140"/>
            <a:ext cx="10687175" cy="4903492"/>
          </a:xfrm>
        </p:spPr>
        <p:txBody>
          <a:bodyPr/>
          <a:lstStyle/>
          <a:p>
            <a:pPr>
              <a:buFont typeface="Arial" panose="020B0604020202020204" pitchFamily="34" charset="0"/>
              <a:buChar char="•"/>
            </a:pPr>
            <a:r>
              <a:rPr lang="en-US" sz="2000" dirty="0">
                <a:solidFill>
                  <a:srgbClr val="161616"/>
                </a:solidFill>
                <a:latin typeface="Calibri" panose="020F0502020204030204" pitchFamily="34" charset="0"/>
                <a:cs typeface="Calibri" panose="020F0502020204030204" pitchFamily="34" charset="0"/>
              </a:rPr>
              <a:t>H</a:t>
            </a:r>
            <a:r>
              <a:rPr lang="en-US" sz="2000" b="0" i="0" dirty="0">
                <a:solidFill>
                  <a:srgbClr val="161616"/>
                </a:solidFill>
                <a:effectLst/>
                <a:latin typeface="Calibri" panose="020F0502020204030204" pitchFamily="34" charset="0"/>
                <a:cs typeface="Calibri" panose="020F0502020204030204" pitchFamily="34" charset="0"/>
              </a:rPr>
              <a:t>osting service for DNS domains that provides name resolution by using  Azure infrastructure.</a:t>
            </a:r>
          </a:p>
          <a:p>
            <a:pPr>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a:t>
            </a:r>
            <a:r>
              <a:rPr lang="en-US" sz="2000" dirty="0">
                <a:solidFill>
                  <a:srgbClr val="161616"/>
                </a:solidFill>
                <a:latin typeface="Calibri" panose="020F0502020204030204" pitchFamily="34" charset="0"/>
                <a:cs typeface="Calibri" panose="020F0502020204030204" pitchFamily="34" charset="0"/>
              </a:rPr>
              <a:t>M</a:t>
            </a:r>
            <a:r>
              <a:rPr lang="en-US" sz="2000" b="0" i="0" dirty="0">
                <a:solidFill>
                  <a:srgbClr val="161616"/>
                </a:solidFill>
                <a:effectLst/>
                <a:latin typeface="Calibri" panose="020F0502020204030204" pitchFamily="34" charset="0"/>
                <a:cs typeface="Calibri" panose="020F0502020204030204" pitchFamily="34" charset="0"/>
              </a:rPr>
              <a:t>anage  DNS records using the same credentials, APIs, tools, and billing as your other Azure services.</a:t>
            </a:r>
            <a:endParaRPr lang="en-US" sz="2000" b="1" i="0" dirty="0">
              <a:solidFill>
                <a:srgbClr val="161616"/>
              </a:solidFill>
              <a:effectLst/>
              <a:latin typeface="Calibri" panose="020F0502020204030204" pitchFamily="34" charset="0"/>
              <a:cs typeface="Calibri" panose="020F0502020204030204" pitchFamily="34" charset="0"/>
            </a:endParaRPr>
          </a:p>
          <a:p>
            <a:pPr marL="0" indent="0">
              <a:buNone/>
            </a:pPr>
            <a:r>
              <a:rPr lang="en-US" sz="2000" b="1" i="0" dirty="0">
                <a:solidFill>
                  <a:srgbClr val="161616"/>
                </a:solidFill>
                <a:effectLst/>
                <a:latin typeface="Calibri" panose="020F0502020204030204" pitchFamily="34" charset="0"/>
                <a:cs typeface="Calibri" panose="020F0502020204030204" pitchFamily="34" charset="0"/>
              </a:rPr>
              <a:t>Benefits of Azure DNS</a:t>
            </a:r>
          </a:p>
          <a:p>
            <a:pPr marL="0" indent="0">
              <a:buNone/>
            </a:pPr>
            <a:endParaRPr lang="en-US" sz="2000" b="1" dirty="0">
              <a:solidFill>
                <a:srgbClr val="161616"/>
              </a:solidFill>
              <a:latin typeface="Calibri" panose="020F0502020204030204" pitchFamily="34" charset="0"/>
              <a:cs typeface="Calibri" panose="020F0502020204030204" pitchFamily="34" charset="0"/>
            </a:endParaRPr>
          </a:p>
          <a:p>
            <a:pPr marL="0" indent="0">
              <a:buNone/>
            </a:pPr>
            <a:endParaRPr lang="en-US" sz="2000" b="1" i="0" dirty="0">
              <a:solidFill>
                <a:srgbClr val="161616"/>
              </a:solidFill>
              <a:effectLst/>
              <a:latin typeface="Calibri" panose="020F0502020204030204" pitchFamily="34" charset="0"/>
              <a:cs typeface="Calibri" panose="020F0502020204030204" pitchFamily="34" charset="0"/>
            </a:endParaRPr>
          </a:p>
          <a:p>
            <a:pPr marL="0" indent="0">
              <a:buNone/>
            </a:pPr>
            <a:endParaRPr lang="en-US" sz="2000" b="0" i="0" dirty="0">
              <a:solidFill>
                <a:srgbClr val="161616"/>
              </a:solidFill>
              <a:effectLst/>
              <a:latin typeface="Calibri" panose="020F0502020204030204" pitchFamily="34" charset="0"/>
              <a:cs typeface="Calibri" panose="020F0502020204030204" pitchFamily="34" charset="0"/>
            </a:endParaRPr>
          </a:p>
          <a:p>
            <a:pPr marL="0" indent="0">
              <a:buNone/>
            </a:pPr>
            <a:endParaRPr lang="en-US" sz="2000" dirty="0">
              <a:solidFill>
                <a:srgbClr val="161616"/>
              </a:solidFill>
              <a:latin typeface="Calibri" panose="020F0502020204030204" pitchFamily="34" charset="0"/>
              <a:cs typeface="Calibri" panose="020F0502020204030204" pitchFamily="34" charset="0"/>
            </a:endParaRPr>
          </a:p>
          <a:p>
            <a:pPr marL="0" indent="0">
              <a:buNone/>
            </a:pPr>
            <a:endParaRPr lang="en-US" sz="1800" b="1" dirty="0">
              <a:solidFill>
                <a:srgbClr val="161616"/>
              </a:solidFill>
              <a:latin typeface="Calibri" panose="020F0502020204030204" pitchFamily="34" charset="0"/>
              <a:cs typeface="Calibri" panose="020F0502020204030204" pitchFamily="34" charset="0"/>
            </a:endParaRPr>
          </a:p>
          <a:p>
            <a:pPr marL="0" indent="0">
              <a:buNone/>
            </a:pPr>
            <a:r>
              <a:rPr lang="en-US" sz="1800" b="1" i="0" dirty="0">
                <a:solidFill>
                  <a:srgbClr val="161616"/>
                </a:solidFill>
                <a:effectLst/>
                <a:latin typeface="Calibri" panose="020F0502020204030204" pitchFamily="34" charset="0"/>
                <a:cs typeface="Calibri" panose="020F0502020204030204" pitchFamily="34" charset="0"/>
              </a:rPr>
              <a:t>Note : </a:t>
            </a:r>
            <a:r>
              <a:rPr lang="en-US" sz="1800" b="0" i="0" dirty="0">
                <a:solidFill>
                  <a:srgbClr val="161616"/>
                </a:solidFill>
                <a:effectLst/>
                <a:latin typeface="Calibri" panose="020F0502020204030204" pitchFamily="34" charset="0"/>
                <a:cs typeface="Calibri" panose="020F0502020204030204" pitchFamily="34" charset="0"/>
              </a:rPr>
              <a:t>You can't use Azure DNS to buy a domain name. </a:t>
            </a:r>
            <a:endParaRPr lang="en-US" sz="1800" dirty="0">
              <a:solidFill>
                <a:srgbClr val="161616"/>
              </a:solidFill>
              <a:latin typeface="Calibri" panose="020F0502020204030204" pitchFamily="34" charset="0"/>
              <a:cs typeface="Calibri" panose="020F0502020204030204" pitchFamily="34" charset="0"/>
            </a:endParaRPr>
          </a:p>
          <a:p>
            <a:pPr marL="0" indent="0">
              <a:buNone/>
            </a:pPr>
            <a:endParaRPr lang="en-US" sz="2000" b="0" i="0" dirty="0">
              <a:solidFill>
                <a:srgbClr val="161616"/>
              </a:solidFill>
              <a:effectLst/>
              <a:latin typeface="Calibri" panose="020F0502020204030204" pitchFamily="34" charset="0"/>
              <a:cs typeface="Calibri" panose="020F0502020204030204" pitchFamily="34" charset="0"/>
            </a:endParaRPr>
          </a:p>
          <a:p>
            <a:pPr marL="0" indent="0">
              <a:buNone/>
            </a:pPr>
            <a:endParaRPr lang="en-US" dirty="0">
              <a:solidFill>
                <a:srgbClr val="161616"/>
              </a:solidFill>
              <a:latin typeface="Segoe UI" panose="020B0502040204020203" pitchFamily="34" charset="0"/>
            </a:endParaRPr>
          </a:p>
          <a:p>
            <a:pPr marL="0" indent="0">
              <a:buNone/>
            </a:pPr>
            <a:endParaRPr lang="en-US" dirty="0">
              <a:solidFill>
                <a:srgbClr val="161616"/>
              </a:solidFill>
              <a:latin typeface="Segoe UI" panose="020B0502040204020203" pitchFamily="34" charset="0"/>
            </a:endParaRPr>
          </a:p>
          <a:p>
            <a:pPr marL="0" indent="0">
              <a:buNone/>
            </a:pPr>
            <a:endParaRPr lang="en-US" dirty="0"/>
          </a:p>
        </p:txBody>
      </p:sp>
      <p:sp>
        <p:nvSpPr>
          <p:cNvPr id="3" name="Title 2">
            <a:extLst>
              <a:ext uri="{FF2B5EF4-FFF2-40B4-BE49-F238E27FC236}">
                <a16:creationId xmlns:a16="http://schemas.microsoft.com/office/drawing/2014/main" id="{CFC1F251-91C9-72EF-326D-82285611784F}"/>
              </a:ext>
            </a:extLst>
          </p:cNvPr>
          <p:cNvSpPr>
            <a:spLocks noGrp="1"/>
          </p:cNvSpPr>
          <p:nvPr>
            <p:ph type="title"/>
          </p:nvPr>
        </p:nvSpPr>
        <p:spPr>
          <a:xfrm>
            <a:off x="548640" y="488561"/>
            <a:ext cx="10687175" cy="470227"/>
          </a:xfrm>
        </p:spPr>
        <p:txBody>
          <a:bodyPr/>
          <a:lstStyle/>
          <a:p>
            <a:r>
              <a:rPr lang="en-US" sz="2800" dirty="0">
                <a:latin typeface="Calibri" panose="020F0502020204030204" pitchFamily="34" charset="0"/>
                <a:cs typeface="Calibri" panose="020F0502020204030204" pitchFamily="34" charset="0"/>
              </a:rPr>
              <a:t>Azure DNS</a:t>
            </a:r>
            <a:r>
              <a:rPr lang="en-US" dirty="0"/>
              <a:t> </a:t>
            </a:r>
          </a:p>
        </p:txBody>
      </p:sp>
      <p:sp>
        <p:nvSpPr>
          <p:cNvPr id="4" name="Date Placeholder 3">
            <a:extLst>
              <a:ext uri="{FF2B5EF4-FFF2-40B4-BE49-F238E27FC236}">
                <a16:creationId xmlns:a16="http://schemas.microsoft.com/office/drawing/2014/main" id="{2FF85744-3477-F848-76B5-A2F3E95C8C6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23,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2680B04-871A-55AA-B0AC-A3B5D0DBCBFF}"/>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7CED99A4-467C-65C6-4ECC-57F59178CDC1}"/>
              </a:ext>
            </a:extLst>
          </p:cNvPr>
          <p:cNvSpPr>
            <a:spLocks noGrp="1"/>
          </p:cNvSpPr>
          <p:nvPr>
            <p:ph type="sldNum" sz="quarter" idx="16"/>
          </p:nvPr>
        </p:nvSpPr>
        <p:spPr/>
        <p:txBody>
          <a:bodyPr/>
          <a:lstStyle/>
          <a:p>
            <a:fld id="{2533969A-88D7-D043-9145-D433A02B4603}" type="slidenum">
              <a:rPr lang="en-US" smtClean="0"/>
              <a:pPr/>
              <a:t>9</a:t>
            </a:fld>
            <a:endParaRPr lang="en-US" dirty="0"/>
          </a:p>
        </p:txBody>
      </p:sp>
      <p:sp>
        <p:nvSpPr>
          <p:cNvPr id="7" name="TextBox 6">
            <a:extLst>
              <a:ext uri="{FF2B5EF4-FFF2-40B4-BE49-F238E27FC236}">
                <a16:creationId xmlns:a16="http://schemas.microsoft.com/office/drawing/2014/main" id="{35511D32-7BF3-F8F0-01CB-9E32199DC5CB}"/>
              </a:ext>
            </a:extLst>
          </p:cNvPr>
          <p:cNvSpPr txBox="1"/>
          <p:nvPr/>
        </p:nvSpPr>
        <p:spPr>
          <a:xfrm>
            <a:off x="1882066" y="3116063"/>
            <a:ext cx="3639845" cy="2215991"/>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Reliability and performance</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Security</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Ease of Use</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Customizable virtual networks</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Alias records</a:t>
            </a:r>
          </a:p>
          <a:p>
            <a:pPr algn="l">
              <a:buFont typeface="Arial" panose="020B0604020202020204" pitchFamily="34" charset="0"/>
              <a:buChar char="•"/>
            </a:pPr>
            <a:endParaRPr lang="en-US" sz="2000" b="0" i="0" dirty="0">
              <a:solidFill>
                <a:srgbClr val="161616"/>
              </a:solidFill>
              <a:effectLst/>
              <a:latin typeface="Calibri" panose="020F0502020204030204" pitchFamily="34" charset="0"/>
              <a:cs typeface="Calibri" panose="020F0502020204030204" pitchFamily="34" charset="0"/>
            </a:endParaRPr>
          </a:p>
          <a:p>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6378891A-BF4C-FA84-8BB8-C244166999B2}"/>
              </a:ext>
            </a:extLst>
          </p:cNvPr>
          <p:cNvPicPr>
            <a:picLocks noChangeAspect="1"/>
          </p:cNvPicPr>
          <p:nvPr/>
        </p:nvPicPr>
        <p:blipFill>
          <a:blip r:embed="rId3"/>
          <a:stretch>
            <a:fillRect/>
          </a:stretch>
        </p:blipFill>
        <p:spPr>
          <a:xfrm>
            <a:off x="9654013" y="266527"/>
            <a:ext cx="1677880" cy="310719"/>
          </a:xfrm>
          <a:prstGeom prst="rect">
            <a:avLst/>
          </a:prstGeom>
        </p:spPr>
      </p:pic>
    </p:spTree>
    <p:extLst>
      <p:ext uri="{BB962C8B-B14F-4D97-AF65-F5344CB8AC3E}">
        <p14:creationId xmlns:p14="http://schemas.microsoft.com/office/powerpoint/2010/main" val="890694258"/>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3.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Community Brands</Template>
  <TotalTime>39562</TotalTime>
  <Words>3165</Words>
  <Application>Microsoft Office PowerPoint</Application>
  <PresentationFormat>Widescreen</PresentationFormat>
  <Paragraphs>402</Paragraphs>
  <Slides>33</Slides>
  <Notes>11</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arial</vt:lpstr>
      <vt:lpstr>arial</vt:lpstr>
      <vt:lpstr>Battambang</vt:lpstr>
      <vt:lpstr>Calibri</vt:lpstr>
      <vt:lpstr>docons</vt:lpstr>
      <vt:lpstr>Franklin Gothic Medium</vt:lpstr>
      <vt:lpstr>Georgia</vt:lpstr>
      <vt:lpstr>Google Sans</vt:lpstr>
      <vt:lpstr>Roboto</vt:lpstr>
      <vt:lpstr>Roboto Light</vt:lpstr>
      <vt:lpstr>Segoe UI</vt:lpstr>
      <vt:lpstr>Söhne</vt:lpstr>
      <vt:lpstr>Source Sans Pro Regular</vt:lpstr>
      <vt:lpstr>Wingdings</vt:lpstr>
      <vt:lpstr>Particle theme Master</vt:lpstr>
      <vt:lpstr>Azure Fundamentals (AZ-900)</vt:lpstr>
      <vt:lpstr>PowerPoint Presentation</vt:lpstr>
      <vt:lpstr>Azure Networking Services</vt:lpstr>
      <vt:lpstr>Virtual Network</vt:lpstr>
      <vt:lpstr>Benefits of VNet</vt:lpstr>
      <vt:lpstr>Components of Azure Virtual Network</vt:lpstr>
      <vt:lpstr>VPN Gateway</vt:lpstr>
      <vt:lpstr>PowerPoint Presentation</vt:lpstr>
      <vt:lpstr>Azure DNS </vt:lpstr>
      <vt:lpstr>Azure CDN (Content Delivery Network)</vt:lpstr>
      <vt:lpstr>Azure Storage Services</vt:lpstr>
      <vt:lpstr>Types of Data</vt:lpstr>
      <vt:lpstr>Storage Account</vt:lpstr>
      <vt:lpstr>Azure Storage Services</vt:lpstr>
      <vt:lpstr>Blob Storage</vt:lpstr>
      <vt:lpstr>Storage redundancy </vt:lpstr>
      <vt:lpstr>PowerPoint Presentation</vt:lpstr>
      <vt:lpstr>Azure Data Migration Options</vt:lpstr>
      <vt:lpstr>Azure File movement options</vt:lpstr>
      <vt:lpstr>Identity Services</vt:lpstr>
      <vt:lpstr>Azure Active Directory</vt:lpstr>
      <vt:lpstr>Authentication and Authorization</vt:lpstr>
      <vt:lpstr>Windows Server AD-DS (Domain Service) </vt:lpstr>
      <vt:lpstr>Single sign-on (SSO) </vt:lpstr>
      <vt:lpstr>Azure AD Multifactor authentication </vt:lpstr>
      <vt:lpstr>Password less authentication </vt:lpstr>
      <vt:lpstr>Conditional Access </vt:lpstr>
      <vt:lpstr>Azure external identities </vt:lpstr>
      <vt:lpstr>Role Based Access Control (RBAC)</vt:lpstr>
      <vt:lpstr>  Zero trust model </vt:lpstr>
      <vt:lpstr>Layers of defense-in-depth </vt:lpstr>
      <vt:lpstr>                                            Quiz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756</cp:revision>
  <cp:lastPrinted>2018-09-10T21:50:39Z</cp:lastPrinted>
  <dcterms:created xsi:type="dcterms:W3CDTF">2018-08-21T17:33:32Z</dcterms:created>
  <dcterms:modified xsi:type="dcterms:W3CDTF">2023-06-23T17:58:06Z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