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7"/>
  </p:notesMasterIdLst>
  <p:handoutMasterIdLst>
    <p:handoutMasterId r:id="rId58"/>
  </p:handoutMasterIdLst>
  <p:sldIdLst>
    <p:sldId id="1652" r:id="rId5"/>
    <p:sldId id="1730" r:id="rId6"/>
    <p:sldId id="1731" r:id="rId7"/>
    <p:sldId id="1732" r:id="rId8"/>
    <p:sldId id="1733" r:id="rId9"/>
    <p:sldId id="1734" r:id="rId10"/>
    <p:sldId id="1735" r:id="rId11"/>
    <p:sldId id="1736" r:id="rId12"/>
    <p:sldId id="1717" r:id="rId13"/>
    <p:sldId id="1713" r:id="rId14"/>
    <p:sldId id="1714" r:id="rId15"/>
    <p:sldId id="1715" r:id="rId16"/>
    <p:sldId id="1718" r:id="rId17"/>
    <p:sldId id="1710" r:id="rId18"/>
    <p:sldId id="1711" r:id="rId19"/>
    <p:sldId id="1712" r:id="rId20"/>
    <p:sldId id="1719" r:id="rId21"/>
    <p:sldId id="1684" r:id="rId22"/>
    <p:sldId id="1720" r:id="rId23"/>
    <p:sldId id="1699" r:id="rId24"/>
    <p:sldId id="1721" r:id="rId25"/>
    <p:sldId id="1685" r:id="rId26"/>
    <p:sldId id="1687" r:id="rId27"/>
    <p:sldId id="1722" r:id="rId28"/>
    <p:sldId id="1688" r:id="rId29"/>
    <p:sldId id="1689" r:id="rId30"/>
    <p:sldId id="1692" r:id="rId31"/>
    <p:sldId id="1691" r:id="rId32"/>
    <p:sldId id="1693" r:id="rId33"/>
    <p:sldId id="1694" r:id="rId34"/>
    <p:sldId id="1695" r:id="rId35"/>
    <p:sldId id="1723" r:id="rId36"/>
    <p:sldId id="1696" r:id="rId37"/>
    <p:sldId id="1697" r:id="rId38"/>
    <p:sldId id="1724" r:id="rId39"/>
    <p:sldId id="1698" r:id="rId40"/>
    <p:sldId id="1700" r:id="rId41"/>
    <p:sldId id="1701" r:id="rId42"/>
    <p:sldId id="1702" r:id="rId43"/>
    <p:sldId id="1703" r:id="rId44"/>
    <p:sldId id="1725" r:id="rId45"/>
    <p:sldId id="1706" r:id="rId46"/>
    <p:sldId id="1705" r:id="rId47"/>
    <p:sldId id="1707" r:id="rId48"/>
    <p:sldId id="1726" r:id="rId49"/>
    <p:sldId id="1704" r:id="rId50"/>
    <p:sldId id="1728" r:id="rId51"/>
    <p:sldId id="1708" r:id="rId52"/>
    <p:sldId id="1709" r:id="rId53"/>
    <p:sldId id="1727" r:id="rId54"/>
    <p:sldId id="1729" r:id="rId55"/>
    <p:sldId id="165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798"/>
    <a:srgbClr val="012C74"/>
    <a:srgbClr val="FFCA0D"/>
    <a:srgbClr val="022D75"/>
    <a:srgbClr val="626262"/>
    <a:srgbClr val="4F9AFD"/>
    <a:srgbClr val="000000"/>
    <a:srgbClr val="4F4F4F"/>
    <a:srgbClr val="012B73"/>
    <a:srgbClr val="015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724"/>
  </p:normalViewPr>
  <p:slideViewPr>
    <p:cSldViewPr snapToGrid="0" snapToObjects="1" showGuides="1">
      <p:cViewPr varScale="1">
        <p:scale>
          <a:sx n="81" d="100"/>
          <a:sy n="81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5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akar Borra" userId="30c7e8c6-1bdf-4bf8-8a9e-2db6cf1ffabf" providerId="ADAL" clId="{713C1B8C-7F4F-4268-A974-C47E15853924}"/>
    <pc:docChg chg="modSld">
      <pc:chgData name="Prabhakar Borra" userId="30c7e8c6-1bdf-4bf8-8a9e-2db6cf1ffabf" providerId="ADAL" clId="{713C1B8C-7F4F-4268-A974-C47E15853924}" dt="2023-08-08T07:24:57.423" v="11" actId="20577"/>
      <pc:docMkLst>
        <pc:docMk/>
      </pc:docMkLst>
      <pc:sldChg chg="modSp mod">
        <pc:chgData name="Prabhakar Borra" userId="30c7e8c6-1bdf-4bf8-8a9e-2db6cf1ffabf" providerId="ADAL" clId="{713C1B8C-7F4F-4268-A974-C47E15853924}" dt="2023-08-08T07:24:57.423" v="11" actId="20577"/>
        <pc:sldMkLst>
          <pc:docMk/>
          <pc:sldMk cId="632970025" sldId="1729"/>
        </pc:sldMkLst>
        <pc:spChg chg="mod">
          <ac:chgData name="Prabhakar Borra" userId="30c7e8c6-1bdf-4bf8-8a9e-2db6cf1ffabf" providerId="ADAL" clId="{713C1B8C-7F4F-4268-A974-C47E15853924}" dt="2023-08-08T07:24:57.423" v="11" actId="20577"/>
          <ac:spMkLst>
            <pc:docMk/>
            <pc:sldMk cId="632970025" sldId="1729"/>
            <ac:spMk id="5" creationId="{250CE834-F28A-4B68-BB22-09D2777D440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4BF86-1EFE-2842-94C9-920456C2772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3D54-9B26-B541-9C21-5C3EB8D7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2664F-8401-6244-8696-4F0AC076324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DE7D6-B9F5-D840-9840-FB1876016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DE7D6-B9F5-D840-9840-FB18760165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2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https://www.scaler.com/topics/denormalization-in-dbms/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DE7D6-B9F5-D840-9840-FB1876016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sz="1000" dirty="0"/>
              <a:t>Reference : https://www.dataquest.io/blog/sql-operators/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DE7D6-B9F5-D840-9840-FB18760165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9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https://www.javatpoint.com/sql-server-mathematical-functions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DE7D6-B9F5-D840-9840-FB18760165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4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https://www.sqlservertutorial.net/sql-server-date-functions/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DE7D6-B9F5-D840-9840-FB18760165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1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https://www.sqlservertutorial.net/sql-server-window-functions/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DE7D6-B9F5-D840-9840-FB18760165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 theme title blue">
    <p:bg>
      <p:bgPr>
        <a:gradFill>
          <a:gsLst>
            <a:gs pos="0">
              <a:srgbClr val="012B73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B89783C-C0F6-48DE-A717-990FA4CFD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589" y="713973"/>
            <a:ext cx="1987129" cy="43907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BDF4758-533D-4751-9167-3706B6130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06541-BFD4-495B-AC6F-0BAC7AFCBF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6E682-287C-44B8-906A-9CB368CE7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6AAF2-D3B9-4E91-8579-3929FFAE72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D6B48304-2A99-455F-A82F-FFE7A69E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39" y="3055482"/>
            <a:ext cx="9491832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5B21143-8A8D-429E-95BC-E770FF5152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959960"/>
            <a:ext cx="9491832" cy="60319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D0DD28"/>
                </a:solidFill>
              </a:defRPr>
            </a:lvl2pPr>
            <a:lvl3pPr marL="914400" indent="0">
              <a:buNone/>
              <a:defRPr>
                <a:solidFill>
                  <a:srgbClr val="D0DD28"/>
                </a:solidFill>
              </a:defRPr>
            </a:lvl3pPr>
            <a:lvl4pPr marL="1371600" indent="0">
              <a:buNone/>
              <a:defRPr>
                <a:solidFill>
                  <a:srgbClr val="D0DD28"/>
                </a:solidFill>
              </a:defRPr>
            </a:lvl4pPr>
            <a:lvl5pPr marL="1828800" indent="0">
              <a:buNone/>
              <a:defRPr>
                <a:solidFill>
                  <a:srgbClr val="D0DD28"/>
                </a:solidFill>
              </a:defRPr>
            </a:lvl5pPr>
          </a:lstStyle>
          <a:p>
            <a:pPr lvl="0"/>
            <a:r>
              <a:rPr lang="en-US" dirty="0"/>
              <a:t>Enter presenter’s name(s)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3625A12-AE06-44F3-BEDD-2613F9F622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39" y="2130005"/>
            <a:ext cx="9491832" cy="852488"/>
          </a:xfrm>
        </p:spPr>
        <p:txBody>
          <a:bodyPr anchor="b"/>
          <a:lstStyle>
            <a:lvl1pPr algn="l">
              <a:defRPr sz="4200" b="1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68220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+headline+plcehldr+footers w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7FCC498-09D6-4B3F-ACA9-A10F25A7CE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61598"/>
          <a:stretch/>
        </p:blipFill>
        <p:spPr>
          <a:xfrm rot="16200000">
            <a:off x="8323971" y="2989969"/>
            <a:ext cx="6857999" cy="878059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2A4CAC8E-4600-4DB2-977B-ED1FED7E99E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1920240"/>
            <a:ext cx="10687175" cy="427939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8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4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0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16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12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7E667BE-06C8-4A62-A350-6A491D391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0687175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6432D-EF34-4917-BD42-A9D6D7BF7DA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F496A-F20C-485C-8158-8B4330ECD9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E4A2E-C4E9-42E4-A8A5-BF47BED452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0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 headline+footers w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A019DA0-A358-48A3-B7EC-E871A4C43E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61598"/>
          <a:stretch/>
        </p:blipFill>
        <p:spPr>
          <a:xfrm rot="16200000">
            <a:off x="8323971" y="2989969"/>
            <a:ext cx="6857999" cy="878059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A734AB36-59E4-48B9-BD11-8A4B3014D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0687175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6DF5F-64FE-467D-B929-3410C8D0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5F583-F8B6-446F-9D79-885D461B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73707-0D49-46F2-8FD6-3506FA8D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 theme footer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25483B1-BC00-4E32-8270-A2A863E689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61598"/>
          <a:stretch/>
        </p:blipFill>
        <p:spPr>
          <a:xfrm rot="16200000">
            <a:off x="8323971" y="2989969"/>
            <a:ext cx="6857999" cy="87805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DCC59-3B51-4DBB-A44F-455C03C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DB589-A59E-472C-BEAF-E1CAA221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A3620-B9E7-46A8-B92E-B84A51B6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66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itle + footer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8639" y="3055482"/>
            <a:ext cx="9491832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Click to add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959960"/>
            <a:ext cx="9491831" cy="60319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D0DD28"/>
                </a:solidFill>
              </a:defRPr>
            </a:lvl2pPr>
            <a:lvl3pPr marL="914400" indent="0">
              <a:buNone/>
              <a:defRPr>
                <a:solidFill>
                  <a:srgbClr val="D0DD28"/>
                </a:solidFill>
              </a:defRPr>
            </a:lvl3pPr>
            <a:lvl4pPr marL="1371600" indent="0">
              <a:buNone/>
              <a:defRPr>
                <a:solidFill>
                  <a:srgbClr val="D0DD28"/>
                </a:solidFill>
              </a:defRPr>
            </a:lvl4pPr>
            <a:lvl5pPr marL="1828800" indent="0">
              <a:buNone/>
              <a:defRPr>
                <a:solidFill>
                  <a:srgbClr val="D0DD28"/>
                </a:solidFill>
              </a:defRPr>
            </a:lvl5pPr>
          </a:lstStyle>
          <a:p>
            <a:pPr lvl="0"/>
            <a:r>
              <a:rPr lang="en-US" dirty="0"/>
              <a:t>Enter presenter’s name(s)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61AB37E-D34A-403E-B4EA-40B2E24F1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39" y="2130005"/>
            <a:ext cx="9491832" cy="852488"/>
          </a:xfrm>
        </p:spPr>
        <p:txBody>
          <a:bodyPr anchor="b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06541-BFD4-495B-AC6F-0BAC7AFCBF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6E682-287C-44B8-906A-9CB368CE7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6AAF2-D3B9-4E91-8579-3929FFAE72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562643-9211-44B6-A8CC-D87E7BC4C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9430" y="713973"/>
            <a:ext cx="1987127" cy="43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73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section+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>
            <a:extLst>
              <a:ext uri="{FF2B5EF4-FFF2-40B4-BE49-F238E27FC236}">
                <a16:creationId xmlns:a16="http://schemas.microsoft.com/office/drawing/2014/main" id="{A88CFBAA-CD59-41F6-A970-D7371000C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031968"/>
            <a:ext cx="9562922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446DFEF-B3B7-4A41-AB84-97EEF8ACA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2112075"/>
            <a:ext cx="9562923" cy="852488"/>
          </a:xfrm>
        </p:spPr>
        <p:txBody>
          <a:bodyPr anchor="t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section divide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FA3CC-605F-4890-AE98-B534953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422B-5988-4135-99A5-D05A7B78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3471E-32F1-4A76-A7C5-9D69ED0F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0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subsection+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A446DFEF-B3B7-4A41-AB84-97EEF8ACA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2112075"/>
            <a:ext cx="9562923" cy="852488"/>
          </a:xfrm>
        </p:spPr>
        <p:txBody>
          <a:bodyPr anchor="t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subsection divide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8087A-6180-4165-9634-C55B23CF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74DC3-F493-4C01-999B-6C018FC7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80DAD-CFA5-490A-BEA2-3DB5032D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0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itle + text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1C1B351-A54E-4567-B5D8-775E45CA1FB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1920240"/>
            <a:ext cx="10935148" cy="427939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8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4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0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16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12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0A45E86-D440-4E9F-B37E-9862C1149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0935148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A7F8EC-6B2C-4D57-9718-25F0193738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3E19187-990D-4EFF-AFD3-B769112BBD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89B0292-13BC-4DC1-B535-3B5BB8D393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95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itle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69E0-5BF8-457B-9E96-62DACEDD31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6717A396-7523-4B1D-9958-ADC1C12D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F13F153-219E-4911-BBB5-C03F51B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15D003F-CF6E-44B6-831B-E7CD2ACA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11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blank+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D2FC0-2954-4F3B-A280-B1787D17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45F04-68E2-429C-98EE-FED620B0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D42BC-8BF5-4DA0-B345-F6170319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17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end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F7B602-D9C9-40B4-A2CB-3666C2FDB33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55694" y="3740082"/>
            <a:ext cx="8480612" cy="1490952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2pPr>
            <a:lvl3pPr marL="9144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3pPr>
            <a:lvl4pPr marL="13716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4pPr>
            <a:lvl5pPr marL="1828800" indent="0" algn="ctr">
              <a:lnSpc>
                <a:spcPct val="100000"/>
              </a:lnSpc>
              <a:buFontTx/>
              <a:buNone/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0EFBF0-81D0-4124-8760-098DFB810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734907" y="512741"/>
            <a:ext cx="659835" cy="54104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FB61D-81DF-4562-A168-FC7DD85C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12AEB-5A15-49E0-ACBA-8D5479E4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4D5D6-EBC1-462A-80F3-90B45D7C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8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s Blue Section+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DB012F5-A9B2-4E5C-9DA6-1A8AA1F752D3}"/>
              </a:ext>
            </a:extLst>
          </p:cNvPr>
          <p:cNvSpPr/>
          <p:nvPr userDrawn="1"/>
        </p:nvSpPr>
        <p:spPr>
          <a:xfrm>
            <a:off x="0" y="956930"/>
            <a:ext cx="12191999" cy="4965406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A88CFBAA-CD59-41F6-A970-D7371000C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031968"/>
            <a:ext cx="7098714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446DFEF-B3B7-4A41-AB84-97EEF8ACA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2112075"/>
            <a:ext cx="9416251" cy="852488"/>
          </a:xfrm>
        </p:spPr>
        <p:txBody>
          <a:bodyPr anchor="t"/>
          <a:lstStyle>
            <a:lvl1pPr algn="l">
              <a:defRPr sz="4200" b="1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section divide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BBDDBEE-9093-4108-BD59-E58CF5AB26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1E846-1DB4-4DDB-803A-7DEC3FAC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BD0DE-256E-48A0-8F96-F31CD518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9A9FB-E5C9-470B-9E00-16BC241D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A6BA4A-4FBF-4D1F-B7C3-F2C7E0138F6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1314046" y="5308861"/>
            <a:ext cx="478766" cy="3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85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2content headline + placeholders + footers (both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6CD5A3FC-4265-44C2-9C05-7E795390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5D1A1-ED31-4E0E-80A0-0DDE4CE60B4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FF25A-5401-4DC4-A533-F53630FBD8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7FFEC-0F2A-4628-A406-4F03DB2B25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BA7DE9-E988-405B-8B21-4B1373C5F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1943670"/>
            <a:ext cx="5029200" cy="422321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24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6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E08C7E-B666-45FD-BDAA-9A923C7DAE4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605510" y="1943670"/>
            <a:ext cx="5029200" cy="422321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24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6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8361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 with category titles: headline + paired placeholders + footers (both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731B6D7A-B331-42E3-9A8D-FC61EDE482D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48640" y="1845449"/>
            <a:ext cx="5029200" cy="74795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800" b="1">
                <a:solidFill>
                  <a:srgbClr val="0279B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BB6454-9586-44D3-AE7B-C6BD8D6EC8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2593405"/>
            <a:ext cx="5029200" cy="357431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A5B525E-2FE4-4AFE-8F6E-5F0D26D2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202E0-DD7A-4C22-B6F4-35A16E511DD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F2A4C-7A73-4F59-B814-4D65F5CA6F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F91F1-F56A-4DCB-BA96-AD212A8283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47867C5-6F12-4B18-9CB6-E60F1A05DB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605510" y="1845449"/>
            <a:ext cx="5029200" cy="74795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800" b="1">
                <a:solidFill>
                  <a:srgbClr val="0279B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8A4FE0-2FB1-46FB-AE62-CEDA9B8899D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605510" y="2593405"/>
            <a:ext cx="5029200" cy="357431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7618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blu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D47986-77EE-4447-B1A0-5A0C74B7A4D8}"/>
              </a:ext>
            </a:extLst>
          </p:cNvPr>
          <p:cNvSpPr/>
          <p:nvPr userDrawn="1"/>
        </p:nvSpPr>
        <p:spPr>
          <a:xfrm>
            <a:off x="0" y="1711542"/>
            <a:ext cx="6626942" cy="3614914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12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548640" y="1934197"/>
            <a:ext cx="5562793" cy="307467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B0E4A996-5048-4141-8654-2D7F5CC6CAE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75582" y="1934197"/>
            <a:ext cx="4459128" cy="307467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011CB211-0293-4DE2-9A42-F80D4B8D6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C3A75-21EE-4BD9-B2E6-961225A17A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6F9EE-1778-4481-B1FF-5560A0976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4A248-FE9B-4AB8-92E5-7B99367A65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80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blu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A3215B-DE75-4C92-B19D-2102F1C73CCD}"/>
              </a:ext>
            </a:extLst>
          </p:cNvPr>
          <p:cNvSpPr/>
          <p:nvPr userDrawn="1"/>
        </p:nvSpPr>
        <p:spPr>
          <a:xfrm>
            <a:off x="5565058" y="1711542"/>
            <a:ext cx="6626942" cy="3614914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12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81E3CA9-BDFC-4FDD-8B45-23B9CE4B57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14113" y="1932698"/>
            <a:ext cx="5562793" cy="307467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8ED8CF8-9B7C-4024-9C8F-20250F79A6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1932698"/>
            <a:ext cx="4176457" cy="307467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C9815E74-5D89-402B-865F-503F9CA26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58F71-100B-4317-A947-EB8D743A90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36CAC-137B-46A1-8A5E-6A5CA2D4C5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9A2D4-7232-4759-BEF0-91D0EA69B2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70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no bleeds, blu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0377C7-D99A-4580-BB1A-AC251957A095}"/>
              </a:ext>
            </a:extLst>
          </p:cNvPr>
          <p:cNvSpPr/>
          <p:nvPr userDrawn="1"/>
        </p:nvSpPr>
        <p:spPr>
          <a:xfrm>
            <a:off x="548640" y="1926160"/>
            <a:ext cx="5547360" cy="3942927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12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6D434-725E-4D46-90F7-BC2C8B66BD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68088" y="2263570"/>
            <a:ext cx="4884131" cy="335290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2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1B767D9-0FAC-46F2-907A-C24E1DF74CC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94188" y="2263570"/>
            <a:ext cx="4974814" cy="335290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9C3579-33EE-448B-9669-4A8EBCE95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32F66-3103-40A5-9DAE-3909AA2260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78F6D-220F-42E8-BA7E-C814574393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A01FC-D4B6-431A-A01C-6066769586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7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no bleeds, blu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>
            <a:extLst>
              <a:ext uri="{FF2B5EF4-FFF2-40B4-BE49-F238E27FC236}">
                <a16:creationId xmlns:a16="http://schemas.microsoft.com/office/drawing/2014/main" id="{2A269003-910B-4939-A96F-31FF4FFC8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668C8-5EEB-479C-AFB1-F666D6480F12}"/>
              </a:ext>
            </a:extLst>
          </p:cNvPr>
          <p:cNvSpPr/>
          <p:nvPr userDrawn="1"/>
        </p:nvSpPr>
        <p:spPr>
          <a:xfrm>
            <a:off x="6087350" y="1926160"/>
            <a:ext cx="5547360" cy="3942927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12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B2137E7-FDB6-4F44-B971-674DB0EC5A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68088" y="2263570"/>
            <a:ext cx="4884131" cy="335290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F7BD571-98EF-490A-9C9F-E96B93A88C3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494188" y="2263570"/>
            <a:ext cx="4884131" cy="335290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2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11717-777C-4C76-ACB9-3D22EEF2C73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9A29D-D244-4FFB-87C2-73F36E0FDD1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72519-AD6C-4A1C-AB27-316501AA21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hree content: headline + placeholder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8640" y="1939567"/>
            <a:ext cx="329184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2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E9BDBBD-EAB9-4F63-9463-A531EA013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CAE9D-F343-431E-814F-01648479BDA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6A687-E165-493B-9E06-46BC0AEB95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90472-5B62-40A7-A944-691E2B3945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0D4042-EED7-44E8-B3BC-B84FAD224B5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342870" y="1939567"/>
            <a:ext cx="329184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2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CEC87E-8E18-4360-B1AA-DAC79848AAF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445755" y="1939567"/>
            <a:ext cx="329184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2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hree content with category titles: headline + paired placeholder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8640" y="2928395"/>
            <a:ext cx="329184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8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549275" y="1828800"/>
            <a:ext cx="3291205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50080" y="2928395"/>
            <a:ext cx="329184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8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50715" y="1828800"/>
            <a:ext cx="3291205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66760" y="2928395"/>
            <a:ext cx="326795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8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8366761" y="1828800"/>
            <a:ext cx="3267950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29311360-91C1-43E3-BB81-4614781CEB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EC0F3-F2A2-48BD-B425-9E9AF880B2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D440F-05E9-408C-96E9-6D1F2D895FE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4CA44-852A-443A-9050-DA33418881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7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hree stat: headline + paired text, descriptor, placeholder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429000"/>
            <a:ext cx="3052013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569994" y="3450400"/>
            <a:ext cx="3052012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8301788" y="3438083"/>
            <a:ext cx="3052012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881214"/>
            <a:ext cx="3052013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6,000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569994" y="1886574"/>
            <a:ext cx="3052012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50" baseline="0" dirty="0">
                <a:solidFill>
                  <a:srgbClr val="4F9AFD"/>
                </a:solidFill>
              </a:defRPr>
            </a:lvl1pPr>
          </a:lstStyle>
          <a:p>
            <a:pPr marL="0" lvl="0" algn="ctr"/>
            <a:r>
              <a:rPr lang="en-US" dirty="0"/>
              <a:t>15%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8301788" y="1890298"/>
            <a:ext cx="3052012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60" baseline="0" dirty="0">
                <a:solidFill>
                  <a:srgbClr val="4F9AFD"/>
                </a:solidFill>
              </a:defRPr>
            </a:lvl1pPr>
          </a:lstStyle>
          <a:p>
            <a:pPr marL="0" lvl="0" algn="ctr"/>
            <a:r>
              <a:rPr lang="en-US" dirty="0"/>
              <a:t>$8M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38201" y="2704440"/>
            <a:ext cx="3052012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2FA55E3-5812-4B68-A987-5626CCB4B8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69994" y="2709799"/>
            <a:ext cx="3052012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CBAA50C-6B47-4701-A0BC-14A9E329BC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00027" y="2713523"/>
            <a:ext cx="3052012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8B5E6-F4D6-47A3-9755-31ED78EFA555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EE3FA79-F261-468C-94F2-A1614C17FCC8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B1108C8-1F26-45CC-BF4C-D7763FD2DD0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73676824-F1E7-486C-8A86-63FD8A9AAE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112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3394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four stat: headline + paired text, descriptor, placeholder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3429000"/>
            <a:ext cx="2425861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548640" y="1881215"/>
            <a:ext cx="2425861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6,000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3444431" y="3429000"/>
            <a:ext cx="2425861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444431" y="1881215"/>
            <a:ext cx="2425861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15%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6328456" y="3429000"/>
            <a:ext cx="2425861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6328456" y="1881215"/>
            <a:ext cx="2425861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$8M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9215321" y="3429000"/>
            <a:ext cx="2425861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215321" y="1881215"/>
            <a:ext cx="2425861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345+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419DCD08-50BD-478B-85F3-B30C370631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8640" y="2735408"/>
            <a:ext cx="2419103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E729660-6416-4683-8F9F-51D075065F2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28454" y="2735408"/>
            <a:ext cx="2425861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BA782FB8-0BDD-4C39-B7FB-24CB6B66FFC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15321" y="2735408"/>
            <a:ext cx="2425861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47802E1A-14DF-408D-BD0B-F0B32E03F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112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C55ED-D272-40D1-9BD0-347F185BBD64}"/>
              </a:ext>
            </a:extLst>
          </p:cNvPr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308F9-8E82-40E4-B932-2824E4CEC3DE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FE179-E2FF-4DD1-90AF-860D39DAACDD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235D9F2-E327-4C78-9F46-F3F619484D5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51189" y="2735408"/>
            <a:ext cx="2419103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</p:spTree>
    <p:extLst>
      <p:ext uri="{BB962C8B-B14F-4D97-AF65-F5344CB8AC3E}">
        <p14:creationId xmlns:p14="http://schemas.microsoft.com/office/powerpoint/2010/main" val="350760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 blue subsctn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AE73EDF-E5C6-4EE1-ADE2-DE340FC7EDFA}"/>
              </a:ext>
            </a:extLst>
          </p:cNvPr>
          <p:cNvSpPr/>
          <p:nvPr userDrawn="1"/>
        </p:nvSpPr>
        <p:spPr>
          <a:xfrm>
            <a:off x="0" y="956930"/>
            <a:ext cx="12191999" cy="2940239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FD45847-CC87-4AE3-932E-F47E071C9B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1" y="2000805"/>
            <a:ext cx="9307763" cy="852488"/>
          </a:xfrm>
        </p:spPr>
        <p:txBody>
          <a:bodyPr anchor="ctr"/>
          <a:lstStyle>
            <a:lvl1pPr algn="l">
              <a:defRPr sz="4200" b="1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subsection divide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771053F-4431-4872-BBDC-CBFD54BFD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9D5E8-C633-464D-96FF-0D171E45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BF440-44AC-41A5-B80F-5FE44BA8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818FC-A7AD-42E2-AD3F-C2DCE4E4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92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hree stat: headline + paired text, descriptor, picture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569994" y="4282639"/>
            <a:ext cx="3052012" cy="1881204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826030" y="2895042"/>
            <a:ext cx="3052013" cy="830997"/>
          </a:xfrm>
          <a:noFill/>
        </p:spPr>
        <p:txBody>
          <a:bodyPr wrap="square" rtlCol="0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6,000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8289618" y="2895043"/>
            <a:ext cx="3052012" cy="830997"/>
          </a:xfrm>
          <a:noFill/>
        </p:spPr>
        <p:txBody>
          <a:bodyPr wrap="square" rtlCol="0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dirty="0">
                <a:solidFill>
                  <a:srgbClr val="4F9AFD"/>
                </a:solidFill>
              </a:defRPr>
            </a:lvl1pPr>
          </a:lstStyle>
          <a:p>
            <a:pPr marL="0" lvl="0" algn="ctr"/>
            <a:r>
              <a:rPr lang="en-US" dirty="0"/>
              <a:t>$8M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907006" y="1835508"/>
            <a:ext cx="914400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5638800" y="1841743"/>
            <a:ext cx="914400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32"/>
          </p:nvPr>
        </p:nvSpPr>
        <p:spPr>
          <a:xfrm>
            <a:off x="9370594" y="1835508"/>
            <a:ext cx="914400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092BE246-EBB6-42EC-8EF2-2989ACE569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57824" y="2938526"/>
            <a:ext cx="3052012" cy="830997"/>
          </a:xfrm>
          <a:noFill/>
        </p:spPr>
        <p:txBody>
          <a:bodyPr wrap="square" rtlCol="0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50" baseline="0" dirty="0">
                <a:solidFill>
                  <a:srgbClr val="4F9AFD"/>
                </a:solidFill>
              </a:defRPr>
            </a:lvl1pPr>
          </a:lstStyle>
          <a:p>
            <a:pPr marL="0" lvl="0" algn="ctr"/>
            <a:r>
              <a:rPr lang="en-US" dirty="0"/>
              <a:t>15%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FCC55181-3713-4A6C-A4B3-5CCDF34DD3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6031" y="3774747"/>
            <a:ext cx="3052012" cy="276999"/>
          </a:xfrm>
          <a:noFill/>
        </p:spPr>
        <p:txBody>
          <a:bodyPr wrap="square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19FD85C-CBDE-435F-86E8-0A556C05C1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57824" y="3774747"/>
            <a:ext cx="3052012" cy="276999"/>
          </a:xfrm>
          <a:noFill/>
        </p:spPr>
        <p:txBody>
          <a:bodyPr wrap="square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2618990-E635-49A3-9716-2BF23AE519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87857" y="3774747"/>
            <a:ext cx="3052012" cy="276999"/>
          </a:xfrm>
          <a:noFill/>
        </p:spPr>
        <p:txBody>
          <a:bodyPr wrap="square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25F9093-D01F-4916-9687-FF2093952F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4282639"/>
            <a:ext cx="3052012" cy="1881204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390293-8670-4E26-9261-CB5FF32BE19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89618" y="4282639"/>
            <a:ext cx="3052012" cy="1881204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B1016-6733-4EFF-84A1-B0C21DAC1F59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397541-07A4-4422-8027-26B6E7CEDB74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A3655-3312-43B4-BAED-B5ECB4CB2AB7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CDDBA785-DDB7-47AF-94EE-1C2173E3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112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555827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four content: headline + picture and paired placeholder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61886" y="1828800"/>
            <a:ext cx="1851688" cy="1851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2586853" y="1857110"/>
            <a:ext cx="3083622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1">
                <a:solidFill>
                  <a:srgbClr val="012B73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2586852" y="2473556"/>
            <a:ext cx="3083622" cy="1194464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11"/>
          <p:cNvSpPr>
            <a:spLocks noGrp="1"/>
          </p:cNvSpPr>
          <p:nvPr>
            <p:ph type="pic" sz="quarter" idx="32"/>
          </p:nvPr>
        </p:nvSpPr>
        <p:spPr>
          <a:xfrm>
            <a:off x="6524348" y="1823639"/>
            <a:ext cx="1851688" cy="1851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553077" y="1828800"/>
            <a:ext cx="3077037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1">
                <a:solidFill>
                  <a:srgbClr val="012B73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8553076" y="2457714"/>
            <a:ext cx="3083622" cy="1194464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11"/>
          <p:cNvSpPr>
            <a:spLocks noGrp="1"/>
          </p:cNvSpPr>
          <p:nvPr>
            <p:ph type="pic" sz="quarter" idx="35"/>
          </p:nvPr>
        </p:nvSpPr>
        <p:spPr>
          <a:xfrm>
            <a:off x="561251" y="4166116"/>
            <a:ext cx="1851688" cy="1851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586218" y="4194426"/>
            <a:ext cx="3083622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1">
                <a:solidFill>
                  <a:srgbClr val="012B73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2586217" y="4810872"/>
            <a:ext cx="3083622" cy="1194464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1"/>
          <p:cNvSpPr>
            <a:spLocks noGrp="1"/>
          </p:cNvSpPr>
          <p:nvPr>
            <p:ph type="pic" sz="quarter" idx="38"/>
          </p:nvPr>
        </p:nvSpPr>
        <p:spPr>
          <a:xfrm>
            <a:off x="6523713" y="4160955"/>
            <a:ext cx="1851688" cy="1851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8552442" y="4166116"/>
            <a:ext cx="3077672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1">
                <a:solidFill>
                  <a:srgbClr val="012B73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8552440" y="4782562"/>
            <a:ext cx="3084257" cy="1194464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CC177EEC-90FA-4F0A-87F4-46E47AE075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2E9B6-5439-45F2-8AAD-C14A4B31A051}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B2666-F74E-4881-B8A1-1C523D36C821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385C7-732F-4994-947C-A4B493AFA9FC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75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3 Col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8640" y="2928395"/>
            <a:ext cx="206697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548640" y="1826897"/>
            <a:ext cx="2066334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1077AC-5B46-4687-80D4-56809B8E42D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555007" y="2928395"/>
            <a:ext cx="206697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FA350EC7-6CCE-4FA2-BE5E-D2994BF376A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552833" y="1826897"/>
            <a:ext cx="2066334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7C1F00-5335-4EE0-AFC3-B664BCA1B55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567740" y="2928395"/>
            <a:ext cx="206697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D9D7EFE-1CD3-436A-962C-EF6E98D475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68376" y="1826897"/>
            <a:ext cx="2066334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DC16C50-44C0-479E-933E-01BA62DEDA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561374" y="2928395"/>
            <a:ext cx="206697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3FE4323-A6DF-4424-88B5-24338A18C72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56390" y="1826897"/>
            <a:ext cx="2066334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823F9586-2B94-4492-A6C3-10A8D7C37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EEFF1-CD5A-47B9-BD9C-4CC0B1848F5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C460B-E1A7-4DBD-AACD-213974E403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7AF52-ED0E-46BD-A9EA-2848E09A580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7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left, small laptop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379924" y="2486527"/>
            <a:ext cx="4973876" cy="2863204"/>
            <a:chOff x="5898415" y="1976415"/>
            <a:chExt cx="5654530" cy="3255020"/>
          </a:xfrm>
        </p:grpSpPr>
        <p:sp>
          <p:nvSpPr>
            <p:cNvPr id="10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1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2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3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95000"/>
                  </a:schemeClr>
                </a:gs>
                <a:gs pos="65000">
                  <a:srgbClr val="ECECEC"/>
                </a:gs>
                <a:gs pos="100000">
                  <a:schemeClr val="bg2">
                    <a:lumMod val="8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14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bg2">
                    <a:lumMod val="95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t="100000" r="100000"/>
              </a:path>
            </a:gradFill>
            <a:ln>
              <a:solidFill>
                <a:schemeClr val="bg1">
                  <a:lumMod val="40000"/>
                  <a:lumOff val="6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15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6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1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sp>
        <p:nvSpPr>
          <p:cNvPr id="22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7017600" y="2679297"/>
            <a:ext cx="3723379" cy="23557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39" name="Title 6">
            <a:extLst>
              <a:ext uri="{FF2B5EF4-FFF2-40B4-BE49-F238E27FC236}">
                <a16:creationId xmlns:a16="http://schemas.microsoft.com/office/drawing/2014/main" id="{1D417FEC-9F97-42A9-9037-0AFA3CEB99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2E505-34E9-4AAC-88A5-D7B0D695A28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F68D7-73AA-4E2C-917D-59AA330A8F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72390-9DF3-4CDF-B5AC-75C67BF7C7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CE2B1414-73DA-4572-8250-9B09C0BB6D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2374404"/>
            <a:ext cx="5030357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paired left, large laptop right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46561" y="548640"/>
            <a:ext cx="9988309" cy="5749754"/>
            <a:chOff x="5898558" y="1976444"/>
            <a:chExt cx="5654669" cy="3255068"/>
          </a:xfrm>
        </p:grpSpPr>
        <p:sp>
          <p:nvSpPr>
            <p:cNvPr id="4" name="Freeform 45"/>
            <p:cNvSpPr>
              <a:spLocks/>
            </p:cNvSpPr>
            <p:nvPr/>
          </p:nvSpPr>
          <p:spPr bwMode="auto">
            <a:xfrm>
              <a:off x="5898558" y="5105820"/>
              <a:ext cx="2848277" cy="125692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" name="Freeform 46"/>
            <p:cNvSpPr>
              <a:spLocks/>
            </p:cNvSpPr>
            <p:nvPr/>
          </p:nvSpPr>
          <p:spPr bwMode="auto">
            <a:xfrm>
              <a:off x="8704948" y="5105820"/>
              <a:ext cx="2848277" cy="125692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6" name="Freeform 47"/>
            <p:cNvSpPr>
              <a:spLocks/>
            </p:cNvSpPr>
            <p:nvPr/>
          </p:nvSpPr>
          <p:spPr bwMode="auto">
            <a:xfrm>
              <a:off x="6455969" y="1976444"/>
              <a:ext cx="4581730" cy="3139045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7" name="Freeform 48"/>
            <p:cNvSpPr>
              <a:spLocks/>
            </p:cNvSpPr>
            <p:nvPr/>
          </p:nvSpPr>
          <p:spPr bwMode="auto">
            <a:xfrm>
              <a:off x="6472080" y="1992557"/>
              <a:ext cx="4552733" cy="3106818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bg2">
                    <a:lumMod val="95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5898559" y="5054255"/>
              <a:ext cx="5654668" cy="103131"/>
            </a:xfrm>
            <a:prstGeom prst="rect">
              <a:avLst/>
            </a:prstGeom>
            <a:gradFill>
              <a:gsLst>
                <a:gs pos="0">
                  <a:schemeClr val="bg1">
                    <a:lumMod val="20000"/>
                    <a:lumOff val="80000"/>
                  </a:schemeClr>
                </a:gs>
                <a:gs pos="50000">
                  <a:schemeClr val="bg2">
                    <a:lumMod val="95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t="100000" r="100000"/>
              </a:path>
            </a:gradFill>
            <a:ln>
              <a:solidFill>
                <a:schemeClr val="bg1">
                  <a:lumMod val="40000"/>
                  <a:lumOff val="6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9" name="Freeform 51"/>
            <p:cNvSpPr>
              <a:spLocks/>
            </p:cNvSpPr>
            <p:nvPr/>
          </p:nvSpPr>
          <p:spPr bwMode="auto">
            <a:xfrm>
              <a:off x="8318304" y="5054255"/>
              <a:ext cx="811952" cy="58011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6623515" y="2189152"/>
              <a:ext cx="4249862" cy="26846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11" name="Oval 54"/>
            <p:cNvSpPr>
              <a:spLocks noChangeArrowheads="1"/>
            </p:cNvSpPr>
            <p:nvPr/>
          </p:nvSpPr>
          <p:spPr bwMode="auto">
            <a:xfrm>
              <a:off x="8721063" y="2076351"/>
              <a:ext cx="48331" cy="48344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2" name="Oval 55"/>
            <p:cNvSpPr>
              <a:spLocks noChangeArrowheads="1"/>
            </p:cNvSpPr>
            <p:nvPr/>
          </p:nvSpPr>
          <p:spPr bwMode="auto">
            <a:xfrm>
              <a:off x="8721076" y="2073141"/>
              <a:ext cx="48331" cy="4512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3" name="Oval 56"/>
            <p:cNvSpPr>
              <a:spLocks noChangeArrowheads="1"/>
            </p:cNvSpPr>
            <p:nvPr/>
          </p:nvSpPr>
          <p:spPr bwMode="auto">
            <a:xfrm>
              <a:off x="8730710" y="2079598"/>
              <a:ext cx="29000" cy="3222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4" name="Oval 57"/>
            <p:cNvSpPr>
              <a:spLocks noChangeArrowheads="1"/>
            </p:cNvSpPr>
            <p:nvPr/>
          </p:nvSpPr>
          <p:spPr bwMode="auto">
            <a:xfrm>
              <a:off x="8737247" y="2089283"/>
              <a:ext cx="16112" cy="16116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5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sp>
        <p:nvSpPr>
          <p:cNvPr id="16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6327113" y="924785"/>
            <a:ext cx="7483713" cy="474170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8640" y="1419315"/>
            <a:ext cx="5030357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5FED2E41-3A13-4FC8-9D5D-CF8DCC3826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5030357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ACAC1-3E4D-46BD-B52E-FEC1C3A23D4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CBA2D486-F3BB-4B20-A077-EE670F25AA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A629DFB-1EDC-4A27-957E-FB5260F7F4D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41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paired left, large tabl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6684008" y="493186"/>
            <a:ext cx="4638400" cy="6586454"/>
            <a:chOff x="19740901" y="3907229"/>
            <a:chExt cx="2810409" cy="3990736"/>
          </a:xfrm>
          <a:gradFill>
            <a:gsLst>
              <a:gs pos="100000">
                <a:srgbClr val="D9D9D9"/>
              </a:gs>
              <a:gs pos="0">
                <a:schemeClr val="tx1">
                  <a:lumMod val="85000"/>
                </a:schemeClr>
              </a:gs>
              <a:gs pos="37000">
                <a:srgbClr val="E7E7E7"/>
              </a:gs>
            </a:gsLst>
            <a:path path="circle">
              <a:fillToRect t="100000" r="100000"/>
            </a:path>
          </a:gradFill>
        </p:grpSpPr>
        <p:sp>
          <p:nvSpPr>
            <p:cNvPr id="19" name="Freeform 33"/>
            <p:cNvSpPr>
              <a:spLocks/>
            </p:cNvSpPr>
            <p:nvPr/>
          </p:nvSpPr>
          <p:spPr bwMode="auto">
            <a:xfrm>
              <a:off x="19740901" y="3907229"/>
              <a:ext cx="2810409" cy="3990736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gradFill flip="none" rotWithShape="1">
              <a:gsLst>
                <a:gs pos="100000">
                  <a:srgbClr val="D9D9D9"/>
                </a:gs>
                <a:gs pos="65000">
                  <a:srgbClr val="F3F3F3"/>
                </a:gs>
                <a:gs pos="0">
                  <a:srgbClr val="E7E7E7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1066819" y="4065780"/>
              <a:ext cx="104590" cy="53974"/>
              <a:chOff x="21066819" y="4065780"/>
              <a:chExt cx="104590" cy="53974"/>
            </a:xfrm>
            <a:grpFill/>
          </p:grpSpPr>
          <p:sp>
            <p:nvSpPr>
              <p:cNvPr id="25" name="Oval 35"/>
              <p:cNvSpPr>
                <a:spLocks noChangeArrowheads="1"/>
              </p:cNvSpPr>
              <p:nvPr/>
            </p:nvSpPr>
            <p:spPr bwMode="auto">
              <a:xfrm>
                <a:off x="21120800" y="4069152"/>
                <a:ext cx="50609" cy="506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26" name="Oval 36"/>
              <p:cNvSpPr>
                <a:spLocks noChangeArrowheads="1"/>
              </p:cNvSpPr>
              <p:nvPr/>
            </p:nvSpPr>
            <p:spPr bwMode="auto">
              <a:xfrm>
                <a:off x="21120800" y="4065780"/>
                <a:ext cx="50609" cy="506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27" name="Oval 37"/>
              <p:cNvSpPr>
                <a:spLocks noChangeArrowheads="1"/>
              </p:cNvSpPr>
              <p:nvPr/>
            </p:nvSpPr>
            <p:spPr bwMode="auto">
              <a:xfrm>
                <a:off x="21130921" y="4075899"/>
                <a:ext cx="30366" cy="303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28" name="Oval 38"/>
              <p:cNvSpPr>
                <a:spLocks noChangeArrowheads="1"/>
              </p:cNvSpPr>
              <p:nvPr/>
            </p:nvSpPr>
            <p:spPr bwMode="auto">
              <a:xfrm>
                <a:off x="21137668" y="4082646"/>
                <a:ext cx="16870" cy="1686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29" name="Freeform 39"/>
              <p:cNvSpPr>
                <a:spLocks/>
              </p:cNvSpPr>
              <p:nvPr/>
            </p:nvSpPr>
            <p:spPr bwMode="auto">
              <a:xfrm>
                <a:off x="21144416" y="4089393"/>
                <a:ext cx="3375" cy="3374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21066819" y="4082646"/>
                <a:ext cx="23618" cy="236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19909591" y="4241197"/>
              <a:ext cx="2476398" cy="33025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</p:grpSp>
      <p:sp>
        <p:nvSpPr>
          <p:cNvPr id="3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6956852" y="771566"/>
            <a:ext cx="4087136" cy="5723480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45" name="Oval 55">
            <a:extLst>
              <a:ext uri="{FF2B5EF4-FFF2-40B4-BE49-F238E27FC236}">
                <a16:creationId xmlns:a16="http://schemas.microsoft.com/office/drawing/2014/main" id="{03C089DD-58F7-47CB-8FE2-5903DE9C25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49155" y="601781"/>
            <a:ext cx="85371" cy="79699"/>
          </a:xfrm>
          <a:prstGeom prst="ellipse">
            <a:avLst/>
          </a:prstGeom>
          <a:solidFill>
            <a:srgbClr val="0A0A0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Roboto Light"/>
            </a:endParaRPr>
          </a:p>
        </p:txBody>
      </p:sp>
      <p:sp>
        <p:nvSpPr>
          <p:cNvPr id="32" name="Title 6">
            <a:extLst>
              <a:ext uri="{FF2B5EF4-FFF2-40B4-BE49-F238E27FC236}">
                <a16:creationId xmlns:a16="http://schemas.microsoft.com/office/drawing/2014/main" id="{AE53EEAB-4228-4CC6-B746-B167E60A65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554736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FEA77-A34D-4183-BBD8-000423C59E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91613-6AAE-40FF-85B3-DD26B1E855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2697-F5CF-4C77-839D-4B592B94B05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7A742C0-4C2A-4B7F-BB2F-9BB90E66F2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1410079"/>
            <a:ext cx="5030357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paired left, large phon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F4F7E4F-6B1F-4702-B92F-32D3C334E0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3304" y="461779"/>
            <a:ext cx="3076556" cy="6233627"/>
          </a:xfrm>
          <a:prstGeom prst="rect">
            <a:avLst/>
          </a:prstGeom>
        </p:spPr>
      </p:pic>
      <p:sp>
        <p:nvSpPr>
          <p:cNvPr id="52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7805712" y="598888"/>
            <a:ext cx="2741115" cy="5963837"/>
          </a:xfrm>
          <a:custGeom>
            <a:avLst/>
            <a:gdLst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2283543 w 2740263"/>
              <a:gd name="connsiteY2" fmla="*/ 0 h 5922779"/>
              <a:gd name="connsiteX3" fmla="*/ 2740263 w 2740263"/>
              <a:gd name="connsiteY3" fmla="*/ 456720 h 5922779"/>
              <a:gd name="connsiteX4" fmla="*/ 2740263 w 2740263"/>
              <a:gd name="connsiteY4" fmla="*/ 5466059 h 5922779"/>
              <a:gd name="connsiteX5" fmla="*/ 2283543 w 2740263"/>
              <a:gd name="connsiteY5" fmla="*/ 5922779 h 5922779"/>
              <a:gd name="connsiteX6" fmla="*/ 456720 w 2740263"/>
              <a:gd name="connsiteY6" fmla="*/ 5922779 h 5922779"/>
              <a:gd name="connsiteX7" fmla="*/ 0 w 2740263"/>
              <a:gd name="connsiteY7" fmla="*/ 5466059 h 5922779"/>
              <a:gd name="connsiteX8" fmla="*/ 0 w 2740263"/>
              <a:gd name="connsiteY8" fmla="*/ 456720 h 5922779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1359405 w 2740263"/>
              <a:gd name="connsiteY2" fmla="*/ 0 h 5937316"/>
              <a:gd name="connsiteX3" fmla="*/ 2283543 w 2740263"/>
              <a:gd name="connsiteY3" fmla="*/ 14537 h 5937316"/>
              <a:gd name="connsiteX4" fmla="*/ 2740263 w 2740263"/>
              <a:gd name="connsiteY4" fmla="*/ 471257 h 5937316"/>
              <a:gd name="connsiteX5" fmla="*/ 2740263 w 2740263"/>
              <a:gd name="connsiteY5" fmla="*/ 5480596 h 5937316"/>
              <a:gd name="connsiteX6" fmla="*/ 2283543 w 2740263"/>
              <a:gd name="connsiteY6" fmla="*/ 5937316 h 5937316"/>
              <a:gd name="connsiteX7" fmla="*/ 456720 w 2740263"/>
              <a:gd name="connsiteY7" fmla="*/ 5937316 h 5937316"/>
              <a:gd name="connsiteX8" fmla="*/ 0 w 2740263"/>
              <a:gd name="connsiteY8" fmla="*/ 5480596 h 5937316"/>
              <a:gd name="connsiteX9" fmla="*/ 0 w 2740263"/>
              <a:gd name="connsiteY9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359405 w 2740263"/>
              <a:gd name="connsiteY3" fmla="*/ 0 h 5937316"/>
              <a:gd name="connsiteX4" fmla="*/ 2283543 w 2740263"/>
              <a:gd name="connsiteY4" fmla="*/ 14537 h 5937316"/>
              <a:gd name="connsiteX5" fmla="*/ 2740263 w 2740263"/>
              <a:gd name="connsiteY5" fmla="*/ 471257 h 5937316"/>
              <a:gd name="connsiteX6" fmla="*/ 2740263 w 2740263"/>
              <a:gd name="connsiteY6" fmla="*/ 5480596 h 5937316"/>
              <a:gd name="connsiteX7" fmla="*/ 2283543 w 2740263"/>
              <a:gd name="connsiteY7" fmla="*/ 5937316 h 5937316"/>
              <a:gd name="connsiteX8" fmla="*/ 456720 w 2740263"/>
              <a:gd name="connsiteY8" fmla="*/ 5937316 h 5937316"/>
              <a:gd name="connsiteX9" fmla="*/ 0 w 2740263"/>
              <a:gd name="connsiteY9" fmla="*/ 5480596 h 5937316"/>
              <a:gd name="connsiteX10" fmla="*/ 0 w 2740263"/>
              <a:gd name="connsiteY10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187955 w 2740263"/>
              <a:gd name="connsiteY3" fmla="*/ 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597405 w 2740263"/>
              <a:gd name="connsiteY2" fmla="*/ 676275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49805 w 2740263"/>
              <a:gd name="connsiteY2" fmla="*/ 26670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264155 w 2740263"/>
              <a:gd name="connsiteY3" fmla="*/ 499813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226180 w 2740263"/>
              <a:gd name="connsiteY4" fmla="*/ 3474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43901 h 5909960"/>
              <a:gd name="connsiteX1" fmla="*/ 612281 w 2740966"/>
              <a:gd name="connsiteY1" fmla="*/ 1929 h 5909960"/>
              <a:gd name="connsiteX2" fmla="*/ 750508 w 2740966"/>
              <a:gd name="connsiteY2" fmla="*/ 239344 h 5909960"/>
              <a:gd name="connsiteX3" fmla="*/ 1474408 w 2740966"/>
              <a:gd name="connsiteY3" fmla="*/ 267919 h 5909960"/>
              <a:gd name="connsiteX4" fmla="*/ 2026858 w 2740966"/>
              <a:gd name="connsiteY4" fmla="*/ 239344 h 5909960"/>
              <a:gd name="connsiteX5" fmla="*/ 2141371 w 2740966"/>
              <a:gd name="connsiteY5" fmla="*/ 6231 h 5909960"/>
              <a:gd name="connsiteX6" fmla="*/ 2740966 w 2740966"/>
              <a:gd name="connsiteY6" fmla="*/ 443901 h 5909960"/>
              <a:gd name="connsiteX7" fmla="*/ 2740966 w 2740966"/>
              <a:gd name="connsiteY7" fmla="*/ 5453240 h 5909960"/>
              <a:gd name="connsiteX8" fmla="*/ 2284246 w 2740966"/>
              <a:gd name="connsiteY8" fmla="*/ 5909960 h 5909960"/>
              <a:gd name="connsiteX9" fmla="*/ 457423 w 2740966"/>
              <a:gd name="connsiteY9" fmla="*/ 5909960 h 5909960"/>
              <a:gd name="connsiteX10" fmla="*/ 703 w 2740966"/>
              <a:gd name="connsiteY10" fmla="*/ 5453240 h 5909960"/>
              <a:gd name="connsiteX11" fmla="*/ 703 w 2740966"/>
              <a:gd name="connsiteY11" fmla="*/ 443901 h 5909960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262832 w 2740966"/>
              <a:gd name="connsiteY4" fmla="*/ 301824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55659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540668 h 6006727"/>
              <a:gd name="connsiteX1" fmla="*/ 531707 w 2740966"/>
              <a:gd name="connsiteY1" fmla="*/ 88163 h 6006727"/>
              <a:gd name="connsiteX2" fmla="*/ 612281 w 2740966"/>
              <a:gd name="connsiteY2" fmla="*/ 98696 h 6006727"/>
              <a:gd name="connsiteX3" fmla="*/ 941008 w 2740966"/>
              <a:gd name="connsiteY3" fmla="*/ 336111 h 6006727"/>
              <a:gd name="connsiteX4" fmla="*/ 1507746 w 2740966"/>
              <a:gd name="connsiteY4" fmla="*/ 333039 h 6006727"/>
              <a:gd name="connsiteX5" fmla="*/ 1971859 w 2740966"/>
              <a:gd name="connsiteY5" fmla="*/ 328737 h 6006727"/>
              <a:gd name="connsiteX6" fmla="*/ 2131846 w 2740966"/>
              <a:gd name="connsiteY6" fmla="*/ 102998 h 6006727"/>
              <a:gd name="connsiteX7" fmla="*/ 2740966 w 2740966"/>
              <a:gd name="connsiteY7" fmla="*/ 540668 h 6006727"/>
              <a:gd name="connsiteX8" fmla="*/ 2740966 w 2740966"/>
              <a:gd name="connsiteY8" fmla="*/ 5550007 h 6006727"/>
              <a:gd name="connsiteX9" fmla="*/ 2284246 w 2740966"/>
              <a:gd name="connsiteY9" fmla="*/ 6006727 h 6006727"/>
              <a:gd name="connsiteX10" fmla="*/ 457423 w 2740966"/>
              <a:gd name="connsiteY10" fmla="*/ 6006727 h 6006727"/>
              <a:gd name="connsiteX11" fmla="*/ 703 w 2740966"/>
              <a:gd name="connsiteY11" fmla="*/ 5550007 h 6006727"/>
              <a:gd name="connsiteX12" fmla="*/ 703 w 2740966"/>
              <a:gd name="connsiteY12" fmla="*/ 540668 h 6006727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52575 h 6018634"/>
              <a:gd name="connsiteX1" fmla="*/ 531707 w 2740966"/>
              <a:gd name="connsiteY1" fmla="*/ 100070 h 6018634"/>
              <a:gd name="connsiteX2" fmla="*/ 612281 w 2740966"/>
              <a:gd name="connsiteY2" fmla="*/ 110603 h 6018634"/>
              <a:gd name="connsiteX3" fmla="*/ 941008 w 2740966"/>
              <a:gd name="connsiteY3" fmla="*/ 348018 h 6018634"/>
              <a:gd name="connsiteX4" fmla="*/ 1507746 w 2740966"/>
              <a:gd name="connsiteY4" fmla="*/ 344946 h 6018634"/>
              <a:gd name="connsiteX5" fmla="*/ 1971859 w 2740966"/>
              <a:gd name="connsiteY5" fmla="*/ 340644 h 6018634"/>
              <a:gd name="connsiteX6" fmla="*/ 2131846 w 2740966"/>
              <a:gd name="connsiteY6" fmla="*/ 114905 h 6018634"/>
              <a:gd name="connsiteX7" fmla="*/ 2740966 w 2740966"/>
              <a:gd name="connsiteY7" fmla="*/ 552575 h 6018634"/>
              <a:gd name="connsiteX8" fmla="*/ 2740966 w 2740966"/>
              <a:gd name="connsiteY8" fmla="*/ 5561914 h 6018634"/>
              <a:gd name="connsiteX9" fmla="*/ 2284246 w 2740966"/>
              <a:gd name="connsiteY9" fmla="*/ 6018634 h 6018634"/>
              <a:gd name="connsiteX10" fmla="*/ 457423 w 2740966"/>
              <a:gd name="connsiteY10" fmla="*/ 6018634 h 6018634"/>
              <a:gd name="connsiteX11" fmla="*/ 703 w 2740966"/>
              <a:gd name="connsiteY11" fmla="*/ 5561914 h 6018634"/>
              <a:gd name="connsiteX12" fmla="*/ 703 w 2740966"/>
              <a:gd name="connsiteY12" fmla="*/ 552575 h 6018634"/>
              <a:gd name="connsiteX0" fmla="*/ 2376 w 2742639"/>
              <a:gd name="connsiteY0" fmla="*/ 480193 h 5946252"/>
              <a:gd name="connsiteX1" fmla="*/ 533380 w 2742639"/>
              <a:gd name="connsiteY1" fmla="*/ 27688 h 5946252"/>
              <a:gd name="connsiteX2" fmla="*/ 613954 w 2742639"/>
              <a:gd name="connsiteY2" fmla="*/ 38221 h 5946252"/>
              <a:gd name="connsiteX3" fmla="*/ 942681 w 2742639"/>
              <a:gd name="connsiteY3" fmla="*/ 275636 h 5946252"/>
              <a:gd name="connsiteX4" fmla="*/ 1509419 w 2742639"/>
              <a:gd name="connsiteY4" fmla="*/ 272564 h 5946252"/>
              <a:gd name="connsiteX5" fmla="*/ 1973532 w 2742639"/>
              <a:gd name="connsiteY5" fmla="*/ 268262 h 5946252"/>
              <a:gd name="connsiteX6" fmla="*/ 2133519 w 2742639"/>
              <a:gd name="connsiteY6" fmla="*/ 42523 h 5946252"/>
              <a:gd name="connsiteX7" fmla="*/ 2742639 w 2742639"/>
              <a:gd name="connsiteY7" fmla="*/ 480193 h 5946252"/>
              <a:gd name="connsiteX8" fmla="*/ 2742639 w 2742639"/>
              <a:gd name="connsiteY8" fmla="*/ 5489532 h 5946252"/>
              <a:gd name="connsiteX9" fmla="*/ 2285919 w 2742639"/>
              <a:gd name="connsiteY9" fmla="*/ 5946252 h 5946252"/>
              <a:gd name="connsiteX10" fmla="*/ 459096 w 2742639"/>
              <a:gd name="connsiteY10" fmla="*/ 5946252 h 5946252"/>
              <a:gd name="connsiteX11" fmla="*/ 2376 w 2742639"/>
              <a:gd name="connsiteY11" fmla="*/ 5489532 h 5946252"/>
              <a:gd name="connsiteX12" fmla="*/ 2376 w 2742639"/>
              <a:gd name="connsiteY12" fmla="*/ 480193 h 5946252"/>
              <a:gd name="connsiteX0" fmla="*/ 704 w 2740967"/>
              <a:gd name="connsiteY0" fmla="*/ 480193 h 5946252"/>
              <a:gd name="connsiteX1" fmla="*/ 531708 w 2740967"/>
              <a:gd name="connsiteY1" fmla="*/ 27688 h 5946252"/>
              <a:gd name="connsiteX2" fmla="*/ 612282 w 2740967"/>
              <a:gd name="connsiteY2" fmla="*/ 38221 h 5946252"/>
              <a:gd name="connsiteX3" fmla="*/ 941009 w 2740967"/>
              <a:gd name="connsiteY3" fmla="*/ 275636 h 5946252"/>
              <a:gd name="connsiteX4" fmla="*/ 1507747 w 2740967"/>
              <a:gd name="connsiteY4" fmla="*/ 272564 h 5946252"/>
              <a:gd name="connsiteX5" fmla="*/ 1971860 w 2740967"/>
              <a:gd name="connsiteY5" fmla="*/ 268262 h 5946252"/>
              <a:gd name="connsiteX6" fmla="*/ 2131847 w 2740967"/>
              <a:gd name="connsiteY6" fmla="*/ 42523 h 5946252"/>
              <a:gd name="connsiteX7" fmla="*/ 2740967 w 2740967"/>
              <a:gd name="connsiteY7" fmla="*/ 480193 h 5946252"/>
              <a:gd name="connsiteX8" fmla="*/ 2740967 w 2740967"/>
              <a:gd name="connsiteY8" fmla="*/ 5489532 h 5946252"/>
              <a:gd name="connsiteX9" fmla="*/ 2284247 w 2740967"/>
              <a:gd name="connsiteY9" fmla="*/ 5946252 h 5946252"/>
              <a:gd name="connsiteX10" fmla="*/ 457424 w 2740967"/>
              <a:gd name="connsiteY10" fmla="*/ 5946252 h 5946252"/>
              <a:gd name="connsiteX11" fmla="*/ 704 w 2740967"/>
              <a:gd name="connsiteY11" fmla="*/ 5489532 h 5946252"/>
              <a:gd name="connsiteX12" fmla="*/ 704 w 2740967"/>
              <a:gd name="connsiteY12" fmla="*/ 480193 h 5946252"/>
              <a:gd name="connsiteX0" fmla="*/ 704 w 2740967"/>
              <a:gd name="connsiteY0" fmla="*/ 484321 h 5950380"/>
              <a:gd name="connsiteX1" fmla="*/ 531708 w 2740967"/>
              <a:gd name="connsiteY1" fmla="*/ 31816 h 5950380"/>
              <a:gd name="connsiteX2" fmla="*/ 612282 w 2740967"/>
              <a:gd name="connsiteY2" fmla="*/ 42349 h 5950380"/>
              <a:gd name="connsiteX3" fmla="*/ 941009 w 2740967"/>
              <a:gd name="connsiteY3" fmla="*/ 279764 h 5950380"/>
              <a:gd name="connsiteX4" fmla="*/ 1507747 w 2740967"/>
              <a:gd name="connsiteY4" fmla="*/ 276692 h 5950380"/>
              <a:gd name="connsiteX5" fmla="*/ 1971860 w 2740967"/>
              <a:gd name="connsiteY5" fmla="*/ 272390 h 5950380"/>
              <a:gd name="connsiteX6" fmla="*/ 2131847 w 2740967"/>
              <a:gd name="connsiteY6" fmla="*/ 46651 h 5950380"/>
              <a:gd name="connsiteX7" fmla="*/ 2740967 w 2740967"/>
              <a:gd name="connsiteY7" fmla="*/ 484321 h 5950380"/>
              <a:gd name="connsiteX8" fmla="*/ 2740967 w 2740967"/>
              <a:gd name="connsiteY8" fmla="*/ 5493660 h 5950380"/>
              <a:gd name="connsiteX9" fmla="*/ 2284247 w 2740967"/>
              <a:gd name="connsiteY9" fmla="*/ 5950380 h 5950380"/>
              <a:gd name="connsiteX10" fmla="*/ 457424 w 2740967"/>
              <a:gd name="connsiteY10" fmla="*/ 5950380 h 5950380"/>
              <a:gd name="connsiteX11" fmla="*/ 704 w 2740967"/>
              <a:gd name="connsiteY11" fmla="*/ 5493660 h 5950380"/>
              <a:gd name="connsiteX12" fmla="*/ 704 w 2740967"/>
              <a:gd name="connsiteY12" fmla="*/ 484321 h 5950380"/>
              <a:gd name="connsiteX0" fmla="*/ 704 w 2740967"/>
              <a:gd name="connsiteY0" fmla="*/ 467135 h 5933194"/>
              <a:gd name="connsiteX1" fmla="*/ 531708 w 2740967"/>
              <a:gd name="connsiteY1" fmla="*/ 14630 h 5933194"/>
              <a:gd name="connsiteX2" fmla="*/ 674627 w 2740967"/>
              <a:gd name="connsiteY2" fmla="*/ 91064 h 5933194"/>
              <a:gd name="connsiteX3" fmla="*/ 941009 w 2740967"/>
              <a:gd name="connsiteY3" fmla="*/ 262578 h 5933194"/>
              <a:gd name="connsiteX4" fmla="*/ 1507747 w 2740967"/>
              <a:gd name="connsiteY4" fmla="*/ 259506 h 5933194"/>
              <a:gd name="connsiteX5" fmla="*/ 1971860 w 2740967"/>
              <a:gd name="connsiteY5" fmla="*/ 255204 h 5933194"/>
              <a:gd name="connsiteX6" fmla="*/ 2131847 w 2740967"/>
              <a:gd name="connsiteY6" fmla="*/ 29465 h 5933194"/>
              <a:gd name="connsiteX7" fmla="*/ 2740967 w 2740967"/>
              <a:gd name="connsiteY7" fmla="*/ 467135 h 5933194"/>
              <a:gd name="connsiteX8" fmla="*/ 2740967 w 2740967"/>
              <a:gd name="connsiteY8" fmla="*/ 5476474 h 5933194"/>
              <a:gd name="connsiteX9" fmla="*/ 2284247 w 2740967"/>
              <a:gd name="connsiteY9" fmla="*/ 5933194 h 5933194"/>
              <a:gd name="connsiteX10" fmla="*/ 457424 w 2740967"/>
              <a:gd name="connsiteY10" fmla="*/ 5933194 h 5933194"/>
              <a:gd name="connsiteX11" fmla="*/ 704 w 2740967"/>
              <a:gd name="connsiteY11" fmla="*/ 5476474 h 5933194"/>
              <a:gd name="connsiteX12" fmla="*/ 704 w 2740967"/>
              <a:gd name="connsiteY12" fmla="*/ 467135 h 5933194"/>
              <a:gd name="connsiteX0" fmla="*/ 704 w 2740967"/>
              <a:gd name="connsiteY0" fmla="*/ 462459 h 5928518"/>
              <a:gd name="connsiteX1" fmla="*/ 531708 w 2740967"/>
              <a:gd name="connsiteY1" fmla="*/ 9954 h 5928518"/>
              <a:gd name="connsiteX2" fmla="*/ 674627 w 2740967"/>
              <a:gd name="connsiteY2" fmla="*/ 86388 h 5928518"/>
              <a:gd name="connsiteX3" fmla="*/ 941009 w 2740967"/>
              <a:gd name="connsiteY3" fmla="*/ 257902 h 5928518"/>
              <a:gd name="connsiteX4" fmla="*/ 1507747 w 2740967"/>
              <a:gd name="connsiteY4" fmla="*/ 254830 h 5928518"/>
              <a:gd name="connsiteX5" fmla="*/ 1971860 w 2740967"/>
              <a:gd name="connsiteY5" fmla="*/ 250528 h 5928518"/>
              <a:gd name="connsiteX6" fmla="*/ 2131847 w 2740967"/>
              <a:gd name="connsiteY6" fmla="*/ 24789 h 5928518"/>
              <a:gd name="connsiteX7" fmla="*/ 2740967 w 2740967"/>
              <a:gd name="connsiteY7" fmla="*/ 462459 h 5928518"/>
              <a:gd name="connsiteX8" fmla="*/ 2740967 w 2740967"/>
              <a:gd name="connsiteY8" fmla="*/ 5471798 h 5928518"/>
              <a:gd name="connsiteX9" fmla="*/ 2284247 w 2740967"/>
              <a:gd name="connsiteY9" fmla="*/ 5928518 h 5928518"/>
              <a:gd name="connsiteX10" fmla="*/ 457424 w 2740967"/>
              <a:gd name="connsiteY10" fmla="*/ 5928518 h 5928518"/>
              <a:gd name="connsiteX11" fmla="*/ 704 w 2740967"/>
              <a:gd name="connsiteY11" fmla="*/ 5471798 h 5928518"/>
              <a:gd name="connsiteX12" fmla="*/ 704 w 2740967"/>
              <a:gd name="connsiteY12" fmla="*/ 462459 h 5928518"/>
              <a:gd name="connsiteX0" fmla="*/ 704 w 2740967"/>
              <a:gd name="connsiteY0" fmla="*/ 459579 h 5925638"/>
              <a:gd name="connsiteX1" fmla="*/ 531708 w 2740967"/>
              <a:gd name="connsiteY1" fmla="*/ 7074 h 5925638"/>
              <a:gd name="connsiteX2" fmla="*/ 687096 w 2740967"/>
              <a:gd name="connsiteY2" fmla="*/ 145291 h 5925638"/>
              <a:gd name="connsiteX3" fmla="*/ 941009 w 2740967"/>
              <a:gd name="connsiteY3" fmla="*/ 255022 h 5925638"/>
              <a:gd name="connsiteX4" fmla="*/ 1507747 w 2740967"/>
              <a:gd name="connsiteY4" fmla="*/ 251950 h 5925638"/>
              <a:gd name="connsiteX5" fmla="*/ 1971860 w 2740967"/>
              <a:gd name="connsiteY5" fmla="*/ 247648 h 5925638"/>
              <a:gd name="connsiteX6" fmla="*/ 2131847 w 2740967"/>
              <a:gd name="connsiteY6" fmla="*/ 21909 h 5925638"/>
              <a:gd name="connsiteX7" fmla="*/ 2740967 w 2740967"/>
              <a:gd name="connsiteY7" fmla="*/ 459579 h 5925638"/>
              <a:gd name="connsiteX8" fmla="*/ 2740967 w 2740967"/>
              <a:gd name="connsiteY8" fmla="*/ 5468918 h 5925638"/>
              <a:gd name="connsiteX9" fmla="*/ 2284247 w 2740967"/>
              <a:gd name="connsiteY9" fmla="*/ 5925638 h 5925638"/>
              <a:gd name="connsiteX10" fmla="*/ 457424 w 2740967"/>
              <a:gd name="connsiteY10" fmla="*/ 5925638 h 5925638"/>
              <a:gd name="connsiteX11" fmla="*/ 704 w 2740967"/>
              <a:gd name="connsiteY11" fmla="*/ 5468918 h 5925638"/>
              <a:gd name="connsiteX12" fmla="*/ 704 w 2740967"/>
              <a:gd name="connsiteY12" fmla="*/ 459579 h 5925638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218239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32417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47840 w 2740967"/>
              <a:gd name="connsiteY3" fmla="*/ 298318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18763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45977 w 2740967"/>
              <a:gd name="connsiteY2" fmla="*/ 151211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43901 h 5909960"/>
              <a:gd name="connsiteX1" fmla="*/ 531708 w 2740967"/>
              <a:gd name="connsiteY1" fmla="*/ 34546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7111 h 5913170"/>
              <a:gd name="connsiteX1" fmla="*/ 531708 w 2740967"/>
              <a:gd name="connsiteY1" fmla="*/ 0 h 5913170"/>
              <a:gd name="connsiteX2" fmla="*/ 645977 w 2740967"/>
              <a:gd name="connsiteY2" fmla="*/ 144051 h 5913170"/>
              <a:gd name="connsiteX3" fmla="*/ 781091 w 2740967"/>
              <a:gd name="connsiteY3" fmla="*/ 233494 h 5913170"/>
              <a:gd name="connsiteX4" fmla="*/ 1507747 w 2740967"/>
              <a:gd name="connsiteY4" fmla="*/ 239482 h 5913170"/>
              <a:gd name="connsiteX5" fmla="*/ 1967704 w 2740967"/>
              <a:gd name="connsiteY5" fmla="*/ 231061 h 5913170"/>
              <a:gd name="connsiteX6" fmla="*/ 2131847 w 2740967"/>
              <a:gd name="connsiteY6" fmla="*/ 9441 h 5913170"/>
              <a:gd name="connsiteX7" fmla="*/ 2740967 w 2740967"/>
              <a:gd name="connsiteY7" fmla="*/ 447111 h 5913170"/>
              <a:gd name="connsiteX8" fmla="*/ 2740967 w 2740967"/>
              <a:gd name="connsiteY8" fmla="*/ 5456450 h 5913170"/>
              <a:gd name="connsiteX9" fmla="*/ 2284247 w 2740967"/>
              <a:gd name="connsiteY9" fmla="*/ 5913170 h 5913170"/>
              <a:gd name="connsiteX10" fmla="*/ 457424 w 2740967"/>
              <a:gd name="connsiteY10" fmla="*/ 5913170 h 5913170"/>
              <a:gd name="connsiteX11" fmla="*/ 704 w 2740967"/>
              <a:gd name="connsiteY11" fmla="*/ 5456450 h 5913170"/>
              <a:gd name="connsiteX12" fmla="*/ 704 w 2740967"/>
              <a:gd name="connsiteY12" fmla="*/ 447111 h 591317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21485 w 2740967"/>
              <a:gd name="connsiteY2" fmla="*/ 14893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1115" h="5909960">
                <a:moveTo>
                  <a:pt x="852" y="443901"/>
                </a:moveTo>
                <a:cubicBezTo>
                  <a:pt x="-19554" y="-36088"/>
                  <a:pt x="330916" y="8522"/>
                  <a:pt x="564513" y="18365"/>
                </a:cubicBezTo>
                <a:cubicBezTo>
                  <a:pt x="710905" y="20518"/>
                  <a:pt x="583188" y="237115"/>
                  <a:pt x="781239" y="230284"/>
                </a:cubicBezTo>
                <a:lnTo>
                  <a:pt x="1507895" y="236272"/>
                </a:lnTo>
                <a:cubicBezTo>
                  <a:pt x="1705664" y="235867"/>
                  <a:pt x="1812660" y="221784"/>
                  <a:pt x="1967852" y="227851"/>
                </a:cubicBezTo>
                <a:cubicBezTo>
                  <a:pt x="2123044" y="233918"/>
                  <a:pt x="1997461" y="4247"/>
                  <a:pt x="2131995" y="6231"/>
                </a:cubicBezTo>
                <a:cubicBezTo>
                  <a:pt x="2689034" y="-41394"/>
                  <a:pt x="2741115" y="191662"/>
                  <a:pt x="2741115" y="443901"/>
                </a:cubicBezTo>
                <a:lnTo>
                  <a:pt x="2741115" y="5453240"/>
                </a:lnTo>
                <a:cubicBezTo>
                  <a:pt x="2741115" y="5897208"/>
                  <a:pt x="2536634" y="5909960"/>
                  <a:pt x="2284395" y="5909960"/>
                </a:cubicBezTo>
                <a:lnTo>
                  <a:pt x="457572" y="5909960"/>
                </a:lnTo>
                <a:cubicBezTo>
                  <a:pt x="205333" y="5909960"/>
                  <a:pt x="-13897" y="5867711"/>
                  <a:pt x="852" y="5453240"/>
                </a:cubicBezTo>
                <a:lnTo>
                  <a:pt x="852" y="443901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C39FE3F-FB26-4A81-9727-BD2EADE7C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554736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E5914B-3718-4CEF-80A6-73FF9E059CC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5D60C4C-3F2E-4F5A-81D6-EF9F4F1D58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94D5838-B053-4B77-82F3-830C4E1AC1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D2C008A-6970-4D7E-9A1A-93E73D7EE0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1410079"/>
            <a:ext cx="5547360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paired left, two smaller phones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raphic 66">
            <a:extLst>
              <a:ext uri="{FF2B5EF4-FFF2-40B4-BE49-F238E27FC236}">
                <a16:creationId xmlns:a16="http://schemas.microsoft.com/office/drawing/2014/main" id="{45A52D10-DB50-44F1-9879-12D8515F3F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6867" y="786809"/>
            <a:ext cx="2467625" cy="4999829"/>
          </a:xfrm>
          <a:prstGeom prst="rect">
            <a:avLst/>
          </a:prstGeom>
        </p:spPr>
      </p:pic>
      <p:sp>
        <p:nvSpPr>
          <p:cNvPr id="68" name="Picture Placeholder 90">
            <a:extLst>
              <a:ext uri="{FF2B5EF4-FFF2-40B4-BE49-F238E27FC236}">
                <a16:creationId xmlns:a16="http://schemas.microsoft.com/office/drawing/2014/main" id="{C8B3E8F6-2333-4956-AD82-3309C7DDFB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57793" y="859281"/>
            <a:ext cx="2198577" cy="4783439"/>
          </a:xfrm>
          <a:custGeom>
            <a:avLst/>
            <a:gdLst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2283543 w 2740263"/>
              <a:gd name="connsiteY2" fmla="*/ 0 h 5922779"/>
              <a:gd name="connsiteX3" fmla="*/ 2740263 w 2740263"/>
              <a:gd name="connsiteY3" fmla="*/ 456720 h 5922779"/>
              <a:gd name="connsiteX4" fmla="*/ 2740263 w 2740263"/>
              <a:gd name="connsiteY4" fmla="*/ 5466059 h 5922779"/>
              <a:gd name="connsiteX5" fmla="*/ 2283543 w 2740263"/>
              <a:gd name="connsiteY5" fmla="*/ 5922779 h 5922779"/>
              <a:gd name="connsiteX6" fmla="*/ 456720 w 2740263"/>
              <a:gd name="connsiteY6" fmla="*/ 5922779 h 5922779"/>
              <a:gd name="connsiteX7" fmla="*/ 0 w 2740263"/>
              <a:gd name="connsiteY7" fmla="*/ 5466059 h 5922779"/>
              <a:gd name="connsiteX8" fmla="*/ 0 w 2740263"/>
              <a:gd name="connsiteY8" fmla="*/ 456720 h 5922779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1359405 w 2740263"/>
              <a:gd name="connsiteY2" fmla="*/ 0 h 5937316"/>
              <a:gd name="connsiteX3" fmla="*/ 2283543 w 2740263"/>
              <a:gd name="connsiteY3" fmla="*/ 14537 h 5937316"/>
              <a:gd name="connsiteX4" fmla="*/ 2740263 w 2740263"/>
              <a:gd name="connsiteY4" fmla="*/ 471257 h 5937316"/>
              <a:gd name="connsiteX5" fmla="*/ 2740263 w 2740263"/>
              <a:gd name="connsiteY5" fmla="*/ 5480596 h 5937316"/>
              <a:gd name="connsiteX6" fmla="*/ 2283543 w 2740263"/>
              <a:gd name="connsiteY6" fmla="*/ 5937316 h 5937316"/>
              <a:gd name="connsiteX7" fmla="*/ 456720 w 2740263"/>
              <a:gd name="connsiteY7" fmla="*/ 5937316 h 5937316"/>
              <a:gd name="connsiteX8" fmla="*/ 0 w 2740263"/>
              <a:gd name="connsiteY8" fmla="*/ 5480596 h 5937316"/>
              <a:gd name="connsiteX9" fmla="*/ 0 w 2740263"/>
              <a:gd name="connsiteY9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359405 w 2740263"/>
              <a:gd name="connsiteY3" fmla="*/ 0 h 5937316"/>
              <a:gd name="connsiteX4" fmla="*/ 2283543 w 2740263"/>
              <a:gd name="connsiteY4" fmla="*/ 14537 h 5937316"/>
              <a:gd name="connsiteX5" fmla="*/ 2740263 w 2740263"/>
              <a:gd name="connsiteY5" fmla="*/ 471257 h 5937316"/>
              <a:gd name="connsiteX6" fmla="*/ 2740263 w 2740263"/>
              <a:gd name="connsiteY6" fmla="*/ 5480596 h 5937316"/>
              <a:gd name="connsiteX7" fmla="*/ 2283543 w 2740263"/>
              <a:gd name="connsiteY7" fmla="*/ 5937316 h 5937316"/>
              <a:gd name="connsiteX8" fmla="*/ 456720 w 2740263"/>
              <a:gd name="connsiteY8" fmla="*/ 5937316 h 5937316"/>
              <a:gd name="connsiteX9" fmla="*/ 0 w 2740263"/>
              <a:gd name="connsiteY9" fmla="*/ 5480596 h 5937316"/>
              <a:gd name="connsiteX10" fmla="*/ 0 w 2740263"/>
              <a:gd name="connsiteY10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187955 w 2740263"/>
              <a:gd name="connsiteY3" fmla="*/ 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597405 w 2740263"/>
              <a:gd name="connsiteY2" fmla="*/ 676275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49805 w 2740263"/>
              <a:gd name="connsiteY2" fmla="*/ 26670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264155 w 2740263"/>
              <a:gd name="connsiteY3" fmla="*/ 499813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226180 w 2740263"/>
              <a:gd name="connsiteY4" fmla="*/ 3474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43901 h 5909960"/>
              <a:gd name="connsiteX1" fmla="*/ 612281 w 2740966"/>
              <a:gd name="connsiteY1" fmla="*/ 1929 h 5909960"/>
              <a:gd name="connsiteX2" fmla="*/ 750508 w 2740966"/>
              <a:gd name="connsiteY2" fmla="*/ 239344 h 5909960"/>
              <a:gd name="connsiteX3" fmla="*/ 1474408 w 2740966"/>
              <a:gd name="connsiteY3" fmla="*/ 267919 h 5909960"/>
              <a:gd name="connsiteX4" fmla="*/ 2026858 w 2740966"/>
              <a:gd name="connsiteY4" fmla="*/ 239344 h 5909960"/>
              <a:gd name="connsiteX5" fmla="*/ 2141371 w 2740966"/>
              <a:gd name="connsiteY5" fmla="*/ 6231 h 5909960"/>
              <a:gd name="connsiteX6" fmla="*/ 2740966 w 2740966"/>
              <a:gd name="connsiteY6" fmla="*/ 443901 h 5909960"/>
              <a:gd name="connsiteX7" fmla="*/ 2740966 w 2740966"/>
              <a:gd name="connsiteY7" fmla="*/ 5453240 h 5909960"/>
              <a:gd name="connsiteX8" fmla="*/ 2284246 w 2740966"/>
              <a:gd name="connsiteY8" fmla="*/ 5909960 h 5909960"/>
              <a:gd name="connsiteX9" fmla="*/ 457423 w 2740966"/>
              <a:gd name="connsiteY9" fmla="*/ 5909960 h 5909960"/>
              <a:gd name="connsiteX10" fmla="*/ 703 w 2740966"/>
              <a:gd name="connsiteY10" fmla="*/ 5453240 h 5909960"/>
              <a:gd name="connsiteX11" fmla="*/ 703 w 2740966"/>
              <a:gd name="connsiteY11" fmla="*/ 443901 h 5909960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262832 w 2740966"/>
              <a:gd name="connsiteY4" fmla="*/ 301824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55659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540668 h 6006727"/>
              <a:gd name="connsiteX1" fmla="*/ 531707 w 2740966"/>
              <a:gd name="connsiteY1" fmla="*/ 88163 h 6006727"/>
              <a:gd name="connsiteX2" fmla="*/ 612281 w 2740966"/>
              <a:gd name="connsiteY2" fmla="*/ 98696 h 6006727"/>
              <a:gd name="connsiteX3" fmla="*/ 941008 w 2740966"/>
              <a:gd name="connsiteY3" fmla="*/ 336111 h 6006727"/>
              <a:gd name="connsiteX4" fmla="*/ 1507746 w 2740966"/>
              <a:gd name="connsiteY4" fmla="*/ 333039 h 6006727"/>
              <a:gd name="connsiteX5" fmla="*/ 1971859 w 2740966"/>
              <a:gd name="connsiteY5" fmla="*/ 328737 h 6006727"/>
              <a:gd name="connsiteX6" fmla="*/ 2131846 w 2740966"/>
              <a:gd name="connsiteY6" fmla="*/ 102998 h 6006727"/>
              <a:gd name="connsiteX7" fmla="*/ 2740966 w 2740966"/>
              <a:gd name="connsiteY7" fmla="*/ 540668 h 6006727"/>
              <a:gd name="connsiteX8" fmla="*/ 2740966 w 2740966"/>
              <a:gd name="connsiteY8" fmla="*/ 5550007 h 6006727"/>
              <a:gd name="connsiteX9" fmla="*/ 2284246 w 2740966"/>
              <a:gd name="connsiteY9" fmla="*/ 6006727 h 6006727"/>
              <a:gd name="connsiteX10" fmla="*/ 457423 w 2740966"/>
              <a:gd name="connsiteY10" fmla="*/ 6006727 h 6006727"/>
              <a:gd name="connsiteX11" fmla="*/ 703 w 2740966"/>
              <a:gd name="connsiteY11" fmla="*/ 5550007 h 6006727"/>
              <a:gd name="connsiteX12" fmla="*/ 703 w 2740966"/>
              <a:gd name="connsiteY12" fmla="*/ 540668 h 6006727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52575 h 6018634"/>
              <a:gd name="connsiteX1" fmla="*/ 531707 w 2740966"/>
              <a:gd name="connsiteY1" fmla="*/ 100070 h 6018634"/>
              <a:gd name="connsiteX2" fmla="*/ 612281 w 2740966"/>
              <a:gd name="connsiteY2" fmla="*/ 110603 h 6018634"/>
              <a:gd name="connsiteX3" fmla="*/ 941008 w 2740966"/>
              <a:gd name="connsiteY3" fmla="*/ 348018 h 6018634"/>
              <a:gd name="connsiteX4" fmla="*/ 1507746 w 2740966"/>
              <a:gd name="connsiteY4" fmla="*/ 344946 h 6018634"/>
              <a:gd name="connsiteX5" fmla="*/ 1971859 w 2740966"/>
              <a:gd name="connsiteY5" fmla="*/ 340644 h 6018634"/>
              <a:gd name="connsiteX6" fmla="*/ 2131846 w 2740966"/>
              <a:gd name="connsiteY6" fmla="*/ 114905 h 6018634"/>
              <a:gd name="connsiteX7" fmla="*/ 2740966 w 2740966"/>
              <a:gd name="connsiteY7" fmla="*/ 552575 h 6018634"/>
              <a:gd name="connsiteX8" fmla="*/ 2740966 w 2740966"/>
              <a:gd name="connsiteY8" fmla="*/ 5561914 h 6018634"/>
              <a:gd name="connsiteX9" fmla="*/ 2284246 w 2740966"/>
              <a:gd name="connsiteY9" fmla="*/ 6018634 h 6018634"/>
              <a:gd name="connsiteX10" fmla="*/ 457423 w 2740966"/>
              <a:gd name="connsiteY10" fmla="*/ 6018634 h 6018634"/>
              <a:gd name="connsiteX11" fmla="*/ 703 w 2740966"/>
              <a:gd name="connsiteY11" fmla="*/ 5561914 h 6018634"/>
              <a:gd name="connsiteX12" fmla="*/ 703 w 2740966"/>
              <a:gd name="connsiteY12" fmla="*/ 552575 h 6018634"/>
              <a:gd name="connsiteX0" fmla="*/ 2376 w 2742639"/>
              <a:gd name="connsiteY0" fmla="*/ 480193 h 5946252"/>
              <a:gd name="connsiteX1" fmla="*/ 533380 w 2742639"/>
              <a:gd name="connsiteY1" fmla="*/ 27688 h 5946252"/>
              <a:gd name="connsiteX2" fmla="*/ 613954 w 2742639"/>
              <a:gd name="connsiteY2" fmla="*/ 38221 h 5946252"/>
              <a:gd name="connsiteX3" fmla="*/ 942681 w 2742639"/>
              <a:gd name="connsiteY3" fmla="*/ 275636 h 5946252"/>
              <a:gd name="connsiteX4" fmla="*/ 1509419 w 2742639"/>
              <a:gd name="connsiteY4" fmla="*/ 272564 h 5946252"/>
              <a:gd name="connsiteX5" fmla="*/ 1973532 w 2742639"/>
              <a:gd name="connsiteY5" fmla="*/ 268262 h 5946252"/>
              <a:gd name="connsiteX6" fmla="*/ 2133519 w 2742639"/>
              <a:gd name="connsiteY6" fmla="*/ 42523 h 5946252"/>
              <a:gd name="connsiteX7" fmla="*/ 2742639 w 2742639"/>
              <a:gd name="connsiteY7" fmla="*/ 480193 h 5946252"/>
              <a:gd name="connsiteX8" fmla="*/ 2742639 w 2742639"/>
              <a:gd name="connsiteY8" fmla="*/ 5489532 h 5946252"/>
              <a:gd name="connsiteX9" fmla="*/ 2285919 w 2742639"/>
              <a:gd name="connsiteY9" fmla="*/ 5946252 h 5946252"/>
              <a:gd name="connsiteX10" fmla="*/ 459096 w 2742639"/>
              <a:gd name="connsiteY10" fmla="*/ 5946252 h 5946252"/>
              <a:gd name="connsiteX11" fmla="*/ 2376 w 2742639"/>
              <a:gd name="connsiteY11" fmla="*/ 5489532 h 5946252"/>
              <a:gd name="connsiteX12" fmla="*/ 2376 w 2742639"/>
              <a:gd name="connsiteY12" fmla="*/ 480193 h 5946252"/>
              <a:gd name="connsiteX0" fmla="*/ 704 w 2740967"/>
              <a:gd name="connsiteY0" fmla="*/ 480193 h 5946252"/>
              <a:gd name="connsiteX1" fmla="*/ 531708 w 2740967"/>
              <a:gd name="connsiteY1" fmla="*/ 27688 h 5946252"/>
              <a:gd name="connsiteX2" fmla="*/ 612282 w 2740967"/>
              <a:gd name="connsiteY2" fmla="*/ 38221 h 5946252"/>
              <a:gd name="connsiteX3" fmla="*/ 941009 w 2740967"/>
              <a:gd name="connsiteY3" fmla="*/ 275636 h 5946252"/>
              <a:gd name="connsiteX4" fmla="*/ 1507747 w 2740967"/>
              <a:gd name="connsiteY4" fmla="*/ 272564 h 5946252"/>
              <a:gd name="connsiteX5" fmla="*/ 1971860 w 2740967"/>
              <a:gd name="connsiteY5" fmla="*/ 268262 h 5946252"/>
              <a:gd name="connsiteX6" fmla="*/ 2131847 w 2740967"/>
              <a:gd name="connsiteY6" fmla="*/ 42523 h 5946252"/>
              <a:gd name="connsiteX7" fmla="*/ 2740967 w 2740967"/>
              <a:gd name="connsiteY7" fmla="*/ 480193 h 5946252"/>
              <a:gd name="connsiteX8" fmla="*/ 2740967 w 2740967"/>
              <a:gd name="connsiteY8" fmla="*/ 5489532 h 5946252"/>
              <a:gd name="connsiteX9" fmla="*/ 2284247 w 2740967"/>
              <a:gd name="connsiteY9" fmla="*/ 5946252 h 5946252"/>
              <a:gd name="connsiteX10" fmla="*/ 457424 w 2740967"/>
              <a:gd name="connsiteY10" fmla="*/ 5946252 h 5946252"/>
              <a:gd name="connsiteX11" fmla="*/ 704 w 2740967"/>
              <a:gd name="connsiteY11" fmla="*/ 5489532 h 5946252"/>
              <a:gd name="connsiteX12" fmla="*/ 704 w 2740967"/>
              <a:gd name="connsiteY12" fmla="*/ 480193 h 5946252"/>
              <a:gd name="connsiteX0" fmla="*/ 704 w 2740967"/>
              <a:gd name="connsiteY0" fmla="*/ 484321 h 5950380"/>
              <a:gd name="connsiteX1" fmla="*/ 531708 w 2740967"/>
              <a:gd name="connsiteY1" fmla="*/ 31816 h 5950380"/>
              <a:gd name="connsiteX2" fmla="*/ 612282 w 2740967"/>
              <a:gd name="connsiteY2" fmla="*/ 42349 h 5950380"/>
              <a:gd name="connsiteX3" fmla="*/ 941009 w 2740967"/>
              <a:gd name="connsiteY3" fmla="*/ 279764 h 5950380"/>
              <a:gd name="connsiteX4" fmla="*/ 1507747 w 2740967"/>
              <a:gd name="connsiteY4" fmla="*/ 276692 h 5950380"/>
              <a:gd name="connsiteX5" fmla="*/ 1971860 w 2740967"/>
              <a:gd name="connsiteY5" fmla="*/ 272390 h 5950380"/>
              <a:gd name="connsiteX6" fmla="*/ 2131847 w 2740967"/>
              <a:gd name="connsiteY6" fmla="*/ 46651 h 5950380"/>
              <a:gd name="connsiteX7" fmla="*/ 2740967 w 2740967"/>
              <a:gd name="connsiteY7" fmla="*/ 484321 h 5950380"/>
              <a:gd name="connsiteX8" fmla="*/ 2740967 w 2740967"/>
              <a:gd name="connsiteY8" fmla="*/ 5493660 h 5950380"/>
              <a:gd name="connsiteX9" fmla="*/ 2284247 w 2740967"/>
              <a:gd name="connsiteY9" fmla="*/ 5950380 h 5950380"/>
              <a:gd name="connsiteX10" fmla="*/ 457424 w 2740967"/>
              <a:gd name="connsiteY10" fmla="*/ 5950380 h 5950380"/>
              <a:gd name="connsiteX11" fmla="*/ 704 w 2740967"/>
              <a:gd name="connsiteY11" fmla="*/ 5493660 h 5950380"/>
              <a:gd name="connsiteX12" fmla="*/ 704 w 2740967"/>
              <a:gd name="connsiteY12" fmla="*/ 484321 h 5950380"/>
              <a:gd name="connsiteX0" fmla="*/ 704 w 2740967"/>
              <a:gd name="connsiteY0" fmla="*/ 467135 h 5933194"/>
              <a:gd name="connsiteX1" fmla="*/ 531708 w 2740967"/>
              <a:gd name="connsiteY1" fmla="*/ 14630 h 5933194"/>
              <a:gd name="connsiteX2" fmla="*/ 674627 w 2740967"/>
              <a:gd name="connsiteY2" fmla="*/ 91064 h 5933194"/>
              <a:gd name="connsiteX3" fmla="*/ 941009 w 2740967"/>
              <a:gd name="connsiteY3" fmla="*/ 262578 h 5933194"/>
              <a:gd name="connsiteX4" fmla="*/ 1507747 w 2740967"/>
              <a:gd name="connsiteY4" fmla="*/ 259506 h 5933194"/>
              <a:gd name="connsiteX5" fmla="*/ 1971860 w 2740967"/>
              <a:gd name="connsiteY5" fmla="*/ 255204 h 5933194"/>
              <a:gd name="connsiteX6" fmla="*/ 2131847 w 2740967"/>
              <a:gd name="connsiteY6" fmla="*/ 29465 h 5933194"/>
              <a:gd name="connsiteX7" fmla="*/ 2740967 w 2740967"/>
              <a:gd name="connsiteY7" fmla="*/ 467135 h 5933194"/>
              <a:gd name="connsiteX8" fmla="*/ 2740967 w 2740967"/>
              <a:gd name="connsiteY8" fmla="*/ 5476474 h 5933194"/>
              <a:gd name="connsiteX9" fmla="*/ 2284247 w 2740967"/>
              <a:gd name="connsiteY9" fmla="*/ 5933194 h 5933194"/>
              <a:gd name="connsiteX10" fmla="*/ 457424 w 2740967"/>
              <a:gd name="connsiteY10" fmla="*/ 5933194 h 5933194"/>
              <a:gd name="connsiteX11" fmla="*/ 704 w 2740967"/>
              <a:gd name="connsiteY11" fmla="*/ 5476474 h 5933194"/>
              <a:gd name="connsiteX12" fmla="*/ 704 w 2740967"/>
              <a:gd name="connsiteY12" fmla="*/ 467135 h 5933194"/>
              <a:gd name="connsiteX0" fmla="*/ 704 w 2740967"/>
              <a:gd name="connsiteY0" fmla="*/ 462459 h 5928518"/>
              <a:gd name="connsiteX1" fmla="*/ 531708 w 2740967"/>
              <a:gd name="connsiteY1" fmla="*/ 9954 h 5928518"/>
              <a:gd name="connsiteX2" fmla="*/ 674627 w 2740967"/>
              <a:gd name="connsiteY2" fmla="*/ 86388 h 5928518"/>
              <a:gd name="connsiteX3" fmla="*/ 941009 w 2740967"/>
              <a:gd name="connsiteY3" fmla="*/ 257902 h 5928518"/>
              <a:gd name="connsiteX4" fmla="*/ 1507747 w 2740967"/>
              <a:gd name="connsiteY4" fmla="*/ 254830 h 5928518"/>
              <a:gd name="connsiteX5" fmla="*/ 1971860 w 2740967"/>
              <a:gd name="connsiteY5" fmla="*/ 250528 h 5928518"/>
              <a:gd name="connsiteX6" fmla="*/ 2131847 w 2740967"/>
              <a:gd name="connsiteY6" fmla="*/ 24789 h 5928518"/>
              <a:gd name="connsiteX7" fmla="*/ 2740967 w 2740967"/>
              <a:gd name="connsiteY7" fmla="*/ 462459 h 5928518"/>
              <a:gd name="connsiteX8" fmla="*/ 2740967 w 2740967"/>
              <a:gd name="connsiteY8" fmla="*/ 5471798 h 5928518"/>
              <a:gd name="connsiteX9" fmla="*/ 2284247 w 2740967"/>
              <a:gd name="connsiteY9" fmla="*/ 5928518 h 5928518"/>
              <a:gd name="connsiteX10" fmla="*/ 457424 w 2740967"/>
              <a:gd name="connsiteY10" fmla="*/ 5928518 h 5928518"/>
              <a:gd name="connsiteX11" fmla="*/ 704 w 2740967"/>
              <a:gd name="connsiteY11" fmla="*/ 5471798 h 5928518"/>
              <a:gd name="connsiteX12" fmla="*/ 704 w 2740967"/>
              <a:gd name="connsiteY12" fmla="*/ 462459 h 5928518"/>
              <a:gd name="connsiteX0" fmla="*/ 704 w 2740967"/>
              <a:gd name="connsiteY0" fmla="*/ 459579 h 5925638"/>
              <a:gd name="connsiteX1" fmla="*/ 531708 w 2740967"/>
              <a:gd name="connsiteY1" fmla="*/ 7074 h 5925638"/>
              <a:gd name="connsiteX2" fmla="*/ 687096 w 2740967"/>
              <a:gd name="connsiteY2" fmla="*/ 145291 h 5925638"/>
              <a:gd name="connsiteX3" fmla="*/ 941009 w 2740967"/>
              <a:gd name="connsiteY3" fmla="*/ 255022 h 5925638"/>
              <a:gd name="connsiteX4" fmla="*/ 1507747 w 2740967"/>
              <a:gd name="connsiteY4" fmla="*/ 251950 h 5925638"/>
              <a:gd name="connsiteX5" fmla="*/ 1971860 w 2740967"/>
              <a:gd name="connsiteY5" fmla="*/ 247648 h 5925638"/>
              <a:gd name="connsiteX6" fmla="*/ 2131847 w 2740967"/>
              <a:gd name="connsiteY6" fmla="*/ 21909 h 5925638"/>
              <a:gd name="connsiteX7" fmla="*/ 2740967 w 2740967"/>
              <a:gd name="connsiteY7" fmla="*/ 459579 h 5925638"/>
              <a:gd name="connsiteX8" fmla="*/ 2740967 w 2740967"/>
              <a:gd name="connsiteY8" fmla="*/ 5468918 h 5925638"/>
              <a:gd name="connsiteX9" fmla="*/ 2284247 w 2740967"/>
              <a:gd name="connsiteY9" fmla="*/ 5925638 h 5925638"/>
              <a:gd name="connsiteX10" fmla="*/ 457424 w 2740967"/>
              <a:gd name="connsiteY10" fmla="*/ 5925638 h 5925638"/>
              <a:gd name="connsiteX11" fmla="*/ 704 w 2740967"/>
              <a:gd name="connsiteY11" fmla="*/ 5468918 h 5925638"/>
              <a:gd name="connsiteX12" fmla="*/ 704 w 2740967"/>
              <a:gd name="connsiteY12" fmla="*/ 459579 h 5925638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218239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32417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47840 w 2740967"/>
              <a:gd name="connsiteY3" fmla="*/ 298318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18763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45977 w 2740967"/>
              <a:gd name="connsiteY2" fmla="*/ 151211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43901 h 5909960"/>
              <a:gd name="connsiteX1" fmla="*/ 531708 w 2740967"/>
              <a:gd name="connsiteY1" fmla="*/ 34546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7111 h 5913170"/>
              <a:gd name="connsiteX1" fmla="*/ 531708 w 2740967"/>
              <a:gd name="connsiteY1" fmla="*/ 0 h 5913170"/>
              <a:gd name="connsiteX2" fmla="*/ 645977 w 2740967"/>
              <a:gd name="connsiteY2" fmla="*/ 144051 h 5913170"/>
              <a:gd name="connsiteX3" fmla="*/ 781091 w 2740967"/>
              <a:gd name="connsiteY3" fmla="*/ 233494 h 5913170"/>
              <a:gd name="connsiteX4" fmla="*/ 1507747 w 2740967"/>
              <a:gd name="connsiteY4" fmla="*/ 239482 h 5913170"/>
              <a:gd name="connsiteX5" fmla="*/ 1967704 w 2740967"/>
              <a:gd name="connsiteY5" fmla="*/ 231061 h 5913170"/>
              <a:gd name="connsiteX6" fmla="*/ 2131847 w 2740967"/>
              <a:gd name="connsiteY6" fmla="*/ 9441 h 5913170"/>
              <a:gd name="connsiteX7" fmla="*/ 2740967 w 2740967"/>
              <a:gd name="connsiteY7" fmla="*/ 447111 h 5913170"/>
              <a:gd name="connsiteX8" fmla="*/ 2740967 w 2740967"/>
              <a:gd name="connsiteY8" fmla="*/ 5456450 h 5913170"/>
              <a:gd name="connsiteX9" fmla="*/ 2284247 w 2740967"/>
              <a:gd name="connsiteY9" fmla="*/ 5913170 h 5913170"/>
              <a:gd name="connsiteX10" fmla="*/ 457424 w 2740967"/>
              <a:gd name="connsiteY10" fmla="*/ 5913170 h 5913170"/>
              <a:gd name="connsiteX11" fmla="*/ 704 w 2740967"/>
              <a:gd name="connsiteY11" fmla="*/ 5456450 h 5913170"/>
              <a:gd name="connsiteX12" fmla="*/ 704 w 2740967"/>
              <a:gd name="connsiteY12" fmla="*/ 447111 h 591317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21485 w 2740967"/>
              <a:gd name="connsiteY2" fmla="*/ 14893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1115" h="5909960">
                <a:moveTo>
                  <a:pt x="852" y="443901"/>
                </a:moveTo>
                <a:cubicBezTo>
                  <a:pt x="-19554" y="-36088"/>
                  <a:pt x="330916" y="8522"/>
                  <a:pt x="564513" y="18365"/>
                </a:cubicBezTo>
                <a:cubicBezTo>
                  <a:pt x="710905" y="20518"/>
                  <a:pt x="583188" y="237115"/>
                  <a:pt x="781239" y="230284"/>
                </a:cubicBezTo>
                <a:lnTo>
                  <a:pt x="1507895" y="236272"/>
                </a:lnTo>
                <a:cubicBezTo>
                  <a:pt x="1705664" y="235867"/>
                  <a:pt x="1812660" y="221784"/>
                  <a:pt x="1967852" y="227851"/>
                </a:cubicBezTo>
                <a:cubicBezTo>
                  <a:pt x="2123044" y="233918"/>
                  <a:pt x="1997461" y="4247"/>
                  <a:pt x="2131995" y="6231"/>
                </a:cubicBezTo>
                <a:cubicBezTo>
                  <a:pt x="2689034" y="-41394"/>
                  <a:pt x="2741115" y="191662"/>
                  <a:pt x="2741115" y="443901"/>
                </a:cubicBezTo>
                <a:lnTo>
                  <a:pt x="2741115" y="5453240"/>
                </a:lnTo>
                <a:cubicBezTo>
                  <a:pt x="2741115" y="5897208"/>
                  <a:pt x="2536634" y="5909960"/>
                  <a:pt x="2284395" y="5909960"/>
                </a:cubicBezTo>
                <a:lnTo>
                  <a:pt x="457572" y="5909960"/>
                </a:lnTo>
                <a:cubicBezTo>
                  <a:pt x="205333" y="5909960"/>
                  <a:pt x="-13897" y="5867711"/>
                  <a:pt x="852" y="5453240"/>
                </a:cubicBezTo>
                <a:lnTo>
                  <a:pt x="852" y="443901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93229DE9-6EAB-468C-B24C-9A58C2B6FD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9296" y="786809"/>
            <a:ext cx="2467625" cy="4999829"/>
          </a:xfrm>
          <a:prstGeom prst="rect">
            <a:avLst/>
          </a:prstGeom>
        </p:spPr>
      </p:pic>
      <p:sp>
        <p:nvSpPr>
          <p:cNvPr id="72" name="Picture Placeholder 90">
            <a:extLst>
              <a:ext uri="{FF2B5EF4-FFF2-40B4-BE49-F238E27FC236}">
                <a16:creationId xmlns:a16="http://schemas.microsoft.com/office/drawing/2014/main" id="{108FB6A3-E3B4-4AEE-B6E4-116C18477E9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0222" y="859281"/>
            <a:ext cx="2198577" cy="4783439"/>
          </a:xfrm>
          <a:custGeom>
            <a:avLst/>
            <a:gdLst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2283543 w 2740263"/>
              <a:gd name="connsiteY2" fmla="*/ 0 h 5922779"/>
              <a:gd name="connsiteX3" fmla="*/ 2740263 w 2740263"/>
              <a:gd name="connsiteY3" fmla="*/ 456720 h 5922779"/>
              <a:gd name="connsiteX4" fmla="*/ 2740263 w 2740263"/>
              <a:gd name="connsiteY4" fmla="*/ 5466059 h 5922779"/>
              <a:gd name="connsiteX5" fmla="*/ 2283543 w 2740263"/>
              <a:gd name="connsiteY5" fmla="*/ 5922779 h 5922779"/>
              <a:gd name="connsiteX6" fmla="*/ 456720 w 2740263"/>
              <a:gd name="connsiteY6" fmla="*/ 5922779 h 5922779"/>
              <a:gd name="connsiteX7" fmla="*/ 0 w 2740263"/>
              <a:gd name="connsiteY7" fmla="*/ 5466059 h 5922779"/>
              <a:gd name="connsiteX8" fmla="*/ 0 w 2740263"/>
              <a:gd name="connsiteY8" fmla="*/ 456720 h 5922779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1359405 w 2740263"/>
              <a:gd name="connsiteY2" fmla="*/ 0 h 5937316"/>
              <a:gd name="connsiteX3" fmla="*/ 2283543 w 2740263"/>
              <a:gd name="connsiteY3" fmla="*/ 14537 h 5937316"/>
              <a:gd name="connsiteX4" fmla="*/ 2740263 w 2740263"/>
              <a:gd name="connsiteY4" fmla="*/ 471257 h 5937316"/>
              <a:gd name="connsiteX5" fmla="*/ 2740263 w 2740263"/>
              <a:gd name="connsiteY5" fmla="*/ 5480596 h 5937316"/>
              <a:gd name="connsiteX6" fmla="*/ 2283543 w 2740263"/>
              <a:gd name="connsiteY6" fmla="*/ 5937316 h 5937316"/>
              <a:gd name="connsiteX7" fmla="*/ 456720 w 2740263"/>
              <a:gd name="connsiteY7" fmla="*/ 5937316 h 5937316"/>
              <a:gd name="connsiteX8" fmla="*/ 0 w 2740263"/>
              <a:gd name="connsiteY8" fmla="*/ 5480596 h 5937316"/>
              <a:gd name="connsiteX9" fmla="*/ 0 w 2740263"/>
              <a:gd name="connsiteY9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359405 w 2740263"/>
              <a:gd name="connsiteY3" fmla="*/ 0 h 5937316"/>
              <a:gd name="connsiteX4" fmla="*/ 2283543 w 2740263"/>
              <a:gd name="connsiteY4" fmla="*/ 14537 h 5937316"/>
              <a:gd name="connsiteX5" fmla="*/ 2740263 w 2740263"/>
              <a:gd name="connsiteY5" fmla="*/ 471257 h 5937316"/>
              <a:gd name="connsiteX6" fmla="*/ 2740263 w 2740263"/>
              <a:gd name="connsiteY6" fmla="*/ 5480596 h 5937316"/>
              <a:gd name="connsiteX7" fmla="*/ 2283543 w 2740263"/>
              <a:gd name="connsiteY7" fmla="*/ 5937316 h 5937316"/>
              <a:gd name="connsiteX8" fmla="*/ 456720 w 2740263"/>
              <a:gd name="connsiteY8" fmla="*/ 5937316 h 5937316"/>
              <a:gd name="connsiteX9" fmla="*/ 0 w 2740263"/>
              <a:gd name="connsiteY9" fmla="*/ 5480596 h 5937316"/>
              <a:gd name="connsiteX10" fmla="*/ 0 w 2740263"/>
              <a:gd name="connsiteY10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187955 w 2740263"/>
              <a:gd name="connsiteY3" fmla="*/ 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597405 w 2740263"/>
              <a:gd name="connsiteY2" fmla="*/ 676275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49805 w 2740263"/>
              <a:gd name="connsiteY2" fmla="*/ 26670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264155 w 2740263"/>
              <a:gd name="connsiteY3" fmla="*/ 499813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226180 w 2740263"/>
              <a:gd name="connsiteY4" fmla="*/ 3474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43901 h 5909960"/>
              <a:gd name="connsiteX1" fmla="*/ 612281 w 2740966"/>
              <a:gd name="connsiteY1" fmla="*/ 1929 h 5909960"/>
              <a:gd name="connsiteX2" fmla="*/ 750508 w 2740966"/>
              <a:gd name="connsiteY2" fmla="*/ 239344 h 5909960"/>
              <a:gd name="connsiteX3" fmla="*/ 1474408 w 2740966"/>
              <a:gd name="connsiteY3" fmla="*/ 267919 h 5909960"/>
              <a:gd name="connsiteX4" fmla="*/ 2026858 w 2740966"/>
              <a:gd name="connsiteY4" fmla="*/ 239344 h 5909960"/>
              <a:gd name="connsiteX5" fmla="*/ 2141371 w 2740966"/>
              <a:gd name="connsiteY5" fmla="*/ 6231 h 5909960"/>
              <a:gd name="connsiteX6" fmla="*/ 2740966 w 2740966"/>
              <a:gd name="connsiteY6" fmla="*/ 443901 h 5909960"/>
              <a:gd name="connsiteX7" fmla="*/ 2740966 w 2740966"/>
              <a:gd name="connsiteY7" fmla="*/ 5453240 h 5909960"/>
              <a:gd name="connsiteX8" fmla="*/ 2284246 w 2740966"/>
              <a:gd name="connsiteY8" fmla="*/ 5909960 h 5909960"/>
              <a:gd name="connsiteX9" fmla="*/ 457423 w 2740966"/>
              <a:gd name="connsiteY9" fmla="*/ 5909960 h 5909960"/>
              <a:gd name="connsiteX10" fmla="*/ 703 w 2740966"/>
              <a:gd name="connsiteY10" fmla="*/ 5453240 h 5909960"/>
              <a:gd name="connsiteX11" fmla="*/ 703 w 2740966"/>
              <a:gd name="connsiteY11" fmla="*/ 443901 h 5909960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262832 w 2740966"/>
              <a:gd name="connsiteY4" fmla="*/ 301824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55659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540668 h 6006727"/>
              <a:gd name="connsiteX1" fmla="*/ 531707 w 2740966"/>
              <a:gd name="connsiteY1" fmla="*/ 88163 h 6006727"/>
              <a:gd name="connsiteX2" fmla="*/ 612281 w 2740966"/>
              <a:gd name="connsiteY2" fmla="*/ 98696 h 6006727"/>
              <a:gd name="connsiteX3" fmla="*/ 941008 w 2740966"/>
              <a:gd name="connsiteY3" fmla="*/ 336111 h 6006727"/>
              <a:gd name="connsiteX4" fmla="*/ 1507746 w 2740966"/>
              <a:gd name="connsiteY4" fmla="*/ 333039 h 6006727"/>
              <a:gd name="connsiteX5" fmla="*/ 1971859 w 2740966"/>
              <a:gd name="connsiteY5" fmla="*/ 328737 h 6006727"/>
              <a:gd name="connsiteX6" fmla="*/ 2131846 w 2740966"/>
              <a:gd name="connsiteY6" fmla="*/ 102998 h 6006727"/>
              <a:gd name="connsiteX7" fmla="*/ 2740966 w 2740966"/>
              <a:gd name="connsiteY7" fmla="*/ 540668 h 6006727"/>
              <a:gd name="connsiteX8" fmla="*/ 2740966 w 2740966"/>
              <a:gd name="connsiteY8" fmla="*/ 5550007 h 6006727"/>
              <a:gd name="connsiteX9" fmla="*/ 2284246 w 2740966"/>
              <a:gd name="connsiteY9" fmla="*/ 6006727 h 6006727"/>
              <a:gd name="connsiteX10" fmla="*/ 457423 w 2740966"/>
              <a:gd name="connsiteY10" fmla="*/ 6006727 h 6006727"/>
              <a:gd name="connsiteX11" fmla="*/ 703 w 2740966"/>
              <a:gd name="connsiteY11" fmla="*/ 5550007 h 6006727"/>
              <a:gd name="connsiteX12" fmla="*/ 703 w 2740966"/>
              <a:gd name="connsiteY12" fmla="*/ 540668 h 6006727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52575 h 6018634"/>
              <a:gd name="connsiteX1" fmla="*/ 531707 w 2740966"/>
              <a:gd name="connsiteY1" fmla="*/ 100070 h 6018634"/>
              <a:gd name="connsiteX2" fmla="*/ 612281 w 2740966"/>
              <a:gd name="connsiteY2" fmla="*/ 110603 h 6018634"/>
              <a:gd name="connsiteX3" fmla="*/ 941008 w 2740966"/>
              <a:gd name="connsiteY3" fmla="*/ 348018 h 6018634"/>
              <a:gd name="connsiteX4" fmla="*/ 1507746 w 2740966"/>
              <a:gd name="connsiteY4" fmla="*/ 344946 h 6018634"/>
              <a:gd name="connsiteX5" fmla="*/ 1971859 w 2740966"/>
              <a:gd name="connsiteY5" fmla="*/ 340644 h 6018634"/>
              <a:gd name="connsiteX6" fmla="*/ 2131846 w 2740966"/>
              <a:gd name="connsiteY6" fmla="*/ 114905 h 6018634"/>
              <a:gd name="connsiteX7" fmla="*/ 2740966 w 2740966"/>
              <a:gd name="connsiteY7" fmla="*/ 552575 h 6018634"/>
              <a:gd name="connsiteX8" fmla="*/ 2740966 w 2740966"/>
              <a:gd name="connsiteY8" fmla="*/ 5561914 h 6018634"/>
              <a:gd name="connsiteX9" fmla="*/ 2284246 w 2740966"/>
              <a:gd name="connsiteY9" fmla="*/ 6018634 h 6018634"/>
              <a:gd name="connsiteX10" fmla="*/ 457423 w 2740966"/>
              <a:gd name="connsiteY10" fmla="*/ 6018634 h 6018634"/>
              <a:gd name="connsiteX11" fmla="*/ 703 w 2740966"/>
              <a:gd name="connsiteY11" fmla="*/ 5561914 h 6018634"/>
              <a:gd name="connsiteX12" fmla="*/ 703 w 2740966"/>
              <a:gd name="connsiteY12" fmla="*/ 552575 h 6018634"/>
              <a:gd name="connsiteX0" fmla="*/ 2376 w 2742639"/>
              <a:gd name="connsiteY0" fmla="*/ 480193 h 5946252"/>
              <a:gd name="connsiteX1" fmla="*/ 533380 w 2742639"/>
              <a:gd name="connsiteY1" fmla="*/ 27688 h 5946252"/>
              <a:gd name="connsiteX2" fmla="*/ 613954 w 2742639"/>
              <a:gd name="connsiteY2" fmla="*/ 38221 h 5946252"/>
              <a:gd name="connsiteX3" fmla="*/ 942681 w 2742639"/>
              <a:gd name="connsiteY3" fmla="*/ 275636 h 5946252"/>
              <a:gd name="connsiteX4" fmla="*/ 1509419 w 2742639"/>
              <a:gd name="connsiteY4" fmla="*/ 272564 h 5946252"/>
              <a:gd name="connsiteX5" fmla="*/ 1973532 w 2742639"/>
              <a:gd name="connsiteY5" fmla="*/ 268262 h 5946252"/>
              <a:gd name="connsiteX6" fmla="*/ 2133519 w 2742639"/>
              <a:gd name="connsiteY6" fmla="*/ 42523 h 5946252"/>
              <a:gd name="connsiteX7" fmla="*/ 2742639 w 2742639"/>
              <a:gd name="connsiteY7" fmla="*/ 480193 h 5946252"/>
              <a:gd name="connsiteX8" fmla="*/ 2742639 w 2742639"/>
              <a:gd name="connsiteY8" fmla="*/ 5489532 h 5946252"/>
              <a:gd name="connsiteX9" fmla="*/ 2285919 w 2742639"/>
              <a:gd name="connsiteY9" fmla="*/ 5946252 h 5946252"/>
              <a:gd name="connsiteX10" fmla="*/ 459096 w 2742639"/>
              <a:gd name="connsiteY10" fmla="*/ 5946252 h 5946252"/>
              <a:gd name="connsiteX11" fmla="*/ 2376 w 2742639"/>
              <a:gd name="connsiteY11" fmla="*/ 5489532 h 5946252"/>
              <a:gd name="connsiteX12" fmla="*/ 2376 w 2742639"/>
              <a:gd name="connsiteY12" fmla="*/ 480193 h 5946252"/>
              <a:gd name="connsiteX0" fmla="*/ 704 w 2740967"/>
              <a:gd name="connsiteY0" fmla="*/ 480193 h 5946252"/>
              <a:gd name="connsiteX1" fmla="*/ 531708 w 2740967"/>
              <a:gd name="connsiteY1" fmla="*/ 27688 h 5946252"/>
              <a:gd name="connsiteX2" fmla="*/ 612282 w 2740967"/>
              <a:gd name="connsiteY2" fmla="*/ 38221 h 5946252"/>
              <a:gd name="connsiteX3" fmla="*/ 941009 w 2740967"/>
              <a:gd name="connsiteY3" fmla="*/ 275636 h 5946252"/>
              <a:gd name="connsiteX4" fmla="*/ 1507747 w 2740967"/>
              <a:gd name="connsiteY4" fmla="*/ 272564 h 5946252"/>
              <a:gd name="connsiteX5" fmla="*/ 1971860 w 2740967"/>
              <a:gd name="connsiteY5" fmla="*/ 268262 h 5946252"/>
              <a:gd name="connsiteX6" fmla="*/ 2131847 w 2740967"/>
              <a:gd name="connsiteY6" fmla="*/ 42523 h 5946252"/>
              <a:gd name="connsiteX7" fmla="*/ 2740967 w 2740967"/>
              <a:gd name="connsiteY7" fmla="*/ 480193 h 5946252"/>
              <a:gd name="connsiteX8" fmla="*/ 2740967 w 2740967"/>
              <a:gd name="connsiteY8" fmla="*/ 5489532 h 5946252"/>
              <a:gd name="connsiteX9" fmla="*/ 2284247 w 2740967"/>
              <a:gd name="connsiteY9" fmla="*/ 5946252 h 5946252"/>
              <a:gd name="connsiteX10" fmla="*/ 457424 w 2740967"/>
              <a:gd name="connsiteY10" fmla="*/ 5946252 h 5946252"/>
              <a:gd name="connsiteX11" fmla="*/ 704 w 2740967"/>
              <a:gd name="connsiteY11" fmla="*/ 5489532 h 5946252"/>
              <a:gd name="connsiteX12" fmla="*/ 704 w 2740967"/>
              <a:gd name="connsiteY12" fmla="*/ 480193 h 5946252"/>
              <a:gd name="connsiteX0" fmla="*/ 704 w 2740967"/>
              <a:gd name="connsiteY0" fmla="*/ 484321 h 5950380"/>
              <a:gd name="connsiteX1" fmla="*/ 531708 w 2740967"/>
              <a:gd name="connsiteY1" fmla="*/ 31816 h 5950380"/>
              <a:gd name="connsiteX2" fmla="*/ 612282 w 2740967"/>
              <a:gd name="connsiteY2" fmla="*/ 42349 h 5950380"/>
              <a:gd name="connsiteX3" fmla="*/ 941009 w 2740967"/>
              <a:gd name="connsiteY3" fmla="*/ 279764 h 5950380"/>
              <a:gd name="connsiteX4" fmla="*/ 1507747 w 2740967"/>
              <a:gd name="connsiteY4" fmla="*/ 276692 h 5950380"/>
              <a:gd name="connsiteX5" fmla="*/ 1971860 w 2740967"/>
              <a:gd name="connsiteY5" fmla="*/ 272390 h 5950380"/>
              <a:gd name="connsiteX6" fmla="*/ 2131847 w 2740967"/>
              <a:gd name="connsiteY6" fmla="*/ 46651 h 5950380"/>
              <a:gd name="connsiteX7" fmla="*/ 2740967 w 2740967"/>
              <a:gd name="connsiteY7" fmla="*/ 484321 h 5950380"/>
              <a:gd name="connsiteX8" fmla="*/ 2740967 w 2740967"/>
              <a:gd name="connsiteY8" fmla="*/ 5493660 h 5950380"/>
              <a:gd name="connsiteX9" fmla="*/ 2284247 w 2740967"/>
              <a:gd name="connsiteY9" fmla="*/ 5950380 h 5950380"/>
              <a:gd name="connsiteX10" fmla="*/ 457424 w 2740967"/>
              <a:gd name="connsiteY10" fmla="*/ 5950380 h 5950380"/>
              <a:gd name="connsiteX11" fmla="*/ 704 w 2740967"/>
              <a:gd name="connsiteY11" fmla="*/ 5493660 h 5950380"/>
              <a:gd name="connsiteX12" fmla="*/ 704 w 2740967"/>
              <a:gd name="connsiteY12" fmla="*/ 484321 h 5950380"/>
              <a:gd name="connsiteX0" fmla="*/ 704 w 2740967"/>
              <a:gd name="connsiteY0" fmla="*/ 467135 h 5933194"/>
              <a:gd name="connsiteX1" fmla="*/ 531708 w 2740967"/>
              <a:gd name="connsiteY1" fmla="*/ 14630 h 5933194"/>
              <a:gd name="connsiteX2" fmla="*/ 674627 w 2740967"/>
              <a:gd name="connsiteY2" fmla="*/ 91064 h 5933194"/>
              <a:gd name="connsiteX3" fmla="*/ 941009 w 2740967"/>
              <a:gd name="connsiteY3" fmla="*/ 262578 h 5933194"/>
              <a:gd name="connsiteX4" fmla="*/ 1507747 w 2740967"/>
              <a:gd name="connsiteY4" fmla="*/ 259506 h 5933194"/>
              <a:gd name="connsiteX5" fmla="*/ 1971860 w 2740967"/>
              <a:gd name="connsiteY5" fmla="*/ 255204 h 5933194"/>
              <a:gd name="connsiteX6" fmla="*/ 2131847 w 2740967"/>
              <a:gd name="connsiteY6" fmla="*/ 29465 h 5933194"/>
              <a:gd name="connsiteX7" fmla="*/ 2740967 w 2740967"/>
              <a:gd name="connsiteY7" fmla="*/ 467135 h 5933194"/>
              <a:gd name="connsiteX8" fmla="*/ 2740967 w 2740967"/>
              <a:gd name="connsiteY8" fmla="*/ 5476474 h 5933194"/>
              <a:gd name="connsiteX9" fmla="*/ 2284247 w 2740967"/>
              <a:gd name="connsiteY9" fmla="*/ 5933194 h 5933194"/>
              <a:gd name="connsiteX10" fmla="*/ 457424 w 2740967"/>
              <a:gd name="connsiteY10" fmla="*/ 5933194 h 5933194"/>
              <a:gd name="connsiteX11" fmla="*/ 704 w 2740967"/>
              <a:gd name="connsiteY11" fmla="*/ 5476474 h 5933194"/>
              <a:gd name="connsiteX12" fmla="*/ 704 w 2740967"/>
              <a:gd name="connsiteY12" fmla="*/ 467135 h 5933194"/>
              <a:gd name="connsiteX0" fmla="*/ 704 w 2740967"/>
              <a:gd name="connsiteY0" fmla="*/ 462459 h 5928518"/>
              <a:gd name="connsiteX1" fmla="*/ 531708 w 2740967"/>
              <a:gd name="connsiteY1" fmla="*/ 9954 h 5928518"/>
              <a:gd name="connsiteX2" fmla="*/ 674627 w 2740967"/>
              <a:gd name="connsiteY2" fmla="*/ 86388 h 5928518"/>
              <a:gd name="connsiteX3" fmla="*/ 941009 w 2740967"/>
              <a:gd name="connsiteY3" fmla="*/ 257902 h 5928518"/>
              <a:gd name="connsiteX4" fmla="*/ 1507747 w 2740967"/>
              <a:gd name="connsiteY4" fmla="*/ 254830 h 5928518"/>
              <a:gd name="connsiteX5" fmla="*/ 1971860 w 2740967"/>
              <a:gd name="connsiteY5" fmla="*/ 250528 h 5928518"/>
              <a:gd name="connsiteX6" fmla="*/ 2131847 w 2740967"/>
              <a:gd name="connsiteY6" fmla="*/ 24789 h 5928518"/>
              <a:gd name="connsiteX7" fmla="*/ 2740967 w 2740967"/>
              <a:gd name="connsiteY7" fmla="*/ 462459 h 5928518"/>
              <a:gd name="connsiteX8" fmla="*/ 2740967 w 2740967"/>
              <a:gd name="connsiteY8" fmla="*/ 5471798 h 5928518"/>
              <a:gd name="connsiteX9" fmla="*/ 2284247 w 2740967"/>
              <a:gd name="connsiteY9" fmla="*/ 5928518 h 5928518"/>
              <a:gd name="connsiteX10" fmla="*/ 457424 w 2740967"/>
              <a:gd name="connsiteY10" fmla="*/ 5928518 h 5928518"/>
              <a:gd name="connsiteX11" fmla="*/ 704 w 2740967"/>
              <a:gd name="connsiteY11" fmla="*/ 5471798 h 5928518"/>
              <a:gd name="connsiteX12" fmla="*/ 704 w 2740967"/>
              <a:gd name="connsiteY12" fmla="*/ 462459 h 5928518"/>
              <a:gd name="connsiteX0" fmla="*/ 704 w 2740967"/>
              <a:gd name="connsiteY0" fmla="*/ 459579 h 5925638"/>
              <a:gd name="connsiteX1" fmla="*/ 531708 w 2740967"/>
              <a:gd name="connsiteY1" fmla="*/ 7074 h 5925638"/>
              <a:gd name="connsiteX2" fmla="*/ 687096 w 2740967"/>
              <a:gd name="connsiteY2" fmla="*/ 145291 h 5925638"/>
              <a:gd name="connsiteX3" fmla="*/ 941009 w 2740967"/>
              <a:gd name="connsiteY3" fmla="*/ 255022 h 5925638"/>
              <a:gd name="connsiteX4" fmla="*/ 1507747 w 2740967"/>
              <a:gd name="connsiteY4" fmla="*/ 251950 h 5925638"/>
              <a:gd name="connsiteX5" fmla="*/ 1971860 w 2740967"/>
              <a:gd name="connsiteY5" fmla="*/ 247648 h 5925638"/>
              <a:gd name="connsiteX6" fmla="*/ 2131847 w 2740967"/>
              <a:gd name="connsiteY6" fmla="*/ 21909 h 5925638"/>
              <a:gd name="connsiteX7" fmla="*/ 2740967 w 2740967"/>
              <a:gd name="connsiteY7" fmla="*/ 459579 h 5925638"/>
              <a:gd name="connsiteX8" fmla="*/ 2740967 w 2740967"/>
              <a:gd name="connsiteY8" fmla="*/ 5468918 h 5925638"/>
              <a:gd name="connsiteX9" fmla="*/ 2284247 w 2740967"/>
              <a:gd name="connsiteY9" fmla="*/ 5925638 h 5925638"/>
              <a:gd name="connsiteX10" fmla="*/ 457424 w 2740967"/>
              <a:gd name="connsiteY10" fmla="*/ 5925638 h 5925638"/>
              <a:gd name="connsiteX11" fmla="*/ 704 w 2740967"/>
              <a:gd name="connsiteY11" fmla="*/ 5468918 h 5925638"/>
              <a:gd name="connsiteX12" fmla="*/ 704 w 2740967"/>
              <a:gd name="connsiteY12" fmla="*/ 459579 h 5925638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218239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32417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47840 w 2740967"/>
              <a:gd name="connsiteY3" fmla="*/ 298318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18763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45977 w 2740967"/>
              <a:gd name="connsiteY2" fmla="*/ 151211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43901 h 5909960"/>
              <a:gd name="connsiteX1" fmla="*/ 531708 w 2740967"/>
              <a:gd name="connsiteY1" fmla="*/ 34546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7111 h 5913170"/>
              <a:gd name="connsiteX1" fmla="*/ 531708 w 2740967"/>
              <a:gd name="connsiteY1" fmla="*/ 0 h 5913170"/>
              <a:gd name="connsiteX2" fmla="*/ 645977 w 2740967"/>
              <a:gd name="connsiteY2" fmla="*/ 144051 h 5913170"/>
              <a:gd name="connsiteX3" fmla="*/ 781091 w 2740967"/>
              <a:gd name="connsiteY3" fmla="*/ 233494 h 5913170"/>
              <a:gd name="connsiteX4" fmla="*/ 1507747 w 2740967"/>
              <a:gd name="connsiteY4" fmla="*/ 239482 h 5913170"/>
              <a:gd name="connsiteX5" fmla="*/ 1967704 w 2740967"/>
              <a:gd name="connsiteY5" fmla="*/ 231061 h 5913170"/>
              <a:gd name="connsiteX6" fmla="*/ 2131847 w 2740967"/>
              <a:gd name="connsiteY6" fmla="*/ 9441 h 5913170"/>
              <a:gd name="connsiteX7" fmla="*/ 2740967 w 2740967"/>
              <a:gd name="connsiteY7" fmla="*/ 447111 h 5913170"/>
              <a:gd name="connsiteX8" fmla="*/ 2740967 w 2740967"/>
              <a:gd name="connsiteY8" fmla="*/ 5456450 h 5913170"/>
              <a:gd name="connsiteX9" fmla="*/ 2284247 w 2740967"/>
              <a:gd name="connsiteY9" fmla="*/ 5913170 h 5913170"/>
              <a:gd name="connsiteX10" fmla="*/ 457424 w 2740967"/>
              <a:gd name="connsiteY10" fmla="*/ 5913170 h 5913170"/>
              <a:gd name="connsiteX11" fmla="*/ 704 w 2740967"/>
              <a:gd name="connsiteY11" fmla="*/ 5456450 h 5913170"/>
              <a:gd name="connsiteX12" fmla="*/ 704 w 2740967"/>
              <a:gd name="connsiteY12" fmla="*/ 447111 h 591317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21485 w 2740967"/>
              <a:gd name="connsiteY2" fmla="*/ 14893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1115" h="5909960">
                <a:moveTo>
                  <a:pt x="852" y="443901"/>
                </a:moveTo>
                <a:cubicBezTo>
                  <a:pt x="-19554" y="-36088"/>
                  <a:pt x="330916" y="8522"/>
                  <a:pt x="564513" y="18365"/>
                </a:cubicBezTo>
                <a:cubicBezTo>
                  <a:pt x="710905" y="20518"/>
                  <a:pt x="583188" y="237115"/>
                  <a:pt x="781239" y="230284"/>
                </a:cubicBezTo>
                <a:lnTo>
                  <a:pt x="1507895" y="236272"/>
                </a:lnTo>
                <a:cubicBezTo>
                  <a:pt x="1705664" y="235867"/>
                  <a:pt x="1812660" y="221784"/>
                  <a:pt x="1967852" y="227851"/>
                </a:cubicBezTo>
                <a:cubicBezTo>
                  <a:pt x="2123044" y="233918"/>
                  <a:pt x="1997461" y="4247"/>
                  <a:pt x="2131995" y="6231"/>
                </a:cubicBezTo>
                <a:cubicBezTo>
                  <a:pt x="2689034" y="-41394"/>
                  <a:pt x="2741115" y="191662"/>
                  <a:pt x="2741115" y="443901"/>
                </a:cubicBezTo>
                <a:lnTo>
                  <a:pt x="2741115" y="5453240"/>
                </a:lnTo>
                <a:cubicBezTo>
                  <a:pt x="2741115" y="5897208"/>
                  <a:pt x="2536634" y="5909960"/>
                  <a:pt x="2284395" y="5909960"/>
                </a:cubicBezTo>
                <a:lnTo>
                  <a:pt x="457572" y="5909960"/>
                </a:lnTo>
                <a:cubicBezTo>
                  <a:pt x="205333" y="5909960"/>
                  <a:pt x="-13897" y="5867711"/>
                  <a:pt x="852" y="5453240"/>
                </a:cubicBezTo>
                <a:lnTo>
                  <a:pt x="852" y="443901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1B912762-BAA1-4A99-B980-BF93AF3694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5306494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6A9F5-7D9C-4D4F-884F-0884E1D74F8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11419-1D9C-4E46-BF5D-2558BCD022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A3F02-57CB-4C0E-A8F8-A0A2727EFE3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D7CC43-19A1-4192-A3A0-B335C0341D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1410079"/>
            <a:ext cx="5306494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4714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paired left, full rectangle insert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6689558" y="0"/>
            <a:ext cx="5502442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EB5BAC30-518B-4B78-A8FE-4C0925378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5816301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8DC44-4190-4B06-AAB8-0ED03A35EC1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31B44-5C04-47DA-9729-358153A83BD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28C3C-49A4-41BA-9027-4D53BE70F9C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56AE54-2268-464B-B995-E8E9F7173A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1410079"/>
            <a:ext cx="5816301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full rectangle insert left white paired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502442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DBD96-B39F-403D-8A93-D32E298DD9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56307" y="1403927"/>
            <a:ext cx="5557993" cy="3449256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A28E5AA-C377-4E13-84DF-709CB1DDE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6307" y="488561"/>
            <a:ext cx="554736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A8DC5-ECA9-4FEA-A695-11CD07FB4B9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B389C-A916-4E80-AC0C-53BDCB9C902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B46A4-CAD1-4B52-B00A-7DEBFC2DF3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1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 theme end slide blue">
    <p:bg>
      <p:bgPr>
        <a:gradFill>
          <a:gsLst>
            <a:gs pos="0">
              <a:srgbClr val="012B73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36FDAA42-85AF-4AC4-820E-7F95E145D1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76ED64-B9E8-4A72-BE3C-87BE62A41D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734908" y="449988"/>
            <a:ext cx="659835" cy="54121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3DA658-90D0-45EA-B9AF-DFCCFFD3FF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41494" y="3740082"/>
            <a:ext cx="7109012" cy="1490952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2pPr>
            <a:lvl3pPr marL="9144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3pPr>
            <a:lvl4pPr marL="13716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4pPr>
            <a:lvl5pPr marL="1828800" indent="0" algn="ctr">
              <a:lnSpc>
                <a:spcPct val="100000"/>
              </a:lnSpc>
              <a:buFontTx/>
              <a:buNone/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F7BEE-563F-4959-B94B-B95392B9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54B72-6684-45D2-919B-20DD23C7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7AD89-6D92-4CF7-8F47-F4BBB753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1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 theme footers (blue)">
    <p:bg>
      <p:bgPr>
        <a:gradFill>
          <a:gsLst>
            <a:gs pos="0">
              <a:srgbClr val="012B73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36FDAA42-85AF-4AC4-820E-7F95E145D1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A4BA9-20CC-49A4-A4A6-EFE6EAC4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47BDE-EE66-47DC-B74F-81DF4859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4E5EA-CECC-450C-B20D-F0944440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 title slide+footer w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89783C-C0F6-48DE-A717-990FA4CFD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4193" y="713973"/>
            <a:ext cx="1987127" cy="43907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A30BCC6-FA72-4D4D-9A4A-76758F8B90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1CCFC-B597-4F58-B265-3FA03370B1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FFC7C-4723-4610-9DD5-12BFB9B4CB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3D223-AE54-473D-A36C-DBF64A3B1A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1DBE732-A102-4B25-81AF-A6B0B55C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3055482"/>
            <a:ext cx="9330466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500D47B-456C-4194-8970-92FF94419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4959960"/>
            <a:ext cx="9330464" cy="60319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D0DD28"/>
                </a:solidFill>
              </a:defRPr>
            </a:lvl2pPr>
            <a:lvl3pPr marL="914400" indent="0">
              <a:buNone/>
              <a:defRPr>
                <a:solidFill>
                  <a:srgbClr val="D0DD28"/>
                </a:solidFill>
              </a:defRPr>
            </a:lvl3pPr>
            <a:lvl4pPr marL="1371600" indent="0">
              <a:buNone/>
              <a:defRPr>
                <a:solidFill>
                  <a:srgbClr val="D0DD28"/>
                </a:solidFill>
              </a:defRPr>
            </a:lvl4pPr>
            <a:lvl5pPr marL="1828800" indent="0">
              <a:buNone/>
              <a:defRPr>
                <a:solidFill>
                  <a:srgbClr val="D0DD28"/>
                </a:solidFill>
              </a:defRPr>
            </a:lvl5pPr>
          </a:lstStyle>
          <a:p>
            <a:pPr lvl="0"/>
            <a:r>
              <a:rPr lang="en-US" dirty="0"/>
              <a:t>Enter presenter’s name(s)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6AAFD84-4270-4A3D-A5BF-3CEEB0D00B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39" y="2130005"/>
            <a:ext cx="9330466" cy="852488"/>
          </a:xfrm>
        </p:spPr>
        <p:txBody>
          <a:bodyPr anchor="b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86735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 section white+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>
            <a:extLst>
              <a:ext uri="{FF2B5EF4-FFF2-40B4-BE49-F238E27FC236}">
                <a16:creationId xmlns:a16="http://schemas.microsoft.com/office/drawing/2014/main" id="{A88CFBAA-CD59-41F6-A970-D7371000C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031968"/>
            <a:ext cx="9330466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446DFEF-B3B7-4A41-AB84-97EEF8ACA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2112075"/>
            <a:ext cx="9330465" cy="852488"/>
          </a:xfrm>
        </p:spPr>
        <p:txBody>
          <a:bodyPr anchor="t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section divide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7E8D468-3B4F-4082-8BA9-9CD6CF52E3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5B543-7DE1-46EB-B0DD-69ABE434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2A32C-49EF-4E57-BE21-5D7A6566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B0A5-CA5B-4274-8B96-258A25E9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 theme subsct wht+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>
            <a:extLst>
              <a:ext uri="{FF2B5EF4-FFF2-40B4-BE49-F238E27FC236}">
                <a16:creationId xmlns:a16="http://schemas.microsoft.com/office/drawing/2014/main" id="{A88CFBAA-CD59-41F6-A970-D7371000C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39" y="4031968"/>
            <a:ext cx="9330465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446DFEF-B3B7-4A41-AB84-97EEF8ACA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2112075"/>
            <a:ext cx="9330465" cy="852488"/>
          </a:xfrm>
        </p:spPr>
        <p:txBody>
          <a:bodyPr anchor="t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subsection divide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CAE3A7D-CE1B-48A1-BA48-2B79A699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5A11C-4104-41DD-92DD-DF852DC4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5C2ED-2747-43CD-B45D-AF5BFAB3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FB3AD-FCDB-48B8-B41C-F149BD82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6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 theme end w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8D71D5F-85A1-467D-AFC0-567F584AD7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10525"/>
          <a:stretch/>
        </p:blipFill>
        <p:spPr>
          <a:xfrm rot="16200000">
            <a:off x="7649448" y="2315445"/>
            <a:ext cx="6857999" cy="2227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0EFBF0-81D0-4124-8760-098DFB8103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734907" y="441024"/>
            <a:ext cx="659835" cy="54104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3D10E-797D-4C25-AAC4-0C5F4A70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B90BF-96C4-48F6-83CF-6082F273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A864E-3DF7-447A-B462-AE17ECAE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8FA6E-7021-4E85-9D41-0F0A014144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41494" y="3740082"/>
            <a:ext cx="7109012" cy="1490952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2pPr>
            <a:lvl3pPr marL="9144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3pPr>
            <a:lvl4pPr marL="13716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4pPr>
            <a:lvl5pPr marL="1828800" indent="0" algn="ctr">
              <a:lnSpc>
                <a:spcPct val="100000"/>
              </a:lnSpc>
              <a:buFontTx/>
              <a:buNone/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721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488561"/>
            <a:ext cx="11086070" cy="9153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967" y="1920239"/>
            <a:ext cx="11081744" cy="42793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DEFBE01F-78B0-4C41-9453-D418C0375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5815" y="6398014"/>
            <a:ext cx="496957" cy="325187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bg2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Date Placeholder 7">
            <a:extLst>
              <a:ext uri="{FF2B5EF4-FFF2-40B4-BE49-F238E27FC236}">
                <a16:creationId xmlns:a16="http://schemas.microsoft.com/office/drawing/2014/main" id="{8AFEA8FA-8AF2-404D-BD6D-44FA2244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61344" y="6365875"/>
            <a:ext cx="266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Footer Placeholder 8">
            <a:extLst>
              <a:ext uri="{FF2B5EF4-FFF2-40B4-BE49-F238E27FC236}">
                <a16:creationId xmlns:a16="http://schemas.microsoft.com/office/drawing/2014/main" id="{1B3105C6-8796-407D-A74D-5C593386C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335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2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82" r:id="rId3"/>
    <p:sldLayoutId id="2147483786" r:id="rId4"/>
    <p:sldLayoutId id="2147483831" r:id="rId5"/>
    <p:sldLayoutId id="2147483818" r:id="rId6"/>
    <p:sldLayoutId id="2147483819" r:id="rId7"/>
    <p:sldLayoutId id="2147483822" r:id="rId8"/>
    <p:sldLayoutId id="2147483821" r:id="rId9"/>
    <p:sldLayoutId id="2147483779" r:id="rId10"/>
    <p:sldLayoutId id="2147483829" r:id="rId11"/>
    <p:sldLayoutId id="2147483830" r:id="rId12"/>
    <p:sldLayoutId id="2147483849" r:id="rId13"/>
    <p:sldLayoutId id="2147483850" r:id="rId14"/>
    <p:sldLayoutId id="2147483851" r:id="rId15"/>
    <p:sldLayoutId id="2147483842" r:id="rId16"/>
    <p:sldLayoutId id="2147483843" r:id="rId17"/>
    <p:sldLayoutId id="2147483845" r:id="rId18"/>
    <p:sldLayoutId id="2147483852" r:id="rId19"/>
    <p:sldLayoutId id="2147483785" r:id="rId20"/>
    <p:sldLayoutId id="2147483790" r:id="rId21"/>
    <p:sldLayoutId id="2147483665" r:id="rId22"/>
    <p:sldLayoutId id="2147483797" r:id="rId23"/>
    <p:sldLayoutId id="2147483793" r:id="rId24"/>
    <p:sldLayoutId id="2147483692" r:id="rId25"/>
    <p:sldLayoutId id="2147483664" r:id="rId26"/>
    <p:sldLayoutId id="2147483832" r:id="rId27"/>
    <p:sldLayoutId id="2147483678" r:id="rId28"/>
    <p:sldLayoutId id="2147483801" r:id="rId29"/>
    <p:sldLayoutId id="2147483802" r:id="rId30"/>
    <p:sldLayoutId id="2147483675" r:id="rId31"/>
    <p:sldLayoutId id="2147483833" r:id="rId32"/>
    <p:sldLayoutId id="2147483654" r:id="rId33"/>
    <p:sldLayoutId id="2147483666" r:id="rId34"/>
    <p:sldLayoutId id="2147483668" r:id="rId35"/>
    <p:sldLayoutId id="2147483674" r:id="rId36"/>
    <p:sldLayoutId id="2147483796" r:id="rId37"/>
    <p:sldLayoutId id="2147483673" r:id="rId38"/>
    <p:sldLayoutId id="2147483672" r:id="rId3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50" baseline="0">
          <a:solidFill>
            <a:srgbClr val="012B73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lang="en-US" sz="2800" kern="1200" dirty="0" smtClean="0">
          <a:solidFill>
            <a:srgbClr val="626262"/>
          </a:solidFill>
          <a:latin typeface="+mn-lt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2400" kern="1200" dirty="0" smtClean="0">
          <a:solidFill>
            <a:srgbClr val="626262"/>
          </a:solidFill>
          <a:latin typeface="+mn-lt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2000" kern="1200" dirty="0" smtClean="0">
          <a:solidFill>
            <a:srgbClr val="626262"/>
          </a:solidFill>
          <a:latin typeface="+mn-lt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1600" kern="1200" dirty="0" smtClean="0">
          <a:solidFill>
            <a:srgbClr val="626262"/>
          </a:solidFill>
          <a:latin typeface="+mn-lt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1200" kern="1200" dirty="0" smtClean="0">
          <a:solidFill>
            <a:srgbClr val="626262"/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5F757-B657-4E3B-8230-FD272ADEB8C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C6DD4-C1BD-4B64-B51E-055032FFFC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2022 Trellance, Inc. All rights reserved.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769C6F-3726-4152-874B-427A6EDA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3322794"/>
            <a:ext cx="9491832" cy="852488"/>
          </a:xfrm>
        </p:spPr>
        <p:txBody>
          <a:bodyPr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</a:p>
        </p:txBody>
      </p:sp>
      <p:pic>
        <p:nvPicPr>
          <p:cNvPr id="10" name="Picture 9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9E080395-A9B6-4613-9821-5DFA161F7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541" y="533826"/>
            <a:ext cx="2428612" cy="5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1FA957-1C9C-42BB-9574-D12C6C3DAE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7407" y="959716"/>
            <a:ext cx="10687175" cy="537950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 Entity-Relationship Model represents the structure of the database with the help of a diagram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51565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 Diagram gives a better understanding of the information to be stored in a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51565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reduces complexity and allows database designers to build databases quickly</a:t>
            </a:r>
          </a:p>
          <a:p>
            <a:r>
              <a:rPr lang="en-US" sz="1800" b="0" i="0" dirty="0">
                <a:solidFill>
                  <a:srgbClr val="51565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allows users to get a preview of the logical structure of the database</a:t>
            </a:r>
          </a:p>
          <a:p>
            <a:r>
              <a:rPr lang="en-US" sz="1400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Components of ER Diagram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            1. Entities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            2. Attributes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           3. Relationships</a:t>
            </a:r>
          </a:p>
          <a:p>
            <a:pPr marL="0" indent="0">
              <a:buNone/>
            </a:pPr>
            <a:r>
              <a:rPr lang="en-US" sz="1400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Entities 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72C37"/>
                </a:solidFill>
                <a:latin typeface="Roboto" panose="02000000000000000000" pitchFamily="2" charset="0"/>
              </a:rPr>
              <a:t> Entities are nothing but Heading of the Table  Or View</a:t>
            </a:r>
          </a:p>
          <a:p>
            <a:pPr marL="0" indent="0">
              <a:buNone/>
            </a:pPr>
            <a:endParaRPr lang="en-US" sz="140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8CD85A-3202-44F2-AC8B-231F0BBB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0"/>
            <a:ext cx="10687175" cy="463547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an ER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1B4D-5CDA-48F8-AD12-7169369D52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4E12-16D8-47F9-9376-42ED6D7A2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71C0C-4200-42F2-8096-5CFDF97A1E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F5F9BB7-61A4-4DEA-B015-86E69F95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20" y="4260716"/>
            <a:ext cx="5616867" cy="19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4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B6CFD4-4E30-4285-83F0-18AF5A5748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3354" y="452487"/>
            <a:ext cx="10687175" cy="574714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  <a:p>
            <a:r>
              <a:rPr lang="en-US" sz="1800" b="0" i="0" dirty="0">
                <a:solidFill>
                  <a:srgbClr val="51565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attribute exhibits the properties of an entity.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B5A0-C2F8-4865-A177-70D5D3196F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DF1A-2BB6-4BD8-9BFE-849C9FC746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854A-83D1-4225-8CAD-E23383907B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35AAE97-7194-4858-A1C1-5F5DAF506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923827"/>
            <a:ext cx="5388293" cy="2243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825B44-5098-409B-9BE6-F01C38E2EC99}"/>
              </a:ext>
            </a:extLst>
          </p:cNvPr>
          <p:cNvSpPr txBox="1"/>
          <p:nvPr/>
        </p:nvSpPr>
        <p:spPr>
          <a:xfrm>
            <a:off x="473353" y="2356701"/>
            <a:ext cx="47619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Relationship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Relationship is nothing but an association among two or more entities.</a:t>
            </a:r>
          </a:p>
          <a:p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Types:</a:t>
            </a:r>
          </a:p>
          <a:p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One-to-One Relationships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One-to-Many Relationships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May to One Relationships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Many-to-Many Relationships</a:t>
            </a:r>
          </a:p>
          <a:p>
            <a:endParaRPr lang="en-US" dirty="0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5CC59965-2682-4DFB-8357-D675EC428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371" y="3638746"/>
            <a:ext cx="4671465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3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98FD7D-D1A1-461C-A1D9-68C0AC4AB5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52487"/>
            <a:ext cx="10687175" cy="5747145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0" dirty="0">
                <a:solidFill>
                  <a:srgbClr val="272C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One-to-One Relationship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i="0" dirty="0">
                <a:solidFill>
                  <a:srgbClr val="272C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One-to-Many Relationship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272C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en-US" sz="2000" b="1" i="0" dirty="0">
                <a:solidFill>
                  <a:srgbClr val="272C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-to-One Relationship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272C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en-US" sz="2000" b="1" i="0" dirty="0">
                <a:solidFill>
                  <a:srgbClr val="272C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-to-Many Relationship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B90A3-7FDC-400C-8BA8-93C9842811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16F7-4182-4374-AED0-D22951A673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A23B-5696-4888-B7C3-24E09FF46B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39BAB95-947E-4120-A15E-BE34E000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34" y="658369"/>
            <a:ext cx="5813171" cy="1236420"/>
          </a:xfrm>
          <a:prstGeom prst="rect">
            <a:avLst/>
          </a:prstGeom>
        </p:spPr>
      </p:pic>
      <p:pic>
        <p:nvPicPr>
          <p:cNvPr id="10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4C1B0CB-74CE-45F6-8653-14E7F9CFD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514" y="3887717"/>
            <a:ext cx="5693791" cy="1150720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2D6F4241-9F3F-43DD-BD8F-B5A6FF4D4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040" y="5341379"/>
            <a:ext cx="5577831" cy="1014971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4EA8F4B-79CB-452F-985A-1514DFEA8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135" y="2497152"/>
            <a:ext cx="5951736" cy="9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6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63B8EA-C562-48C9-AFFC-EFE01D937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Normalization and Denormalization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8397-0F35-4257-8D1E-5A722E06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5E5E-B184-4C2C-A49B-FE43FEBA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3FAB-6D06-4316-AD4F-4C79139B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7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3CD2A5-620D-402F-9C79-BAF39B5343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084082"/>
            <a:ext cx="10687175" cy="51155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Normalization is the process of organizing the data in the database.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Normalization is used to minimize the redundancy from a relation or set of relations.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also used to eliminate undesirable characteristics like Insertion, Update, and Deletion Anomalies.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Normalization divides the larger table into smaller and links them using relationships.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normal form is used to reduce redundancy from the database table.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Types of Normalization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A13761-BC23-4F41-B87B-F11BFA45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595521"/>
          </a:xfrm>
        </p:spPr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14F5-6276-45DB-851B-56B5FFED9C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D89B6-F82B-4FAD-9FC5-490930C2F7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3901-8BB7-4576-BCBE-9CDDB49C51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5EA42B3A-339C-4CE1-B54C-0D450A28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54" y="3567895"/>
            <a:ext cx="6683319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2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2ECE6A-ADE6-47A5-82C5-ABABA7958C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498060"/>
            <a:ext cx="10687175" cy="4701572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rgbClr val="61738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Traditionally data is stored in normalized databases, in which multiple separate tables are maintained in a relational database to minimize the redundant data. Therefore, whenever we have to access data from multiple tables, we need to perform complex and costly join operations on the required tables.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Denormalization does not mean that the database is never normalized. It is just a method of optimizing databases that is implemented after normalization has been achieved.</a:t>
            </a:r>
          </a:p>
          <a:p>
            <a:r>
              <a:rPr lang="en-US" dirty="0"/>
              <a:t>Pros of Denormalization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Enhanced Query Performance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convenient to manage databases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Facilitate and accelerate reporting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DCF3AA-3992-405A-98E8-21F3AFAE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659303"/>
          </a:xfrm>
        </p:spPr>
        <p:txBody>
          <a:bodyPr/>
          <a:lstStyle/>
          <a:p>
            <a:r>
              <a:rPr lang="en-US" dirty="0"/>
              <a:t>De Normalization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02D3-D525-43F5-A844-EF4299C7C22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5E6A-7783-455A-A8ED-27AC4538DD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910A-73CB-4F1F-BAB7-96C8C7263A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18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3F95576B-258E-4DCA-91AC-34807E0BCE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6185" y="1011677"/>
            <a:ext cx="10002641" cy="546694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468ADB-9562-484A-AED8-8EA554CF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633229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Normalization vs Denormalization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4D74-8397-4A3E-ADB6-4CF2D8BB37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82E2-2057-4A9A-8049-899131E4F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4515-3510-4213-BD31-7AA7BDC896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0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63B8EA-C562-48C9-AFFC-EFE01D937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Types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8397-0F35-4257-8D1E-5A722E06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5E5E-B184-4C2C-A49B-FE43FEBA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3FAB-6D06-4316-AD4F-4C79139B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FAAC51-527D-43B2-9101-6FD0D7ED986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54946705"/>
              </p:ext>
            </p:extLst>
          </p:nvPr>
        </p:nvGraphicFramePr>
        <p:xfrm>
          <a:off x="549275" y="1873188"/>
          <a:ext cx="10687050" cy="3812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729">
                  <a:extLst>
                    <a:ext uri="{9D8B030D-6E8A-4147-A177-3AD203B41FA5}">
                      <a16:colId xmlns:a16="http://schemas.microsoft.com/office/drawing/2014/main" val="497321559"/>
                    </a:ext>
                  </a:extLst>
                </a:gridCol>
                <a:gridCol w="7898321">
                  <a:extLst>
                    <a:ext uri="{9D8B030D-6E8A-4147-A177-3AD203B41FA5}">
                      <a16:colId xmlns:a16="http://schemas.microsoft.com/office/drawing/2014/main" val="3864118577"/>
                    </a:ext>
                  </a:extLst>
                </a:gridCol>
              </a:tblGrid>
              <a:tr h="52357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Types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09134"/>
                  </a:ext>
                </a:extLst>
              </a:tr>
              <a:tr h="55437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 numerics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bit, tinyint,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decimal, numeric, money,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smallmoney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39770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Approximate numerics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Real, Float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37425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&amp;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smalldatetime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datetime, datetime2,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datetimeoffset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19494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 strings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char, varchar, 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75640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 Character strings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nchar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05817"/>
                  </a:ext>
                </a:extLst>
              </a:tr>
              <a:tr h="59784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cursor,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hierarchyid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sql_variant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spatial Geometry types, spatial Geography types,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rowversion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uniqueidentifier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xml, 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68234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6AC3CC5-6E1A-4EED-9BA6-02A38848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399206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Types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CB6D9-390B-40E3-9A7A-9486BFBBB9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07A88-F954-4C06-8B36-43224D349D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046F-577E-4ABA-8B67-3A878AACC2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42B3F-3AA9-4AC2-9CCB-4E888EF0380B}"/>
              </a:ext>
            </a:extLst>
          </p:cNvPr>
          <p:cNvSpPr txBox="1"/>
          <p:nvPr/>
        </p:nvSpPr>
        <p:spPr>
          <a:xfrm>
            <a:off x="621437" y="1083076"/>
            <a:ext cx="10138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8171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SQL Server provides built-in data types for all kinds of data that can be used within SQL Server. Additionally, you can also define your own data type in T-SQL.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14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63B8EA-C562-48C9-AFFC-EFE01D937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SQL Server Languages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8397-0F35-4257-8D1E-5A722E06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5E5E-B184-4C2C-A49B-FE43FEBA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3FAB-6D06-4316-AD4F-4C79139B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1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CA72-291A-48CC-8CAF-7E3367046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1" y="2000805"/>
            <a:ext cx="9307763" cy="635391"/>
          </a:xfrm>
        </p:spPr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Introduction to Database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23AD6-7022-46E3-AAEA-C7761102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75E2C-E051-49DE-ADEB-ADF7CCA4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347CE-7B13-4825-8B40-29EFD99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60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77D67B-B0C6-4340-8B55-B8CB1E6107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413164"/>
            <a:ext cx="10687175" cy="478646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SQL Basic Commands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9C6D93-974A-46D2-8F64-0C7519A3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58367"/>
            <a:ext cx="10687175" cy="329923"/>
          </a:xfrm>
        </p:spPr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Languages (DML, DDL, TCL, DCL)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45F52-2AC6-49F9-880F-CCBAF19930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944AB-3C7A-43A9-8FE8-A2AE8949E3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9463-7B7B-4924-919D-C3E97BD9C9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A4EC33-717F-4A98-AFC3-E90DA8271D51}"/>
              </a:ext>
            </a:extLst>
          </p:cNvPr>
          <p:cNvSpPr/>
          <p:nvPr/>
        </p:nvSpPr>
        <p:spPr>
          <a:xfrm>
            <a:off x="2890982" y="1911927"/>
            <a:ext cx="5883563" cy="43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SQL Server Languages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296E74-1651-4076-B1D5-81E22818CD7C}"/>
              </a:ext>
            </a:extLst>
          </p:cNvPr>
          <p:cNvCxnSpPr/>
          <p:nvPr/>
        </p:nvCxnSpPr>
        <p:spPr>
          <a:xfrm>
            <a:off x="5643418" y="2355273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A9E36E-2F18-4258-B5E8-C89FFF663092}"/>
              </a:ext>
            </a:extLst>
          </p:cNvPr>
          <p:cNvSpPr/>
          <p:nvPr/>
        </p:nvSpPr>
        <p:spPr>
          <a:xfrm>
            <a:off x="1320800" y="3846656"/>
            <a:ext cx="1717964" cy="181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Select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3CE87-2F3E-4B6C-9431-FE8C4369A17B}"/>
              </a:ext>
            </a:extLst>
          </p:cNvPr>
          <p:cNvSpPr/>
          <p:nvPr/>
        </p:nvSpPr>
        <p:spPr>
          <a:xfrm>
            <a:off x="4202545" y="3846656"/>
            <a:ext cx="1625600" cy="181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Truncate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5C795D-66EB-4902-8A1F-C8FDE1BDC7EB}"/>
              </a:ext>
            </a:extLst>
          </p:cNvPr>
          <p:cNvSpPr/>
          <p:nvPr/>
        </p:nvSpPr>
        <p:spPr>
          <a:xfrm>
            <a:off x="6945745" y="3846657"/>
            <a:ext cx="1611963" cy="175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Save Transaction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BDE323-F880-406F-AA17-ACE6F99DE65B}"/>
              </a:ext>
            </a:extLst>
          </p:cNvPr>
          <p:cNvSpPr/>
          <p:nvPr/>
        </p:nvSpPr>
        <p:spPr>
          <a:xfrm>
            <a:off x="9153234" y="3846657"/>
            <a:ext cx="1487055" cy="175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Grant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Revoke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0A9E4-D110-42EF-AA3F-E75D2F55F606}"/>
              </a:ext>
            </a:extLst>
          </p:cNvPr>
          <p:cNvSpPr/>
          <p:nvPr/>
        </p:nvSpPr>
        <p:spPr>
          <a:xfrm>
            <a:off x="1320800" y="3214255"/>
            <a:ext cx="1570182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16717-D04B-4B03-99B9-6360FE617689}"/>
              </a:ext>
            </a:extLst>
          </p:cNvPr>
          <p:cNvSpPr/>
          <p:nvPr/>
        </p:nvSpPr>
        <p:spPr>
          <a:xfrm>
            <a:off x="4257963" y="3214255"/>
            <a:ext cx="1265384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40A935-C509-4D14-9581-DDEA1B3B423E}"/>
              </a:ext>
            </a:extLst>
          </p:cNvPr>
          <p:cNvSpPr/>
          <p:nvPr/>
        </p:nvSpPr>
        <p:spPr>
          <a:xfrm>
            <a:off x="6945745" y="3214255"/>
            <a:ext cx="1431637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D1364-A238-4D3B-9501-E7AF5AC70266}"/>
              </a:ext>
            </a:extLst>
          </p:cNvPr>
          <p:cNvSpPr/>
          <p:nvPr/>
        </p:nvSpPr>
        <p:spPr>
          <a:xfrm>
            <a:off x="9153234" y="3214255"/>
            <a:ext cx="1431637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F4A5BC-33B1-4A50-BDF9-5005C0015091}"/>
              </a:ext>
            </a:extLst>
          </p:cNvPr>
          <p:cNvCxnSpPr/>
          <p:nvPr/>
        </p:nvCxnSpPr>
        <p:spPr>
          <a:xfrm flipH="1">
            <a:off x="2004291" y="2770909"/>
            <a:ext cx="3639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E4D269-2585-44DA-8BB5-198BAEAD090A}"/>
              </a:ext>
            </a:extLst>
          </p:cNvPr>
          <p:cNvCxnSpPr>
            <a:cxnSpLocks/>
          </p:cNvCxnSpPr>
          <p:nvPr/>
        </p:nvCxnSpPr>
        <p:spPr>
          <a:xfrm flipH="1">
            <a:off x="2004290" y="2770909"/>
            <a:ext cx="1" cy="44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93A470-DAD4-4B93-9F57-B9379D07DE4B}"/>
              </a:ext>
            </a:extLst>
          </p:cNvPr>
          <p:cNvCxnSpPr/>
          <p:nvPr/>
        </p:nvCxnSpPr>
        <p:spPr>
          <a:xfrm>
            <a:off x="5643418" y="2770909"/>
            <a:ext cx="4304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01699F-D364-4094-8E08-B0D69D6BE5B4}"/>
              </a:ext>
            </a:extLst>
          </p:cNvPr>
          <p:cNvCxnSpPr/>
          <p:nvPr/>
        </p:nvCxnSpPr>
        <p:spPr>
          <a:xfrm>
            <a:off x="9947564" y="2770909"/>
            <a:ext cx="0" cy="44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DC9D41-36F4-474A-9570-AE0557C9B0E9}"/>
              </a:ext>
            </a:extLst>
          </p:cNvPr>
          <p:cNvCxnSpPr>
            <a:cxnSpLocks/>
          </p:cNvCxnSpPr>
          <p:nvPr/>
        </p:nvCxnSpPr>
        <p:spPr>
          <a:xfrm flipH="1">
            <a:off x="4761343" y="2770909"/>
            <a:ext cx="1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C79397-5FC8-4E27-A1B8-B28F44177AC9}"/>
              </a:ext>
            </a:extLst>
          </p:cNvPr>
          <p:cNvCxnSpPr/>
          <p:nvPr/>
        </p:nvCxnSpPr>
        <p:spPr>
          <a:xfrm>
            <a:off x="7620000" y="2770909"/>
            <a:ext cx="0" cy="44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CCE052-1FCA-4D3C-BFE6-871B5BA98ACC}"/>
              </a:ext>
            </a:extLst>
          </p:cNvPr>
          <p:cNvCxnSpPr/>
          <p:nvPr/>
        </p:nvCxnSpPr>
        <p:spPr>
          <a:xfrm>
            <a:off x="2004291" y="3629891"/>
            <a:ext cx="0" cy="21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B0C426-62DD-46CE-BC6E-54D457F007D2}"/>
              </a:ext>
            </a:extLst>
          </p:cNvPr>
          <p:cNvCxnSpPr/>
          <p:nvPr/>
        </p:nvCxnSpPr>
        <p:spPr>
          <a:xfrm>
            <a:off x="4913745" y="3629891"/>
            <a:ext cx="0" cy="21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338042-3645-4B38-9786-FCCF9184CDD1}"/>
              </a:ext>
            </a:extLst>
          </p:cNvPr>
          <p:cNvCxnSpPr/>
          <p:nvPr/>
        </p:nvCxnSpPr>
        <p:spPr>
          <a:xfrm>
            <a:off x="7620000" y="36298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8BB395-52DB-47BE-B2F7-1030108CFFB6}"/>
              </a:ext>
            </a:extLst>
          </p:cNvPr>
          <p:cNvCxnSpPr/>
          <p:nvPr/>
        </p:nvCxnSpPr>
        <p:spPr>
          <a:xfrm>
            <a:off x="7730836" y="3629891"/>
            <a:ext cx="0" cy="21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578129-CA9F-47BA-A92A-1682F281A6DE}"/>
              </a:ext>
            </a:extLst>
          </p:cNvPr>
          <p:cNvCxnSpPr/>
          <p:nvPr/>
        </p:nvCxnSpPr>
        <p:spPr>
          <a:xfrm>
            <a:off x="9947564" y="3629891"/>
            <a:ext cx="0" cy="216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50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63B8EA-C562-48C9-AFFC-EFE01D937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Operators and Aliases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8397-0F35-4257-8D1E-5A722E06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5E5E-B184-4C2C-A49B-FE43FEBA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3FAB-6D06-4316-AD4F-4C79139B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9FFA01E-3BC8-4CFB-955B-2416B1510B7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65980820"/>
              </p:ext>
            </p:extLst>
          </p:nvPr>
        </p:nvGraphicFramePr>
        <p:xfrm>
          <a:off x="549275" y="1811047"/>
          <a:ext cx="10778632" cy="43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979">
                  <a:extLst>
                    <a:ext uri="{9D8B030D-6E8A-4147-A177-3AD203B41FA5}">
                      <a16:colId xmlns:a16="http://schemas.microsoft.com/office/drawing/2014/main" val="1965625739"/>
                    </a:ext>
                  </a:extLst>
                </a:gridCol>
                <a:gridCol w="7840653">
                  <a:extLst>
                    <a:ext uri="{9D8B030D-6E8A-4147-A177-3AD203B41FA5}">
                      <a16:colId xmlns:a16="http://schemas.microsoft.com/office/drawing/2014/main" val="988051378"/>
                    </a:ext>
                  </a:extLst>
                </a:gridCol>
              </a:tblGrid>
              <a:tr h="5442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Operator 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Description / Examples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515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Arithmetic operators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Arithmetic operators are used for mathematical operations on numerical data.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Examples : </a:t>
                      </a:r>
                      <a:r>
                        <a:rPr lang="en-US" sz="1600" b="1" i="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, - , *, / ,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377971"/>
                  </a:ext>
                </a:extLst>
              </a:tr>
              <a:tr h="645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Bitwise operators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Bitwise operators convert the integers into binary bits and then perform the operation. Examples: </a:t>
                      </a:r>
                      <a:r>
                        <a:rPr lang="en-US" sz="1600" b="0" i="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&amp;, &amp;=, I ,I=, ^, ^=</a:t>
                      </a:r>
                      <a:endParaRPr lang="en-US" sz="16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590423"/>
                  </a:ext>
                </a:extLst>
              </a:tr>
              <a:tr h="645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Comparison operators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comparison operator is used to compare two values and test whether they are the same. Examples: </a:t>
                      </a:r>
                      <a:r>
                        <a:rPr lang="en-US" sz="1600" b="0" i="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 ,&gt; ,&lt; ,&gt;=,&lt;= ,&lt;&gt;</a:t>
                      </a:r>
                      <a:endParaRPr lang="en-US" sz="16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757132"/>
                  </a:ext>
                </a:extLst>
              </a:tr>
              <a:tr h="645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Compound operators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Compound operators perform an operation on a variable and then set the result of the variable to the result of the operation. Examples</a:t>
                      </a:r>
                      <a:r>
                        <a:rPr lang="en-US" sz="1600" b="0" i="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+=,-=,*=,/=</a:t>
                      </a:r>
                      <a:endParaRPr lang="en-US" sz="160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324012"/>
                  </a:ext>
                </a:extLst>
              </a:tr>
              <a:tr h="638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Logical operators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Logical operators are those that return true or false.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Examples: </a:t>
                      </a:r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All, Any/some ,In, All, And, OR, Not, Like ,IS null, Between, Exists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888125"/>
                  </a:ext>
                </a:extLst>
              </a:tr>
              <a:tr h="638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 operators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String operators are primarily used for string concatenation (combining two or more strings together) and string pattern matching. Examples: </a:t>
                      </a:r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, += , [] , %, [^], _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36374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DE7B7E2-5EDA-4D1B-8102-52770399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217936"/>
            <a:ext cx="10687175" cy="541249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Operators in 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8A51-4F04-4094-967A-651B4FEE6C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4155-33AB-457C-B548-C2EEEA0381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EC1D-2258-4311-8A7C-D3A4F20E82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B498E-6057-48BE-AA4F-CCEF6490172E}"/>
              </a:ext>
            </a:extLst>
          </p:cNvPr>
          <p:cNvSpPr txBox="1"/>
          <p:nvPr/>
        </p:nvSpPr>
        <p:spPr>
          <a:xfrm>
            <a:off x="710214" y="1074198"/>
            <a:ext cx="1004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operator is a symbol which is used to perform some action on given expressions.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six types of SQL operators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6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4CAA03-5ECA-42BB-9950-7441F5695A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310326"/>
            <a:ext cx="10687175" cy="4889306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Aliases can be used to create a temporary name for columns or tables.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Two types of Aliases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1. Column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Aliase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2. Table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Aliase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Helvetica Neue"/>
              </a:rPr>
              <a:t>The syntax to alias a column in SQL Server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 Neue"/>
              </a:rPr>
              <a:t>The syntax to alias a table in SQL Server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Note:  </a:t>
            </a:r>
            <a:r>
              <a:rPr lang="en-US" sz="1600" b="0" dirty="0">
                <a:solidFill>
                  <a:srgbClr val="333333"/>
                </a:solidFill>
                <a:effectLst/>
                <a:latin typeface="Helvetica Neue"/>
              </a:rPr>
              <a:t>If the 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Helvetica Neue"/>
              </a:rPr>
              <a:t>alias_name</a:t>
            </a:r>
            <a:r>
              <a:rPr lang="en-US" sz="1600" b="0" dirty="0">
                <a:solidFill>
                  <a:srgbClr val="333333"/>
                </a:solidFill>
                <a:effectLst/>
                <a:latin typeface="Helvetica Neue"/>
              </a:rPr>
              <a:t> contains spaces, you must enclose the 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Helvetica Neue"/>
              </a:rPr>
              <a:t>alias_name</a:t>
            </a:r>
            <a:r>
              <a:rPr lang="en-US" sz="1600" b="0" dirty="0">
                <a:solidFill>
                  <a:srgbClr val="333333"/>
                </a:solidFill>
                <a:effectLst/>
                <a:latin typeface="Helvetica Neue"/>
              </a:rPr>
              <a:t> in quotes.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sz="1600" b="0" dirty="0">
                <a:solidFill>
                  <a:srgbClr val="333333"/>
                </a:solidFill>
                <a:effectLst/>
                <a:latin typeface="Helvetica Neue"/>
              </a:rPr>
              <a:t>The 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Helvetica Neue"/>
              </a:rPr>
              <a:t>alias_name</a:t>
            </a:r>
            <a:r>
              <a:rPr lang="en-US" sz="1600" b="0" dirty="0">
                <a:solidFill>
                  <a:srgbClr val="333333"/>
                </a:solidFill>
                <a:effectLst/>
                <a:latin typeface="Helvetica Neue"/>
              </a:rPr>
              <a:t> is only valid within the scope of the SQL statement.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35FDFF-D5F8-4EE8-AFA0-29915DC5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49EB-A30E-4F73-93F0-E33A00F949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B230-3E61-4167-AE23-54AB962201B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CB3CF-C686-4689-AB22-240C774169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5D07FA-A0DA-49FD-98A0-08D54A4A4182}"/>
              </a:ext>
            </a:extLst>
          </p:cNvPr>
          <p:cNvSpPr/>
          <p:nvPr/>
        </p:nvSpPr>
        <p:spPr>
          <a:xfrm>
            <a:off x="659876" y="3139127"/>
            <a:ext cx="7428322" cy="512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2"/>
                </a:solidFill>
              </a:rPr>
              <a:t>column_name</a:t>
            </a:r>
            <a:r>
              <a:rPr lang="en-US" dirty="0">
                <a:solidFill>
                  <a:schemeClr val="bg2"/>
                </a:solidFill>
              </a:rPr>
              <a:t> [ AS ] </a:t>
            </a:r>
            <a:r>
              <a:rPr lang="en-US" dirty="0" err="1">
                <a:solidFill>
                  <a:schemeClr val="bg2"/>
                </a:solidFill>
              </a:rPr>
              <a:t>alias_name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1CF80F-6001-4056-BD1D-2ADE06ED0E7A}"/>
              </a:ext>
            </a:extLst>
          </p:cNvPr>
          <p:cNvSpPr/>
          <p:nvPr/>
        </p:nvSpPr>
        <p:spPr>
          <a:xfrm>
            <a:off x="659876" y="4298623"/>
            <a:ext cx="7428322" cy="44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2"/>
                </a:solidFill>
              </a:rPr>
              <a:t>column_name</a:t>
            </a:r>
            <a:r>
              <a:rPr lang="en-US" dirty="0">
                <a:solidFill>
                  <a:schemeClr val="bg2"/>
                </a:solidFill>
              </a:rPr>
              <a:t> [ AS ] </a:t>
            </a:r>
            <a:r>
              <a:rPr lang="en-US" dirty="0" err="1">
                <a:solidFill>
                  <a:schemeClr val="bg2"/>
                </a:solidFill>
              </a:rPr>
              <a:t>alias_name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84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63B8EA-C562-48C9-AFFC-EFE01D937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8397-0F35-4257-8D1E-5A722E06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5E5E-B184-4C2C-A49B-FE43FEBA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3FAB-6D06-4316-AD4F-4C79139B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8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D99F8D-E6F3-40FA-A15B-E3A1258327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131216"/>
            <a:ext cx="10687175" cy="5068416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 of Functions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1. System defined function                   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. User defined function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68F89-724F-420A-9561-925DF573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416412"/>
          </a:xfrm>
        </p:spPr>
        <p:txBody>
          <a:bodyPr/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 in SQL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3E4E-710A-4E51-98C2-1B97E3CB71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81CA5-19EC-46D2-B471-DAD29CE64E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EB3E-22F1-4A31-AD76-FCBD07B540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636446-8732-47D7-9E4A-21105F84A18D}"/>
              </a:ext>
            </a:extLst>
          </p:cNvPr>
          <p:cNvCxnSpPr/>
          <p:nvPr/>
        </p:nvCxnSpPr>
        <p:spPr>
          <a:xfrm>
            <a:off x="5071621" y="1696825"/>
            <a:ext cx="0" cy="413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B9330B-ADB4-4FAD-8137-5B1604BD003E}"/>
              </a:ext>
            </a:extLst>
          </p:cNvPr>
          <p:cNvSpPr/>
          <p:nvPr/>
        </p:nvSpPr>
        <p:spPr>
          <a:xfrm>
            <a:off x="772998" y="3591611"/>
            <a:ext cx="3815148" cy="213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Functions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and Time Functions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 Functions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Mathematical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Ranking Functions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 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484DF-D141-49A2-9571-69B22A1F9D00}"/>
              </a:ext>
            </a:extLst>
          </p:cNvPr>
          <p:cNvSpPr/>
          <p:nvPr/>
        </p:nvSpPr>
        <p:spPr>
          <a:xfrm>
            <a:off x="5844618" y="3591612"/>
            <a:ext cx="3516197" cy="155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Scalar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Table-Valued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57ED7-2A44-4C9B-BBB7-F1EB925A262E}"/>
              </a:ext>
            </a:extLst>
          </p:cNvPr>
          <p:cNvSpPr txBox="1"/>
          <p:nvPr/>
        </p:nvSpPr>
        <p:spPr>
          <a:xfrm>
            <a:off x="5703216" y="2234153"/>
            <a:ext cx="5005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Functions that are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created by the user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in the system database or a user-defined database are known as user-defined functions.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D2BFA-0143-4498-8349-4FB7B6AD6866}"/>
              </a:ext>
            </a:extLst>
          </p:cNvPr>
          <p:cNvSpPr txBox="1"/>
          <p:nvPr/>
        </p:nvSpPr>
        <p:spPr>
          <a:xfrm>
            <a:off x="867266" y="2366128"/>
            <a:ext cx="367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Functions that are defined by the system are known as system functions or built-in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10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D695833-5D67-41A6-9177-239B4A33139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78648542"/>
              </p:ext>
            </p:extLst>
          </p:nvPr>
        </p:nvGraphicFramePr>
        <p:xfrm>
          <a:off x="750118" y="650032"/>
          <a:ext cx="10020267" cy="54358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9132">
                  <a:extLst>
                    <a:ext uri="{9D8B030D-6E8A-4147-A177-3AD203B41FA5}">
                      <a16:colId xmlns:a16="http://schemas.microsoft.com/office/drawing/2014/main" val="1550383444"/>
                    </a:ext>
                  </a:extLst>
                </a:gridCol>
                <a:gridCol w="8291135">
                  <a:extLst>
                    <a:ext uri="{9D8B030D-6E8A-4147-A177-3AD203B41FA5}">
                      <a16:colId xmlns:a16="http://schemas.microsoft.com/office/drawing/2014/main" val="2428322752"/>
                    </a:ext>
                  </a:extLst>
                </a:gridCol>
              </a:tblGrid>
              <a:tr h="3974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5590"/>
                  </a:ext>
                </a:extLst>
              </a:tr>
              <a:tr h="3974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Join two or more strings into one string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67426"/>
                  </a:ext>
                </a:extLst>
              </a:tr>
              <a:tr h="3974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Join two or more strings into one string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35143"/>
                  </a:ext>
                </a:extLst>
              </a:tr>
              <a:tr h="3488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Convert a string to lowercase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49643"/>
                  </a:ext>
                </a:extLst>
              </a:tr>
              <a:tr h="3974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Convert a string to uppercase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29182"/>
                  </a:ext>
                </a:extLst>
              </a:tr>
              <a:tr h="610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Return a new string from a specified string after removing all leading and trailing blanks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871315"/>
                  </a:ext>
                </a:extLst>
              </a:tr>
              <a:tr h="6104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Replace all occurrences of a substring, within a string, with another substring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52382"/>
                  </a:ext>
                </a:extLst>
              </a:tr>
              <a:tr h="397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Replace several single-characters, one-to-one translation in one operation.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541271"/>
                  </a:ext>
                </a:extLst>
              </a:tr>
              <a:tr h="610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Delete a part of a string and then insert another substring into the string starting at a specified position.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1531"/>
                  </a:ext>
                </a:extLst>
              </a:tr>
              <a:tr h="3974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Extract a substring within a string starting from a specified location with a specified length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59849"/>
                  </a:ext>
                </a:extLst>
              </a:tr>
              <a:tr h="397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LEFT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Extract a given a number of characters from a character string starting from the left</a:t>
                      </a:r>
                      <a:endParaRPr lang="en-US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407593"/>
                  </a:ext>
                </a:extLst>
              </a:tr>
              <a:tr h="3974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Returns a string of repeated spaces.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2621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DEACEEC-17A6-4AB3-ADA2-23CA9A8A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82804"/>
            <a:ext cx="10687175" cy="452488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String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0CDA4-24B7-4F3D-BB43-B8F9E8E9F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E6024-37F9-45DF-BB2E-79B01148AD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BF26-7EDC-48CE-8854-BD397E52F4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1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12F29D5-F09D-40D2-810B-04CC51CE6EF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41712297"/>
              </p:ext>
            </p:extLst>
          </p:nvPr>
        </p:nvGraphicFramePr>
        <p:xfrm>
          <a:off x="549275" y="1159497"/>
          <a:ext cx="10687050" cy="37689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7105">
                  <a:extLst>
                    <a:ext uri="{9D8B030D-6E8A-4147-A177-3AD203B41FA5}">
                      <a16:colId xmlns:a16="http://schemas.microsoft.com/office/drawing/2014/main" val="2918365953"/>
                    </a:ext>
                  </a:extLst>
                </a:gridCol>
                <a:gridCol w="7849945">
                  <a:extLst>
                    <a:ext uri="{9D8B030D-6E8A-4147-A177-3AD203B41FA5}">
                      <a16:colId xmlns:a16="http://schemas.microsoft.com/office/drawing/2014/main" val="241671273"/>
                    </a:ext>
                  </a:extLst>
                </a:gridCol>
              </a:tblGrid>
              <a:tr h="4469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03580"/>
                  </a:ext>
                </a:extLst>
              </a:tr>
              <a:tr h="446978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highest value (maximum) in a set of non-NULL values.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34068"/>
                  </a:ext>
                </a:extLst>
              </a:tr>
              <a:tr h="446978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lowest value (minimum) in a set of non-NULL values.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083230"/>
                  </a:ext>
                </a:extLst>
              </a:tr>
              <a:tr h="446978">
                <a:tc>
                  <a:txBody>
                    <a:bodyPr/>
                    <a:lstStyle/>
                    <a:p>
                      <a:r>
                        <a:rPr lang="en-US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calculates the average of non-NULL values in a set.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86036"/>
                  </a:ext>
                </a:extLst>
              </a:tr>
              <a:tr h="446978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summation of all non-NULL values a set.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23001"/>
                  </a:ext>
                </a:extLst>
              </a:tr>
              <a:tr h="446978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returns the number of rows in a group, including rows with NULL values.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30028"/>
                  </a:ext>
                </a:extLst>
              </a:tr>
              <a:tr h="446978"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statistical variance of values in an expression based on a sample of the specified population.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09090"/>
                  </a:ext>
                </a:extLst>
              </a:tr>
              <a:tr h="446978">
                <a:tc>
                  <a:txBody>
                    <a:bodyPr/>
                    <a:lstStyle/>
                    <a:p>
                      <a:r>
                        <a:rPr lang="en-US" dirty="0"/>
                        <a:t>STDEV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statistical standard deviation of all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6786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82F433B-F717-4467-B61E-BCC14ECB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433588"/>
          </a:xfrm>
        </p:spPr>
        <p:txBody>
          <a:bodyPr/>
          <a:lstStyle/>
          <a:p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Aggregate Functions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0CF0-4AF2-4106-8627-827FDF2765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6559B-CA16-4E44-A4FE-25D84EB1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D9996-9627-487F-8D7B-7527924572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55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F935B56E-2EAB-497C-A4EF-E7215ECB3C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108953" y="942680"/>
            <a:ext cx="8745166" cy="51941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1CB0FD-72A9-4688-B27C-AB761987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454119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Date and Time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66806-2BBC-4636-B66E-DB1AD6EFDC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3C71-4EE8-4B17-A04C-389F415EC5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09FE2-96B7-4274-A564-4D966CFDDF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97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749B800-FFAB-42C7-9F13-D0DD171E03B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27342676"/>
              </p:ext>
            </p:extLst>
          </p:nvPr>
        </p:nvGraphicFramePr>
        <p:xfrm>
          <a:off x="549275" y="1376313"/>
          <a:ext cx="10687050" cy="46825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8043">
                  <a:extLst>
                    <a:ext uri="{9D8B030D-6E8A-4147-A177-3AD203B41FA5}">
                      <a16:colId xmlns:a16="http://schemas.microsoft.com/office/drawing/2014/main" val="2085455079"/>
                    </a:ext>
                  </a:extLst>
                </a:gridCol>
                <a:gridCol w="8269007">
                  <a:extLst>
                    <a:ext uri="{9D8B030D-6E8A-4147-A177-3AD203B41FA5}">
                      <a16:colId xmlns:a16="http://schemas.microsoft.com/office/drawing/2014/main" val="1800640500"/>
                    </a:ext>
                  </a:extLst>
                </a:gridCol>
              </a:tblGrid>
              <a:tr h="4252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60321"/>
                  </a:ext>
                </a:extLst>
              </a:tr>
              <a:tr h="425296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a rank value to each row within a partition of a result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96547"/>
                  </a:ext>
                </a:extLst>
              </a:tr>
              <a:tr h="425296">
                <a:tc>
                  <a:txBody>
                    <a:bodyPr/>
                    <a:lstStyle/>
                    <a:p>
                      <a:r>
                        <a:rPr lang="en-US" dirty="0"/>
                        <a:t>DENSE_RANK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a rank value to each row within a partition of a result, with no gaps in rank values.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93548"/>
                  </a:ext>
                </a:extLst>
              </a:tr>
              <a:tr h="425296">
                <a:tc>
                  <a:txBody>
                    <a:bodyPr/>
                    <a:lstStyle/>
                    <a:p>
                      <a:r>
                        <a:rPr lang="en-US" dirty="0"/>
                        <a:t>PERCENT_RANK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the percent rank of a value in a set of values.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06032"/>
                  </a:ext>
                </a:extLst>
              </a:tr>
              <a:tr h="425296">
                <a:tc>
                  <a:txBody>
                    <a:bodyPr/>
                    <a:lstStyle/>
                    <a:p>
                      <a:r>
                        <a:rPr lang="en-US" dirty="0"/>
                        <a:t>FIRST_VALUE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the value of the first row in an ordered partition of a result set.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16867"/>
                  </a:ext>
                </a:extLst>
              </a:tr>
              <a:tr h="425296">
                <a:tc>
                  <a:txBody>
                    <a:bodyPr/>
                    <a:lstStyle/>
                    <a:p>
                      <a:r>
                        <a:rPr lang="en-US" dirty="0"/>
                        <a:t>LAST_VALUE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the value of the last row in an ordered partition of a result set.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52607"/>
                  </a:ext>
                </a:extLst>
              </a:tr>
              <a:tr h="425296">
                <a:tc>
                  <a:txBody>
                    <a:bodyPr/>
                    <a:lstStyle/>
                    <a:p>
                      <a:r>
                        <a:rPr lang="en-US" dirty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access to a row at a given physical offset that follows the current row.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069137"/>
                  </a:ext>
                </a:extLst>
              </a:tr>
              <a:tr h="425296">
                <a:tc>
                  <a:txBody>
                    <a:bodyPr/>
                    <a:lstStyle/>
                    <a:p>
                      <a:r>
                        <a:rPr lang="en-US" dirty="0"/>
                        <a:t>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access to a row at a given physical offset that comes before the current row.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918"/>
                  </a:ext>
                </a:extLst>
              </a:tr>
              <a:tr h="425296">
                <a:tc>
                  <a:txBody>
                    <a:bodyPr/>
                    <a:lstStyle/>
                    <a:p>
                      <a:r>
                        <a:rPr lang="en-US" dirty="0"/>
                        <a:t>ROW_NUMBER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a unique sequential integer to rows within a partition of a result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67673"/>
                  </a:ext>
                </a:extLst>
              </a:tr>
              <a:tr h="425296">
                <a:tc>
                  <a:txBody>
                    <a:bodyPr/>
                    <a:lstStyle/>
                    <a:p>
                      <a:r>
                        <a:rPr lang="en-US" dirty="0"/>
                        <a:t>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 rows of an ordered partition into a number of groups or buckets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1609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A786BE-5630-41A8-B046-DAEDC6EC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58368"/>
            <a:ext cx="10687175" cy="46222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Window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04C75-722A-4CE0-A0CF-83BA52B0A4B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761344" y="6356350"/>
            <a:ext cx="2669312" cy="365125"/>
          </a:xfrm>
        </p:spPr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0C8F-18F4-4B57-907D-DC283CB6B5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9830A-94EE-4C42-8B70-FE4AB48905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8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5954C4-93FE-41C4-B25B-FD2CE02433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186774"/>
            <a:ext cx="10687175" cy="5012858"/>
          </a:xfrm>
        </p:spPr>
        <p:txBody>
          <a:bodyPr/>
          <a:lstStyle/>
          <a:p>
            <a:pPr marL="1600200" lvl="3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3" indent="0">
              <a:lnSpc>
                <a:spcPct val="107000"/>
              </a:lnSpc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Database and use of DB?</a:t>
            </a:r>
          </a:p>
          <a:p>
            <a:pPr marL="1600200" lvl="3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Types of Databases</a:t>
            </a:r>
          </a:p>
          <a:p>
            <a:pPr marL="1600200" lvl="3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Are Databases Used in the Real World?</a:t>
            </a:r>
          </a:p>
          <a:p>
            <a:pPr marL="1600200" lvl="3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DBMS and RDBMS  </a:t>
            </a: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models in DBMS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A014F-06EA-45DE-87BC-7F4515D2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455022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D8E96-71E5-480B-8AA2-B633D698D1E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761344" y="6336862"/>
            <a:ext cx="2669312" cy="365125"/>
          </a:xfrm>
        </p:spPr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395E-5A8F-4342-AEF2-E5CDF6167A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ECDB-95EF-4F2F-98FA-7E30FEF34A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C8C3A4F7-1B33-4082-A430-6F81DA925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922" y="488561"/>
            <a:ext cx="4231533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0DB76C-3F21-45F7-959C-0C78359FA3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7604207"/>
              </p:ext>
            </p:extLst>
          </p:nvPr>
        </p:nvGraphicFramePr>
        <p:xfrm>
          <a:off x="549275" y="1920874"/>
          <a:ext cx="10687050" cy="21712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560">
                  <a:extLst>
                    <a:ext uri="{9D8B030D-6E8A-4147-A177-3AD203B41FA5}">
                      <a16:colId xmlns:a16="http://schemas.microsoft.com/office/drawing/2014/main" val="1900532842"/>
                    </a:ext>
                  </a:extLst>
                </a:gridCol>
                <a:gridCol w="7892490">
                  <a:extLst>
                    <a:ext uri="{9D8B030D-6E8A-4147-A177-3AD203B41FA5}">
                      <a16:colId xmlns:a16="http://schemas.microsoft.com/office/drawing/2014/main" val="4000806282"/>
                    </a:ext>
                  </a:extLst>
                </a:gridCol>
              </a:tblGrid>
              <a:tr h="5103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04293"/>
                  </a:ext>
                </a:extLst>
              </a:tr>
              <a:tr h="510381">
                <a:tc>
                  <a:txBody>
                    <a:bodyPr/>
                    <a:lstStyle/>
                    <a:p>
                      <a:r>
                        <a:rPr lang="en-US" dirty="0"/>
                        <a:t>ISNULL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replace NULL with a specified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96990"/>
                  </a:ext>
                </a:extLst>
              </a:tr>
              <a:tr h="510381">
                <a:tc>
                  <a:txBody>
                    <a:bodyPr/>
                    <a:lstStyle/>
                    <a:p>
                      <a:r>
                        <a:rPr lang="en-US" dirty="0"/>
                        <a:t>NULLIF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dirty="0"/>
                        <a:t>NULL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two arguments are equal. Otherwise, it returns the first expression.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14831"/>
                  </a:ext>
                </a:extLst>
              </a:tr>
              <a:tr h="510381">
                <a:tc>
                  <a:txBody>
                    <a:bodyPr/>
                    <a:lstStyle/>
                    <a:p>
                      <a:r>
                        <a:rPr lang="en-US" dirty="0"/>
                        <a:t>COALESCE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first not-null value in a list.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3867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4C9AD4D-0C5B-4362-89B4-D54D67A0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542380"/>
          </a:xfrm>
        </p:spPr>
        <p:txBody>
          <a:bodyPr/>
          <a:lstStyle/>
          <a:p>
            <a:r>
              <a:rPr lang="en-US" dirty="0"/>
              <a:t>Null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C3DD-0CA4-4D0D-BBFE-72D88E88D2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317E-8CA9-4DB8-8498-ACD829D8C0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C41CB-4F8D-49D6-B1AC-A4A2B8CDE5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42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FFA7423-0900-4E93-AB24-0D145081842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1077858"/>
              </p:ext>
            </p:extLst>
          </p:nvPr>
        </p:nvGraphicFramePr>
        <p:xfrm>
          <a:off x="851877" y="1762812"/>
          <a:ext cx="10308492" cy="416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0717">
                  <a:extLst>
                    <a:ext uri="{9D8B030D-6E8A-4147-A177-3AD203B41FA5}">
                      <a16:colId xmlns:a16="http://schemas.microsoft.com/office/drawing/2014/main" val="2218970323"/>
                    </a:ext>
                  </a:extLst>
                </a:gridCol>
                <a:gridCol w="7507775">
                  <a:extLst>
                    <a:ext uri="{9D8B030D-6E8A-4147-A177-3AD203B41FA5}">
                      <a16:colId xmlns:a16="http://schemas.microsoft.com/office/drawing/2014/main" val="193341681"/>
                    </a:ext>
                  </a:extLst>
                </a:gridCol>
              </a:tblGrid>
              <a:tr h="3801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646821"/>
                  </a:ext>
                </a:extLst>
              </a:tr>
              <a:tr h="380190">
                <a:tc>
                  <a:txBody>
                    <a:bodyPr/>
                    <a:lstStyle/>
                    <a:p>
                      <a:r>
                        <a:rPr lang="en-US" dirty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cast a value of one type to another.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341400"/>
                  </a:ext>
                </a:extLst>
              </a:tr>
              <a:tr h="950476">
                <a:tc>
                  <a:txBody>
                    <a:bodyPr/>
                    <a:lstStyle/>
                    <a:p>
                      <a:r>
                        <a:rPr lang="en-US" dirty="0"/>
                        <a:t>CONVERT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convert a value of one type to another.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Examples: Convert datetime to string , 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                  String to datetime , datetime to 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98117"/>
                  </a:ext>
                </a:extLst>
              </a:tr>
              <a:tr h="647681">
                <a:tc>
                  <a:txBody>
                    <a:bodyPr/>
                    <a:lstStyle/>
                    <a:p>
                      <a:r>
                        <a:rPr lang="en-US" dirty="0"/>
                        <a:t>TRY_CAST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cast a value of one type to another and return NULL if the cast fails.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04432"/>
                  </a:ext>
                </a:extLst>
              </a:tr>
              <a:tr h="665333">
                <a:tc>
                  <a:txBody>
                    <a:bodyPr/>
                    <a:lstStyle/>
                    <a:p>
                      <a:r>
                        <a:rPr lang="en-US" dirty="0"/>
                        <a:t>TRY_CONVERT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convert a value of one type to another and return the value to be translated into the specified type. It returns NULL if the convert fails.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069170"/>
                  </a:ext>
                </a:extLst>
              </a:tr>
              <a:tr h="380190">
                <a:tc>
                  <a:txBody>
                    <a:bodyPr/>
                    <a:lstStyle/>
                    <a:p>
                      <a:r>
                        <a:rPr lang="en-US" dirty="0"/>
                        <a:t>Isnumeric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check if an expression is a valid numeric type.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14985"/>
                  </a:ext>
                </a:extLst>
              </a:tr>
              <a:tr h="380190">
                <a:tc>
                  <a:txBody>
                    <a:bodyPr/>
                    <a:lstStyle/>
                    <a:p>
                      <a:r>
                        <a:rPr lang="en-US" dirty="0"/>
                        <a:t>Choose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return one of the two values based on the result of the first argument.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8035"/>
                  </a:ext>
                </a:extLst>
              </a:tr>
              <a:tr h="380190">
                <a:tc>
                  <a:txBody>
                    <a:bodyPr/>
                    <a:lstStyle/>
                    <a:p>
                      <a:r>
                        <a:rPr lang="en-US" dirty="0"/>
                        <a:t>IIF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add if-else logic to a query.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694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66F8693-C5D0-437C-ACD3-F994CE63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31597"/>
            <a:ext cx="10687175" cy="518474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Conversion Functions  / System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3D84-9827-4AF7-930F-172AA28AF4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56E90-2966-47FF-B3A4-9DCA655F23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D892A-BDCD-4F99-AC96-440A019435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14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63B8EA-C562-48C9-AFFC-EFE01D937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Clauses in SQL Server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8397-0F35-4257-8D1E-5A722E06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5E5E-B184-4C2C-A49B-FE43FEBA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3FAB-6D06-4316-AD4F-4C79139B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74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96ABE6-2D60-411B-8EF7-5593B7D70E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359877"/>
            <a:ext cx="10687175" cy="483975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4 Types of clauses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Clause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To get the rows from the table that satisfy one or more conditions, you use the WHERE clause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The GROUP BY clause allows you to arrange the rows of a query in groups. 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The groups are determined by the columns that you specify in the GROUP BY clause.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The HAVING clause is often used with the GROUP BY clause to filter groups based on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specified list of   conditions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Sort the rows either Ascending or Descending order. By default, order is Ascending order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CFD761-ACC0-4027-831E-903C7EA3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789353"/>
            <a:ext cx="10687175" cy="413806"/>
          </a:xfrm>
        </p:spPr>
        <p:txBody>
          <a:bodyPr/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Clauses in SQL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463D-8DD8-4853-A7D0-04E5210E33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6DB5-FC1B-4365-821C-5D5A21AB63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0AE3A-CFBB-4ABA-BE52-615D7F6DE4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71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782856-7D7B-40D6-A4F0-F503489BBC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542473"/>
            <a:ext cx="10687175" cy="46571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F5CFC0-71BE-42E9-8A49-23DDD04B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536675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Query hierarchy using where, Group by, Having and Order by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47677-20D0-4190-B0A0-829A2CBF56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7E856-5C4C-4310-9D1E-F2EF93696C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4668-5CD6-4A72-ACBB-7109B4999E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4F0118-7B57-4B24-9490-CFB949D56812}"/>
              </a:ext>
            </a:extLst>
          </p:cNvPr>
          <p:cNvCxnSpPr/>
          <p:nvPr/>
        </p:nvCxnSpPr>
        <p:spPr>
          <a:xfrm>
            <a:off x="5892227" y="1782618"/>
            <a:ext cx="0" cy="4257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6FA679-CDB2-412D-A5BB-0D546402AE7F}"/>
              </a:ext>
            </a:extLst>
          </p:cNvPr>
          <p:cNvSpPr txBox="1"/>
          <p:nvPr/>
        </p:nvSpPr>
        <p:spPr>
          <a:xfrm>
            <a:off x="665017" y="2142836"/>
            <a:ext cx="42117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Where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Group by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Having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Order by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Note : Order by clause always should use at the end of the SQL 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70C6E0-D84C-45A8-995B-7AE1B28739D7}"/>
              </a:ext>
            </a:extLst>
          </p:cNvPr>
          <p:cNvCxnSpPr/>
          <p:nvPr/>
        </p:nvCxnSpPr>
        <p:spPr>
          <a:xfrm>
            <a:off x="2364509" y="2503055"/>
            <a:ext cx="0" cy="2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835992-B2C1-4BA5-AC39-D3C61CC5463E}"/>
              </a:ext>
            </a:extLst>
          </p:cNvPr>
          <p:cNvCxnSpPr/>
          <p:nvPr/>
        </p:nvCxnSpPr>
        <p:spPr>
          <a:xfrm>
            <a:off x="2493818" y="3048000"/>
            <a:ext cx="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2879F0-A672-44E4-9001-0730AAFE9477}"/>
              </a:ext>
            </a:extLst>
          </p:cNvPr>
          <p:cNvCxnSpPr/>
          <p:nvPr/>
        </p:nvCxnSpPr>
        <p:spPr>
          <a:xfrm>
            <a:off x="2493818" y="3620655"/>
            <a:ext cx="0" cy="27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5B9A09-344D-4CCF-A602-593149422887}"/>
              </a:ext>
            </a:extLst>
          </p:cNvPr>
          <p:cNvSpPr txBox="1"/>
          <p:nvPr/>
        </p:nvSpPr>
        <p:spPr>
          <a:xfrm>
            <a:off x="6400800" y="2004291"/>
            <a:ext cx="44242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Display the customer details who are order  more than two orders year wise.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YEAR 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order_date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),COUNT 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order_id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order_count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sales.orders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in(1,5,10)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YEAR 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order_date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HAVING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COUNT 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order_id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&gt;= 2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BY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033C0A-2CFF-4B24-8108-AF986639A97A}"/>
              </a:ext>
            </a:extLst>
          </p:cNvPr>
          <p:cNvSpPr txBox="1"/>
          <p:nvPr/>
        </p:nvSpPr>
        <p:spPr>
          <a:xfrm>
            <a:off x="665017" y="1644073"/>
            <a:ext cx="266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Sequence</a:t>
            </a:r>
          </a:p>
        </p:txBody>
      </p:sp>
    </p:spTree>
    <p:extLst>
      <p:ext uri="{BB962C8B-B14F-4D97-AF65-F5344CB8AC3E}">
        <p14:creationId xmlns:p14="http://schemas.microsoft.com/office/powerpoint/2010/main" val="661843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63B8EA-C562-48C9-AFFC-EFE01D937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JOINS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8397-0F35-4257-8D1E-5A722E06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5E5E-B184-4C2C-A49B-FE43FEBA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3FAB-6D06-4316-AD4F-4C79139B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68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250125-582F-48FC-BD63-88AA615749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320800"/>
            <a:ext cx="10687175" cy="4878832"/>
          </a:xfrm>
        </p:spPr>
        <p:txBody>
          <a:bodyPr/>
          <a:lstStyle/>
          <a:p>
            <a:r>
              <a:rPr lang="en-US" sz="24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SQL Joins are used to fetch/retrieve data from two or more data tables, based on a join condition.</a:t>
            </a:r>
          </a:p>
          <a:p>
            <a:r>
              <a:rPr lang="en-US" sz="24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join condition is a relationship among some columns in the data tables that take part in SQL join.</a:t>
            </a:r>
          </a:p>
          <a:p>
            <a:r>
              <a:rPr lang="en-US" sz="2400" b="0" i="0" dirty="0">
                <a:solidFill>
                  <a:srgbClr val="610B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Types of JOINS in SQL Server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D7E9-1BCE-41A6-A1FF-7EAB402F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91127"/>
            <a:ext cx="10687175" cy="50800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Joins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D5E6-DE25-4591-8052-1CE135A62A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3EB95-8EB8-4947-BEDE-01BEB2DF01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8C3F-9B76-4336-B8CD-A04C8400AF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6BD8AC8-974E-46C5-819B-74247DE3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634" y="2817091"/>
            <a:ext cx="5715495" cy="34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57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1FB531-FB15-4DD6-B6FF-168A4C3BE4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597891"/>
            <a:ext cx="10687175" cy="4601741"/>
          </a:xfrm>
        </p:spPr>
        <p:txBody>
          <a:bodyPr/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JOIN returns all records from multiple tables that satisfy the specified join condition.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also called simple join or default join in SQL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Syntax for Inner join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FA79A5-4A1D-4B2E-826E-946BDAA5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81891"/>
            <a:ext cx="10687175" cy="572654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Inner Join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7E0D9-B7B7-473B-94FD-218AE90593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311D-AB78-4928-BAC2-0CDD7AE5A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4E9D-E71F-4E59-816C-0BC0305333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55A5C-660E-4700-B052-FEF428564600}"/>
              </a:ext>
            </a:extLst>
          </p:cNvPr>
          <p:cNvSpPr/>
          <p:nvPr/>
        </p:nvSpPr>
        <p:spPr>
          <a:xfrm>
            <a:off x="858982" y="3676073"/>
            <a:ext cx="3729172" cy="1182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SELECT columns    </a:t>
            </a:r>
          </a:p>
          <a:p>
            <a:r>
              <a:rPr lang="en-US" dirty="0">
                <a:solidFill>
                  <a:schemeClr val="bg2"/>
                </a:solidFill>
              </a:rPr>
              <a:t>FROM table1  INNER JOIN table2  </a:t>
            </a:r>
          </a:p>
          <a:p>
            <a:r>
              <a:rPr lang="en-US" dirty="0">
                <a:solidFill>
                  <a:schemeClr val="bg2"/>
                </a:solidFill>
              </a:rPr>
              <a:t>ON condition</a:t>
            </a:r>
          </a:p>
        </p:txBody>
      </p:sp>
      <p:pic>
        <p:nvPicPr>
          <p:cNvPr id="9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2B646CA0-06B7-455B-B144-19C96EF1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177" y="3140364"/>
            <a:ext cx="3245987" cy="19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71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CEBBB0-89CC-45BD-A540-A650B41024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089891"/>
            <a:ext cx="10687175" cy="4950691"/>
          </a:xfrm>
        </p:spPr>
        <p:txBody>
          <a:bodyPr/>
          <a:lstStyle/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We can categories the OUTER JOIN further into three types:</a:t>
            </a:r>
          </a:p>
          <a:p>
            <a:pPr marL="0" indent="0" algn="just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LEFT OUTER JOIN                                                                                                   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  <a:cs typeface="Calibri" panose="020F0502020204030204" pitchFamily="34" charset="0"/>
              </a:rPr>
              <a:t>       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LEFT OUTER JOIN 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retrieves all the records from the left table and matching rows from the right table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will return 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when no matching record is found in the right-side table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RIGHT OUTER JOIN                                                                                        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The RIGHT OUTER JOIN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retrieves all the records from the right-hand table and matched rows from the left-hand table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It will return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when no matching record is found in the left-hand table.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FULL OUTER JOIN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         The FULL OUTER JOIN in SQL Server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inter-bold"/>
              </a:rPr>
              <a:t>returns a result that includes all rows from both tables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         The columns of the right-hand table return NULL when no matching records are found in the left-hand table.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         And if no matching records are found in the right-hand table, the left-hand table column returns NULL.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5D3B41-A708-4520-BAA1-BEB1D882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328857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Outer Join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6766-82F9-4BD6-A592-EC2D0EFD69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D793-F019-46FD-8E64-DC0EB52F08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0C85-9E91-491A-90FF-CFB91DD778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7" descr="A green circle with black text&#10;&#10;Description automatically generated with low confidence">
            <a:extLst>
              <a:ext uri="{FF2B5EF4-FFF2-40B4-BE49-F238E27FC236}">
                <a16:creationId xmlns:a16="http://schemas.microsoft.com/office/drawing/2014/main" id="{095CA40B-041A-47E5-BBB3-53072509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831" y="3860799"/>
            <a:ext cx="2217612" cy="942109"/>
          </a:xfrm>
          <a:prstGeom prst="rect">
            <a:avLst/>
          </a:prstGeom>
        </p:spPr>
      </p:pic>
      <p:pic>
        <p:nvPicPr>
          <p:cNvPr id="10" name="Picture 9" descr="Diagram, venn diagram&#10;&#10;Description automatically generated">
            <a:extLst>
              <a:ext uri="{FF2B5EF4-FFF2-40B4-BE49-F238E27FC236}">
                <a16:creationId xmlns:a16="http://schemas.microsoft.com/office/drawing/2014/main" id="{5CAB13A1-DA05-4C63-BC48-D9DDF20F8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176" y="2660072"/>
            <a:ext cx="2385267" cy="674255"/>
          </a:xfrm>
          <a:prstGeom prst="rect">
            <a:avLst/>
          </a:prstGeom>
        </p:spPr>
      </p:pic>
      <p:pic>
        <p:nvPicPr>
          <p:cNvPr id="12" name="Picture 11" descr="Diagram, venn diagram&#10;&#10;Description automatically generated">
            <a:extLst>
              <a:ext uri="{FF2B5EF4-FFF2-40B4-BE49-F238E27FC236}">
                <a16:creationId xmlns:a16="http://schemas.microsoft.com/office/drawing/2014/main" id="{F8DCD922-1980-42E5-85AF-497BF198D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748" y="1191491"/>
            <a:ext cx="2385267" cy="9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46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D4EA3A-70C4-4AAE-9C27-3F2A9A501F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524000"/>
            <a:ext cx="10687175" cy="4675632"/>
          </a:xfrm>
        </p:spPr>
        <p:txBody>
          <a:bodyPr/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CROSS JOIN in SQL Server combines all of the possibilities of two or more tables and returns a result that includes every row from all contributing tables.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It's also known as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CARTESIAN JOIN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because it produces the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Cartesian product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of all linked tables.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Cartesian product represents all rows present in the first table multiplied by all rows present in    the second table.</a:t>
            </a:r>
          </a:p>
          <a:p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1AC628-1D20-423B-956A-5355EC2D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656748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Cross join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E92E7-4ED5-41D0-9F8E-6A4FAEB774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D5A8-3950-42D2-9695-E63463E59E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E419-5A5C-441A-B84D-CA47A5163B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3D8BC-8B8B-4836-B4E9-927DAD2AFFEF}"/>
              </a:ext>
            </a:extLst>
          </p:cNvPr>
          <p:cNvSpPr/>
          <p:nvPr/>
        </p:nvSpPr>
        <p:spPr>
          <a:xfrm>
            <a:off x="956184" y="4221018"/>
            <a:ext cx="3631969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SELECT </a:t>
            </a:r>
            <a:r>
              <a:rPr lang="en-US" dirty="0" err="1">
                <a:solidFill>
                  <a:schemeClr val="bg2"/>
                </a:solidFill>
              </a:rPr>
              <a:t>column_lists</a:t>
            </a:r>
            <a:r>
              <a:rPr lang="en-US" dirty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FROM table1 CROSS JOIN table2;</a:t>
            </a:r>
          </a:p>
        </p:txBody>
      </p:sp>
      <p:pic>
        <p:nvPicPr>
          <p:cNvPr id="9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44EA79E4-FB8F-4483-9950-62D92EE2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318" y="3676073"/>
            <a:ext cx="3718482" cy="18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5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D961-10CD-4E39-873D-6D263538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BAFFD-E732-4B89-A48C-29A5D20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D88F8-992A-443F-9C94-E1C4BB71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52A65-3336-446F-8EA3-A0D954421E36}"/>
              </a:ext>
            </a:extLst>
          </p:cNvPr>
          <p:cNvSpPr txBox="1"/>
          <p:nvPr/>
        </p:nvSpPr>
        <p:spPr>
          <a:xfrm>
            <a:off x="473354" y="387626"/>
            <a:ext cx="1099640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 ?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Data is a collection of a distinct small unit of information. It can be used in a variety of forms like text, numbers, media, bytes, etc. it can be stored in pieces of paper or electronic memory, etc.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1" dirty="0">
                <a:solidFill>
                  <a:srgbClr val="333333"/>
                </a:solidFill>
                <a:latin typeface="inter-regular"/>
              </a:rPr>
              <a:t>What is Database ?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database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an organized collection of data, so that it can be easily accessed and managed.</a:t>
            </a:r>
            <a:endParaRPr lang="en-US" b="1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33333"/>
              </a:solidFill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inter-regular"/>
              </a:rPr>
              <a:t>A database is usually controlled by a database management system (DBMS)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33333"/>
              </a:solidFill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main purpose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of the database is to operate a large amount of information by storing, retrieving, and managing data.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1" dirty="0">
                <a:solidFill>
                  <a:srgbClr val="333333"/>
                </a:solidFill>
                <a:latin typeface="inter-regular"/>
              </a:rPr>
              <a:t>Types of Databases:</a:t>
            </a:r>
          </a:p>
          <a:p>
            <a:endParaRPr lang="en-US" b="1" dirty="0">
              <a:solidFill>
                <a:srgbClr val="333333"/>
              </a:solidFill>
              <a:latin typeface="inter-regular"/>
            </a:endParaRPr>
          </a:p>
          <a:p>
            <a:r>
              <a:rPr lang="en-US" b="1" dirty="0">
                <a:solidFill>
                  <a:srgbClr val="333333"/>
                </a:solidFill>
                <a:latin typeface="inter-regular"/>
              </a:rPr>
              <a:t>         Relational DB :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Data is represented in terms of tuples (rows) in RDBMS.</a:t>
            </a:r>
            <a:endParaRPr lang="en-US" b="1" dirty="0">
              <a:solidFill>
                <a:srgbClr val="333333"/>
              </a:solidFill>
              <a:latin typeface="inter-regular"/>
            </a:endParaRPr>
          </a:p>
          <a:p>
            <a:r>
              <a:rPr lang="en-US" b="1" dirty="0">
                <a:solidFill>
                  <a:srgbClr val="333333"/>
                </a:solidFill>
                <a:latin typeface="inter-regular"/>
              </a:rPr>
              <a:t>         Non-Relational DB (NoSQL)  : 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NoSQL databases are useful for a large set of distributed data.</a:t>
            </a:r>
            <a:endParaRPr lang="en-US" b="1" dirty="0">
              <a:solidFill>
                <a:srgbClr val="333333"/>
              </a:solidFill>
              <a:latin typeface="inter-regular"/>
            </a:endParaRPr>
          </a:p>
          <a:p>
            <a:r>
              <a:rPr lang="en-US" b="1" dirty="0">
                <a:solidFill>
                  <a:srgbClr val="333333"/>
                </a:solidFill>
                <a:latin typeface="inter-regular"/>
              </a:rPr>
              <a:t>         Cloud DB  : 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Cloud database facilitates you to store, manage, and retrieve their structured, unstructured data 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                             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via a cloud platform. This data is accessible over the Internet.</a:t>
            </a:r>
            <a:endParaRPr lang="en-US" b="1" dirty="0">
              <a:solidFill>
                <a:srgbClr val="333333"/>
              </a:solidFill>
              <a:latin typeface="inter-regular"/>
            </a:endParaRPr>
          </a:p>
          <a:p>
            <a:endParaRPr lang="en-US" b="1" dirty="0">
              <a:solidFill>
                <a:srgbClr val="333333"/>
              </a:solidFill>
              <a:latin typeface="inter-regular"/>
            </a:endParaRPr>
          </a:p>
          <a:p>
            <a:r>
              <a:rPr lang="en-US" b="1" dirty="0">
                <a:solidFill>
                  <a:srgbClr val="333333"/>
                </a:solidFill>
                <a:latin typeface="inter-regular"/>
              </a:rPr>
              <a:t>      </a:t>
            </a:r>
          </a:p>
          <a:p>
            <a:endParaRPr lang="en-US" b="1" dirty="0">
              <a:solidFill>
                <a:srgbClr val="333333"/>
              </a:solidFill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09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914379-87D2-48DE-BC31-FC0680C32C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table is joined to itself using the SELF JOIN. It means that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table row is combined with itself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with every other table row.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SELF JOIN can be thought of as a JOIN of two copies of the same tables.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We can do this with the help of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inter-bold"/>
              </a:rPr>
              <a:t>table name aliases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 to assign a specific name to each table's instance.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inter-regular"/>
                <a:cs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inter-regular"/>
                <a:cs typeface="Calibri" panose="020F0502020204030204" pitchFamily="34" charset="0"/>
              </a:rPr>
              <a:t>  </a:t>
            </a:r>
            <a:r>
              <a:rPr lang="en-US" sz="1600" b="1" dirty="0">
                <a:solidFill>
                  <a:srgbClr val="333333"/>
                </a:solidFill>
                <a:latin typeface="inter-regular"/>
                <a:cs typeface="Calibri" panose="020F0502020204030204" pitchFamily="34" charset="0"/>
              </a:rPr>
              <a:t>Note : </a:t>
            </a:r>
            <a:r>
              <a:rPr lang="en-US" sz="1600" dirty="0">
                <a:solidFill>
                  <a:srgbClr val="333333"/>
                </a:solidFill>
                <a:latin typeface="inter-regular"/>
                <a:cs typeface="Calibri" panose="020F0502020204030204" pitchFamily="34" charset="0"/>
              </a:rPr>
              <a:t>If you want to join </a:t>
            </a:r>
            <a:r>
              <a:rPr lang="en-US" sz="1600" b="1" dirty="0">
                <a:solidFill>
                  <a:srgbClr val="333333"/>
                </a:solidFill>
                <a:latin typeface="inter-regular"/>
                <a:cs typeface="Calibri" panose="020F0502020204030204" pitchFamily="34" charset="0"/>
              </a:rPr>
              <a:t>N</a:t>
            </a:r>
            <a:r>
              <a:rPr lang="en-US" sz="1600" dirty="0">
                <a:solidFill>
                  <a:srgbClr val="333333"/>
                </a:solidFill>
                <a:latin typeface="inter-regular"/>
                <a:cs typeface="Calibri" panose="020F0502020204030204" pitchFamily="34" charset="0"/>
              </a:rPr>
              <a:t> tables means you should use </a:t>
            </a:r>
            <a:r>
              <a:rPr lang="en-US" sz="1600" b="1" dirty="0">
                <a:solidFill>
                  <a:srgbClr val="333333"/>
                </a:solidFill>
                <a:latin typeface="inter-regular"/>
                <a:cs typeface="Calibri" panose="020F0502020204030204" pitchFamily="34" charset="0"/>
              </a:rPr>
              <a:t>N-1</a:t>
            </a:r>
            <a:r>
              <a:rPr lang="en-US" sz="1600" dirty="0">
                <a:solidFill>
                  <a:srgbClr val="333333"/>
                </a:solidFill>
                <a:latin typeface="inter-regular"/>
                <a:cs typeface="Calibri" panose="020F0502020204030204" pitchFamily="34" charset="0"/>
              </a:rPr>
              <a:t> join conditions.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AA2C5-633F-40A5-8242-8B5DC445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656748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Self Join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7851-7C22-4110-8E63-93961F5DF7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2AF2-01D8-44F1-96D7-17BBABD134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C705-E4B3-4429-95F8-71E4B47E68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Content Placeholder 7" descr="Chart, bubble chart&#10;&#10;Description automatically generated">
            <a:extLst>
              <a:ext uri="{FF2B5EF4-FFF2-40B4-BE49-F238E27FC236}">
                <a16:creationId xmlns:a16="http://schemas.microsoft.com/office/drawing/2014/main" id="{DA569B5A-0C68-474D-AE6D-C037CA32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56" y="4060031"/>
            <a:ext cx="2059708" cy="162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57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63B8EA-C562-48C9-AFFC-EFE01D937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Set Operators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8397-0F35-4257-8D1E-5A722E06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5E5E-B184-4C2C-A49B-FE43FEBA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3FAB-6D06-4316-AD4F-4C79139B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69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508895-DCF7-4F1B-99D5-64B796CE66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625600"/>
            <a:ext cx="10687175" cy="4574032"/>
          </a:xfrm>
        </p:spPr>
        <p:txBody>
          <a:bodyPr/>
          <a:lstStyle/>
          <a:p>
            <a:r>
              <a:rPr lang="en-US" sz="24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 operators are used to combine results from two or more SELECT statements.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certain rules which must be followed to perform operations using SET operators in SQL</a:t>
            </a:r>
            <a:endParaRPr lang="en-US" sz="2000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inter-bold"/>
              </a:rPr>
              <a:t>                     1. The number and order of columns must be the same.</a:t>
            </a:r>
            <a:endParaRPr lang="en-US" sz="160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inter-bold"/>
              </a:rPr>
              <a:t>                      2.  Data types must be compatible.</a:t>
            </a:r>
            <a:endParaRPr lang="en-US" sz="160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Set Operators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1. Union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2. Union All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3. Intersect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4. Except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A1B56-4061-46C7-846D-06C7577C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416603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Set 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1C3D-DB30-411B-965C-EAE32F5756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3DD3-3CE7-4F85-8DA1-8E5BB9BD24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F29A-CB74-4F87-89FD-CF2B6C9B0A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74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EC01A2-4AF0-46AB-8BE1-9F65B0D9B7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98764"/>
            <a:ext cx="10687175" cy="57008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Combine the result of two select statements.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Duplicate rows will be eliminated from the results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Syntax: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Union All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ombines all the records from both the queries.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Duplicate rows will be not be eliminated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Syntax: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A4B6-A302-4CB4-A538-75841AB73B6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7654E-64A6-45EB-B500-3443A684C4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A7DEA-A960-4219-AA0F-CFE84013E5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D8B1024-A269-4148-9542-68885D00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712" y="1166367"/>
            <a:ext cx="3402103" cy="17012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ADC944-E595-43B3-B859-8FA4B59ECA69}"/>
              </a:ext>
            </a:extLst>
          </p:cNvPr>
          <p:cNvSpPr/>
          <p:nvPr/>
        </p:nvSpPr>
        <p:spPr>
          <a:xfrm>
            <a:off x="1782618" y="2235200"/>
            <a:ext cx="3786909" cy="9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Select */columns from Tab1</a:t>
            </a:r>
          </a:p>
          <a:p>
            <a:r>
              <a:rPr lang="en-US" dirty="0">
                <a:solidFill>
                  <a:schemeClr val="bg2"/>
                </a:solidFill>
              </a:rPr>
              <a:t>Union</a:t>
            </a:r>
          </a:p>
          <a:p>
            <a:r>
              <a:rPr lang="en-US" dirty="0">
                <a:solidFill>
                  <a:schemeClr val="bg2"/>
                </a:solidFill>
              </a:rPr>
              <a:t>Select */columns from Tab2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D620F0-D7F6-464B-A661-70BEF4622E05}"/>
              </a:ext>
            </a:extLst>
          </p:cNvPr>
          <p:cNvSpPr/>
          <p:nvPr/>
        </p:nvSpPr>
        <p:spPr>
          <a:xfrm>
            <a:off x="1782618" y="5015345"/>
            <a:ext cx="3971637" cy="9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Select */columns from Tab1</a:t>
            </a:r>
          </a:p>
          <a:p>
            <a:r>
              <a:rPr lang="en-US" dirty="0">
                <a:solidFill>
                  <a:schemeClr val="bg2"/>
                </a:solidFill>
              </a:rPr>
              <a:t>Union All</a:t>
            </a:r>
          </a:p>
          <a:p>
            <a:r>
              <a:rPr lang="en-US" dirty="0">
                <a:solidFill>
                  <a:schemeClr val="bg2"/>
                </a:solidFill>
              </a:rPr>
              <a:t>Select */columns from Tab2</a:t>
            </a:r>
          </a:p>
        </p:txBody>
      </p:sp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E6BB003A-0B6F-4ABE-A692-D68E4F209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776" y="3855866"/>
            <a:ext cx="2953973" cy="209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17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5AFBB8-7EA1-4CF7-9A7D-7A7897B336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581891"/>
            <a:ext cx="10687175" cy="5617741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Intersect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used to combine two SELECT statements, but it only returns the records which are common from both SELECT statements.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displays the rows which are present in the first query but absent in the second query with no duplicates.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Syntax   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DC82-6BD9-488C-A6FA-51A23974D9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4411-3F58-41A1-ADB2-FA4AF54809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4B59-FC4A-4A1C-A0BB-45433E36BC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0A3158-075D-42B8-A56F-088E3DB836D4}"/>
              </a:ext>
            </a:extLst>
          </p:cNvPr>
          <p:cNvSpPr/>
          <p:nvPr/>
        </p:nvSpPr>
        <p:spPr>
          <a:xfrm>
            <a:off x="1681018" y="2087418"/>
            <a:ext cx="3703782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Select */columns from Tab1</a:t>
            </a:r>
          </a:p>
          <a:p>
            <a:r>
              <a:rPr lang="en-US" dirty="0">
                <a:solidFill>
                  <a:schemeClr val="bg2"/>
                </a:solidFill>
              </a:rPr>
              <a:t> Intersect</a:t>
            </a:r>
          </a:p>
          <a:p>
            <a:r>
              <a:rPr lang="en-US" dirty="0">
                <a:solidFill>
                  <a:schemeClr val="bg2"/>
                </a:solidFill>
              </a:rPr>
              <a:t>Select */columns from Tab2</a:t>
            </a:r>
          </a:p>
          <a:p>
            <a:pPr algn="ctr"/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DE676E8-EC68-41F9-B8A8-6279BF05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14" y="1847273"/>
            <a:ext cx="2766300" cy="15817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4282A9-3860-4E58-9C14-9F7B5155F99B}"/>
              </a:ext>
            </a:extLst>
          </p:cNvPr>
          <p:cNvSpPr/>
          <p:nvPr/>
        </p:nvSpPr>
        <p:spPr>
          <a:xfrm>
            <a:off x="1877286" y="4664364"/>
            <a:ext cx="3507514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Select */columns from Tab1</a:t>
            </a:r>
          </a:p>
          <a:p>
            <a:r>
              <a:rPr lang="en-US" dirty="0">
                <a:solidFill>
                  <a:schemeClr val="bg2"/>
                </a:solidFill>
              </a:rPr>
              <a:t> Except</a:t>
            </a:r>
          </a:p>
          <a:p>
            <a:r>
              <a:rPr lang="en-US" dirty="0">
                <a:solidFill>
                  <a:schemeClr val="bg2"/>
                </a:solidFill>
              </a:rPr>
              <a:t>Select */columns from Tab2</a:t>
            </a:r>
          </a:p>
          <a:p>
            <a:pPr algn="ctr"/>
            <a:endParaRPr lang="en-US" dirty="0"/>
          </a:p>
        </p:txBody>
      </p:sp>
      <p:pic>
        <p:nvPicPr>
          <p:cNvPr id="12" name="Picture 11" descr="Diagram, venn diagram&#10;&#10;Description automatically generated">
            <a:extLst>
              <a:ext uri="{FF2B5EF4-FFF2-40B4-BE49-F238E27FC236}">
                <a16:creationId xmlns:a16="http://schemas.microsoft.com/office/drawing/2014/main" id="{C034B584-3AEA-420F-A589-901B66BA4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794" y="4599710"/>
            <a:ext cx="2773920" cy="137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3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63B8EA-C562-48C9-AFFC-EFE01D937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Constraints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8397-0F35-4257-8D1E-5A722E06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5E5E-B184-4C2C-A49B-FE43FEBA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3FAB-6D06-4316-AD4F-4C79139B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246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2ED4-22A8-4191-B298-EC3E33BB9C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303506"/>
            <a:ext cx="10687175" cy="4896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Constraints and need for Constraints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 of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to add the constraints for the existing tables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to see the list of constraints in Table / DB Level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Enable / Disable the constraints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Drop the constraints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Differences between Primary key and Unique constraints</a:t>
            </a:r>
            <a:endParaRPr lang="en-US" dirty="0"/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 delete cascade and on delete set null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1D3EF-E887-4C64-BFC8-3ABD5FC4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60093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40BB-C1FB-4377-BBAA-A3141180B1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28F36-C515-44C8-B9C4-854BD2BA56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C7037-E85D-4A88-8458-A78AA30C11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62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D26D94-C0FE-4EF0-A1C2-88CC6808A9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131216"/>
            <a:ext cx="10687175" cy="5068416"/>
          </a:xfrm>
        </p:spPr>
        <p:txBody>
          <a:bodyPr/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Constraints are the predefined set of rules and restrictions applied on the tables or columns for restricting unauthorized values to be inserted into the tables.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SQL Constraints restricts the type of data that is to be inserted in the table of the database allowing better results while executing SQL queries.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SQL Server categories the constraints into two types: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inter-bold"/>
              </a:rPr>
              <a:t>            1. Table level constraints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inter-bold"/>
              </a:rPr>
              <a:t>            2. Column level constraints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ter-bold"/>
                <a:cs typeface="Calibri" panose="020F0502020204030204" pitchFamily="34" charset="0"/>
              </a:rPr>
              <a:t>Types of Constraints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D3EC7-79F2-4940-9176-AF7DE2BD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642655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is Constraints and need for Constraints ?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C419F-92DF-447F-B509-1442753F80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0BED-E743-426A-BC87-5E2C8BD741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FEAC-2D56-4D9A-AFC0-355C1394F1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FD69D1D-5878-479D-86A2-3F0FC2BC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2882"/>
            <a:ext cx="4439055" cy="3286749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1D32C1-CE1E-4551-8B9F-1CAE587924FF}"/>
              </a:ext>
            </a:extLst>
          </p:cNvPr>
          <p:cNvCxnSpPr>
            <a:cxnSpLocks/>
          </p:cNvCxnSpPr>
          <p:nvPr/>
        </p:nvCxnSpPr>
        <p:spPr>
          <a:xfrm>
            <a:off x="1888978" y="4543720"/>
            <a:ext cx="4003249" cy="838986"/>
          </a:xfrm>
          <a:prstGeom prst="bentConnector3">
            <a:avLst/>
          </a:prstGeom>
          <a:ln>
            <a:solidFill>
              <a:srgbClr val="125798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373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CB893-1896-439E-A0CD-45597F18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4E945-BF54-4857-A70A-2D6517FE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8272E-58F6-437A-ADD0-36452849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5044A-5C84-4E1B-B2DC-242F52DF8788}"/>
              </a:ext>
            </a:extLst>
          </p:cNvPr>
          <p:cNvSpPr txBox="1"/>
          <p:nvPr/>
        </p:nvSpPr>
        <p:spPr>
          <a:xfrm>
            <a:off x="473354" y="348792"/>
            <a:ext cx="109425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Null Constraint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column should be a value. It does not store any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apply NOT NULL constraints either during the creation of the table or after creating the table using the ALTER statement.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1" i="0" dirty="0">
                <a:solidFill>
                  <a:srgbClr val="610B4B"/>
                </a:solidFill>
                <a:effectLst/>
                <a:latin typeface="erdana"/>
              </a:rPr>
              <a:t>CHECK Constraint</a:t>
            </a:r>
          </a:p>
          <a:p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constraint is used to limit the range of values in a column.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can apply CHECK constraints while creating the table or after creating the table using the ALTER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1" i="0" dirty="0">
                <a:solidFill>
                  <a:srgbClr val="610B4B"/>
                </a:solidFill>
                <a:effectLst/>
                <a:latin typeface="erdana"/>
              </a:rPr>
              <a:t>DEFAULT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constraint is used to insert the default value in the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he user does not specify any value for that column.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Example for Default Constraint after creating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      ALTER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salary_info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      Add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Constraint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DF__Constraint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DEFAULT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(GETDATE())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Salary_Date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40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EB248-ADAD-480C-B6AD-D3358FA8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AE740-6F4E-4E25-A90F-F2A05E45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4CE1-38AA-4916-A74A-E74CAB67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FA309-F2D4-44F1-8EAE-31084E10CF2C}"/>
              </a:ext>
            </a:extLst>
          </p:cNvPr>
          <p:cNvSpPr txBox="1"/>
          <p:nvPr/>
        </p:nvSpPr>
        <p:spPr>
          <a:xfrm>
            <a:off x="473354" y="348792"/>
            <a:ext cx="10942506" cy="6007558"/>
          </a:xfrm>
          <a:prstGeom prst="rect">
            <a:avLst/>
          </a:prstGeom>
          <a:noFill/>
        </p:spPr>
        <p:txBody>
          <a:bodyPr wrap="square" lIns="180000" tIns="72000" rtlCol="0">
            <a:noAutofit/>
          </a:bodyPr>
          <a:lstStyle/>
          <a:p>
            <a:r>
              <a:rPr lang="en-US" dirty="0"/>
              <a:t>Primary Key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Georgia" panose="02040502050405020303" pitchFamily="18" charset="0"/>
              </a:rPr>
              <a:t> Each table must have one and only one primary key, not more than 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Georgia" panose="02040502050405020303" pitchFamily="18" charset="0"/>
              </a:rPr>
              <a:t> A primary key cannot contain NULL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Georgia" panose="02040502050405020303" pitchFamily="18" charset="0"/>
              </a:rPr>
              <a:t> It may consist of one or more columns.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Georgia" panose="02040502050405020303" pitchFamily="18" charset="0"/>
              </a:rPr>
              <a:t> All columns must be defined as NOT NULL.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Georgia" panose="02040502050405020303" pitchFamily="18" charset="0"/>
              </a:rPr>
              <a:t> A primary key is clustered unique index by default.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D1D1D"/>
              </a:solidFill>
              <a:latin typeface="Georgia" panose="02040502050405020303" pitchFamily="18" charset="0"/>
            </a:endParaRPr>
          </a:p>
          <a:p>
            <a:pPr algn="l"/>
            <a:r>
              <a:rPr lang="en-US" b="0" i="0" dirty="0">
                <a:solidFill>
                  <a:srgbClr val="1D1D1D"/>
                </a:solidFill>
                <a:effectLst/>
                <a:latin typeface="Georgia" panose="02040502050405020303" pitchFamily="18" charset="0"/>
              </a:rPr>
              <a:t> UNIQUE KEY </a:t>
            </a:r>
          </a:p>
          <a:p>
            <a:pPr algn="l"/>
            <a:endParaRPr lang="en-US" b="0" i="0" dirty="0">
              <a:solidFill>
                <a:srgbClr val="1D1D1D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Georgia" panose="02040502050405020303" pitchFamily="18" charset="0"/>
              </a:rPr>
              <a:t> constraint guarantees the uniqueness of the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Georgia" panose="02040502050405020303" pitchFamily="18" charset="0"/>
              </a:rPr>
              <a:t> Multiple unique keys can be defined on a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Georgia" panose="02040502050405020303" pitchFamily="18" charset="0"/>
              </a:rPr>
              <a:t> A column may contain a NULL value, but only one NULL value per column is allowed.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Georgia" panose="02040502050405020303" pitchFamily="18" charset="0"/>
              </a:rPr>
              <a:t> A unique key may create a non-clustered index by default.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D1D"/>
              </a:solidFill>
              <a:effectLst/>
              <a:latin typeface="Georgia" panose="02040502050405020303" pitchFamily="18" charset="0"/>
            </a:endParaRPr>
          </a:p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FOREIGN KEY Constraint</a:t>
            </a:r>
          </a:p>
          <a:p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foreign key is a database key that links two tables together.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constraint is also known as referencing key as it identifies the relationships between the tables by referencing a column of the child table containing the foreign key to the PRIMARY KEY column of the parent table.</a:t>
            </a:r>
            <a:endParaRPr lang="en-US" dirty="0">
              <a:solidFill>
                <a:srgbClr val="1D1D1D"/>
              </a:solidFill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D1D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D1D1D"/>
              </a:solidFill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D1D"/>
              </a:solidFill>
              <a:effectLst/>
              <a:latin typeface="Georgia" panose="02040502050405020303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7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2F796-038E-40D0-AD3C-E4C6901FD4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B809E-A9FF-430E-986E-C502A2149B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6D621-AE9D-48CC-95BE-0B21527261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DBMS | Types of Databases - javatpoint">
            <a:extLst>
              <a:ext uri="{FF2B5EF4-FFF2-40B4-BE49-F238E27FC236}">
                <a16:creationId xmlns:a16="http://schemas.microsoft.com/office/drawing/2014/main" id="{C930FD28-2515-4DFE-B33C-B991529B0A6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13" y="1046374"/>
            <a:ext cx="5768502" cy="353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49BE8F-A2EE-4AFC-9A14-DCC8A6755BCE}"/>
              </a:ext>
            </a:extLst>
          </p:cNvPr>
          <p:cNvSpPr txBox="1"/>
          <p:nvPr/>
        </p:nvSpPr>
        <p:spPr>
          <a:xfrm>
            <a:off x="473354" y="1614790"/>
            <a:ext cx="5474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IBM DB2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Informix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Sybase</a:t>
            </a:r>
          </a:p>
          <a:p>
            <a:endParaRPr lang="en-US" dirty="0"/>
          </a:p>
          <a:p>
            <a:r>
              <a:rPr lang="en-US" b="1" dirty="0"/>
              <a:t>No SQL DB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Hbase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Couch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Cassandra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09209-5E55-4922-8799-DC9547127047}"/>
              </a:ext>
            </a:extLst>
          </p:cNvPr>
          <p:cNvSpPr txBox="1"/>
          <p:nvPr/>
        </p:nvSpPr>
        <p:spPr>
          <a:xfrm>
            <a:off x="3421930" y="3996965"/>
            <a:ext cx="2526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Cloud DB</a:t>
            </a:r>
          </a:p>
          <a:p>
            <a:endParaRPr lang="en-US" dirty="0"/>
          </a:p>
          <a:p>
            <a:r>
              <a:rPr lang="en-US" dirty="0"/>
              <a:t> Microsoft Azure</a:t>
            </a:r>
          </a:p>
          <a:p>
            <a:r>
              <a:rPr lang="en-US" dirty="0"/>
              <a:t> AWS</a:t>
            </a:r>
          </a:p>
          <a:p>
            <a:r>
              <a:rPr lang="en-US" dirty="0"/>
              <a:t> IBM</a:t>
            </a:r>
          </a:p>
          <a:p>
            <a:r>
              <a:rPr lang="en-US" dirty="0"/>
              <a:t> Google Cloud Platform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3BF4-11AA-43BA-A0F4-8C7E1706EDC3}"/>
              </a:ext>
            </a:extLst>
          </p:cNvPr>
          <p:cNvSpPr txBox="1"/>
          <p:nvPr/>
        </p:nvSpPr>
        <p:spPr>
          <a:xfrm>
            <a:off x="473354" y="1225485"/>
            <a:ext cx="191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27162901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E9757-4CA9-4974-8279-A3572E67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34E5D-C179-4735-9F7B-19896068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0704E-0354-45B4-B2B4-1BD41DBC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79437-350E-4356-B207-46F72A135FFA}"/>
              </a:ext>
            </a:extLst>
          </p:cNvPr>
          <p:cNvSpPr txBox="1"/>
          <p:nvPr/>
        </p:nvSpPr>
        <p:spPr>
          <a:xfrm>
            <a:off x="398834" y="223736"/>
            <a:ext cx="1114789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the constraints for the existing table columns</a:t>
            </a:r>
          </a:p>
          <a:p>
            <a:endParaRPr lang="en-US" dirty="0"/>
          </a:p>
          <a:p>
            <a:r>
              <a:rPr lang="en-US" dirty="0"/>
              <a:t>Syntax 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Alter table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Table_name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add constraint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constraint_name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constraint_type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Not Null constraint:  </a:t>
            </a:r>
          </a:p>
          <a:p>
            <a:endParaRPr lang="en-US" b="1" i="0" dirty="0">
              <a:solidFill>
                <a:srgbClr val="006699"/>
              </a:solidFill>
              <a:effectLst/>
              <a:latin typeface="inter-regular"/>
            </a:endParaRPr>
          </a:p>
          <a:p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ALTER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Sales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ALTER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COLUMN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Vendor_Name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varchar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(75) </a:t>
            </a:r>
            <a:r>
              <a:rPr lang="en-US" b="0" i="0" dirty="0">
                <a:solidFill>
                  <a:srgbClr val="808080"/>
                </a:solidFill>
                <a:effectLst/>
                <a:latin typeface="inter-regular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808080"/>
                </a:solidFill>
                <a:effectLst/>
                <a:latin typeface="inter-regular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</a:p>
          <a:p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dirty="0"/>
              <a:t>Check constraint : </a:t>
            </a:r>
          </a:p>
          <a:p>
            <a:pPr algn="just"/>
            <a:endParaRPr lang="en-US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ALTER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salary_info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CONSTRAINT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CK_Salary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CHECK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(Salary&gt;10000);</a:t>
            </a:r>
          </a:p>
          <a:p>
            <a:pPr algn="just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inter-regular"/>
              </a:rPr>
              <a:t>Primay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 Key :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ALTER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person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CONSTRAINT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PK__person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PRIMARY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(ID);  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r>
              <a:rPr lang="en-US" dirty="0"/>
              <a:t>Foreign Key :</a:t>
            </a:r>
          </a:p>
          <a:p>
            <a:endParaRPr lang="en-US" dirty="0"/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ALTER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Child_Table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CONSTRAINT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FK_Constraint_ID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FOREIGN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(ID)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REFERENCES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Parent_Table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(PID);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82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68EF8-740E-407E-885A-7E66F3C2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25E4A-791A-410A-9445-2BBF3833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F4073-D823-48B8-AA3E-1B8F8A01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CE834-F28A-4B68-BB22-09D2777D440E}"/>
              </a:ext>
            </a:extLst>
          </p:cNvPr>
          <p:cNvSpPr txBox="1"/>
          <p:nvPr/>
        </p:nvSpPr>
        <p:spPr>
          <a:xfrm>
            <a:off x="473354" y="408562"/>
            <a:ext cx="1088855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see the list of Constraints details</a:t>
            </a:r>
          </a:p>
          <a:p>
            <a:endParaRPr lang="en-US" dirty="0"/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   SELECT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CONSTRAINT_NAME, TABLE_SCHEMA, TABLE_NAME, CONSTRAINT_TYPE 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   FROM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INFORMATION_SCHEMA.TABLE_CONSTRAINTS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   WHERE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TABLE_NAME=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‘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Product_dets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’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 / disable the Constraints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     Syntax:    Alter table &lt;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&gt; disable constraint &lt;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constraint_name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&gt;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                      Alter table &lt;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&gt; enable constraint &lt;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constraint_name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&gt;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inter-regular"/>
              </a:rPr>
              <a:t>Drop the Constraints: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  Syntax:       Alter table &lt;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&gt; drop constraint &lt;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constraint_name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&gt;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r>
              <a:rPr lang="en-US" sz="1600" b="1" i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DELETE CASCADE : 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 Neue"/>
              </a:rPr>
              <a:t>It specifies that the child data is deleted when the parent data is deleted.</a:t>
            </a:r>
          </a:p>
          <a:p>
            <a:endParaRPr lang="en-US" sz="1600" dirty="0">
              <a:solidFill>
                <a:srgbClr val="333333"/>
              </a:solidFill>
              <a:latin typeface="Helvetica Neue"/>
              <a:cs typeface="Calibri" panose="020F0502020204030204" pitchFamily="34" charset="0"/>
            </a:endParaRPr>
          </a:p>
          <a:p>
            <a:r>
              <a:rPr lang="en-US" sz="1600" b="1" i="0" dirty="0">
                <a:solidFill>
                  <a:schemeClr val="bg1">
                    <a:lumMod val="50000"/>
                  </a:schemeClr>
                </a:solidFill>
                <a:effectLst/>
                <a:latin typeface="Helvetica Neue"/>
                <a:cs typeface="Calibri" panose="020F0502020204030204" pitchFamily="34" charset="0"/>
              </a:rPr>
              <a:t> </a:t>
            </a:r>
            <a:r>
              <a:rPr lang="en-US" sz="1600" b="1" i="0" dirty="0">
                <a:solidFill>
                  <a:schemeClr val="bg1">
                    <a:lumMod val="50000"/>
                  </a:schemeClr>
                </a:solidFill>
                <a:effectLst/>
                <a:latin typeface="Helvetica Neue"/>
              </a:rPr>
              <a:t>SET NULL</a:t>
            </a:r>
            <a:r>
              <a:rPr lang="en-US" sz="1600" b="1" i="0" dirty="0">
                <a:solidFill>
                  <a:schemeClr val="bg1">
                    <a:lumMod val="50000"/>
                  </a:schemeClr>
                </a:solidFill>
                <a:effectLst/>
                <a:latin typeface="Helvetica Neue"/>
                <a:cs typeface="Calibri" panose="020F0502020204030204" pitchFamily="34" charset="0"/>
              </a:rPr>
              <a:t> :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 Neue"/>
              </a:rPr>
              <a:t>It means that the child data is set to NULL when the parent data is deleted or updated.</a:t>
            </a:r>
            <a:endParaRPr lang="en-US" sz="1600" b="1" i="0" dirty="0">
              <a:solidFill>
                <a:srgbClr val="777777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i="0" dirty="0"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b="1" dirty="0">
                <a:solidFill>
                  <a:srgbClr val="777777"/>
                </a:solidFill>
                <a:latin typeface="Helvetica Neue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700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BF063-E3B5-42B3-B393-D972B24B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0D688-B1C5-4A56-AA4E-F4567C76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A23B5-BE8D-4A43-BF3E-03CE637084AD}"/>
              </a:ext>
            </a:extLst>
          </p:cNvPr>
          <p:cNvSpPr txBox="1"/>
          <p:nvPr/>
        </p:nvSpPr>
        <p:spPr>
          <a:xfrm>
            <a:off x="798879" y="4279022"/>
            <a:ext cx="10594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bg2"/>
                </a:solidFill>
                <a:ea typeface="+mn-lt"/>
                <a:cs typeface="+mn-lt"/>
              </a:rPr>
              <a:t>Thank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7831B5-9179-4326-A414-4DF8733ADF42}"/>
              </a:ext>
            </a:extLst>
          </p:cNvPr>
          <p:cNvGrpSpPr/>
          <p:nvPr/>
        </p:nvGrpSpPr>
        <p:grpSpPr>
          <a:xfrm>
            <a:off x="4537922" y="2216364"/>
            <a:ext cx="2829045" cy="1757896"/>
            <a:chOff x="498858" y="433975"/>
            <a:chExt cx="2048448" cy="1272853"/>
          </a:xfrm>
        </p:grpSpPr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B6B225B0-9B51-4502-AE83-B79A3987210D}"/>
                </a:ext>
              </a:extLst>
            </p:cNvPr>
            <p:cNvSpPr/>
            <p:nvPr userDrawn="1"/>
          </p:nvSpPr>
          <p:spPr>
            <a:xfrm>
              <a:off x="1396473" y="795145"/>
              <a:ext cx="1150833" cy="911683"/>
            </a:xfrm>
            <a:prstGeom prst="wedgeRectCallout">
              <a:avLst>
                <a:gd name="adj1" fmla="val -33132"/>
                <a:gd name="adj2" fmla="val 68382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48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</a:t>
              </a:r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584C27EA-F11D-4D69-81D7-CF4CA1FCB4A6}"/>
                </a:ext>
              </a:extLst>
            </p:cNvPr>
            <p:cNvSpPr/>
            <p:nvPr userDrawn="1"/>
          </p:nvSpPr>
          <p:spPr>
            <a:xfrm>
              <a:off x="498858" y="433975"/>
              <a:ext cx="1150834" cy="924427"/>
            </a:xfrm>
            <a:prstGeom prst="wedgeRectCallout">
              <a:avLst>
                <a:gd name="adj1" fmla="val 33713"/>
                <a:gd name="adj2" fmla="val 67647"/>
              </a:avLst>
            </a:prstGeom>
            <a:solidFill>
              <a:srgbClr val="FFCA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82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5AEF4A-2759-4280-AA0D-FE6ECE7E53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150070"/>
            <a:ext cx="10687175" cy="50495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Databases are used in real world the below business sectors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Telecom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Retail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Banking / Credit Union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Finance and Insurance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Tours and Travels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Import and Export (Logistics)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Ecommerce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C8DB2B-4E69-4797-8B6A-AE96EE0E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557814"/>
          </a:xfrm>
        </p:spPr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Are Databases Used in the Real World?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A7C8-1A61-4A03-97F2-50DC315E90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6770B-C893-4634-85F4-9CA4A603A0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2A0D-45D8-478E-9FB6-FF3C4D614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0A369E8-52F7-40BA-9D9B-A94833800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800" y="1897599"/>
            <a:ext cx="5237894" cy="40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2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F521D8A-8DA5-4B0A-A0B8-9B74D1875D7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53645865"/>
              </p:ext>
            </p:extLst>
          </p:nvPr>
        </p:nvGraphicFramePr>
        <p:xfrm>
          <a:off x="549275" y="1564849"/>
          <a:ext cx="10687050" cy="4242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525">
                  <a:extLst>
                    <a:ext uri="{9D8B030D-6E8A-4147-A177-3AD203B41FA5}">
                      <a16:colId xmlns:a16="http://schemas.microsoft.com/office/drawing/2014/main" val="2937824589"/>
                    </a:ext>
                  </a:extLst>
                </a:gridCol>
                <a:gridCol w="5343525">
                  <a:extLst>
                    <a:ext uri="{9D8B030D-6E8A-4147-A177-3AD203B41FA5}">
                      <a16:colId xmlns:a16="http://schemas.microsoft.com/office/drawing/2014/main" val="3931812986"/>
                    </a:ext>
                  </a:extLst>
                </a:gridCol>
              </a:tblGrid>
              <a:tr h="465427"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96494"/>
                  </a:ext>
                </a:extLst>
              </a:tr>
              <a:tr h="46542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DBMS applications store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as file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RDBMS applications store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in a tabular form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36122"/>
                  </a:ext>
                </a:extLst>
              </a:tr>
              <a:tr h="465427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Normalization is not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present in DBMS.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Normalization is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present in RDBMS.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10407"/>
                  </a:ext>
                </a:extLst>
              </a:tr>
              <a:tr h="72475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DBMS does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apply any security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with regards to data manipulation.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RDBMS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integrity constraint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the purpose of ACID Property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204966"/>
                  </a:ext>
                </a:extLst>
              </a:tr>
              <a:tr h="72475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DBMS is meant to be for small organization and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deal with small data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supports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user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RDBMS is designed to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 large amount of data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supports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users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81393"/>
                  </a:ext>
                </a:extLst>
              </a:tr>
              <a:tr h="465427">
                <a:tc>
                  <a:txBody>
                    <a:bodyPr/>
                    <a:lstStyle/>
                    <a:p>
                      <a:r>
                        <a:rPr lang="en-US" dirty="0"/>
                        <a:t>Data redundancy is common in 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Keys and Indexes do not allow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51587"/>
                  </a:ext>
                </a:extLst>
              </a:tr>
              <a:tr h="465427">
                <a:tc>
                  <a:txBody>
                    <a:bodyPr/>
                    <a:lstStyle/>
                    <a:p>
                      <a:r>
                        <a:rPr lang="en-US" dirty="0"/>
                        <a:t>DBMS not support for Client-Server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RDBMS support for Client – Server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75062"/>
                  </a:ext>
                </a:extLst>
              </a:tr>
              <a:tr h="465427">
                <a:tc>
                  <a:txBody>
                    <a:bodyPr/>
                    <a:lstStyle/>
                    <a:p>
                      <a:r>
                        <a:rPr lang="en-US" dirty="0"/>
                        <a:t>Examples: XML/JSON and FoxPro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Examples: SQL Server, Oracle and MySQL…etc.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68833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8882A0D-C271-4F3E-AF21-4D4756F0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vs RDBMS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102C-9649-4BFE-A48E-7980B4ED32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1FC7-2B88-4D1A-8A11-52819BC6B9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AC18E-4339-4B3E-B52F-B7CC3FB32B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8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BCF22B-5C91-44CF-B1A3-13F384318A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140643"/>
            <a:ext cx="10687175" cy="5058989"/>
          </a:xfrm>
        </p:spPr>
        <p:txBody>
          <a:bodyPr/>
          <a:lstStyle/>
          <a:p>
            <a:r>
              <a:rPr lang="en-US" sz="2000" i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models in DBMS help to understand the design at the conceptual, physical, and logical levels as it provides a clear picture of the data making it easier for developers to create a physical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models are used to describe how the data is stored, accessed, and updated in a DBMS.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Types of Data Model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Source Sans Pro" panose="020B0503030403020204" pitchFamily="34" charset="0"/>
              </a:rPr>
              <a:t>                     </a:t>
            </a:r>
            <a:r>
              <a:rPr lang="en-US" sz="2000" i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Hierarchical Model</a:t>
            </a:r>
          </a:p>
          <a:p>
            <a:pPr marL="0" indent="0">
              <a:buNone/>
            </a:pPr>
            <a:r>
              <a:rPr lang="en-US" sz="2000" i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Network Model</a:t>
            </a:r>
          </a:p>
          <a:p>
            <a:pPr marL="0" indent="0">
              <a:buNone/>
            </a:pPr>
            <a:r>
              <a:rPr lang="en-US" sz="2000" i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Entity-Relationship model (ER Model)</a:t>
            </a:r>
          </a:p>
          <a:p>
            <a:pPr marL="0" indent="0">
              <a:buNone/>
            </a:pPr>
            <a:r>
              <a:rPr lang="en-US" sz="2000" i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Relational Model</a:t>
            </a:r>
          </a:p>
          <a:p>
            <a:pPr marL="0" indent="0">
              <a:buNone/>
            </a:pPr>
            <a:r>
              <a:rPr lang="en-US" sz="2000" i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Object-Oriented Data model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10006E-40ED-4410-A6AF-4553C8A7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482400"/>
          </a:xfrm>
        </p:spPr>
        <p:txBody>
          <a:bodyPr/>
          <a:lstStyle/>
          <a:p>
            <a:r>
              <a:rPr lang="en-US" dirty="0"/>
              <a:t>Data Models in DBMS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E25F3-AFDD-48E2-94BA-40DD928F47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B1BD7-A0FB-4C20-A0E1-EBB01C2B2B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306A-E8F6-4D5B-BD9F-7875571A0F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3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63B8EA-C562-48C9-AFFC-EFE01D937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E-R Modeling and Diagrams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8397-0F35-4257-8D1E-5A722E06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August 7,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5E5E-B184-4C2C-A49B-FE43FEBA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3FAB-6D06-4316-AD4F-4C79139B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09620"/>
      </p:ext>
    </p:extLst>
  </p:cSld>
  <p:clrMapOvr>
    <a:masterClrMapping/>
  </p:clrMapOvr>
</p:sld>
</file>

<file path=ppt/theme/theme1.xml><?xml version="1.0" encoding="utf-8"?>
<a:theme xmlns:a="http://schemas.openxmlformats.org/drawingml/2006/main" name="Particle theme Master">
  <a:themeElements>
    <a:clrScheme name="Trellance Brand Colors">
      <a:dk1>
        <a:srgbClr val="683065"/>
      </a:dk1>
      <a:lt1>
        <a:srgbClr val="626262"/>
      </a:lt1>
      <a:dk2>
        <a:srgbClr val="3C3C3C"/>
      </a:dk2>
      <a:lt2>
        <a:srgbClr val="FFFFFF"/>
      </a:lt2>
      <a:accent1>
        <a:srgbClr val="1874CB"/>
      </a:accent1>
      <a:accent2>
        <a:srgbClr val="003273"/>
      </a:accent2>
      <a:accent3>
        <a:srgbClr val="FFCA0D"/>
      </a:accent3>
      <a:accent4>
        <a:srgbClr val="00AEEF"/>
      </a:accent4>
      <a:accent5>
        <a:srgbClr val="39A60D"/>
      </a:accent5>
      <a:accent6>
        <a:srgbClr val="7BCA0D"/>
      </a:accent6>
      <a:hlink>
        <a:srgbClr val="1874CB"/>
      </a:hlink>
      <a:folHlink>
        <a:srgbClr val="CBE7FF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1F75A93D707E40B8BEBF5CED4CC2BA" ma:contentTypeVersion="4" ma:contentTypeDescription="Create a new document." ma:contentTypeScope="" ma:versionID="ee34b9e9c3c8276561436dbece71da62">
  <xsd:schema xmlns:xsd="http://www.w3.org/2001/XMLSchema" xmlns:xs="http://www.w3.org/2001/XMLSchema" xmlns:p="http://schemas.microsoft.com/office/2006/metadata/properties" xmlns:ns2="ed069d85-9442-4ec0-b106-c972a15e73f9" targetNamespace="http://schemas.microsoft.com/office/2006/metadata/properties" ma:root="true" ma:fieldsID="bec24e795b52af4adddcd2db0833af37" ns2:_="">
    <xsd:import namespace="ed069d85-9442-4ec0-b106-c972a15e7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69d85-9442-4ec0-b106-c972a15e7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A5C84C-72E9-46A4-9E6F-903440BBCC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069d85-9442-4ec0-b106-c972a15e73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5A93A9-4E34-4182-8810-FAC22749A1F1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9bfe052e-5173-4b6b-b924-4f8e2a001156"/>
    <ds:schemaRef ds:uri="c182292e-4474-4a6a-ab9b-f7b200927b5d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63BFB43-00F1-4787-8E32-06B29C863F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Community Brands</Template>
  <TotalTime>25935</TotalTime>
  <Words>4212</Words>
  <Application>Microsoft Office PowerPoint</Application>
  <PresentationFormat>Widescreen</PresentationFormat>
  <Paragraphs>712</Paragraphs>
  <Slides>52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7" baseType="lpstr">
      <vt:lpstr>-apple-system</vt:lpstr>
      <vt:lpstr>Arial</vt:lpstr>
      <vt:lpstr>Calibri</vt:lpstr>
      <vt:lpstr>erdana</vt:lpstr>
      <vt:lpstr>Franklin Gothic Medium</vt:lpstr>
      <vt:lpstr>Georgia</vt:lpstr>
      <vt:lpstr>Helvetica Neue</vt:lpstr>
      <vt:lpstr>inter-bold</vt:lpstr>
      <vt:lpstr>inter-regular</vt:lpstr>
      <vt:lpstr>Roboto</vt:lpstr>
      <vt:lpstr>Roboto Light</vt:lpstr>
      <vt:lpstr>Source Sans Pro</vt:lpstr>
      <vt:lpstr>Source Sans Pro Regular</vt:lpstr>
      <vt:lpstr>Wingdings</vt:lpstr>
      <vt:lpstr>Particle theme Master</vt:lpstr>
      <vt:lpstr>SQL Server</vt:lpstr>
      <vt:lpstr> Introduction to Database</vt:lpstr>
      <vt:lpstr>Outline</vt:lpstr>
      <vt:lpstr>PowerPoint Presentation</vt:lpstr>
      <vt:lpstr>PowerPoint Presentation</vt:lpstr>
      <vt:lpstr>How Are Databases Used in the Real World? </vt:lpstr>
      <vt:lpstr>DBMS vs RDBMS</vt:lpstr>
      <vt:lpstr>Data Models in DBMS</vt:lpstr>
      <vt:lpstr>E-R Modeling and Diagrams</vt:lpstr>
      <vt:lpstr>What is an ER Model?</vt:lpstr>
      <vt:lpstr>PowerPoint Presentation</vt:lpstr>
      <vt:lpstr>PowerPoint Presentation</vt:lpstr>
      <vt:lpstr>Normalization and Denormalization</vt:lpstr>
      <vt:lpstr>Normalization</vt:lpstr>
      <vt:lpstr>De Normalization</vt:lpstr>
      <vt:lpstr>Normalization vs Denormalization</vt:lpstr>
      <vt:lpstr>Data Types</vt:lpstr>
      <vt:lpstr>Data Types </vt:lpstr>
      <vt:lpstr>SQL Server Languages</vt:lpstr>
      <vt:lpstr>SQL Server Languages (DML, DDL, TCL, DCL) </vt:lpstr>
      <vt:lpstr>Operators and Aliases</vt:lpstr>
      <vt:lpstr>Operators in SQL</vt:lpstr>
      <vt:lpstr>Aliases</vt:lpstr>
      <vt:lpstr>Functions</vt:lpstr>
      <vt:lpstr>Functions in SQL </vt:lpstr>
      <vt:lpstr>String Functions</vt:lpstr>
      <vt:lpstr>Aggregate Functions </vt:lpstr>
      <vt:lpstr>Date and Time Functions</vt:lpstr>
      <vt:lpstr>Window Functions</vt:lpstr>
      <vt:lpstr>Null Functions</vt:lpstr>
      <vt:lpstr>Conversion Functions  / System Functions</vt:lpstr>
      <vt:lpstr>Clauses in SQL Server</vt:lpstr>
      <vt:lpstr>Clauses in SQL </vt:lpstr>
      <vt:lpstr>Query hierarchy using where, Group by, Having and Order by</vt:lpstr>
      <vt:lpstr>JOINS</vt:lpstr>
      <vt:lpstr>Joins</vt:lpstr>
      <vt:lpstr>Inner Join</vt:lpstr>
      <vt:lpstr>Outer Join</vt:lpstr>
      <vt:lpstr>Cross join</vt:lpstr>
      <vt:lpstr>Self Join</vt:lpstr>
      <vt:lpstr>Set Operators</vt:lpstr>
      <vt:lpstr>Set Operators</vt:lpstr>
      <vt:lpstr>PowerPoint Presentation</vt:lpstr>
      <vt:lpstr>PowerPoint Presentation</vt:lpstr>
      <vt:lpstr>Constraints</vt:lpstr>
      <vt:lpstr>Outline</vt:lpstr>
      <vt:lpstr>What is Constraints and need for Constraints ?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Correa</dc:creator>
  <cp:lastModifiedBy>Prabhakar Borra</cp:lastModifiedBy>
  <cp:revision>694</cp:revision>
  <cp:lastPrinted>2018-09-10T21:50:39Z</cp:lastPrinted>
  <dcterms:created xsi:type="dcterms:W3CDTF">2018-08-21T17:33:32Z</dcterms:created>
  <dcterms:modified xsi:type="dcterms:W3CDTF">2023-08-08T07:25:11Z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0x010100271F75A93D707E40B8BEBF5CED4CC2BA</vt:lpwstr>
  </property>
</Properties>
</file>