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8"/>
  </p:notesMasterIdLst>
  <p:handoutMasterIdLst>
    <p:handoutMasterId r:id="rId69"/>
  </p:handoutMasterIdLst>
  <p:sldIdLst>
    <p:sldId id="1652" r:id="rId5"/>
    <p:sldId id="1743" r:id="rId6"/>
    <p:sldId id="1685" r:id="rId7"/>
    <p:sldId id="1684" r:id="rId8"/>
    <p:sldId id="1703" r:id="rId9"/>
    <p:sldId id="1686" r:id="rId10"/>
    <p:sldId id="1687" r:id="rId11"/>
    <p:sldId id="1688" r:id="rId12"/>
    <p:sldId id="1689" r:id="rId13"/>
    <p:sldId id="1690" r:id="rId14"/>
    <p:sldId id="1691" r:id="rId15"/>
    <p:sldId id="1692" r:id="rId16"/>
    <p:sldId id="1693" r:id="rId17"/>
    <p:sldId id="1744" r:id="rId18"/>
    <p:sldId id="1694" r:id="rId19"/>
    <p:sldId id="1695" r:id="rId20"/>
    <p:sldId id="1696" r:id="rId21"/>
    <p:sldId id="1697" r:id="rId22"/>
    <p:sldId id="1698" r:id="rId23"/>
    <p:sldId id="1699" r:id="rId24"/>
    <p:sldId id="1700" r:id="rId25"/>
    <p:sldId id="1701" r:id="rId26"/>
    <p:sldId id="1745" r:id="rId27"/>
    <p:sldId id="1704" r:id="rId28"/>
    <p:sldId id="1702" r:id="rId29"/>
    <p:sldId id="1705" r:id="rId30"/>
    <p:sldId id="1746" r:id="rId31"/>
    <p:sldId id="1706" r:id="rId32"/>
    <p:sldId id="1707" r:id="rId33"/>
    <p:sldId id="1708" r:id="rId34"/>
    <p:sldId id="1709" r:id="rId35"/>
    <p:sldId id="1710" r:id="rId36"/>
    <p:sldId id="1712" r:id="rId37"/>
    <p:sldId id="1713" r:id="rId38"/>
    <p:sldId id="1711" r:id="rId39"/>
    <p:sldId id="1714" r:id="rId40"/>
    <p:sldId id="1715" r:id="rId41"/>
    <p:sldId id="1716" r:id="rId42"/>
    <p:sldId id="1717" r:id="rId43"/>
    <p:sldId id="1718" r:id="rId44"/>
    <p:sldId id="1719" r:id="rId45"/>
    <p:sldId id="1721" r:id="rId46"/>
    <p:sldId id="1720" r:id="rId47"/>
    <p:sldId id="1723" r:id="rId48"/>
    <p:sldId id="1724" r:id="rId49"/>
    <p:sldId id="1725" r:id="rId50"/>
    <p:sldId id="1722" r:id="rId51"/>
    <p:sldId id="1727" r:id="rId52"/>
    <p:sldId id="1728" r:id="rId53"/>
    <p:sldId id="1729" r:id="rId54"/>
    <p:sldId id="1731" r:id="rId55"/>
    <p:sldId id="1732" r:id="rId56"/>
    <p:sldId id="1733" r:id="rId57"/>
    <p:sldId id="1734" r:id="rId58"/>
    <p:sldId id="1735" r:id="rId59"/>
    <p:sldId id="1736" r:id="rId60"/>
    <p:sldId id="1737" r:id="rId61"/>
    <p:sldId id="1739" r:id="rId62"/>
    <p:sldId id="1738" r:id="rId63"/>
    <p:sldId id="1740" r:id="rId64"/>
    <p:sldId id="1741" r:id="rId65"/>
    <p:sldId id="1742" r:id="rId66"/>
    <p:sldId id="165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5798"/>
    <a:srgbClr val="012C74"/>
    <a:srgbClr val="022D75"/>
    <a:srgbClr val="FFCA0D"/>
    <a:srgbClr val="626262"/>
    <a:srgbClr val="4F9AFD"/>
    <a:srgbClr val="000000"/>
    <a:srgbClr val="4F4F4F"/>
    <a:srgbClr val="012B73"/>
    <a:srgbClr val="01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58291" autoAdjust="0"/>
  </p:normalViewPr>
  <p:slideViewPr>
    <p:cSldViewPr snapToGrid="0" snapToObjects="1" showGuides="1">
      <p:cViewPr varScale="1">
        <p:scale>
          <a:sx n="86" d="100"/>
          <a:sy n="86" d="100"/>
        </p:scale>
        <p:origin x="528" y="5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1" d="100"/>
          <a:sy n="81" d="100"/>
        </p:scale>
        <p:origin x="354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kar Borra" userId="30c7e8c6-1bdf-4bf8-8a9e-2db6cf1ffabf" providerId="ADAL" clId="{F6E22EA7-830F-4D0D-AD88-73C1BD020CAC}"/>
    <pc:docChg chg="custSel modSld">
      <pc:chgData name="Prabhakar Borra" userId="30c7e8c6-1bdf-4bf8-8a9e-2db6cf1ffabf" providerId="ADAL" clId="{F6E22EA7-830F-4D0D-AD88-73C1BD020CAC}" dt="2023-08-09T07:44:01.847" v="45" actId="20577"/>
      <pc:docMkLst>
        <pc:docMk/>
      </pc:docMkLst>
      <pc:sldChg chg="modSp mod">
        <pc:chgData name="Prabhakar Borra" userId="30c7e8c6-1bdf-4bf8-8a9e-2db6cf1ffabf" providerId="ADAL" clId="{F6E22EA7-830F-4D0D-AD88-73C1BD020CAC}" dt="2023-08-08T10:48:52.163" v="1" actId="1038"/>
        <pc:sldMkLst>
          <pc:docMk/>
          <pc:sldMk cId="843910244" sldId="1689"/>
        </pc:sldMkLst>
        <pc:spChg chg="mod">
          <ac:chgData name="Prabhakar Borra" userId="30c7e8c6-1bdf-4bf8-8a9e-2db6cf1ffabf" providerId="ADAL" clId="{F6E22EA7-830F-4D0D-AD88-73C1BD020CAC}" dt="2023-08-08T10:48:52.163" v="1" actId="1038"/>
          <ac:spMkLst>
            <pc:docMk/>
            <pc:sldMk cId="843910244" sldId="1689"/>
            <ac:spMk id="4" creationId="{04B36388-859D-498C-A8E4-BB9E81BAE2DC}"/>
          </ac:spMkLst>
        </pc:spChg>
      </pc:sldChg>
      <pc:sldChg chg="modSp mod">
        <pc:chgData name="Prabhakar Borra" userId="30c7e8c6-1bdf-4bf8-8a9e-2db6cf1ffabf" providerId="ADAL" clId="{F6E22EA7-830F-4D0D-AD88-73C1BD020CAC}" dt="2023-08-08T10:57:22.111" v="3" actId="20577"/>
        <pc:sldMkLst>
          <pc:docMk/>
          <pc:sldMk cId="3182656631" sldId="1696"/>
        </pc:sldMkLst>
        <pc:graphicFrameChg chg="modGraphic">
          <ac:chgData name="Prabhakar Borra" userId="30c7e8c6-1bdf-4bf8-8a9e-2db6cf1ffabf" providerId="ADAL" clId="{F6E22EA7-830F-4D0D-AD88-73C1BD020CAC}" dt="2023-08-08T10:57:22.111" v="3" actId="20577"/>
          <ac:graphicFrameMkLst>
            <pc:docMk/>
            <pc:sldMk cId="3182656631" sldId="1696"/>
            <ac:graphicFrameMk id="7" creationId="{23A7226A-F3DB-41B3-BB72-97EEFDA671BB}"/>
          </ac:graphicFrameMkLst>
        </pc:graphicFrameChg>
      </pc:sldChg>
      <pc:sldChg chg="modNotesTx">
        <pc:chgData name="Prabhakar Borra" userId="30c7e8c6-1bdf-4bf8-8a9e-2db6cf1ffabf" providerId="ADAL" clId="{F6E22EA7-830F-4D0D-AD88-73C1BD020CAC}" dt="2023-08-09T07:44:01.847" v="45" actId="20577"/>
        <pc:sldMkLst>
          <pc:docMk/>
          <pc:sldMk cId="719349693" sldId="17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4BF86-1EFE-2842-94C9-920456C2772A}" type="datetimeFigureOut">
              <a:rPr lang="en-US" smtClean="0"/>
              <a:t>8/8/2023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13D54-9B26-B541-9C21-5C3EB8D7D8B2}" type="slidenum">
              <a:rPr lang="en-US" smtClean="0"/>
              <a:t>‹#›</a:t>
            </a:fld>
            <a:endParaRPr lang="en-US"/>
          </a:p>
        </p:txBody>
      </p:sp>
    </p:spTree>
    <p:extLst>
      <p:ext uri="{BB962C8B-B14F-4D97-AF65-F5344CB8AC3E}">
        <p14:creationId xmlns:p14="http://schemas.microsoft.com/office/powerpoint/2010/main" val="164280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2664F-8401-6244-8696-4F0AC0763244}"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E7D6-B9F5-D840-9840-FB1876016570}" type="slidenum">
              <a:rPr lang="en-US" smtClean="0"/>
              <a:t>‹#›</a:t>
            </a:fld>
            <a:endParaRPr lang="en-US"/>
          </a:p>
        </p:txBody>
      </p:sp>
    </p:spTree>
    <p:extLst>
      <p:ext uri="{BB962C8B-B14F-4D97-AF65-F5344CB8AC3E}">
        <p14:creationId xmlns:p14="http://schemas.microsoft.com/office/powerpoint/2010/main" val="65180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https://www.scaler.com/topics/cte-in-sql-server/</a:t>
            </a:r>
          </a:p>
        </p:txBody>
      </p:sp>
      <p:sp>
        <p:nvSpPr>
          <p:cNvPr id="4" name="Slide Number Placeholder 3"/>
          <p:cNvSpPr>
            <a:spLocks noGrp="1"/>
          </p:cNvSpPr>
          <p:nvPr>
            <p:ph type="sldNum" sz="quarter" idx="5"/>
          </p:nvPr>
        </p:nvSpPr>
        <p:spPr/>
        <p:txBody>
          <a:bodyPr/>
          <a:lstStyle/>
          <a:p>
            <a:fld id="{01EDE7D6-B9F5-D840-9840-FB1876016570}" type="slidenum">
              <a:rPr lang="en-US" smtClean="0"/>
              <a:t>40</a:t>
            </a:fld>
            <a:endParaRPr lang="en-US"/>
          </a:p>
        </p:txBody>
      </p:sp>
    </p:spTree>
    <p:extLst>
      <p:ext uri="{BB962C8B-B14F-4D97-AF65-F5344CB8AC3E}">
        <p14:creationId xmlns:p14="http://schemas.microsoft.com/office/powerpoint/2010/main" val="1808616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46</a:t>
            </a:fld>
            <a:endParaRPr lang="en-US"/>
          </a:p>
        </p:txBody>
      </p:sp>
    </p:spTree>
    <p:extLst>
      <p:ext uri="{BB962C8B-B14F-4D97-AF65-F5344CB8AC3E}">
        <p14:creationId xmlns:p14="http://schemas.microsoft.com/office/powerpoint/2010/main" val="200109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https://www.tutorialsteacher.com/sqlserver/dynamic-sql</a:t>
            </a:r>
          </a:p>
        </p:txBody>
      </p:sp>
      <p:sp>
        <p:nvSpPr>
          <p:cNvPr id="4" name="Slide Number Placeholder 3"/>
          <p:cNvSpPr>
            <a:spLocks noGrp="1"/>
          </p:cNvSpPr>
          <p:nvPr>
            <p:ph type="sldNum" sz="quarter" idx="5"/>
          </p:nvPr>
        </p:nvSpPr>
        <p:spPr/>
        <p:txBody>
          <a:bodyPr/>
          <a:lstStyle/>
          <a:p>
            <a:fld id="{01EDE7D6-B9F5-D840-9840-FB1876016570}" type="slidenum">
              <a:rPr lang="en-US" smtClean="0"/>
              <a:t>49</a:t>
            </a:fld>
            <a:endParaRPr lang="en-US"/>
          </a:p>
        </p:txBody>
      </p:sp>
    </p:spTree>
    <p:extLst>
      <p:ext uri="{BB962C8B-B14F-4D97-AF65-F5344CB8AC3E}">
        <p14:creationId xmlns:p14="http://schemas.microsoft.com/office/powerpoint/2010/main" val="2628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https://www.sqlservertutorial.net/sql-server-administration/sql-server-bulk-insert/</a:t>
            </a:r>
          </a:p>
        </p:txBody>
      </p:sp>
      <p:sp>
        <p:nvSpPr>
          <p:cNvPr id="4" name="Slide Number Placeholder 3"/>
          <p:cNvSpPr>
            <a:spLocks noGrp="1"/>
          </p:cNvSpPr>
          <p:nvPr>
            <p:ph type="sldNum" sz="quarter" idx="5"/>
          </p:nvPr>
        </p:nvSpPr>
        <p:spPr/>
        <p:txBody>
          <a:bodyPr/>
          <a:lstStyle/>
          <a:p>
            <a:fld id="{01EDE7D6-B9F5-D840-9840-FB1876016570}" type="slidenum">
              <a:rPr lang="en-US" smtClean="0"/>
              <a:t>52</a:t>
            </a:fld>
            <a:endParaRPr lang="en-US"/>
          </a:p>
        </p:txBody>
      </p:sp>
    </p:spTree>
    <p:extLst>
      <p:ext uri="{BB962C8B-B14F-4D97-AF65-F5344CB8AC3E}">
        <p14:creationId xmlns:p14="http://schemas.microsoft.com/office/powerpoint/2010/main" val="289913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https://www.javatpoint.com/sql-case</a:t>
            </a:r>
          </a:p>
          <a:p>
            <a:endParaRPr lang="en-US" dirty="0"/>
          </a:p>
          <a:p>
            <a:r>
              <a:rPr lang="en-US" b="0" i="0" dirty="0">
                <a:solidFill>
                  <a:srgbClr val="2E95D3"/>
                </a:solidFill>
                <a:effectLst/>
                <a:latin typeface="Söhne Mono"/>
              </a:rPr>
              <a:t>SELECT</a:t>
            </a:r>
            <a:r>
              <a:rPr lang="en-US" b="0" i="0" dirty="0">
                <a:solidFill>
                  <a:srgbClr val="FFFFFF"/>
                </a:solidFill>
                <a:effectLst/>
                <a:latin typeface="Söhne Mono"/>
              </a:rPr>
              <a:t> ProductName, </a:t>
            </a:r>
            <a:r>
              <a:rPr lang="en-US" b="0" i="0" dirty="0">
                <a:solidFill>
                  <a:srgbClr val="2E95D3"/>
                </a:solidFill>
                <a:effectLst/>
                <a:latin typeface="Söhne Mono"/>
              </a:rPr>
              <a:t>CASE</a:t>
            </a:r>
            <a:r>
              <a:rPr lang="en-US" b="0" i="0" dirty="0">
                <a:solidFill>
                  <a:srgbClr val="FFFFFF"/>
                </a:solidFill>
                <a:effectLst/>
                <a:latin typeface="Söhne Mono"/>
              </a:rPr>
              <a:t> </a:t>
            </a:r>
            <a:r>
              <a:rPr lang="en-US" b="0" i="0" dirty="0" err="1">
                <a:solidFill>
                  <a:srgbClr val="FFFFFF"/>
                </a:solidFill>
                <a:effectLst/>
                <a:latin typeface="Söhne Mono"/>
              </a:rPr>
              <a:t>CategoryID</a:t>
            </a:r>
            <a:r>
              <a:rPr lang="en-US" b="0" i="0" dirty="0">
                <a:solidFill>
                  <a:srgbClr val="FFFFFF"/>
                </a:solidFill>
                <a:effectLst/>
                <a:latin typeface="Söhne Mono"/>
              </a:rPr>
              <a:t> </a:t>
            </a:r>
          </a:p>
          <a:p>
            <a:r>
              <a:rPr lang="en-US" b="0" i="0" dirty="0">
                <a:solidFill>
                  <a:srgbClr val="2E95D3"/>
                </a:solidFill>
                <a:effectLst/>
                <a:latin typeface="Söhne Mono"/>
              </a:rPr>
              <a:t>WHEN</a:t>
            </a:r>
            <a:r>
              <a:rPr lang="en-US" b="0" i="0" dirty="0">
                <a:solidFill>
                  <a:srgbClr val="FFFFFF"/>
                </a:solidFill>
                <a:effectLst/>
                <a:latin typeface="Söhne Mono"/>
              </a:rPr>
              <a:t> </a:t>
            </a:r>
            <a:r>
              <a:rPr lang="en-US" b="0" i="0" dirty="0">
                <a:solidFill>
                  <a:srgbClr val="DF3079"/>
                </a:solidFill>
                <a:effectLst/>
                <a:latin typeface="Söhne Mono"/>
              </a:rPr>
              <a:t>1</a:t>
            </a:r>
            <a:r>
              <a:rPr lang="en-US" b="0" i="0" dirty="0">
                <a:solidFill>
                  <a:srgbClr val="FFFFFF"/>
                </a:solidFill>
                <a:effectLst/>
                <a:latin typeface="Söhne Mono"/>
              </a:rPr>
              <a:t> </a:t>
            </a:r>
            <a:r>
              <a:rPr lang="en-US" b="0" i="0" dirty="0">
                <a:solidFill>
                  <a:srgbClr val="2E95D3"/>
                </a:solidFill>
                <a:effectLst/>
                <a:latin typeface="Söhne Mono"/>
              </a:rPr>
              <a:t>THEN</a:t>
            </a:r>
            <a:r>
              <a:rPr lang="en-US" b="0" i="0" dirty="0">
                <a:solidFill>
                  <a:srgbClr val="FFFFFF"/>
                </a:solidFill>
                <a:effectLst/>
                <a:latin typeface="Söhne Mono"/>
              </a:rPr>
              <a:t> </a:t>
            </a:r>
            <a:r>
              <a:rPr lang="en-US" b="0" i="0" dirty="0">
                <a:solidFill>
                  <a:srgbClr val="00A67D"/>
                </a:solidFill>
                <a:effectLst/>
                <a:latin typeface="Söhne Mono"/>
              </a:rPr>
              <a:t>'Electronics’</a:t>
            </a:r>
            <a:r>
              <a:rPr lang="en-US" b="0" i="0" dirty="0">
                <a:solidFill>
                  <a:srgbClr val="FFFFFF"/>
                </a:solidFill>
                <a:effectLst/>
                <a:latin typeface="Söhne Mono"/>
              </a:rPr>
              <a:t> </a:t>
            </a:r>
          </a:p>
          <a:p>
            <a:r>
              <a:rPr lang="en-US" b="0" i="0" dirty="0">
                <a:solidFill>
                  <a:srgbClr val="2E95D3"/>
                </a:solidFill>
                <a:effectLst/>
                <a:latin typeface="Söhne Mono"/>
              </a:rPr>
              <a:t>WHEN</a:t>
            </a:r>
            <a:r>
              <a:rPr lang="en-US" b="0" i="0" dirty="0">
                <a:solidFill>
                  <a:srgbClr val="FFFFFF"/>
                </a:solidFill>
                <a:effectLst/>
                <a:latin typeface="Söhne Mono"/>
              </a:rPr>
              <a:t> </a:t>
            </a:r>
            <a:r>
              <a:rPr lang="en-US" b="0" i="0" dirty="0">
                <a:solidFill>
                  <a:srgbClr val="DF3079"/>
                </a:solidFill>
                <a:effectLst/>
                <a:latin typeface="Söhne Mono"/>
              </a:rPr>
              <a:t>2</a:t>
            </a:r>
            <a:r>
              <a:rPr lang="en-US" b="0" i="0" dirty="0">
                <a:solidFill>
                  <a:srgbClr val="FFFFFF"/>
                </a:solidFill>
                <a:effectLst/>
                <a:latin typeface="Söhne Mono"/>
              </a:rPr>
              <a:t> </a:t>
            </a:r>
            <a:r>
              <a:rPr lang="en-US" b="0" i="0" dirty="0">
                <a:solidFill>
                  <a:srgbClr val="2E95D3"/>
                </a:solidFill>
                <a:effectLst/>
                <a:latin typeface="Söhne Mono"/>
              </a:rPr>
              <a:t>THEN</a:t>
            </a:r>
            <a:r>
              <a:rPr lang="en-US" b="0" i="0" dirty="0">
                <a:solidFill>
                  <a:srgbClr val="FFFFFF"/>
                </a:solidFill>
                <a:effectLst/>
                <a:latin typeface="Söhne Mono"/>
              </a:rPr>
              <a:t> </a:t>
            </a:r>
            <a:r>
              <a:rPr lang="en-US" b="0" i="0" dirty="0">
                <a:solidFill>
                  <a:srgbClr val="00A67D"/>
                </a:solidFill>
                <a:effectLst/>
                <a:latin typeface="Söhne Mono"/>
              </a:rPr>
              <a:t>'Clothing’</a:t>
            </a:r>
            <a:r>
              <a:rPr lang="en-US" b="0" i="0" dirty="0">
                <a:solidFill>
                  <a:srgbClr val="FFFFFF"/>
                </a:solidFill>
                <a:effectLst/>
                <a:latin typeface="Söhne Mono"/>
              </a:rPr>
              <a:t> </a:t>
            </a:r>
          </a:p>
          <a:p>
            <a:r>
              <a:rPr lang="en-US" b="0" i="0" dirty="0">
                <a:solidFill>
                  <a:srgbClr val="2E95D3"/>
                </a:solidFill>
                <a:effectLst/>
                <a:latin typeface="Söhne Mono"/>
              </a:rPr>
              <a:t>ELSE</a:t>
            </a:r>
            <a:r>
              <a:rPr lang="en-US" b="0" i="0" dirty="0">
                <a:solidFill>
                  <a:srgbClr val="FFFFFF"/>
                </a:solidFill>
                <a:effectLst/>
                <a:latin typeface="Söhne Mono"/>
              </a:rPr>
              <a:t> </a:t>
            </a:r>
            <a:r>
              <a:rPr lang="en-US" b="0" i="0" dirty="0">
                <a:solidFill>
                  <a:srgbClr val="00A67D"/>
                </a:solidFill>
                <a:effectLst/>
                <a:latin typeface="Söhne Mono"/>
              </a:rPr>
              <a:t>'Other’</a:t>
            </a:r>
            <a:r>
              <a:rPr lang="en-US" b="0" i="0" dirty="0">
                <a:solidFill>
                  <a:srgbClr val="FFFFFF"/>
                </a:solidFill>
                <a:effectLst/>
                <a:latin typeface="Söhne Mono"/>
              </a:rPr>
              <a:t> </a:t>
            </a:r>
          </a:p>
          <a:p>
            <a:r>
              <a:rPr lang="en-US" b="0" i="0" dirty="0">
                <a:solidFill>
                  <a:srgbClr val="2E95D3"/>
                </a:solidFill>
                <a:effectLst/>
                <a:latin typeface="Söhne Mono"/>
              </a:rPr>
              <a:t>END</a:t>
            </a:r>
            <a:r>
              <a:rPr lang="en-US" b="0" i="0" dirty="0">
                <a:solidFill>
                  <a:srgbClr val="FFFFFF"/>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Category </a:t>
            </a:r>
          </a:p>
          <a:p>
            <a:r>
              <a:rPr lang="en-US" b="0" i="0" dirty="0">
                <a:solidFill>
                  <a:srgbClr val="2E95D3"/>
                </a:solidFill>
                <a:effectLst/>
                <a:latin typeface="Söhne Mono"/>
              </a:rPr>
              <a:t>FROM</a:t>
            </a:r>
            <a:r>
              <a:rPr lang="en-US" b="0" i="0" dirty="0">
                <a:solidFill>
                  <a:srgbClr val="FFFFFF"/>
                </a:solidFill>
                <a:effectLst/>
                <a:latin typeface="Söhne Mono"/>
              </a:rPr>
              <a:t> Products;</a:t>
            </a:r>
          </a:p>
          <a:p>
            <a:endParaRPr lang="en-US" b="0" i="0" dirty="0">
              <a:solidFill>
                <a:srgbClr val="FFFFFF"/>
              </a:solidFill>
              <a:effectLst/>
              <a:latin typeface="Söhne Mono"/>
            </a:endParaRPr>
          </a:p>
          <a:p>
            <a:r>
              <a:rPr lang="en-US" b="0" i="0" dirty="0">
                <a:solidFill>
                  <a:srgbClr val="FFFFFF"/>
                </a:solidFill>
                <a:effectLst/>
                <a:latin typeface="Söhne Mono"/>
              </a:rPr>
              <a:t>Example 2:</a:t>
            </a:r>
          </a:p>
          <a:p>
            <a:endParaRPr lang="en-US" b="0" i="0" dirty="0">
              <a:solidFill>
                <a:srgbClr val="FFFFFF"/>
              </a:solidFill>
              <a:effectLst/>
              <a:latin typeface="Söhne Mono"/>
            </a:endParaRPr>
          </a:p>
          <a:p>
            <a:r>
              <a:rPr lang="en-US" b="0" i="0" dirty="0">
                <a:solidFill>
                  <a:srgbClr val="2E95D3"/>
                </a:solidFill>
                <a:effectLst/>
                <a:latin typeface="Söhne Mono"/>
              </a:rPr>
              <a:t>SELECT</a:t>
            </a:r>
            <a:r>
              <a:rPr lang="en-US" b="0" i="0" dirty="0">
                <a:solidFill>
                  <a:srgbClr val="FFFFFF"/>
                </a:solidFill>
                <a:effectLst/>
                <a:latin typeface="Söhne Mono"/>
              </a:rPr>
              <a:t> ProductName, </a:t>
            </a:r>
          </a:p>
          <a:p>
            <a:r>
              <a:rPr lang="en-US" b="0" i="0" dirty="0">
                <a:solidFill>
                  <a:srgbClr val="2E95D3"/>
                </a:solidFill>
                <a:effectLst/>
                <a:latin typeface="Söhne Mono"/>
              </a:rPr>
              <a:t>CASE</a:t>
            </a:r>
            <a:r>
              <a:rPr lang="en-US" b="0" i="0" dirty="0">
                <a:solidFill>
                  <a:srgbClr val="FFFFFF"/>
                </a:solidFill>
                <a:effectLst/>
                <a:latin typeface="Söhne Mono"/>
              </a:rPr>
              <a:t> </a:t>
            </a:r>
          </a:p>
          <a:p>
            <a:r>
              <a:rPr lang="en-US" b="0" i="0" dirty="0">
                <a:solidFill>
                  <a:srgbClr val="2E95D3"/>
                </a:solidFill>
                <a:effectLst/>
                <a:latin typeface="Söhne Mono"/>
              </a:rPr>
              <a:t>WHEN</a:t>
            </a:r>
            <a:r>
              <a:rPr lang="en-US" b="0" i="0" dirty="0">
                <a:solidFill>
                  <a:srgbClr val="FFFFFF"/>
                </a:solidFill>
                <a:effectLst/>
                <a:latin typeface="Söhne Mono"/>
              </a:rPr>
              <a:t> Price &gt; </a:t>
            </a:r>
            <a:r>
              <a:rPr lang="en-US" b="0" i="0" dirty="0">
                <a:solidFill>
                  <a:srgbClr val="DF3079"/>
                </a:solidFill>
                <a:effectLst/>
                <a:latin typeface="Söhne Mono"/>
              </a:rPr>
              <a:t>1000</a:t>
            </a:r>
            <a:r>
              <a:rPr lang="en-US" b="0" i="0" dirty="0">
                <a:solidFill>
                  <a:srgbClr val="FFFFFF"/>
                </a:solidFill>
                <a:effectLst/>
                <a:latin typeface="Söhne Mono"/>
              </a:rPr>
              <a:t> </a:t>
            </a:r>
            <a:r>
              <a:rPr lang="en-US" b="0" i="0" dirty="0">
                <a:solidFill>
                  <a:srgbClr val="2E95D3"/>
                </a:solidFill>
                <a:effectLst/>
                <a:latin typeface="Söhne Mono"/>
              </a:rPr>
              <a:t>THEN</a:t>
            </a:r>
            <a:r>
              <a:rPr lang="en-US" b="0" i="0" dirty="0">
                <a:solidFill>
                  <a:srgbClr val="FFFFFF"/>
                </a:solidFill>
                <a:effectLst/>
                <a:latin typeface="Söhne Mono"/>
              </a:rPr>
              <a:t> </a:t>
            </a:r>
            <a:r>
              <a:rPr lang="en-US" b="0" i="0" dirty="0">
                <a:solidFill>
                  <a:srgbClr val="00A67D"/>
                </a:solidFill>
                <a:effectLst/>
                <a:latin typeface="Söhne Mono"/>
              </a:rPr>
              <a:t>'Expensive’</a:t>
            </a:r>
            <a:r>
              <a:rPr lang="en-US" b="0" i="0" dirty="0">
                <a:solidFill>
                  <a:srgbClr val="FFFFFF"/>
                </a:solidFill>
                <a:effectLst/>
                <a:latin typeface="Söhne Mono"/>
              </a:rPr>
              <a:t> </a:t>
            </a:r>
          </a:p>
          <a:p>
            <a:r>
              <a:rPr lang="en-US" b="0" i="0" dirty="0">
                <a:solidFill>
                  <a:srgbClr val="2E95D3"/>
                </a:solidFill>
                <a:effectLst/>
                <a:latin typeface="Söhne Mono"/>
              </a:rPr>
              <a:t>WHEN</a:t>
            </a:r>
            <a:r>
              <a:rPr lang="en-US" b="0" i="0" dirty="0">
                <a:solidFill>
                  <a:srgbClr val="FFFFFF"/>
                </a:solidFill>
                <a:effectLst/>
                <a:latin typeface="Söhne Mono"/>
              </a:rPr>
              <a:t> Price &gt; </a:t>
            </a:r>
            <a:r>
              <a:rPr lang="en-US" b="0" i="0" dirty="0">
                <a:solidFill>
                  <a:srgbClr val="DF3079"/>
                </a:solidFill>
                <a:effectLst/>
                <a:latin typeface="Söhne Mono"/>
              </a:rPr>
              <a:t>500</a:t>
            </a:r>
            <a:r>
              <a:rPr lang="en-US" b="0" i="0" dirty="0">
                <a:solidFill>
                  <a:srgbClr val="FFFFFF"/>
                </a:solidFill>
                <a:effectLst/>
                <a:latin typeface="Söhne Mono"/>
              </a:rPr>
              <a:t> </a:t>
            </a:r>
            <a:r>
              <a:rPr lang="en-US" b="0" i="0" dirty="0">
                <a:solidFill>
                  <a:srgbClr val="2E95D3"/>
                </a:solidFill>
                <a:effectLst/>
                <a:latin typeface="Söhne Mono"/>
              </a:rPr>
              <a:t>THEN</a:t>
            </a:r>
            <a:r>
              <a:rPr lang="en-US" b="0" i="0" dirty="0">
                <a:solidFill>
                  <a:srgbClr val="FFFFFF"/>
                </a:solidFill>
                <a:effectLst/>
                <a:latin typeface="Söhne Mono"/>
              </a:rPr>
              <a:t> </a:t>
            </a:r>
            <a:r>
              <a:rPr lang="en-US" b="0" i="0" dirty="0">
                <a:solidFill>
                  <a:srgbClr val="00A67D"/>
                </a:solidFill>
                <a:effectLst/>
                <a:latin typeface="Söhne Mono"/>
              </a:rPr>
              <a:t>'Moderate’</a:t>
            </a:r>
            <a:r>
              <a:rPr lang="en-US" b="0" i="0" dirty="0">
                <a:solidFill>
                  <a:srgbClr val="FFFFFF"/>
                </a:solidFill>
                <a:effectLst/>
                <a:latin typeface="Söhne Mono"/>
              </a:rPr>
              <a:t> </a:t>
            </a:r>
          </a:p>
          <a:p>
            <a:r>
              <a:rPr lang="en-US" b="0" i="0" dirty="0">
                <a:solidFill>
                  <a:srgbClr val="2E95D3"/>
                </a:solidFill>
                <a:effectLst/>
                <a:latin typeface="Söhne Mono"/>
              </a:rPr>
              <a:t>ELSE</a:t>
            </a:r>
            <a:r>
              <a:rPr lang="en-US" b="0" i="0" dirty="0">
                <a:solidFill>
                  <a:srgbClr val="FFFFFF"/>
                </a:solidFill>
                <a:effectLst/>
                <a:latin typeface="Söhne Mono"/>
              </a:rPr>
              <a:t> </a:t>
            </a:r>
            <a:r>
              <a:rPr lang="en-US" b="0" i="0" dirty="0">
                <a:solidFill>
                  <a:srgbClr val="00A67D"/>
                </a:solidFill>
                <a:effectLst/>
                <a:latin typeface="Söhne Mono"/>
              </a:rPr>
              <a:t>'Affordable’</a:t>
            </a:r>
            <a:r>
              <a:rPr lang="en-US" b="0" i="0" dirty="0">
                <a:solidFill>
                  <a:srgbClr val="FFFFFF"/>
                </a:solidFill>
                <a:effectLst/>
                <a:latin typeface="Söhne Mono"/>
              </a:rPr>
              <a:t> </a:t>
            </a:r>
          </a:p>
          <a:p>
            <a:r>
              <a:rPr lang="en-US" b="0" i="0" dirty="0">
                <a:solidFill>
                  <a:srgbClr val="2E95D3"/>
                </a:solidFill>
                <a:effectLst/>
                <a:latin typeface="Söhne Mono"/>
              </a:rPr>
              <a:t>END</a:t>
            </a:r>
            <a:r>
              <a:rPr lang="en-US" b="0" i="0" dirty="0">
                <a:solidFill>
                  <a:srgbClr val="FFFFFF"/>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rgbClr val="FFFFFF"/>
                </a:solidFill>
                <a:effectLst/>
                <a:latin typeface="Söhne Mono"/>
              </a:rPr>
              <a:t>PriceCategory</a:t>
            </a:r>
            <a:r>
              <a:rPr lang="en-US" b="0" i="0" dirty="0">
                <a:solidFill>
                  <a:srgbClr val="FFFFFF"/>
                </a:solidFill>
                <a:effectLst/>
                <a:latin typeface="Söhne Mono"/>
              </a:rPr>
              <a:t> </a:t>
            </a:r>
          </a:p>
          <a:p>
            <a:r>
              <a:rPr lang="en-US" b="0" i="0" dirty="0">
                <a:solidFill>
                  <a:srgbClr val="2E95D3"/>
                </a:solidFill>
                <a:effectLst/>
                <a:latin typeface="Söhne Mono"/>
              </a:rPr>
              <a:t>FROM</a:t>
            </a:r>
            <a:r>
              <a:rPr lang="en-US" b="0" i="0" dirty="0">
                <a:solidFill>
                  <a:srgbClr val="FFFFFF"/>
                </a:solidFill>
                <a:effectLst/>
                <a:latin typeface="Söhne Mono"/>
              </a:rPr>
              <a:t> Products;</a:t>
            </a:r>
          </a:p>
          <a:p>
            <a:endParaRPr lang="en-US" b="0" i="0" dirty="0">
              <a:solidFill>
                <a:srgbClr val="FFFFFF"/>
              </a:solidFill>
              <a:effectLst/>
              <a:latin typeface="Söhne Mono"/>
            </a:endParaRPr>
          </a:p>
          <a:p>
            <a:endParaRPr lang="en-US" b="0" i="0" dirty="0">
              <a:solidFill>
                <a:srgbClr val="FFFFFF"/>
              </a:solidFill>
              <a:effectLst/>
              <a:latin typeface="Söhne Mono"/>
            </a:endParaRPr>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53</a:t>
            </a:fld>
            <a:endParaRPr lang="en-US"/>
          </a:p>
        </p:txBody>
      </p:sp>
    </p:spTree>
    <p:extLst>
      <p:ext uri="{BB962C8B-B14F-4D97-AF65-F5344CB8AC3E}">
        <p14:creationId xmlns:p14="http://schemas.microsoft.com/office/powerpoint/2010/main" val="60415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https://www.guru99.com/sql-server-case.html</a:t>
            </a:r>
          </a:p>
        </p:txBody>
      </p:sp>
      <p:sp>
        <p:nvSpPr>
          <p:cNvPr id="4" name="Slide Number Placeholder 3"/>
          <p:cNvSpPr>
            <a:spLocks noGrp="1"/>
          </p:cNvSpPr>
          <p:nvPr>
            <p:ph type="sldNum" sz="quarter" idx="5"/>
          </p:nvPr>
        </p:nvSpPr>
        <p:spPr/>
        <p:txBody>
          <a:bodyPr/>
          <a:lstStyle/>
          <a:p>
            <a:fld id="{01EDE7D6-B9F5-D840-9840-FB1876016570}" type="slidenum">
              <a:rPr lang="en-US" smtClean="0"/>
              <a:t>54</a:t>
            </a:fld>
            <a:endParaRPr lang="en-US"/>
          </a:p>
        </p:txBody>
      </p:sp>
    </p:spTree>
    <p:extLst>
      <p:ext uri="{BB962C8B-B14F-4D97-AF65-F5344CB8AC3E}">
        <p14:creationId xmlns:p14="http://schemas.microsoft.com/office/powerpoint/2010/main" val="978563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58</a:t>
            </a:fld>
            <a:endParaRPr lang="en-US"/>
          </a:p>
        </p:txBody>
      </p:sp>
    </p:spTree>
    <p:extLst>
      <p:ext uri="{BB962C8B-B14F-4D97-AF65-F5344CB8AC3E}">
        <p14:creationId xmlns:p14="http://schemas.microsoft.com/office/powerpoint/2010/main" val="1645399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cle theme titl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BB89783C-C0F6-48DE-A717-990FA4CFDF58}"/>
              </a:ext>
            </a:extLst>
          </p:cNvPr>
          <p:cNvPicPr>
            <a:picLocks noChangeAspect="1"/>
          </p:cNvPicPr>
          <p:nvPr userDrawn="1"/>
        </p:nvPicPr>
        <p:blipFill>
          <a:blip r:embed="rId2"/>
          <a:stretch>
            <a:fillRect/>
          </a:stretch>
        </p:blipFill>
        <p:spPr>
          <a:xfrm>
            <a:off x="520589" y="713973"/>
            <a:ext cx="1987129" cy="439074"/>
          </a:xfrm>
          <a:prstGeom prst="rect">
            <a:avLst/>
          </a:prstGeom>
        </p:spPr>
      </p:pic>
      <p:pic>
        <p:nvPicPr>
          <p:cNvPr id="10" name="Graphic 9">
            <a:extLst>
              <a:ext uri="{FF2B5EF4-FFF2-40B4-BE49-F238E27FC236}">
                <a16:creationId xmlns:a16="http://schemas.microsoft.com/office/drawing/2014/main" id="{2BDF4758-533D-4751-9167-3706B61302B5}"/>
              </a:ext>
            </a:extLst>
          </p:cNvPr>
          <p:cNvPicPr>
            <a:picLocks noChangeAspect="1"/>
          </p:cNvPicPr>
          <p:nvPr userDrawn="1"/>
        </p:nvPicPr>
        <p:blipFill rotWithShape="1">
          <a:blip r:embed="rId3">
            <a:alphaModFix amt="18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1" name="Untertitel 2">
            <a:extLst>
              <a:ext uri="{FF2B5EF4-FFF2-40B4-BE49-F238E27FC236}">
                <a16:creationId xmlns:a16="http://schemas.microsoft.com/office/drawing/2014/main" id="{D6B48304-2A99-455F-A82F-FFE7A69E2DD6}"/>
              </a:ext>
            </a:extLst>
          </p:cNvPr>
          <p:cNvSpPr>
            <a:spLocks noGrp="1"/>
          </p:cNvSpPr>
          <p:nvPr>
            <p:ph type="subTitle" idx="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85B21143-8A8D-429E-95BC-E770FF515238}"/>
              </a:ext>
            </a:extLst>
          </p:cNvPr>
          <p:cNvSpPr>
            <a:spLocks noGrp="1"/>
          </p:cNvSpPr>
          <p:nvPr>
            <p:ph type="body" sz="quarter" idx="10" hasCustomPrompt="1"/>
          </p:nvPr>
        </p:nvSpPr>
        <p:spPr>
          <a:xfrm>
            <a:off x="548640" y="4959960"/>
            <a:ext cx="9491832" cy="603192"/>
          </a:xfrm>
        </p:spPr>
        <p:txBody>
          <a:bodyPr anchor="t" anchorCtr="0">
            <a:normAutofit/>
          </a:bodyPr>
          <a:lstStyle>
            <a:lvl1pPr marL="0" indent="0">
              <a:buNone/>
              <a:defRPr sz="1600" baseline="0">
                <a:solidFill>
                  <a:schemeClr val="bg2"/>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D3625A12-AE06-44F3-BEDD-2613F9F6225B}"/>
              </a:ext>
            </a:extLst>
          </p:cNvPr>
          <p:cNvSpPr>
            <a:spLocks noGrp="1"/>
          </p:cNvSpPr>
          <p:nvPr>
            <p:ph type="ctrTitle" hasCustomPrompt="1"/>
          </p:nvPr>
        </p:nvSpPr>
        <p:spPr>
          <a:xfrm>
            <a:off x="548639" y="2130005"/>
            <a:ext cx="9491832" cy="852488"/>
          </a:xfrm>
        </p:spPr>
        <p:txBody>
          <a:bodyPr anchor="b"/>
          <a:lstStyle>
            <a:lvl1pPr algn="l">
              <a:defRPr sz="4200" b="1" i="0">
                <a:solidFill>
                  <a:schemeClr val="bg2"/>
                </a:solidFill>
              </a:defRPr>
            </a:lvl1pPr>
          </a:lstStyle>
          <a:p>
            <a:r>
              <a:rPr lang="en-US" dirty="0"/>
              <a:t>Click to edit title</a:t>
            </a:r>
          </a:p>
        </p:txBody>
      </p:sp>
    </p:spTree>
    <p:extLst>
      <p:ext uri="{BB962C8B-B14F-4D97-AF65-F5344CB8AC3E}">
        <p14:creationId xmlns:p14="http://schemas.microsoft.com/office/powerpoint/2010/main" val="3368220270"/>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ticle+headline+plcehldr+footers w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7FCC498-09D6-4B3F-ACA9-A10F25A7CEA1}"/>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8" name="Content Placeholder 15">
            <a:extLst>
              <a:ext uri="{FF2B5EF4-FFF2-40B4-BE49-F238E27FC236}">
                <a16:creationId xmlns:a16="http://schemas.microsoft.com/office/drawing/2014/main" id="{2A4CAC8E-4600-4DB2-977B-ED1FED7E99ED}"/>
              </a:ext>
            </a:extLst>
          </p:cNvPr>
          <p:cNvSpPr>
            <a:spLocks noGrp="1"/>
          </p:cNvSpPr>
          <p:nvPr>
            <p:ph sz="quarter" idx="13" hasCustomPrompt="1"/>
          </p:nvPr>
        </p:nvSpPr>
        <p:spPr>
          <a:xfrm>
            <a:off x="548640" y="1920240"/>
            <a:ext cx="10687175"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6">
            <a:extLst>
              <a:ext uri="{FF2B5EF4-FFF2-40B4-BE49-F238E27FC236}">
                <a16:creationId xmlns:a16="http://schemas.microsoft.com/office/drawing/2014/main" id="{37E667BE-06C8-4A62-A350-6A491D391185}"/>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CA36432D-EF34-4917-BD42-A9D6D7BF7D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AEF496A-F20C-485C-8158-8B4330ECD9B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C4E4A2E-C4E9-42E4-A8A5-BF47BED452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8886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ticle headline+footers w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A019DA0-A358-48A3-B7EC-E871A4C43EE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6" name="Title 6">
            <a:extLst>
              <a:ext uri="{FF2B5EF4-FFF2-40B4-BE49-F238E27FC236}">
                <a16:creationId xmlns:a16="http://schemas.microsoft.com/office/drawing/2014/main" id="{A734AB36-59E4-48B9-BD11-8A4B3014DF56}"/>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DE06DF5F-64FE-467D-B929-3410C8D03CA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0345F583-F8B6-446F-9D79-885D461B831C}"/>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CB73707-0D49-46F2-8FD6-3506FA8DD2B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86891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ticle theme footers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25483B1-BC00-4E32-8270-A2A863E68985}"/>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2" name="Date Placeholder 1">
            <a:extLst>
              <a:ext uri="{FF2B5EF4-FFF2-40B4-BE49-F238E27FC236}">
                <a16:creationId xmlns:a16="http://schemas.microsoft.com/office/drawing/2014/main" id="{2D9DCC59-3B51-4DBB-A44F-455C03CF314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A8DB589-A59E-472C-BEAF-E1CAA2212F3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83A3620-B9E7-46A8-B92E-B84A51B61345}"/>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08566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theme title + footer ">
    <p:bg>
      <p:bgPr>
        <a:solidFill>
          <a:schemeClr val="bg2"/>
        </a:solidFill>
        <a:effectLst/>
      </p:bgPr>
    </p:bg>
    <p:spTree>
      <p:nvGrpSpPr>
        <p:cNvPr id="1" name=""/>
        <p:cNvGrpSpPr/>
        <p:nvPr/>
      </p:nvGrpSpPr>
      <p:grpSpPr>
        <a:xfrm>
          <a:off x="0" y="0"/>
          <a:ext cx="0" cy="0"/>
          <a:chOff x="0" y="0"/>
          <a:chExt cx="0" cy="0"/>
        </a:xfrm>
      </p:grpSpPr>
      <p:sp>
        <p:nvSpPr>
          <p:cNvPr id="7" name="Untertitel 2"/>
          <p:cNvSpPr>
            <a:spLocks noGrp="1"/>
          </p:cNvSpPr>
          <p:nvPr>
            <p:ph type="subTitle" idx="1" hasCustomPrompt="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r>
              <a:rPr lang="en-US" noProof="0" dirty="0"/>
              <a:t>Click to add subtitle</a:t>
            </a:r>
          </a:p>
        </p:txBody>
      </p:sp>
      <p:sp>
        <p:nvSpPr>
          <p:cNvPr id="9" name="Text Placeholder 8"/>
          <p:cNvSpPr>
            <a:spLocks noGrp="1"/>
          </p:cNvSpPr>
          <p:nvPr>
            <p:ph type="body" sz="quarter" idx="10" hasCustomPrompt="1"/>
          </p:nvPr>
        </p:nvSpPr>
        <p:spPr>
          <a:xfrm>
            <a:off x="548640" y="4959960"/>
            <a:ext cx="9491831"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22" name="Title 1">
            <a:extLst>
              <a:ext uri="{FF2B5EF4-FFF2-40B4-BE49-F238E27FC236}">
                <a16:creationId xmlns:a16="http://schemas.microsoft.com/office/drawing/2014/main" id="{F61AB37E-D34A-403E-B4EA-40B2E24F1ADA}"/>
              </a:ext>
            </a:extLst>
          </p:cNvPr>
          <p:cNvSpPr>
            <a:spLocks noGrp="1"/>
          </p:cNvSpPr>
          <p:nvPr>
            <p:ph type="ctrTitle" hasCustomPrompt="1"/>
          </p:nvPr>
        </p:nvSpPr>
        <p:spPr>
          <a:xfrm>
            <a:off x="548639" y="2130005"/>
            <a:ext cx="9491832" cy="852488"/>
          </a:xfrm>
        </p:spPr>
        <p:txBody>
          <a:bodyPr anchor="b"/>
          <a:lstStyle>
            <a:lvl1pPr algn="l">
              <a:defRPr sz="4200" b="1" i="0">
                <a:solidFill>
                  <a:schemeClr val="accent2"/>
                </a:solidFill>
              </a:defRPr>
            </a:lvl1pPr>
          </a:lstStyle>
          <a:p>
            <a:r>
              <a:rPr lang="en-US" dirty="0"/>
              <a:t>Click to edit title</a:t>
            </a:r>
          </a:p>
        </p:txBody>
      </p:sp>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pic>
        <p:nvPicPr>
          <p:cNvPr id="11" name="Picture 10">
            <a:extLst>
              <a:ext uri="{FF2B5EF4-FFF2-40B4-BE49-F238E27FC236}">
                <a16:creationId xmlns:a16="http://schemas.microsoft.com/office/drawing/2014/main" id="{4C562643-9211-44B6-A8CC-D87E7BC4C023}"/>
              </a:ext>
            </a:extLst>
          </p:cNvPr>
          <p:cNvPicPr>
            <a:picLocks noChangeAspect="1"/>
          </p:cNvPicPr>
          <p:nvPr userDrawn="1"/>
        </p:nvPicPr>
        <p:blipFill>
          <a:blip r:embed="rId2"/>
          <a:srcRect/>
          <a:stretch/>
        </p:blipFill>
        <p:spPr>
          <a:xfrm>
            <a:off x="509430" y="713973"/>
            <a:ext cx="1987127" cy="439074"/>
          </a:xfrm>
          <a:prstGeom prst="rect">
            <a:avLst/>
          </a:prstGeom>
        </p:spPr>
      </p:pic>
    </p:spTree>
    <p:extLst>
      <p:ext uri="{BB962C8B-B14F-4D97-AF65-F5344CB8AC3E}">
        <p14:creationId xmlns:p14="http://schemas.microsoft.com/office/powerpoint/2010/main" val="1896873591"/>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theme section+ 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56292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section divide style</a:t>
            </a:r>
          </a:p>
        </p:txBody>
      </p:sp>
      <p:sp>
        <p:nvSpPr>
          <p:cNvPr id="2" name="Date Placeholder 1">
            <a:extLst>
              <a:ext uri="{FF2B5EF4-FFF2-40B4-BE49-F238E27FC236}">
                <a16:creationId xmlns:a16="http://schemas.microsoft.com/office/drawing/2014/main" id="{836FA3CC-605F-4890-AE98-B5349533307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08422B-5988-4135-99A5-D05A7B7838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893471E-32F1-4A76-A7C5-9D69ED0F1A3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28410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theme subsection+footer">
    <p:bg>
      <p:bgPr>
        <a:solidFill>
          <a:schemeClr val="bg2"/>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subsection divide style</a:t>
            </a:r>
          </a:p>
        </p:txBody>
      </p:sp>
      <p:sp>
        <p:nvSpPr>
          <p:cNvPr id="2" name="Date Placeholder 1">
            <a:extLst>
              <a:ext uri="{FF2B5EF4-FFF2-40B4-BE49-F238E27FC236}">
                <a16:creationId xmlns:a16="http://schemas.microsoft.com/office/drawing/2014/main" id="{43E8087A-6180-4165-9634-C55B23CFFFF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D1E74DC3-F493-4C01-999B-6C018FC739B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7080DAD-CFA5-490A-BEA2-3DB5032DD184}"/>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554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theme title + text + footer">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1C1B351-A54E-4567-B5D8-775E45CA1FBD}"/>
              </a:ext>
            </a:extLst>
          </p:cNvPr>
          <p:cNvSpPr>
            <a:spLocks noGrp="1"/>
          </p:cNvSpPr>
          <p:nvPr>
            <p:ph sz="quarter" idx="13" hasCustomPrompt="1"/>
          </p:nvPr>
        </p:nvSpPr>
        <p:spPr>
          <a:xfrm>
            <a:off x="548640" y="1920240"/>
            <a:ext cx="10935148"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0A45E86-D440-4E9F-B37E-9862C1149A85}"/>
              </a:ext>
            </a:extLst>
          </p:cNvPr>
          <p:cNvSpPr>
            <a:spLocks noGrp="1"/>
          </p:cNvSpPr>
          <p:nvPr>
            <p:ph type="title" hasCustomPrompt="1"/>
          </p:nvPr>
        </p:nvSpPr>
        <p:spPr>
          <a:xfrm>
            <a:off x="548640" y="488561"/>
            <a:ext cx="10935148" cy="915366"/>
          </a:xfrm>
        </p:spPr>
        <p:txBody>
          <a:bodyPr/>
          <a:lstStyle>
            <a:lvl1pPr>
              <a:defRPr/>
            </a:lvl1pPr>
          </a:lstStyle>
          <a:p>
            <a:r>
              <a:rPr lang="en-US" dirty="0"/>
              <a:t>Click to edit master title style</a:t>
            </a:r>
          </a:p>
        </p:txBody>
      </p:sp>
      <p:sp>
        <p:nvSpPr>
          <p:cNvPr id="12" name="Date Placeholder 11">
            <a:extLst>
              <a:ext uri="{FF2B5EF4-FFF2-40B4-BE49-F238E27FC236}">
                <a16:creationId xmlns:a16="http://schemas.microsoft.com/office/drawing/2014/main" id="{74A7F8EC-6B2C-4D57-9718-25F0193738A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13" name="Footer Placeholder 12">
            <a:extLst>
              <a:ext uri="{FF2B5EF4-FFF2-40B4-BE49-F238E27FC236}">
                <a16:creationId xmlns:a16="http://schemas.microsoft.com/office/drawing/2014/main" id="{E3E19187-990D-4EFF-AFD3-B769112BBD5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14" name="Slide Number Placeholder 13">
            <a:extLst>
              <a:ext uri="{FF2B5EF4-FFF2-40B4-BE49-F238E27FC236}">
                <a16:creationId xmlns:a16="http://schemas.microsoft.com/office/drawing/2014/main" id="{C89B0292-13BC-4DC1-B535-3B5BB8D39345}"/>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12909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theme title + 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9E0-5BF8-457B-9E96-62DACEDD3131}"/>
              </a:ext>
            </a:extLst>
          </p:cNvPr>
          <p:cNvSpPr>
            <a:spLocks noGrp="1"/>
          </p:cNvSpPr>
          <p:nvPr>
            <p:ph type="title" hasCustomPrompt="1"/>
          </p:nvPr>
        </p:nvSpPr>
        <p:spPr/>
        <p:txBody>
          <a:bodyPr/>
          <a:lstStyle>
            <a:lvl1pPr>
              <a:defRPr/>
            </a:lvl1pPr>
          </a:lstStyle>
          <a:p>
            <a:r>
              <a:rPr lang="en-US" dirty="0"/>
              <a:t>Click to edit master title</a:t>
            </a:r>
          </a:p>
        </p:txBody>
      </p:sp>
      <p:sp>
        <p:nvSpPr>
          <p:cNvPr id="15" name="Date Placeholder 14">
            <a:extLst>
              <a:ext uri="{FF2B5EF4-FFF2-40B4-BE49-F238E27FC236}">
                <a16:creationId xmlns:a16="http://schemas.microsoft.com/office/drawing/2014/main" id="{6717A396-7523-4B1D-9958-ADC1C12D4D9B}"/>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16" name="Footer Placeholder 15">
            <a:extLst>
              <a:ext uri="{FF2B5EF4-FFF2-40B4-BE49-F238E27FC236}">
                <a16:creationId xmlns:a16="http://schemas.microsoft.com/office/drawing/2014/main" id="{7F13F153-219E-4911-BBB5-C03F51B3C782}"/>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17" name="Slide Number Placeholder 16">
            <a:extLst>
              <a:ext uri="{FF2B5EF4-FFF2-40B4-BE49-F238E27FC236}">
                <a16:creationId xmlns:a16="http://schemas.microsoft.com/office/drawing/2014/main" id="{B15D003F-CF6E-44B6-831B-E7CD2ACADE5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431011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theme blank+ footer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D2FC0-2954-4F3B-A280-B1787D1700A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3E45F04-68E2-429C-98EE-FED620B01DC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3DD42BC-8BF5-4DA0-B345-F61703198101}"/>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84851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 theme end slide">
    <p:bg>
      <p:bgPr>
        <a:solidFill>
          <a:schemeClr val="bg2"/>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7F7B602-D9C9-40B4-A2CB-3666C2FDB33F}"/>
              </a:ext>
            </a:extLst>
          </p:cNvPr>
          <p:cNvSpPr>
            <a:spLocks noGrp="1"/>
          </p:cNvSpPr>
          <p:nvPr>
            <p:ph idx="1" hasCustomPrompt="1"/>
          </p:nvPr>
        </p:nvSpPr>
        <p:spPr>
          <a:xfrm>
            <a:off x="1855694" y="3740082"/>
            <a:ext cx="84806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2"/>
          <a:srcRect/>
          <a:stretch/>
        </p:blipFill>
        <p:spPr>
          <a:xfrm>
            <a:off x="5734907" y="512741"/>
            <a:ext cx="659835" cy="541044"/>
          </a:xfrm>
          <a:prstGeom prst="rect">
            <a:avLst/>
          </a:prstGeom>
        </p:spPr>
      </p:pic>
      <p:sp>
        <p:nvSpPr>
          <p:cNvPr id="2" name="Date Placeholder 1">
            <a:extLst>
              <a:ext uri="{FF2B5EF4-FFF2-40B4-BE49-F238E27FC236}">
                <a16:creationId xmlns:a16="http://schemas.microsoft.com/office/drawing/2014/main" id="{091FB61D-81DF-4562-A168-FC7DD85CC43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54412AEB-5A15-49E0-ACBA-8D5479E4BFE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84D5D6-EBC1-462A-80F3-90B45D7CFE8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6558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rticles Blue Section+footer">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DB012F5-A9B2-4E5C-9DA6-1A8AA1F752D3}"/>
              </a:ext>
            </a:extLst>
          </p:cNvPr>
          <p:cNvSpPr/>
          <p:nvPr userDrawn="1"/>
        </p:nvSpPr>
        <p:spPr>
          <a:xfrm>
            <a:off x="0" y="956930"/>
            <a:ext cx="12191999" cy="4965406"/>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7098714"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416251" cy="852488"/>
          </a:xfrm>
        </p:spPr>
        <p:txBody>
          <a:bodyPr anchor="t"/>
          <a:lstStyle>
            <a:lvl1pPr algn="l">
              <a:defRPr sz="4200" b="1" i="0">
                <a:solidFill>
                  <a:schemeClr val="bg2"/>
                </a:solidFill>
              </a:defRPr>
            </a:lvl1pPr>
          </a:lstStyle>
          <a:p>
            <a:r>
              <a:rPr lang="en-US" dirty="0"/>
              <a:t>Click to edit section divide</a:t>
            </a:r>
          </a:p>
        </p:txBody>
      </p:sp>
      <p:pic>
        <p:nvPicPr>
          <p:cNvPr id="10" name="Graphic 9">
            <a:extLst>
              <a:ext uri="{FF2B5EF4-FFF2-40B4-BE49-F238E27FC236}">
                <a16:creationId xmlns:a16="http://schemas.microsoft.com/office/drawing/2014/main" id="{0BBDDBEE-9093-4108-BD59-E58CF5AB2688}"/>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EF91E846-1DB4-4DDB-803A-7DEC3FACC80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03BD0DE-256E-48A0-8F96-F31CD5185E3F}"/>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709A9FB-E5C9-470B-9E00-16BC241DDC85}"/>
              </a:ext>
            </a:extLst>
          </p:cNvPr>
          <p:cNvSpPr>
            <a:spLocks noGrp="1"/>
          </p:cNvSpPr>
          <p:nvPr>
            <p:ph type="sldNum" sz="quarter" idx="12"/>
          </p:nvPr>
        </p:nvSpPr>
        <p:spPr/>
        <p:txBody>
          <a:bodyPr/>
          <a:lstStyle/>
          <a:p>
            <a:fld id="{2533969A-88D7-D043-9145-D433A02B4603}" type="slidenum">
              <a:rPr lang="en-US" smtClean="0"/>
              <a:pPr/>
              <a:t>‹#›</a:t>
            </a:fld>
            <a:endParaRPr lang="en-US" dirty="0"/>
          </a:p>
        </p:txBody>
      </p:sp>
      <p:pic>
        <p:nvPicPr>
          <p:cNvPr id="9" name="Picture 8">
            <a:extLst>
              <a:ext uri="{FF2B5EF4-FFF2-40B4-BE49-F238E27FC236}">
                <a16:creationId xmlns:a16="http://schemas.microsoft.com/office/drawing/2014/main" id="{01A6BA4A-4FBF-4D1F-B7C3-F2C7E0138F65}"/>
              </a:ext>
            </a:extLst>
          </p:cNvPr>
          <p:cNvPicPr>
            <a:picLocks noChangeAspect="1"/>
          </p:cNvPicPr>
          <p:nvPr userDrawn="1"/>
        </p:nvPicPr>
        <p:blipFill>
          <a:blip r:embed="rId4"/>
          <a:srcRect/>
          <a:stretch/>
        </p:blipFill>
        <p:spPr>
          <a:xfrm>
            <a:off x="11314046" y="5308861"/>
            <a:ext cx="478766" cy="392694"/>
          </a:xfrm>
          <a:prstGeom prst="rect">
            <a:avLst/>
          </a:prstGeom>
        </p:spPr>
      </p:pic>
    </p:spTree>
    <p:extLst>
      <p:ext uri="{BB962C8B-B14F-4D97-AF65-F5344CB8AC3E}">
        <p14:creationId xmlns:p14="http://schemas.microsoft.com/office/powerpoint/2010/main" val="3703285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 theme 2content headline + placeholders + footers (both white)">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6CD5A3FC-4265-44C2-9C05-7E7953900EAE}"/>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975D1A1-ED31-4E0E-80A0-0DDE4CE60B42}"/>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99FF25A-5401-4DC4-A533-F53630FBD8AF}"/>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37FFEC-0F2A-4628-A406-4F03DB2B250F}"/>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71BA7DE9-E988-405B-8B21-4B1373C5F050}"/>
              </a:ext>
            </a:extLst>
          </p:cNvPr>
          <p:cNvSpPr>
            <a:spLocks noGrp="1"/>
          </p:cNvSpPr>
          <p:nvPr>
            <p:ph idx="1" hasCustomPrompt="1"/>
          </p:nvPr>
        </p:nvSpPr>
        <p:spPr>
          <a:xfrm>
            <a:off x="54864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8" name="Content Placeholder 2">
            <a:extLst>
              <a:ext uri="{FF2B5EF4-FFF2-40B4-BE49-F238E27FC236}">
                <a16:creationId xmlns:a16="http://schemas.microsoft.com/office/drawing/2014/main" id="{68E08C7E-B666-45FD-BDAA-9A923C7DAE4E}"/>
              </a:ext>
            </a:extLst>
          </p:cNvPr>
          <p:cNvSpPr>
            <a:spLocks noGrp="1"/>
          </p:cNvSpPr>
          <p:nvPr>
            <p:ph idx="14" hasCustomPrompt="1"/>
          </p:nvPr>
        </p:nvSpPr>
        <p:spPr>
          <a:xfrm>
            <a:off x="660551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388836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 theme two content with category titles: headline + paired placeholders + footers (both white)">
    <p:spTree>
      <p:nvGrpSpPr>
        <p:cNvPr id="1" name=""/>
        <p:cNvGrpSpPr/>
        <p:nvPr/>
      </p:nvGrpSpPr>
      <p:grpSpPr>
        <a:xfrm>
          <a:off x="0" y="0"/>
          <a:ext cx="0" cy="0"/>
          <a:chOff x="0" y="0"/>
          <a:chExt cx="0" cy="0"/>
        </a:xfrm>
      </p:grpSpPr>
      <p:sp>
        <p:nvSpPr>
          <p:cNvPr id="20" name="Content Placeholder 5">
            <a:extLst>
              <a:ext uri="{FF2B5EF4-FFF2-40B4-BE49-F238E27FC236}">
                <a16:creationId xmlns:a16="http://schemas.microsoft.com/office/drawing/2014/main" id="{731B6D7A-B331-42E3-9A8D-FC61EDE482DE}"/>
              </a:ext>
            </a:extLst>
          </p:cNvPr>
          <p:cNvSpPr>
            <a:spLocks noGrp="1"/>
          </p:cNvSpPr>
          <p:nvPr>
            <p:ph sz="quarter" idx="11" hasCustomPrompt="1"/>
          </p:nvPr>
        </p:nvSpPr>
        <p:spPr>
          <a:xfrm>
            <a:off x="54864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8" name="Content Placeholder 2">
            <a:extLst>
              <a:ext uri="{FF2B5EF4-FFF2-40B4-BE49-F238E27FC236}">
                <a16:creationId xmlns:a16="http://schemas.microsoft.com/office/drawing/2014/main" id="{97BB6454-9586-44D3-AE7B-C6BD8D6EC862}"/>
              </a:ext>
            </a:extLst>
          </p:cNvPr>
          <p:cNvSpPr>
            <a:spLocks noGrp="1"/>
          </p:cNvSpPr>
          <p:nvPr>
            <p:ph idx="1" hasCustomPrompt="1"/>
          </p:nvPr>
        </p:nvSpPr>
        <p:spPr>
          <a:xfrm>
            <a:off x="54864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0" name="Title 6">
            <a:extLst>
              <a:ext uri="{FF2B5EF4-FFF2-40B4-BE49-F238E27FC236}">
                <a16:creationId xmlns:a16="http://schemas.microsoft.com/office/drawing/2014/main" id="{BA5B525E-2FE4-4AFE-8F6E-5F0D26D212B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13202E0-DD7A-4C22-B6F4-35A16E511DD3}"/>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E3F2A4C-7A73-4F59-B814-4D65F5CA6F90}"/>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1CF91F1-F56A-4DCB-BA96-AD212A8283D9}"/>
              </a:ext>
            </a:extLst>
          </p:cNvPr>
          <p:cNvSpPr>
            <a:spLocks noGrp="1"/>
          </p:cNvSpPr>
          <p:nvPr>
            <p:ph type="sldNum" sz="quarter" idx="15"/>
          </p:nvPr>
        </p:nvSpPr>
        <p:spPr/>
        <p:txBody>
          <a:bodyPr/>
          <a:lstStyle/>
          <a:p>
            <a:fld id="{2533969A-88D7-D043-9145-D433A02B4603}" type="slidenum">
              <a:rPr lang="en-US" smtClean="0"/>
              <a:pPr/>
              <a:t>‹#›</a:t>
            </a:fld>
            <a:endParaRPr lang="en-US" dirty="0"/>
          </a:p>
        </p:txBody>
      </p:sp>
      <p:sp>
        <p:nvSpPr>
          <p:cNvPr id="11" name="Content Placeholder 5">
            <a:extLst>
              <a:ext uri="{FF2B5EF4-FFF2-40B4-BE49-F238E27FC236}">
                <a16:creationId xmlns:a16="http://schemas.microsoft.com/office/drawing/2014/main" id="{E47867C5-6F12-4B18-9CB6-E60F1A05DB9E}"/>
              </a:ext>
            </a:extLst>
          </p:cNvPr>
          <p:cNvSpPr>
            <a:spLocks noGrp="1"/>
          </p:cNvSpPr>
          <p:nvPr>
            <p:ph sz="quarter" idx="16" hasCustomPrompt="1"/>
          </p:nvPr>
        </p:nvSpPr>
        <p:spPr>
          <a:xfrm>
            <a:off x="660551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12" name="Content Placeholder 2">
            <a:extLst>
              <a:ext uri="{FF2B5EF4-FFF2-40B4-BE49-F238E27FC236}">
                <a16:creationId xmlns:a16="http://schemas.microsoft.com/office/drawing/2014/main" id="{7B8A4FE0-2FB1-46FB-AE62-CEDA9B8899D8}"/>
              </a:ext>
            </a:extLst>
          </p:cNvPr>
          <p:cNvSpPr>
            <a:spLocks noGrp="1"/>
          </p:cNvSpPr>
          <p:nvPr>
            <p:ph idx="17" hasCustomPrompt="1"/>
          </p:nvPr>
        </p:nvSpPr>
        <p:spPr>
          <a:xfrm>
            <a:off x="660551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767618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D47986-77EE-4447-B1A0-5A0C74B7A4D8}"/>
              </a:ext>
            </a:extLst>
          </p:cNvPr>
          <p:cNvSpPr/>
          <p:nvPr userDrawn="1"/>
        </p:nvSpPr>
        <p:spPr>
          <a:xfrm>
            <a:off x="0"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9"/>
          <p:cNvSpPr>
            <a:spLocks noGrp="1"/>
          </p:cNvSpPr>
          <p:nvPr>
            <p:ph sz="quarter" idx="12" hasCustomPrompt="1"/>
          </p:nvPr>
        </p:nvSpPr>
        <p:spPr>
          <a:xfrm>
            <a:off x="548640" y="1934197"/>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9">
            <a:extLst>
              <a:ext uri="{FF2B5EF4-FFF2-40B4-BE49-F238E27FC236}">
                <a16:creationId xmlns:a16="http://schemas.microsoft.com/office/drawing/2014/main" id="{B0E4A996-5048-4141-8654-2D7F5CC6CAEF}"/>
              </a:ext>
            </a:extLst>
          </p:cNvPr>
          <p:cNvSpPr>
            <a:spLocks noGrp="1"/>
          </p:cNvSpPr>
          <p:nvPr>
            <p:ph sz="quarter" idx="13" hasCustomPrompt="1"/>
          </p:nvPr>
        </p:nvSpPr>
        <p:spPr>
          <a:xfrm>
            <a:off x="7175582" y="1934197"/>
            <a:ext cx="4459128"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6">
            <a:extLst>
              <a:ext uri="{FF2B5EF4-FFF2-40B4-BE49-F238E27FC236}">
                <a16:creationId xmlns:a16="http://schemas.microsoft.com/office/drawing/2014/main" id="{011CB211-0293-4DE2-9A42-F80D4B8D6CE4}"/>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52C3A75-21EE-4BD9-B2E6-961225A17A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896F9EE-1778-4481-B1FF-5560A0976EF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81E4A248-FE9B-4AB8-92E5-7B99367A657B}"/>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09298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A3215B-DE75-4C92-B19D-2102F1C73CCD}"/>
              </a:ext>
            </a:extLst>
          </p:cNvPr>
          <p:cNvSpPr/>
          <p:nvPr userDrawn="1"/>
        </p:nvSpPr>
        <p:spPr>
          <a:xfrm>
            <a:off x="5565058"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481E3CA9-BDFC-4FDD-8B45-23B9CE4B57C5}"/>
              </a:ext>
            </a:extLst>
          </p:cNvPr>
          <p:cNvSpPr>
            <a:spLocks noGrp="1"/>
          </p:cNvSpPr>
          <p:nvPr>
            <p:ph sz="quarter" idx="12" hasCustomPrompt="1"/>
          </p:nvPr>
        </p:nvSpPr>
        <p:spPr>
          <a:xfrm>
            <a:off x="5914113" y="1932698"/>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88ED8CF8-9B7C-4024-9C8F-20250F79A690}"/>
              </a:ext>
            </a:extLst>
          </p:cNvPr>
          <p:cNvSpPr>
            <a:spLocks noGrp="1"/>
          </p:cNvSpPr>
          <p:nvPr>
            <p:ph sz="quarter" idx="13" hasCustomPrompt="1"/>
          </p:nvPr>
        </p:nvSpPr>
        <p:spPr>
          <a:xfrm>
            <a:off x="548640" y="1932698"/>
            <a:ext cx="4176457"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6">
            <a:extLst>
              <a:ext uri="{FF2B5EF4-FFF2-40B4-BE49-F238E27FC236}">
                <a16:creationId xmlns:a16="http://schemas.microsoft.com/office/drawing/2014/main" id="{C9815E74-5D89-402B-865F-503F9CA2691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2A358F71-100B-4317-A947-EB8D743A90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4C36CAC-137B-46A1-8A5E-6A5CA2D4C50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4B9A2D4-7232-4759-BEF0-91D0EA69B2E8}"/>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35867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0377C7-D99A-4580-BB1A-AC251957A095}"/>
              </a:ext>
            </a:extLst>
          </p:cNvPr>
          <p:cNvSpPr/>
          <p:nvPr userDrawn="1"/>
        </p:nvSpPr>
        <p:spPr>
          <a:xfrm>
            <a:off x="54864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Content Placeholder 2">
            <a:extLst>
              <a:ext uri="{FF2B5EF4-FFF2-40B4-BE49-F238E27FC236}">
                <a16:creationId xmlns:a16="http://schemas.microsoft.com/office/drawing/2014/main" id="{2B16D434-725E-4D46-90F7-BC2C8B66BDE6}"/>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6" name="Content Placeholder 2">
            <a:extLst>
              <a:ext uri="{FF2B5EF4-FFF2-40B4-BE49-F238E27FC236}">
                <a16:creationId xmlns:a16="http://schemas.microsoft.com/office/drawing/2014/main" id="{01B767D9-0FAC-46F2-907A-C24E1DF74CC5}"/>
              </a:ext>
            </a:extLst>
          </p:cNvPr>
          <p:cNvSpPr>
            <a:spLocks noGrp="1"/>
          </p:cNvSpPr>
          <p:nvPr>
            <p:ph idx="10" hasCustomPrompt="1"/>
          </p:nvPr>
        </p:nvSpPr>
        <p:spPr>
          <a:xfrm>
            <a:off x="6494188" y="2263570"/>
            <a:ext cx="4974814"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279C3579-33EE-448B-9669-4A8EBCE95D6C}"/>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B532F66-3103-40A5-9DAE-3909AA2260F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4278F6D-220F-42E8-BA7E-C8145743934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CBA01FC-D4B6-431A-A01C-606676958698}"/>
              </a:ext>
            </a:extLst>
          </p:cNvPr>
          <p:cNvSpPr>
            <a:spLocks noGrp="1"/>
          </p:cNvSpPr>
          <p:nvPr>
            <p:ph type="sldNum" sz="quarter" idx="1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53310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right)">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269003-910B-4939-A96F-31FF4FFC8BD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13" name="Rectangle 12">
            <a:extLst>
              <a:ext uri="{FF2B5EF4-FFF2-40B4-BE49-F238E27FC236}">
                <a16:creationId xmlns:a16="http://schemas.microsoft.com/office/drawing/2014/main" id="{34C668C8-5EEB-479C-AFB1-F666D6480F12}"/>
              </a:ext>
            </a:extLst>
          </p:cNvPr>
          <p:cNvSpPr/>
          <p:nvPr userDrawn="1"/>
        </p:nvSpPr>
        <p:spPr>
          <a:xfrm>
            <a:off x="608735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B2137E7-FDB6-4F44-B971-674DB0EC5AC7}"/>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Content Placeholder 2">
            <a:extLst>
              <a:ext uri="{FF2B5EF4-FFF2-40B4-BE49-F238E27FC236}">
                <a16:creationId xmlns:a16="http://schemas.microsoft.com/office/drawing/2014/main" id="{7F7BD571-98EF-490A-9C9F-E96B93A88C3E}"/>
              </a:ext>
            </a:extLst>
          </p:cNvPr>
          <p:cNvSpPr>
            <a:spLocks noGrp="1"/>
          </p:cNvSpPr>
          <p:nvPr>
            <p:ph idx="12" hasCustomPrompt="1"/>
          </p:nvPr>
        </p:nvSpPr>
        <p:spPr>
          <a:xfrm>
            <a:off x="64941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2" name="Date Placeholder 1">
            <a:extLst>
              <a:ext uri="{FF2B5EF4-FFF2-40B4-BE49-F238E27FC236}">
                <a16:creationId xmlns:a16="http://schemas.microsoft.com/office/drawing/2014/main" id="{6E411717-777C-4C76-ACB9-3D22EEF2C739}"/>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409A29D-D244-4FFB-87C2-73F36E0FDD17}"/>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F472519-AD6C-4A1C-AB27-316501AA216B}"/>
              </a:ext>
            </a:extLst>
          </p:cNvPr>
          <p:cNvSpPr>
            <a:spLocks noGrp="1"/>
          </p:cNvSpPr>
          <p:nvPr>
            <p:ph type="sldNum" sz="quarter" idx="15"/>
          </p:nvPr>
        </p:nvSpPr>
        <p:spPr/>
        <p:txBody>
          <a:bodyPr/>
          <a:lstStyle/>
          <a:p>
            <a:fld id="{2533969A-88D7-D043-9145-D433A02B4603}"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 theme three content: headline +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4E9BDBBD-EAB9-4F63-9463-A531EA0138E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68ECAE9D-F343-431E-814F-01648479BD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7E6A687-E165-493B-9E06-46BC0AEB954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E7090472-5B62-40A7-A944-691E2B3945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930D4042-EED7-44E8-B3BC-B84FAD224B53}"/>
              </a:ext>
            </a:extLst>
          </p:cNvPr>
          <p:cNvSpPr>
            <a:spLocks noGrp="1"/>
          </p:cNvSpPr>
          <p:nvPr>
            <p:ph idx="17" hasCustomPrompt="1"/>
          </p:nvPr>
        </p:nvSpPr>
        <p:spPr>
          <a:xfrm>
            <a:off x="834287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1" name="Content Placeholder 2">
            <a:extLst>
              <a:ext uri="{FF2B5EF4-FFF2-40B4-BE49-F238E27FC236}">
                <a16:creationId xmlns:a16="http://schemas.microsoft.com/office/drawing/2014/main" id="{85CEC87E-8E18-4360-B1AA-DAC79848AAFF}"/>
              </a:ext>
            </a:extLst>
          </p:cNvPr>
          <p:cNvSpPr>
            <a:spLocks noGrp="1"/>
          </p:cNvSpPr>
          <p:nvPr>
            <p:ph idx="18" hasCustomPrompt="1"/>
          </p:nvPr>
        </p:nvSpPr>
        <p:spPr>
          <a:xfrm>
            <a:off x="4445755"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theme three content with category titles: headline + paired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6" name="Content Placeholder 5"/>
          <p:cNvSpPr>
            <a:spLocks noGrp="1"/>
          </p:cNvSpPr>
          <p:nvPr>
            <p:ph sz="quarter" idx="10" hasCustomPrompt="1"/>
          </p:nvPr>
        </p:nvSpPr>
        <p:spPr>
          <a:xfrm>
            <a:off x="54927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4" name="Content Placeholder 2"/>
          <p:cNvSpPr>
            <a:spLocks noGrp="1"/>
          </p:cNvSpPr>
          <p:nvPr>
            <p:ph idx="11" hasCustomPrompt="1"/>
          </p:nvPr>
        </p:nvSpPr>
        <p:spPr>
          <a:xfrm>
            <a:off x="445008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5" name="Content Placeholder 5"/>
          <p:cNvSpPr>
            <a:spLocks noGrp="1"/>
          </p:cNvSpPr>
          <p:nvPr>
            <p:ph sz="quarter" idx="12" hasCustomPrompt="1"/>
          </p:nvPr>
        </p:nvSpPr>
        <p:spPr>
          <a:xfrm>
            <a:off x="445071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6" name="Content Placeholder 2"/>
          <p:cNvSpPr>
            <a:spLocks noGrp="1"/>
          </p:cNvSpPr>
          <p:nvPr>
            <p:ph idx="13" hasCustomPrompt="1"/>
          </p:nvPr>
        </p:nvSpPr>
        <p:spPr>
          <a:xfrm>
            <a:off x="8366760" y="2928395"/>
            <a:ext cx="326795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7" name="Content Placeholder 5"/>
          <p:cNvSpPr>
            <a:spLocks noGrp="1"/>
          </p:cNvSpPr>
          <p:nvPr>
            <p:ph sz="quarter" idx="14" hasCustomPrompt="1"/>
          </p:nvPr>
        </p:nvSpPr>
        <p:spPr>
          <a:xfrm>
            <a:off x="8366761" y="1828800"/>
            <a:ext cx="3267950"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0" name="Title 6">
            <a:extLst>
              <a:ext uri="{FF2B5EF4-FFF2-40B4-BE49-F238E27FC236}">
                <a16:creationId xmlns:a16="http://schemas.microsoft.com/office/drawing/2014/main" id="{29311360-91C1-43E3-BB81-4614781CEB2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82EEC0F3-F2A2-48BD-B425-9E9AF880B2C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72D440F-05E9-408C-96E9-6D1F2D895FE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854CA44-852A-443A-9050-DA334188816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97987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838200" y="3429000"/>
            <a:ext cx="3052013"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4" name="Text Placeholder 4"/>
          <p:cNvSpPr>
            <a:spLocks noGrp="1"/>
          </p:cNvSpPr>
          <p:nvPr>
            <p:ph type="body" sz="quarter" idx="21" hasCustomPrompt="1"/>
          </p:nvPr>
        </p:nvSpPr>
        <p:spPr>
          <a:xfrm>
            <a:off x="4569994" y="3450400"/>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5" name="Text Placeholder 4"/>
          <p:cNvSpPr>
            <a:spLocks noGrp="1"/>
          </p:cNvSpPr>
          <p:nvPr>
            <p:ph type="body" sz="quarter" idx="24" hasCustomPrompt="1"/>
          </p:nvPr>
        </p:nvSpPr>
        <p:spPr>
          <a:xfrm>
            <a:off x="8301788" y="3438083"/>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38200" y="1881214"/>
            <a:ext cx="3052013"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7" name="Text Placeholder 4"/>
          <p:cNvSpPr>
            <a:spLocks noGrp="1"/>
          </p:cNvSpPr>
          <p:nvPr>
            <p:ph type="body" sz="quarter" idx="26" hasCustomPrompt="1"/>
          </p:nvPr>
        </p:nvSpPr>
        <p:spPr>
          <a:xfrm>
            <a:off x="4569994" y="1886574"/>
            <a:ext cx="3052012" cy="830997"/>
          </a:xfrm>
          <a:noFill/>
        </p:spPr>
        <p:txBody>
          <a:bodyPr wrap="square" rtlCol="0" anchor="ctr">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8" name="Text Placeholder 4"/>
          <p:cNvSpPr>
            <a:spLocks noGrp="1"/>
          </p:cNvSpPr>
          <p:nvPr>
            <p:ph type="body" sz="quarter" idx="27" hasCustomPrompt="1"/>
          </p:nvPr>
        </p:nvSpPr>
        <p:spPr>
          <a:xfrm>
            <a:off x="8301788" y="1890298"/>
            <a:ext cx="3052012" cy="830997"/>
          </a:xfrm>
          <a:noFill/>
        </p:spPr>
        <p:txBody>
          <a:bodyPr wrap="square" rtlCol="0" anchor="ctr">
            <a:spAutoFit/>
          </a:bodyPr>
          <a:lstStyle>
            <a:lvl1pPr marL="0" indent="0" algn="ctr">
              <a:lnSpc>
                <a:spcPct val="100000"/>
              </a:lnSpc>
              <a:buNone/>
              <a:defRPr lang="en-US" sz="5400" b="1" spc="60" baseline="0" dirty="0">
                <a:solidFill>
                  <a:srgbClr val="4F9AFD"/>
                </a:solidFill>
              </a:defRPr>
            </a:lvl1pPr>
          </a:lstStyle>
          <a:p>
            <a:pPr marL="0" lvl="0" algn="ctr"/>
            <a:r>
              <a:rPr lang="en-US" dirty="0"/>
              <a:t>$8M</a:t>
            </a:r>
          </a:p>
        </p:txBody>
      </p:sp>
      <p:sp>
        <p:nvSpPr>
          <p:cNvPr id="9" name="Text Placeholder 4"/>
          <p:cNvSpPr>
            <a:spLocks noGrp="1"/>
          </p:cNvSpPr>
          <p:nvPr>
            <p:ph type="body" sz="quarter" idx="28" hasCustomPrompt="1"/>
          </p:nvPr>
        </p:nvSpPr>
        <p:spPr>
          <a:xfrm>
            <a:off x="838201" y="2704440"/>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2" name="Text Placeholder 4">
            <a:extLst>
              <a:ext uri="{FF2B5EF4-FFF2-40B4-BE49-F238E27FC236}">
                <a16:creationId xmlns:a16="http://schemas.microsoft.com/office/drawing/2014/main" id="{12FA55E3-5812-4B68-A987-5626CCB4B8D2}"/>
              </a:ext>
            </a:extLst>
          </p:cNvPr>
          <p:cNvSpPr>
            <a:spLocks noGrp="1"/>
          </p:cNvSpPr>
          <p:nvPr>
            <p:ph type="body" sz="quarter" idx="29" hasCustomPrompt="1"/>
          </p:nvPr>
        </p:nvSpPr>
        <p:spPr>
          <a:xfrm>
            <a:off x="4569994" y="2709799"/>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3" name="Text Placeholder 4">
            <a:extLst>
              <a:ext uri="{FF2B5EF4-FFF2-40B4-BE49-F238E27FC236}">
                <a16:creationId xmlns:a16="http://schemas.microsoft.com/office/drawing/2014/main" id="{6CBAA50C-6B47-4701-A0BC-14A9E329BCA4}"/>
              </a:ext>
            </a:extLst>
          </p:cNvPr>
          <p:cNvSpPr>
            <a:spLocks noGrp="1"/>
          </p:cNvSpPr>
          <p:nvPr>
            <p:ph type="body" sz="quarter" idx="30" hasCustomPrompt="1"/>
          </p:nvPr>
        </p:nvSpPr>
        <p:spPr>
          <a:xfrm>
            <a:off x="8300027" y="2713523"/>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 name="Date Placeholder 1">
            <a:extLst>
              <a:ext uri="{FF2B5EF4-FFF2-40B4-BE49-F238E27FC236}">
                <a16:creationId xmlns:a16="http://schemas.microsoft.com/office/drawing/2014/main" id="{3468B5E6-F4D6-47A3-9755-31ED78EFA555}"/>
              </a:ext>
            </a:extLst>
          </p:cNvPr>
          <p:cNvSpPr>
            <a:spLocks noGrp="1"/>
          </p:cNvSpPr>
          <p:nvPr>
            <p:ph type="dt" sz="half" idx="31"/>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10" name="Footer Placeholder 9">
            <a:extLst>
              <a:ext uri="{FF2B5EF4-FFF2-40B4-BE49-F238E27FC236}">
                <a16:creationId xmlns:a16="http://schemas.microsoft.com/office/drawing/2014/main" id="{0EE3FA79-F261-468C-94F2-A1614C17FCC8}"/>
              </a:ext>
            </a:extLst>
          </p:cNvPr>
          <p:cNvSpPr>
            <a:spLocks noGrp="1"/>
          </p:cNvSpPr>
          <p:nvPr>
            <p:ph type="ftr" sz="quarter" idx="32"/>
          </p:nvPr>
        </p:nvSpPr>
        <p:spPr/>
        <p:txBody>
          <a:bodyPr/>
          <a:lstStyle/>
          <a:p>
            <a:r>
              <a:rPr lang="en-US" dirty="0">
                <a:solidFill>
                  <a:srgbClr val="FFFFFF">
                    <a:lumMod val="75000"/>
                  </a:srgbClr>
                </a:solidFill>
              </a:rPr>
              <a:t>© 2021 Trellance, Inc. All rights reserved.</a:t>
            </a:r>
          </a:p>
        </p:txBody>
      </p:sp>
      <p:sp>
        <p:nvSpPr>
          <p:cNvPr id="11" name="Slide Number Placeholder 10">
            <a:extLst>
              <a:ext uri="{FF2B5EF4-FFF2-40B4-BE49-F238E27FC236}">
                <a16:creationId xmlns:a16="http://schemas.microsoft.com/office/drawing/2014/main" id="{0B1108C8-1F26-45CC-BF4C-D7763FD2DD0F}"/>
              </a:ext>
            </a:extLst>
          </p:cNvPr>
          <p:cNvSpPr>
            <a:spLocks noGrp="1"/>
          </p:cNvSpPr>
          <p:nvPr>
            <p:ph type="sldNum" sz="quarter" idx="33"/>
          </p:nvPr>
        </p:nvSpPr>
        <p:spPr/>
        <p:txBody>
          <a:bodyPr/>
          <a:lstStyle/>
          <a:p>
            <a:fld id="{2533969A-88D7-D043-9145-D433A02B4603}" type="slidenum">
              <a:rPr lang="en-US" smtClean="0"/>
              <a:pPr/>
              <a:t>‹#›</a:t>
            </a:fld>
            <a:endParaRPr lang="en-US" dirty="0"/>
          </a:p>
        </p:txBody>
      </p:sp>
      <p:sp>
        <p:nvSpPr>
          <p:cNvPr id="15" name="Title 6">
            <a:extLst>
              <a:ext uri="{FF2B5EF4-FFF2-40B4-BE49-F238E27FC236}">
                <a16:creationId xmlns:a16="http://schemas.microsoft.com/office/drawing/2014/main" id="{73676824-F1E7-486C-8A86-63FD8A9AAE94}"/>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83394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theme four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548640"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548640"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13" name="Text Placeholder 4"/>
          <p:cNvSpPr>
            <a:spLocks noGrp="1"/>
          </p:cNvSpPr>
          <p:nvPr>
            <p:ph type="body" sz="quarter" idx="29" hasCustomPrompt="1"/>
          </p:nvPr>
        </p:nvSpPr>
        <p:spPr>
          <a:xfrm>
            <a:off x="344443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4" name="Text Placeholder 4"/>
          <p:cNvSpPr>
            <a:spLocks noGrp="1"/>
          </p:cNvSpPr>
          <p:nvPr>
            <p:ph type="body" sz="quarter" idx="30" hasCustomPrompt="1"/>
          </p:nvPr>
        </p:nvSpPr>
        <p:spPr>
          <a:xfrm>
            <a:off x="344443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15%</a:t>
            </a:r>
          </a:p>
        </p:txBody>
      </p:sp>
      <p:sp>
        <p:nvSpPr>
          <p:cNvPr id="16" name="Text Placeholder 4"/>
          <p:cNvSpPr>
            <a:spLocks noGrp="1"/>
          </p:cNvSpPr>
          <p:nvPr>
            <p:ph type="body" sz="quarter" idx="32" hasCustomPrompt="1"/>
          </p:nvPr>
        </p:nvSpPr>
        <p:spPr>
          <a:xfrm>
            <a:off x="6328456"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7" name="Text Placeholder 4"/>
          <p:cNvSpPr>
            <a:spLocks noGrp="1"/>
          </p:cNvSpPr>
          <p:nvPr>
            <p:ph type="body" sz="quarter" idx="33" hasCustomPrompt="1"/>
          </p:nvPr>
        </p:nvSpPr>
        <p:spPr>
          <a:xfrm>
            <a:off x="6328456"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$8M</a:t>
            </a:r>
          </a:p>
        </p:txBody>
      </p:sp>
      <p:sp>
        <p:nvSpPr>
          <p:cNvPr id="19" name="Text Placeholder 4"/>
          <p:cNvSpPr>
            <a:spLocks noGrp="1"/>
          </p:cNvSpPr>
          <p:nvPr>
            <p:ph type="body" sz="quarter" idx="35" hasCustomPrompt="1"/>
          </p:nvPr>
        </p:nvSpPr>
        <p:spPr>
          <a:xfrm>
            <a:off x="921532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0" name="Text Placeholder 4"/>
          <p:cNvSpPr>
            <a:spLocks noGrp="1"/>
          </p:cNvSpPr>
          <p:nvPr>
            <p:ph type="body" sz="quarter" idx="36" hasCustomPrompt="1"/>
          </p:nvPr>
        </p:nvSpPr>
        <p:spPr>
          <a:xfrm>
            <a:off x="921532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345+</a:t>
            </a:r>
          </a:p>
        </p:txBody>
      </p:sp>
      <p:sp>
        <p:nvSpPr>
          <p:cNvPr id="30" name="Text Placeholder 4">
            <a:extLst>
              <a:ext uri="{FF2B5EF4-FFF2-40B4-BE49-F238E27FC236}">
                <a16:creationId xmlns:a16="http://schemas.microsoft.com/office/drawing/2014/main" id="{419DCD08-50BD-478B-85F3-B30C3706317E}"/>
              </a:ext>
            </a:extLst>
          </p:cNvPr>
          <p:cNvSpPr>
            <a:spLocks noGrp="1"/>
          </p:cNvSpPr>
          <p:nvPr>
            <p:ph type="body" sz="quarter" idx="28" hasCustomPrompt="1"/>
          </p:nvPr>
        </p:nvSpPr>
        <p:spPr>
          <a:xfrm>
            <a:off x="548640"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2" name="Text Placeholder 4">
            <a:extLst>
              <a:ext uri="{FF2B5EF4-FFF2-40B4-BE49-F238E27FC236}">
                <a16:creationId xmlns:a16="http://schemas.microsoft.com/office/drawing/2014/main" id="{1E729660-6416-4683-8F9F-51D075065F25}"/>
              </a:ext>
            </a:extLst>
          </p:cNvPr>
          <p:cNvSpPr>
            <a:spLocks noGrp="1"/>
          </p:cNvSpPr>
          <p:nvPr>
            <p:ph type="body" sz="quarter" idx="38" hasCustomPrompt="1"/>
          </p:nvPr>
        </p:nvSpPr>
        <p:spPr>
          <a:xfrm>
            <a:off x="6328454"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3" name="Text Placeholder 4">
            <a:extLst>
              <a:ext uri="{FF2B5EF4-FFF2-40B4-BE49-F238E27FC236}">
                <a16:creationId xmlns:a16="http://schemas.microsoft.com/office/drawing/2014/main" id="{BA782FB8-0BDD-4C39-B7FB-24CB6B66FFC4}"/>
              </a:ext>
            </a:extLst>
          </p:cNvPr>
          <p:cNvSpPr>
            <a:spLocks noGrp="1"/>
          </p:cNvSpPr>
          <p:nvPr>
            <p:ph type="body" sz="quarter" idx="39" hasCustomPrompt="1"/>
          </p:nvPr>
        </p:nvSpPr>
        <p:spPr>
          <a:xfrm>
            <a:off x="9215321"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21" name="Title 6">
            <a:extLst>
              <a:ext uri="{FF2B5EF4-FFF2-40B4-BE49-F238E27FC236}">
                <a16:creationId xmlns:a16="http://schemas.microsoft.com/office/drawing/2014/main" id="{47802E1A-14DF-408D-BD0B-F0B32E03F2E6}"/>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D6C55ED-D272-40D1-9BD0-347F185BBD64}"/>
              </a:ext>
            </a:extLst>
          </p:cNvPr>
          <p:cNvSpPr>
            <a:spLocks noGrp="1"/>
          </p:cNvSpPr>
          <p:nvPr>
            <p:ph type="dt" sz="half" idx="4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2A4308F9-8E82-40E4-B932-2824E4CEC3DE}"/>
              </a:ext>
            </a:extLst>
          </p:cNvPr>
          <p:cNvSpPr>
            <a:spLocks noGrp="1"/>
          </p:cNvSpPr>
          <p:nvPr>
            <p:ph type="ftr" sz="quarter" idx="4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5B7FE179-E2FF-4DD1-90AF-860D39DAACDD}"/>
              </a:ext>
            </a:extLst>
          </p:cNvPr>
          <p:cNvSpPr>
            <a:spLocks noGrp="1"/>
          </p:cNvSpPr>
          <p:nvPr>
            <p:ph type="sldNum" sz="quarter" idx="42"/>
          </p:nvPr>
        </p:nvSpPr>
        <p:spPr/>
        <p:txBody>
          <a:bodyPr/>
          <a:lstStyle/>
          <a:p>
            <a:fld id="{2533969A-88D7-D043-9145-D433A02B4603}" type="slidenum">
              <a:rPr lang="en-US" smtClean="0"/>
              <a:pPr/>
              <a:t>‹#›</a:t>
            </a:fld>
            <a:endParaRPr lang="en-US" dirty="0"/>
          </a:p>
        </p:txBody>
      </p:sp>
      <p:sp>
        <p:nvSpPr>
          <p:cNvPr id="18" name="Text Placeholder 4">
            <a:extLst>
              <a:ext uri="{FF2B5EF4-FFF2-40B4-BE49-F238E27FC236}">
                <a16:creationId xmlns:a16="http://schemas.microsoft.com/office/drawing/2014/main" id="{2235D9F2-E327-4C78-9F46-F3F619484D56}"/>
              </a:ext>
            </a:extLst>
          </p:cNvPr>
          <p:cNvSpPr>
            <a:spLocks noGrp="1"/>
          </p:cNvSpPr>
          <p:nvPr>
            <p:ph type="body" sz="quarter" idx="43" hasCustomPrompt="1"/>
          </p:nvPr>
        </p:nvSpPr>
        <p:spPr>
          <a:xfrm>
            <a:off x="3451189"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Tree>
    <p:extLst>
      <p:ext uri="{BB962C8B-B14F-4D97-AF65-F5344CB8AC3E}">
        <p14:creationId xmlns:p14="http://schemas.microsoft.com/office/powerpoint/2010/main" val="350760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ticle blue subsctn+footer">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AE73EDF-E5C6-4EE1-ADE2-DE340FC7EDFA}"/>
              </a:ext>
            </a:extLst>
          </p:cNvPr>
          <p:cNvSpPr/>
          <p:nvPr userDrawn="1"/>
        </p:nvSpPr>
        <p:spPr>
          <a:xfrm>
            <a:off x="0" y="956930"/>
            <a:ext cx="12191999" cy="2940239"/>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5FD45847-CC87-4AE3-932E-F47E071C9BF6}"/>
              </a:ext>
            </a:extLst>
          </p:cNvPr>
          <p:cNvSpPr>
            <a:spLocks noGrp="1"/>
          </p:cNvSpPr>
          <p:nvPr>
            <p:ph type="ctrTitle" hasCustomPrompt="1"/>
          </p:nvPr>
        </p:nvSpPr>
        <p:spPr>
          <a:xfrm>
            <a:off x="548641" y="2000805"/>
            <a:ext cx="9307763" cy="852488"/>
          </a:xfrm>
        </p:spPr>
        <p:txBody>
          <a:bodyPr anchor="ctr"/>
          <a:lstStyle>
            <a:lvl1pPr algn="l">
              <a:defRPr sz="4200" b="1" i="0">
                <a:solidFill>
                  <a:schemeClr val="bg2"/>
                </a:solidFill>
              </a:defRPr>
            </a:lvl1pPr>
          </a:lstStyle>
          <a:p>
            <a:r>
              <a:rPr lang="en-US" dirty="0"/>
              <a:t>Click to edit subsection divide</a:t>
            </a:r>
          </a:p>
        </p:txBody>
      </p:sp>
      <p:pic>
        <p:nvPicPr>
          <p:cNvPr id="10" name="Graphic 9">
            <a:extLst>
              <a:ext uri="{FF2B5EF4-FFF2-40B4-BE49-F238E27FC236}">
                <a16:creationId xmlns:a16="http://schemas.microsoft.com/office/drawing/2014/main" id="{4771053F-4431-4872-BBDC-CBFD54BFD45D}"/>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7709D5E8-C633-464D-96FF-0D171E4529E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51BF440-44AC-41A5-B80F-5FE44BA8FC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9A818FC-A7AD-42E2-AD3F-C2DCE4E4FF5C}"/>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79559202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ictures + footers (all of them white)">
    <p:spTree>
      <p:nvGrpSpPr>
        <p:cNvPr id="1" name=""/>
        <p:cNvGrpSpPr/>
        <p:nvPr/>
      </p:nvGrpSpPr>
      <p:grpSpPr>
        <a:xfrm>
          <a:off x="0" y="0"/>
          <a:ext cx="0" cy="0"/>
          <a:chOff x="0" y="0"/>
          <a:chExt cx="0" cy="0"/>
        </a:xfrm>
      </p:grpSpPr>
      <p:sp>
        <p:nvSpPr>
          <p:cNvPr id="4" name="Text Placeholder 4"/>
          <p:cNvSpPr>
            <a:spLocks noGrp="1"/>
          </p:cNvSpPr>
          <p:nvPr>
            <p:ph type="body" sz="quarter" idx="21" hasCustomPrompt="1"/>
          </p:nvPr>
        </p:nvSpPr>
        <p:spPr>
          <a:xfrm>
            <a:off x="4569994"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26030" y="2895042"/>
            <a:ext cx="3052013" cy="830997"/>
          </a:xfrm>
          <a:noFill/>
        </p:spPr>
        <p:txBody>
          <a:bodyPr wrap="square" rtlCol="0" anchor="b">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8" name="Text Placeholder 4"/>
          <p:cNvSpPr>
            <a:spLocks noGrp="1"/>
          </p:cNvSpPr>
          <p:nvPr>
            <p:ph type="body" sz="quarter" idx="27" hasCustomPrompt="1"/>
          </p:nvPr>
        </p:nvSpPr>
        <p:spPr>
          <a:xfrm>
            <a:off x="8289618" y="2895043"/>
            <a:ext cx="3052012" cy="830997"/>
          </a:xfrm>
          <a:noFill/>
        </p:spPr>
        <p:txBody>
          <a:bodyPr wrap="square" rtlCol="0" anchor="b">
            <a:spAutoFit/>
          </a:bodyPr>
          <a:lstStyle>
            <a:lvl1pPr marL="0" indent="0" algn="ctr">
              <a:lnSpc>
                <a:spcPct val="100000"/>
              </a:lnSpc>
              <a:buNone/>
              <a:defRPr lang="en-US" sz="5400" b="1" spc="-150" dirty="0">
                <a:solidFill>
                  <a:srgbClr val="4F9AFD"/>
                </a:solidFill>
              </a:defRPr>
            </a:lvl1pPr>
          </a:lstStyle>
          <a:p>
            <a:pPr marL="0" lvl="0" algn="ctr"/>
            <a:r>
              <a:rPr lang="en-US" dirty="0"/>
              <a:t>$8M</a:t>
            </a:r>
          </a:p>
        </p:txBody>
      </p:sp>
      <p:sp>
        <p:nvSpPr>
          <p:cNvPr id="13" name="Picture Placeholder 11"/>
          <p:cNvSpPr>
            <a:spLocks noGrp="1"/>
          </p:cNvSpPr>
          <p:nvPr>
            <p:ph type="pic" sz="quarter" idx="10"/>
          </p:nvPr>
        </p:nvSpPr>
        <p:spPr>
          <a:xfrm>
            <a:off x="1907006" y="1835508"/>
            <a:ext cx="914400" cy="914400"/>
          </a:xfrm>
        </p:spPr>
        <p:txBody>
          <a:bodyPr anchor="ctr">
            <a:normAutofit/>
          </a:bodyPr>
          <a:lstStyle>
            <a:lvl1pPr marL="0" indent="0" algn="ctr">
              <a:buNone/>
              <a:defRPr sz="1200"/>
            </a:lvl1pPr>
          </a:lstStyle>
          <a:p>
            <a:endParaRPr lang="en-US" dirty="0"/>
          </a:p>
        </p:txBody>
      </p:sp>
      <p:sp>
        <p:nvSpPr>
          <p:cNvPr id="14" name="Picture Placeholder 11"/>
          <p:cNvSpPr>
            <a:spLocks noGrp="1"/>
          </p:cNvSpPr>
          <p:nvPr>
            <p:ph type="pic" sz="quarter" idx="31"/>
          </p:nvPr>
        </p:nvSpPr>
        <p:spPr>
          <a:xfrm>
            <a:off x="5638800" y="1841743"/>
            <a:ext cx="914400" cy="914400"/>
          </a:xfrm>
        </p:spPr>
        <p:txBody>
          <a:bodyPr anchor="ctr">
            <a:normAutofit/>
          </a:bodyPr>
          <a:lstStyle>
            <a:lvl1pPr marL="0" indent="0" algn="ctr">
              <a:buNone/>
              <a:defRPr sz="1200"/>
            </a:lvl1pPr>
          </a:lstStyle>
          <a:p>
            <a:endParaRPr lang="en-US"/>
          </a:p>
        </p:txBody>
      </p:sp>
      <p:sp>
        <p:nvSpPr>
          <p:cNvPr id="15" name="Picture Placeholder 11"/>
          <p:cNvSpPr>
            <a:spLocks noGrp="1"/>
          </p:cNvSpPr>
          <p:nvPr>
            <p:ph type="pic" sz="quarter" idx="32"/>
          </p:nvPr>
        </p:nvSpPr>
        <p:spPr>
          <a:xfrm>
            <a:off x="9370594" y="1835508"/>
            <a:ext cx="914400" cy="914400"/>
          </a:xfrm>
        </p:spPr>
        <p:txBody>
          <a:bodyPr anchor="ctr">
            <a:normAutofit/>
          </a:bodyPr>
          <a:lstStyle>
            <a:lvl1pPr marL="0" indent="0" algn="ctr">
              <a:buNone/>
              <a:defRPr sz="1200"/>
            </a:lvl1pPr>
          </a:lstStyle>
          <a:p>
            <a:endParaRPr lang="en-US"/>
          </a:p>
        </p:txBody>
      </p:sp>
      <p:sp>
        <p:nvSpPr>
          <p:cNvPr id="26" name="Text Placeholder 4">
            <a:extLst>
              <a:ext uri="{FF2B5EF4-FFF2-40B4-BE49-F238E27FC236}">
                <a16:creationId xmlns:a16="http://schemas.microsoft.com/office/drawing/2014/main" id="{092BE246-EBB6-42EC-8EF2-2989ACE56926}"/>
              </a:ext>
            </a:extLst>
          </p:cNvPr>
          <p:cNvSpPr>
            <a:spLocks noGrp="1"/>
          </p:cNvSpPr>
          <p:nvPr>
            <p:ph type="body" sz="quarter" idx="26" hasCustomPrompt="1"/>
          </p:nvPr>
        </p:nvSpPr>
        <p:spPr>
          <a:xfrm>
            <a:off x="4557824" y="2938526"/>
            <a:ext cx="3052012" cy="830997"/>
          </a:xfrm>
          <a:noFill/>
        </p:spPr>
        <p:txBody>
          <a:bodyPr wrap="square" rtlCol="0" anchor="b">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27" name="Text Placeholder 4">
            <a:extLst>
              <a:ext uri="{FF2B5EF4-FFF2-40B4-BE49-F238E27FC236}">
                <a16:creationId xmlns:a16="http://schemas.microsoft.com/office/drawing/2014/main" id="{FCC55181-3713-4A6C-A4B3-5CCDF34DD35D}"/>
              </a:ext>
            </a:extLst>
          </p:cNvPr>
          <p:cNvSpPr>
            <a:spLocks noGrp="1"/>
          </p:cNvSpPr>
          <p:nvPr>
            <p:ph type="body" sz="quarter" idx="28" hasCustomPrompt="1"/>
          </p:nvPr>
        </p:nvSpPr>
        <p:spPr>
          <a:xfrm>
            <a:off x="826031"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8" name="Text Placeholder 4">
            <a:extLst>
              <a:ext uri="{FF2B5EF4-FFF2-40B4-BE49-F238E27FC236}">
                <a16:creationId xmlns:a16="http://schemas.microsoft.com/office/drawing/2014/main" id="{519FD85C-CBDE-435F-86E8-0A556C05C1D3}"/>
              </a:ext>
            </a:extLst>
          </p:cNvPr>
          <p:cNvSpPr>
            <a:spLocks noGrp="1"/>
          </p:cNvSpPr>
          <p:nvPr>
            <p:ph type="body" sz="quarter" idx="29" hasCustomPrompt="1"/>
          </p:nvPr>
        </p:nvSpPr>
        <p:spPr>
          <a:xfrm>
            <a:off x="4557824"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9" name="Text Placeholder 4">
            <a:extLst>
              <a:ext uri="{FF2B5EF4-FFF2-40B4-BE49-F238E27FC236}">
                <a16:creationId xmlns:a16="http://schemas.microsoft.com/office/drawing/2014/main" id="{92618990-E635-49A3-9716-2BF23AE51951}"/>
              </a:ext>
            </a:extLst>
          </p:cNvPr>
          <p:cNvSpPr>
            <a:spLocks noGrp="1"/>
          </p:cNvSpPr>
          <p:nvPr>
            <p:ph type="body" sz="quarter" idx="30" hasCustomPrompt="1"/>
          </p:nvPr>
        </p:nvSpPr>
        <p:spPr>
          <a:xfrm>
            <a:off x="8287857"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17" name="Text Placeholder 4">
            <a:extLst>
              <a:ext uri="{FF2B5EF4-FFF2-40B4-BE49-F238E27FC236}">
                <a16:creationId xmlns:a16="http://schemas.microsoft.com/office/drawing/2014/main" id="{325F9093-D01F-4916-9687-FF2093952FF0}"/>
              </a:ext>
            </a:extLst>
          </p:cNvPr>
          <p:cNvSpPr>
            <a:spLocks noGrp="1"/>
          </p:cNvSpPr>
          <p:nvPr>
            <p:ph type="body" sz="quarter" idx="33" hasCustomPrompt="1"/>
          </p:nvPr>
        </p:nvSpPr>
        <p:spPr>
          <a:xfrm>
            <a:off x="838200"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8" name="Text Placeholder 4">
            <a:extLst>
              <a:ext uri="{FF2B5EF4-FFF2-40B4-BE49-F238E27FC236}">
                <a16:creationId xmlns:a16="http://schemas.microsoft.com/office/drawing/2014/main" id="{43390293-8670-4E26-9261-CB5FF32BE19A}"/>
              </a:ext>
            </a:extLst>
          </p:cNvPr>
          <p:cNvSpPr>
            <a:spLocks noGrp="1"/>
          </p:cNvSpPr>
          <p:nvPr>
            <p:ph type="body" sz="quarter" idx="34" hasCustomPrompt="1"/>
          </p:nvPr>
        </p:nvSpPr>
        <p:spPr>
          <a:xfrm>
            <a:off x="8289618"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 name="Date Placeholder 1">
            <a:extLst>
              <a:ext uri="{FF2B5EF4-FFF2-40B4-BE49-F238E27FC236}">
                <a16:creationId xmlns:a16="http://schemas.microsoft.com/office/drawing/2014/main" id="{C9FB1016-6733-4EFF-84A1-B0C21DAC1F59}"/>
              </a:ext>
            </a:extLst>
          </p:cNvPr>
          <p:cNvSpPr>
            <a:spLocks noGrp="1"/>
          </p:cNvSpPr>
          <p:nvPr>
            <p:ph type="dt" sz="half" idx="35"/>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7" name="Footer Placeholder 6">
            <a:extLst>
              <a:ext uri="{FF2B5EF4-FFF2-40B4-BE49-F238E27FC236}">
                <a16:creationId xmlns:a16="http://schemas.microsoft.com/office/drawing/2014/main" id="{BB397541-07A4-4422-8027-26B6E7CEDB74}"/>
              </a:ext>
            </a:extLst>
          </p:cNvPr>
          <p:cNvSpPr>
            <a:spLocks noGrp="1"/>
          </p:cNvSpPr>
          <p:nvPr>
            <p:ph type="ftr" sz="quarter" idx="36"/>
          </p:nvPr>
        </p:nvSpPr>
        <p:spPr/>
        <p:txBody>
          <a:bodyPr/>
          <a:lstStyle/>
          <a:p>
            <a:r>
              <a:rPr lang="en-US" dirty="0">
                <a:solidFill>
                  <a:srgbClr val="FFFFFF">
                    <a:lumMod val="75000"/>
                  </a:srgbClr>
                </a:solidFill>
              </a:rPr>
              <a:t>© 2021 Trellance, Inc. All rights reserved.</a:t>
            </a:r>
          </a:p>
        </p:txBody>
      </p:sp>
      <p:sp>
        <p:nvSpPr>
          <p:cNvPr id="9" name="Slide Number Placeholder 8">
            <a:extLst>
              <a:ext uri="{FF2B5EF4-FFF2-40B4-BE49-F238E27FC236}">
                <a16:creationId xmlns:a16="http://schemas.microsoft.com/office/drawing/2014/main" id="{AF0A3655-3312-43B4-BAED-B5ECB4CB2AB7}"/>
              </a:ext>
            </a:extLst>
          </p:cNvPr>
          <p:cNvSpPr>
            <a:spLocks noGrp="1"/>
          </p:cNvSpPr>
          <p:nvPr>
            <p:ph type="sldNum" sz="quarter" idx="37"/>
          </p:nvPr>
        </p:nvSpPr>
        <p:spPr/>
        <p:txBody>
          <a:bodyPr/>
          <a:lstStyle/>
          <a:p>
            <a:fld id="{2533969A-88D7-D043-9145-D433A02B4603}" type="slidenum">
              <a:rPr lang="en-US" smtClean="0"/>
              <a:pPr/>
              <a:t>‹#›</a:t>
            </a:fld>
            <a:endParaRPr lang="en-US" dirty="0"/>
          </a:p>
        </p:txBody>
      </p:sp>
      <p:sp>
        <p:nvSpPr>
          <p:cNvPr id="19" name="Title 6">
            <a:extLst>
              <a:ext uri="{FF2B5EF4-FFF2-40B4-BE49-F238E27FC236}">
                <a16:creationId xmlns:a16="http://schemas.microsoft.com/office/drawing/2014/main" id="{CDDBA785-DDB7-47AF-94EE-1C2173E3C03F}"/>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255558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 theme four content: headline + picture and paired placeholders + footers (all of them whit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561886" y="1828800"/>
            <a:ext cx="1851688" cy="1851688"/>
          </a:xfrm>
        </p:spPr>
        <p:txBody>
          <a:bodyPr anchor="ctr">
            <a:normAutofit/>
          </a:bodyPr>
          <a:lstStyle>
            <a:lvl1pPr marL="0" indent="0" algn="ctr">
              <a:buNone/>
              <a:defRPr sz="1200"/>
            </a:lvl1pPr>
          </a:lstStyle>
          <a:p>
            <a:endParaRPr lang="en-US"/>
          </a:p>
        </p:txBody>
      </p:sp>
      <p:sp>
        <p:nvSpPr>
          <p:cNvPr id="23" name="Text Placeholder 4"/>
          <p:cNvSpPr>
            <a:spLocks noGrp="1"/>
          </p:cNvSpPr>
          <p:nvPr>
            <p:ph type="body" sz="quarter" idx="28" hasCustomPrompt="1"/>
          </p:nvPr>
        </p:nvSpPr>
        <p:spPr>
          <a:xfrm>
            <a:off x="2586853" y="1857110"/>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4" name="Text Placeholder 4"/>
          <p:cNvSpPr>
            <a:spLocks noGrp="1"/>
          </p:cNvSpPr>
          <p:nvPr>
            <p:ph type="body" sz="quarter" idx="29" hasCustomPrompt="1"/>
          </p:nvPr>
        </p:nvSpPr>
        <p:spPr>
          <a:xfrm>
            <a:off x="2586852" y="2473556"/>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7" name="Picture Placeholder 11"/>
          <p:cNvSpPr>
            <a:spLocks noGrp="1"/>
          </p:cNvSpPr>
          <p:nvPr>
            <p:ph type="pic" sz="quarter" idx="32"/>
          </p:nvPr>
        </p:nvSpPr>
        <p:spPr>
          <a:xfrm>
            <a:off x="6524348" y="1823639"/>
            <a:ext cx="1851688" cy="1851688"/>
          </a:xfrm>
        </p:spPr>
        <p:txBody>
          <a:bodyPr anchor="ctr">
            <a:normAutofit/>
          </a:bodyPr>
          <a:lstStyle>
            <a:lvl1pPr marL="0" indent="0" algn="ctr">
              <a:buNone/>
              <a:defRPr sz="1200"/>
            </a:lvl1pPr>
          </a:lstStyle>
          <a:p>
            <a:endParaRPr lang="en-US" dirty="0"/>
          </a:p>
        </p:txBody>
      </p:sp>
      <p:sp>
        <p:nvSpPr>
          <p:cNvPr id="28" name="Text Placeholder 4"/>
          <p:cNvSpPr>
            <a:spLocks noGrp="1"/>
          </p:cNvSpPr>
          <p:nvPr>
            <p:ph type="body" sz="quarter" idx="33" hasCustomPrompt="1"/>
          </p:nvPr>
        </p:nvSpPr>
        <p:spPr>
          <a:xfrm>
            <a:off x="8553077" y="1828800"/>
            <a:ext cx="3077037"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9" name="Text Placeholder 4"/>
          <p:cNvSpPr>
            <a:spLocks noGrp="1"/>
          </p:cNvSpPr>
          <p:nvPr>
            <p:ph type="body" sz="quarter" idx="34" hasCustomPrompt="1"/>
          </p:nvPr>
        </p:nvSpPr>
        <p:spPr>
          <a:xfrm>
            <a:off x="8553076" y="2457714"/>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0" name="Picture Placeholder 11"/>
          <p:cNvSpPr>
            <a:spLocks noGrp="1"/>
          </p:cNvSpPr>
          <p:nvPr>
            <p:ph type="pic" sz="quarter" idx="35"/>
          </p:nvPr>
        </p:nvSpPr>
        <p:spPr>
          <a:xfrm>
            <a:off x="561251" y="4166116"/>
            <a:ext cx="1851688" cy="1851688"/>
          </a:xfrm>
        </p:spPr>
        <p:txBody>
          <a:bodyPr anchor="ctr">
            <a:normAutofit/>
          </a:bodyPr>
          <a:lstStyle>
            <a:lvl1pPr marL="0" indent="0" algn="ctr">
              <a:buNone/>
              <a:defRPr sz="1200"/>
            </a:lvl1pPr>
          </a:lstStyle>
          <a:p>
            <a:endParaRPr lang="en-US"/>
          </a:p>
        </p:txBody>
      </p:sp>
      <p:sp>
        <p:nvSpPr>
          <p:cNvPr id="31" name="Text Placeholder 4"/>
          <p:cNvSpPr>
            <a:spLocks noGrp="1"/>
          </p:cNvSpPr>
          <p:nvPr>
            <p:ph type="body" sz="quarter" idx="36" hasCustomPrompt="1"/>
          </p:nvPr>
        </p:nvSpPr>
        <p:spPr>
          <a:xfrm>
            <a:off x="2586218" y="4194426"/>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2" name="Text Placeholder 4"/>
          <p:cNvSpPr>
            <a:spLocks noGrp="1"/>
          </p:cNvSpPr>
          <p:nvPr>
            <p:ph type="body" sz="quarter" idx="37" hasCustomPrompt="1"/>
          </p:nvPr>
        </p:nvSpPr>
        <p:spPr>
          <a:xfrm>
            <a:off x="2586217" y="4810872"/>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3" name="Picture Placeholder 11"/>
          <p:cNvSpPr>
            <a:spLocks noGrp="1"/>
          </p:cNvSpPr>
          <p:nvPr>
            <p:ph type="pic" sz="quarter" idx="38"/>
          </p:nvPr>
        </p:nvSpPr>
        <p:spPr>
          <a:xfrm>
            <a:off x="6523713" y="4160955"/>
            <a:ext cx="1851688" cy="1851688"/>
          </a:xfrm>
        </p:spPr>
        <p:txBody>
          <a:bodyPr anchor="ctr">
            <a:normAutofit/>
          </a:bodyPr>
          <a:lstStyle>
            <a:lvl1pPr marL="0" indent="0" algn="ctr">
              <a:buNone/>
              <a:defRPr sz="1200"/>
            </a:lvl1pPr>
          </a:lstStyle>
          <a:p>
            <a:endParaRPr lang="en-US"/>
          </a:p>
        </p:txBody>
      </p:sp>
      <p:sp>
        <p:nvSpPr>
          <p:cNvPr id="34" name="Text Placeholder 4"/>
          <p:cNvSpPr>
            <a:spLocks noGrp="1"/>
          </p:cNvSpPr>
          <p:nvPr>
            <p:ph type="body" sz="quarter" idx="39" hasCustomPrompt="1"/>
          </p:nvPr>
        </p:nvSpPr>
        <p:spPr>
          <a:xfrm>
            <a:off x="8552442" y="4166116"/>
            <a:ext cx="307767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5" name="Text Placeholder 4"/>
          <p:cNvSpPr>
            <a:spLocks noGrp="1"/>
          </p:cNvSpPr>
          <p:nvPr>
            <p:ph type="body" sz="quarter" idx="40" hasCustomPrompt="1"/>
          </p:nvPr>
        </p:nvSpPr>
        <p:spPr>
          <a:xfrm>
            <a:off x="8552440" y="4782562"/>
            <a:ext cx="3084257"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6" name="Title 6">
            <a:extLst>
              <a:ext uri="{FF2B5EF4-FFF2-40B4-BE49-F238E27FC236}">
                <a16:creationId xmlns:a16="http://schemas.microsoft.com/office/drawing/2014/main" id="{CC177EEC-90FA-4F0A-87F4-46E47AE075E9}"/>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F52E9B6-5439-45F2-8AAD-C14A4B31A051}"/>
              </a:ext>
            </a:extLst>
          </p:cNvPr>
          <p:cNvSpPr>
            <a:spLocks noGrp="1"/>
          </p:cNvSpPr>
          <p:nvPr>
            <p:ph type="dt" sz="half" idx="41"/>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C2EB2666-F74E-4881-B8A1-1C523D36C821}"/>
              </a:ext>
            </a:extLst>
          </p:cNvPr>
          <p:cNvSpPr>
            <a:spLocks noGrp="1"/>
          </p:cNvSpPr>
          <p:nvPr>
            <p:ph type="ftr" sz="quarter" idx="4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DB9385C7-732F-4994-947C-A4B493AFA9FC}"/>
              </a:ext>
            </a:extLst>
          </p:cNvPr>
          <p:cNvSpPr>
            <a:spLocks noGrp="1"/>
          </p:cNvSpPr>
          <p:nvPr>
            <p:ph type="sldNum" sz="quarter" idx="4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116575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mple 3 Colmn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6" name="Content Placeholder 5"/>
          <p:cNvSpPr>
            <a:spLocks noGrp="1"/>
          </p:cNvSpPr>
          <p:nvPr>
            <p:ph sz="quarter" idx="10" hasCustomPrompt="1"/>
          </p:nvPr>
        </p:nvSpPr>
        <p:spPr>
          <a:xfrm>
            <a:off x="54864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21077AC-5B46-4687-80D4-56809B8E42DE}"/>
              </a:ext>
            </a:extLst>
          </p:cNvPr>
          <p:cNvSpPr>
            <a:spLocks noGrp="1"/>
          </p:cNvSpPr>
          <p:nvPr>
            <p:ph idx="11" hasCustomPrompt="1"/>
          </p:nvPr>
        </p:nvSpPr>
        <p:spPr>
          <a:xfrm>
            <a:off x="3555007"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2" name="Content Placeholder 5">
            <a:extLst>
              <a:ext uri="{FF2B5EF4-FFF2-40B4-BE49-F238E27FC236}">
                <a16:creationId xmlns:a16="http://schemas.microsoft.com/office/drawing/2014/main" id="{FA350EC7-6CCE-4FA2-BE5E-D2994BF376A2}"/>
              </a:ext>
            </a:extLst>
          </p:cNvPr>
          <p:cNvSpPr>
            <a:spLocks noGrp="1"/>
          </p:cNvSpPr>
          <p:nvPr>
            <p:ph sz="quarter" idx="12" hasCustomPrompt="1"/>
          </p:nvPr>
        </p:nvSpPr>
        <p:spPr>
          <a:xfrm>
            <a:off x="3552833"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817C1F00-5335-4EE0-AFC3-B664BCA1B553}"/>
              </a:ext>
            </a:extLst>
          </p:cNvPr>
          <p:cNvSpPr>
            <a:spLocks noGrp="1"/>
          </p:cNvSpPr>
          <p:nvPr>
            <p:ph idx="13" hasCustomPrompt="1"/>
          </p:nvPr>
        </p:nvSpPr>
        <p:spPr>
          <a:xfrm>
            <a:off x="95677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8" name="Content Placeholder 5">
            <a:extLst>
              <a:ext uri="{FF2B5EF4-FFF2-40B4-BE49-F238E27FC236}">
                <a16:creationId xmlns:a16="http://schemas.microsoft.com/office/drawing/2014/main" id="{7D9D7EFE-1CD3-436A-962C-EF6E98D47519}"/>
              </a:ext>
            </a:extLst>
          </p:cNvPr>
          <p:cNvSpPr>
            <a:spLocks noGrp="1"/>
          </p:cNvSpPr>
          <p:nvPr>
            <p:ph sz="quarter" idx="14" hasCustomPrompt="1"/>
          </p:nvPr>
        </p:nvSpPr>
        <p:spPr>
          <a:xfrm>
            <a:off x="9568376"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20" name="Content Placeholder 2">
            <a:extLst>
              <a:ext uri="{FF2B5EF4-FFF2-40B4-BE49-F238E27FC236}">
                <a16:creationId xmlns:a16="http://schemas.microsoft.com/office/drawing/2014/main" id="{3DC16C50-44C0-479E-933E-01BA62DEDAF4}"/>
              </a:ext>
            </a:extLst>
          </p:cNvPr>
          <p:cNvSpPr>
            <a:spLocks noGrp="1"/>
          </p:cNvSpPr>
          <p:nvPr>
            <p:ph idx="15" hasCustomPrompt="1"/>
          </p:nvPr>
        </p:nvSpPr>
        <p:spPr>
          <a:xfrm>
            <a:off x="6561374"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21" name="Content Placeholder 5">
            <a:extLst>
              <a:ext uri="{FF2B5EF4-FFF2-40B4-BE49-F238E27FC236}">
                <a16:creationId xmlns:a16="http://schemas.microsoft.com/office/drawing/2014/main" id="{73FE4323-A6DF-4424-88B5-24338A18C727}"/>
              </a:ext>
            </a:extLst>
          </p:cNvPr>
          <p:cNvSpPr>
            <a:spLocks noGrp="1"/>
          </p:cNvSpPr>
          <p:nvPr>
            <p:ph sz="quarter" idx="16" hasCustomPrompt="1"/>
          </p:nvPr>
        </p:nvSpPr>
        <p:spPr>
          <a:xfrm>
            <a:off x="655639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4" name="Title 6">
            <a:extLst>
              <a:ext uri="{FF2B5EF4-FFF2-40B4-BE49-F238E27FC236}">
                <a16:creationId xmlns:a16="http://schemas.microsoft.com/office/drawing/2014/main" id="{823F9586-2B94-4492-A6C3-10A8D7C376F7}"/>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01EEFF1-CD5A-47B9-BD9C-4CC0B1848F50}"/>
              </a:ext>
            </a:extLst>
          </p:cNvPr>
          <p:cNvSpPr>
            <a:spLocks noGrp="1"/>
          </p:cNvSpPr>
          <p:nvPr>
            <p:ph type="dt" sz="half" idx="17"/>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F9C460B-E1A7-4DBD-AACD-213974E4038F}"/>
              </a:ext>
            </a:extLst>
          </p:cNvPr>
          <p:cNvSpPr>
            <a:spLocks noGrp="1"/>
          </p:cNvSpPr>
          <p:nvPr>
            <p:ph type="ftr" sz="quarter" idx="18"/>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7B7AF52-ED0E-46BD-A9EA-2848E09A5808}"/>
              </a:ext>
            </a:extLst>
          </p:cNvPr>
          <p:cNvSpPr>
            <a:spLocks noGrp="1"/>
          </p:cNvSpPr>
          <p:nvPr>
            <p:ph type="sldNum" sz="quarter" idx="19"/>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4597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left, small laptop right)">
    <p:spTree>
      <p:nvGrpSpPr>
        <p:cNvPr id="1" name=""/>
        <p:cNvGrpSpPr/>
        <p:nvPr/>
      </p:nvGrpSpPr>
      <p:grpSpPr>
        <a:xfrm>
          <a:off x="0" y="0"/>
          <a:ext cx="0" cy="0"/>
          <a:chOff x="0" y="0"/>
          <a:chExt cx="0" cy="0"/>
        </a:xfrm>
      </p:grpSpPr>
      <p:grpSp>
        <p:nvGrpSpPr>
          <p:cNvPr id="9" name="Group 8"/>
          <p:cNvGrpSpPr/>
          <p:nvPr userDrawn="1"/>
        </p:nvGrpSpPr>
        <p:grpSpPr>
          <a:xfrm>
            <a:off x="6379924" y="2486527"/>
            <a:ext cx="4973876" cy="2863204"/>
            <a:chOff x="5898415" y="1976415"/>
            <a:chExt cx="5654530" cy="3255020"/>
          </a:xfrm>
        </p:grpSpPr>
        <p:sp>
          <p:nvSpPr>
            <p:cNvPr id="10"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1"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bg2">
                    <a:lumMod val="95000"/>
                  </a:schemeClr>
                </a:gs>
                <a:gs pos="65000">
                  <a:srgbClr val="ECECEC"/>
                </a:gs>
                <a:gs pos="100000">
                  <a:schemeClr val="bg2">
                    <a:lumMod val="85000"/>
                  </a:schemeClr>
                </a:gs>
              </a:gsLst>
              <a:path path="circle">
                <a:fillToRect t="100000" r="10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4" name="Rectangle 50"/>
            <p:cNvSpPr>
              <a:spLocks noChangeArrowheads="1"/>
            </p:cNvSpPr>
            <p:nvPr/>
          </p:nvSpPr>
          <p:spPr bwMode="auto">
            <a:xfrm>
              <a:off x="5898415" y="5054180"/>
              <a:ext cx="5654530" cy="103129"/>
            </a:xfrm>
            <a:prstGeom prst="rect">
              <a:avLst/>
            </a:pr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5"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6" name="Rectangle 52"/>
            <p:cNvSpPr>
              <a:spLocks noChangeArrowheads="1"/>
            </p:cNvSpPr>
            <p:nvPr/>
          </p:nvSpPr>
          <p:spPr bwMode="auto">
            <a:xfrm>
              <a:off x="6623354" y="2189119"/>
              <a:ext cx="4249758" cy="268458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7"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8"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1"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22" name="Picture Placeholder 90"/>
          <p:cNvSpPr>
            <a:spLocks noGrp="1"/>
          </p:cNvSpPr>
          <p:nvPr>
            <p:ph type="pic" sz="quarter" idx="14" hasCustomPrompt="1"/>
          </p:nvPr>
        </p:nvSpPr>
        <p:spPr>
          <a:xfrm>
            <a:off x="7017600" y="2679297"/>
            <a:ext cx="3723379" cy="2355766"/>
          </a:xfrm>
        </p:spPr>
        <p:txBody>
          <a:bodyPr anchor="ctr">
            <a:normAutofit/>
          </a:bodyPr>
          <a:lstStyle>
            <a:lvl1pPr marL="0" indent="0" algn="ctr">
              <a:buNone/>
              <a:defRPr sz="1400" baseline="0"/>
            </a:lvl1pPr>
          </a:lstStyle>
          <a:p>
            <a:r>
              <a:rPr lang="en-US" dirty="0"/>
              <a:t>double-click to insert image</a:t>
            </a:r>
          </a:p>
        </p:txBody>
      </p:sp>
      <p:sp>
        <p:nvSpPr>
          <p:cNvPr id="39" name="Title 6">
            <a:extLst>
              <a:ext uri="{FF2B5EF4-FFF2-40B4-BE49-F238E27FC236}">
                <a16:creationId xmlns:a16="http://schemas.microsoft.com/office/drawing/2014/main" id="{1D417FEC-9F97-42A9-9037-0AFA3CEB99FD}"/>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462E505-34E9-4AAC-88A5-D7B0D695A28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87F68D7-73AA-4E2C-917D-59AA330A8F8D}"/>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6472390-9DF3-4CDF-B5AC-75C67BF7C733}"/>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40" name="Content Placeholder 2">
            <a:extLst>
              <a:ext uri="{FF2B5EF4-FFF2-40B4-BE49-F238E27FC236}">
                <a16:creationId xmlns:a16="http://schemas.microsoft.com/office/drawing/2014/main" id="{CE2B1414-73DA-4572-8250-9B09C0BB6DA1}"/>
              </a:ext>
            </a:extLst>
          </p:cNvPr>
          <p:cNvSpPr>
            <a:spLocks noGrp="1"/>
          </p:cNvSpPr>
          <p:nvPr>
            <p:ph idx="1" hasCustomPrompt="1"/>
          </p:nvPr>
        </p:nvSpPr>
        <p:spPr>
          <a:xfrm>
            <a:off x="548640" y="2374404"/>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330477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laptop right bleed)">
    <p:spTree>
      <p:nvGrpSpPr>
        <p:cNvPr id="1" name=""/>
        <p:cNvGrpSpPr/>
        <p:nvPr/>
      </p:nvGrpSpPr>
      <p:grpSpPr>
        <a:xfrm>
          <a:off x="0" y="0"/>
          <a:ext cx="0" cy="0"/>
          <a:chOff x="0" y="0"/>
          <a:chExt cx="0" cy="0"/>
        </a:xfrm>
      </p:grpSpPr>
      <p:grpSp>
        <p:nvGrpSpPr>
          <p:cNvPr id="3" name="Group 2"/>
          <p:cNvGrpSpPr/>
          <p:nvPr userDrawn="1"/>
        </p:nvGrpSpPr>
        <p:grpSpPr>
          <a:xfrm>
            <a:off x="5046561" y="548640"/>
            <a:ext cx="9988309" cy="5749754"/>
            <a:chOff x="5898558" y="1976444"/>
            <a:chExt cx="5654669" cy="3255068"/>
          </a:xfrm>
        </p:grpSpPr>
        <p:sp>
          <p:nvSpPr>
            <p:cNvPr id="4" name="Freeform 45"/>
            <p:cNvSpPr>
              <a:spLocks/>
            </p:cNvSpPr>
            <p:nvPr/>
          </p:nvSpPr>
          <p:spPr bwMode="auto">
            <a:xfrm>
              <a:off x="5898558" y="5105820"/>
              <a:ext cx="2848277" cy="125692"/>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 name="Freeform 46"/>
            <p:cNvSpPr>
              <a:spLocks/>
            </p:cNvSpPr>
            <p:nvPr/>
          </p:nvSpPr>
          <p:spPr bwMode="auto">
            <a:xfrm>
              <a:off x="8704948" y="5105820"/>
              <a:ext cx="2848277" cy="125692"/>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 name="Freeform 47"/>
            <p:cNvSpPr>
              <a:spLocks/>
            </p:cNvSpPr>
            <p:nvPr/>
          </p:nvSpPr>
          <p:spPr bwMode="auto">
            <a:xfrm>
              <a:off x="6455969" y="1976444"/>
              <a:ext cx="4581730" cy="313904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 name="Freeform 48"/>
            <p:cNvSpPr>
              <a:spLocks/>
            </p:cNvSpPr>
            <p:nvPr/>
          </p:nvSpPr>
          <p:spPr bwMode="auto">
            <a:xfrm>
              <a:off x="6472080" y="1992557"/>
              <a:ext cx="4552733" cy="3106818"/>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8" name="Rectangle 50"/>
            <p:cNvSpPr>
              <a:spLocks noChangeArrowheads="1"/>
            </p:cNvSpPr>
            <p:nvPr/>
          </p:nvSpPr>
          <p:spPr bwMode="auto">
            <a:xfrm>
              <a:off x="5898559" y="5054255"/>
              <a:ext cx="5654668" cy="103131"/>
            </a:xfrm>
            <a:prstGeom prst="rect">
              <a:avLst/>
            </a:prstGeom>
            <a:gradFill>
              <a:gsLst>
                <a:gs pos="0">
                  <a:schemeClr val="bg1">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9" name="Freeform 51"/>
            <p:cNvSpPr>
              <a:spLocks/>
            </p:cNvSpPr>
            <p:nvPr/>
          </p:nvSpPr>
          <p:spPr bwMode="auto">
            <a:xfrm>
              <a:off x="8318304" y="5054255"/>
              <a:ext cx="811952" cy="58011"/>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0" name="Rectangle 52"/>
            <p:cNvSpPr>
              <a:spLocks noChangeArrowheads="1"/>
            </p:cNvSpPr>
            <p:nvPr/>
          </p:nvSpPr>
          <p:spPr bwMode="auto">
            <a:xfrm>
              <a:off x="6623515" y="2189152"/>
              <a:ext cx="4249862" cy="268462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1" name="Oval 54"/>
            <p:cNvSpPr>
              <a:spLocks noChangeArrowheads="1"/>
            </p:cNvSpPr>
            <p:nvPr/>
          </p:nvSpPr>
          <p:spPr bwMode="auto">
            <a:xfrm>
              <a:off x="8721063" y="2076351"/>
              <a:ext cx="48331" cy="48344"/>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Oval 55"/>
            <p:cNvSpPr>
              <a:spLocks noChangeArrowheads="1"/>
            </p:cNvSpPr>
            <p:nvPr/>
          </p:nvSpPr>
          <p:spPr bwMode="auto">
            <a:xfrm>
              <a:off x="8721076" y="2073141"/>
              <a:ext cx="48331" cy="45120"/>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Oval 56"/>
            <p:cNvSpPr>
              <a:spLocks noChangeArrowheads="1"/>
            </p:cNvSpPr>
            <p:nvPr/>
          </p:nvSpPr>
          <p:spPr bwMode="auto">
            <a:xfrm>
              <a:off x="8730710" y="2079598"/>
              <a:ext cx="29000" cy="322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4" name="Oval 57"/>
            <p:cNvSpPr>
              <a:spLocks noChangeArrowheads="1"/>
            </p:cNvSpPr>
            <p:nvPr/>
          </p:nvSpPr>
          <p:spPr bwMode="auto">
            <a:xfrm>
              <a:off x="8737247" y="2089283"/>
              <a:ext cx="16112" cy="16116"/>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5"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16" name="Picture Placeholder 90"/>
          <p:cNvSpPr>
            <a:spLocks noGrp="1"/>
          </p:cNvSpPr>
          <p:nvPr>
            <p:ph type="pic" sz="quarter" idx="14" hasCustomPrompt="1"/>
          </p:nvPr>
        </p:nvSpPr>
        <p:spPr>
          <a:xfrm>
            <a:off x="6327113" y="924785"/>
            <a:ext cx="7483713" cy="4741707"/>
          </a:xfrm>
        </p:spPr>
        <p:txBody>
          <a:bodyPr anchor="ctr">
            <a:normAutofit/>
          </a:bodyPr>
          <a:lstStyle>
            <a:lvl1pPr marL="0" indent="0" algn="ctr">
              <a:buNone/>
              <a:defRPr sz="1400" baseline="0"/>
            </a:lvl1pPr>
          </a:lstStyle>
          <a:p>
            <a:r>
              <a:rPr lang="en-US" dirty="0"/>
              <a:t>double-click to insert image</a:t>
            </a:r>
          </a:p>
        </p:txBody>
      </p:sp>
      <p:sp>
        <p:nvSpPr>
          <p:cNvPr id="17" name="Content Placeholder 2"/>
          <p:cNvSpPr>
            <a:spLocks noGrp="1"/>
          </p:cNvSpPr>
          <p:nvPr>
            <p:ph idx="1" hasCustomPrompt="1"/>
          </p:nvPr>
        </p:nvSpPr>
        <p:spPr>
          <a:xfrm>
            <a:off x="548640" y="1419315"/>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Title 6">
            <a:extLst>
              <a:ext uri="{FF2B5EF4-FFF2-40B4-BE49-F238E27FC236}">
                <a16:creationId xmlns:a16="http://schemas.microsoft.com/office/drawing/2014/main" id="{5FED2E41-3A13-4FC8-9D5D-CF8DCC3826E4}"/>
              </a:ext>
            </a:extLst>
          </p:cNvPr>
          <p:cNvSpPr>
            <a:spLocks noGrp="1"/>
          </p:cNvSpPr>
          <p:nvPr>
            <p:ph type="title" hasCustomPrompt="1"/>
          </p:nvPr>
        </p:nvSpPr>
        <p:spPr>
          <a:xfrm>
            <a:off x="548640" y="488561"/>
            <a:ext cx="5030357"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3EACAC1-3E4D-46BD-B52E-FEC1C3A23D4C}"/>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18" name="Footer Placeholder 17">
            <a:extLst>
              <a:ext uri="{FF2B5EF4-FFF2-40B4-BE49-F238E27FC236}">
                <a16:creationId xmlns:a16="http://schemas.microsoft.com/office/drawing/2014/main" id="{CBA2D486-F3BB-4B20-A077-EE670F25AA95}"/>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20" name="Slide Number Placeholder 19">
            <a:extLst>
              <a:ext uri="{FF2B5EF4-FFF2-40B4-BE49-F238E27FC236}">
                <a16:creationId xmlns:a16="http://schemas.microsoft.com/office/drawing/2014/main" id="{0A629DFB-1EDC-4A27-957E-FB5260F7F4D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74534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table right)">
    <p:spTree>
      <p:nvGrpSpPr>
        <p:cNvPr id="1" name=""/>
        <p:cNvGrpSpPr/>
        <p:nvPr/>
      </p:nvGrpSpPr>
      <p:grpSpPr>
        <a:xfrm>
          <a:off x="0" y="0"/>
          <a:ext cx="0" cy="0"/>
          <a:chOff x="0" y="0"/>
          <a:chExt cx="0" cy="0"/>
        </a:xfrm>
      </p:grpSpPr>
      <p:grpSp>
        <p:nvGrpSpPr>
          <p:cNvPr id="18" name="Group 17"/>
          <p:cNvGrpSpPr/>
          <p:nvPr userDrawn="1"/>
        </p:nvGrpSpPr>
        <p:grpSpPr>
          <a:xfrm>
            <a:off x="6684008" y="493186"/>
            <a:ext cx="4638400" cy="6586454"/>
            <a:chOff x="19740901" y="3907229"/>
            <a:chExt cx="2810409" cy="3990736"/>
          </a:xfrm>
          <a:gradFill>
            <a:gsLst>
              <a:gs pos="100000">
                <a:srgbClr val="D9D9D9"/>
              </a:gs>
              <a:gs pos="0">
                <a:schemeClr val="tx1">
                  <a:lumMod val="85000"/>
                </a:schemeClr>
              </a:gs>
              <a:gs pos="37000">
                <a:srgbClr val="E7E7E7"/>
              </a:gs>
            </a:gsLst>
            <a:path path="circle">
              <a:fillToRect t="100000" r="100000"/>
            </a:path>
          </a:gradFill>
        </p:grpSpPr>
        <p:sp>
          <p:nvSpPr>
            <p:cNvPr id="19"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gradFill flip="none" rotWithShape="1">
              <a:gsLst>
                <a:gs pos="100000">
                  <a:srgbClr val="D9D9D9"/>
                </a:gs>
                <a:gs pos="65000">
                  <a:srgbClr val="F3F3F3"/>
                </a:gs>
                <a:gs pos="0">
                  <a:srgbClr val="E7E7E7"/>
                </a:gs>
              </a:gsLst>
              <a:lin ang="27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0" name="Group 19"/>
            <p:cNvGrpSpPr/>
            <p:nvPr/>
          </p:nvGrpSpPr>
          <p:grpSpPr>
            <a:xfrm>
              <a:off x="21066819" y="4065780"/>
              <a:ext cx="104590" cy="53974"/>
              <a:chOff x="21066819" y="4065780"/>
              <a:chExt cx="104590" cy="53974"/>
            </a:xfrm>
            <a:grpFill/>
          </p:grpSpPr>
          <p:sp>
            <p:nvSpPr>
              <p:cNvPr id="25" name="Oval 35"/>
              <p:cNvSpPr>
                <a:spLocks noChangeArrowheads="1"/>
              </p:cNvSpPr>
              <p:nvPr/>
            </p:nvSpPr>
            <p:spPr bwMode="auto">
              <a:xfrm>
                <a:off x="21120800" y="4069152"/>
                <a:ext cx="50609" cy="5060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6" name="Oval 36"/>
              <p:cNvSpPr>
                <a:spLocks noChangeArrowheads="1"/>
              </p:cNvSpPr>
              <p:nvPr/>
            </p:nvSpPr>
            <p:spPr bwMode="auto">
              <a:xfrm>
                <a:off x="21120800" y="4065780"/>
                <a:ext cx="50609" cy="5060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7" name="Oval 37"/>
              <p:cNvSpPr>
                <a:spLocks noChangeArrowheads="1"/>
              </p:cNvSpPr>
              <p:nvPr/>
            </p:nvSpPr>
            <p:spPr bwMode="auto">
              <a:xfrm>
                <a:off x="21130921" y="4075899"/>
                <a:ext cx="30366" cy="303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8" name="Oval 38"/>
              <p:cNvSpPr>
                <a:spLocks noChangeArrowheads="1"/>
              </p:cNvSpPr>
              <p:nvPr/>
            </p:nvSpPr>
            <p:spPr bwMode="auto">
              <a:xfrm>
                <a:off x="21137668" y="4082646"/>
                <a:ext cx="16870" cy="1686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9"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30" name="Rectangle 40"/>
              <p:cNvSpPr>
                <a:spLocks noChangeArrowheads="1"/>
              </p:cNvSpPr>
              <p:nvPr/>
            </p:nvSpPr>
            <p:spPr bwMode="auto">
              <a:xfrm>
                <a:off x="21066819" y="4082646"/>
                <a:ext cx="23618" cy="2361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21" name="Rectangle 41"/>
            <p:cNvSpPr>
              <a:spLocks noChangeArrowheads="1"/>
            </p:cNvSpPr>
            <p:nvPr/>
          </p:nvSpPr>
          <p:spPr bwMode="auto">
            <a:xfrm>
              <a:off x="19909591" y="4241197"/>
              <a:ext cx="2476398" cy="33025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31" name="Picture Placeholder 90"/>
          <p:cNvSpPr>
            <a:spLocks noGrp="1"/>
          </p:cNvSpPr>
          <p:nvPr>
            <p:ph type="pic" sz="quarter" idx="14" hasCustomPrompt="1"/>
          </p:nvPr>
        </p:nvSpPr>
        <p:spPr>
          <a:xfrm>
            <a:off x="6956852" y="771566"/>
            <a:ext cx="4087136" cy="5723480"/>
          </a:xfr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45" name="Oval 55">
            <a:extLst>
              <a:ext uri="{FF2B5EF4-FFF2-40B4-BE49-F238E27FC236}">
                <a16:creationId xmlns:a16="http://schemas.microsoft.com/office/drawing/2014/main" id="{03C089DD-58F7-47CB-8FE2-5903DE9C2553}"/>
              </a:ext>
            </a:extLst>
          </p:cNvPr>
          <p:cNvSpPr>
            <a:spLocks noChangeArrowheads="1"/>
          </p:cNvSpPr>
          <p:nvPr userDrawn="1"/>
        </p:nvSpPr>
        <p:spPr bwMode="auto">
          <a:xfrm>
            <a:off x="8849155" y="601781"/>
            <a:ext cx="85371" cy="7969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2" name="Title 6">
            <a:extLst>
              <a:ext uri="{FF2B5EF4-FFF2-40B4-BE49-F238E27FC236}">
                <a16:creationId xmlns:a16="http://schemas.microsoft.com/office/drawing/2014/main" id="{AE53EEAB-4228-4CC6-B746-B167E60A65C5}"/>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5" name="Date Placeholder 4">
            <a:extLst>
              <a:ext uri="{FF2B5EF4-FFF2-40B4-BE49-F238E27FC236}">
                <a16:creationId xmlns:a16="http://schemas.microsoft.com/office/drawing/2014/main" id="{4E2FEA77-A34D-4183-BBD8-000423C59EDF}"/>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6" name="Footer Placeholder 5">
            <a:extLst>
              <a:ext uri="{FF2B5EF4-FFF2-40B4-BE49-F238E27FC236}">
                <a16:creationId xmlns:a16="http://schemas.microsoft.com/office/drawing/2014/main" id="{F6F91613-6AAE-40FF-85B3-DD26B1E85536}"/>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7" name="Slide Number Placeholder 6">
            <a:extLst>
              <a:ext uri="{FF2B5EF4-FFF2-40B4-BE49-F238E27FC236}">
                <a16:creationId xmlns:a16="http://schemas.microsoft.com/office/drawing/2014/main" id="{9D3A2697-F5CF-4C77-839D-4B592B94B05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34" name="Content Placeholder 2">
            <a:extLst>
              <a:ext uri="{FF2B5EF4-FFF2-40B4-BE49-F238E27FC236}">
                <a16:creationId xmlns:a16="http://schemas.microsoft.com/office/drawing/2014/main" id="{67A742C0-4C2A-4B7F-BB2F-9BB90E66F21B}"/>
              </a:ext>
            </a:extLst>
          </p:cNvPr>
          <p:cNvSpPr>
            <a:spLocks noGrp="1"/>
          </p:cNvSpPr>
          <p:nvPr>
            <p:ph idx="1" hasCustomPrompt="1"/>
          </p:nvPr>
        </p:nvSpPr>
        <p:spPr>
          <a:xfrm>
            <a:off x="548640" y="1410079"/>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phone rig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F4F7E4F-6B1F-4702-B92F-32D3C334E0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33304" y="461779"/>
            <a:ext cx="3076556" cy="6233627"/>
          </a:xfrm>
          <a:prstGeom prst="rect">
            <a:avLst/>
          </a:prstGeom>
        </p:spPr>
      </p:pic>
      <p:sp>
        <p:nvSpPr>
          <p:cNvPr id="52" name="Picture Placeholder 90"/>
          <p:cNvSpPr>
            <a:spLocks noGrp="1"/>
          </p:cNvSpPr>
          <p:nvPr>
            <p:ph type="pic" sz="quarter" idx="14" hasCustomPrompt="1"/>
          </p:nvPr>
        </p:nvSpPr>
        <p:spPr>
          <a:xfrm>
            <a:off x="7805712" y="598888"/>
            <a:ext cx="2741115" cy="5963837"/>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6C39FE3F-FB26-4A81-9727-BD2EADE7C034}"/>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11" name="Date Placeholder 10">
            <a:extLst>
              <a:ext uri="{FF2B5EF4-FFF2-40B4-BE49-F238E27FC236}">
                <a16:creationId xmlns:a16="http://schemas.microsoft.com/office/drawing/2014/main" id="{8EE5914B-3718-4CEF-80A6-73FF9E059CC3}"/>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12" name="Footer Placeholder 11">
            <a:extLst>
              <a:ext uri="{FF2B5EF4-FFF2-40B4-BE49-F238E27FC236}">
                <a16:creationId xmlns:a16="http://schemas.microsoft.com/office/drawing/2014/main" id="{05D60C4C-3F2E-4F5A-81D6-EF9F4F1D588B}"/>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13" name="Slide Number Placeholder 12">
            <a:extLst>
              <a:ext uri="{FF2B5EF4-FFF2-40B4-BE49-F238E27FC236}">
                <a16:creationId xmlns:a16="http://schemas.microsoft.com/office/drawing/2014/main" id="{594D5838-B053-4B77-82F3-830C4E1AC179}"/>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8" name="Content Placeholder 2">
            <a:extLst>
              <a:ext uri="{FF2B5EF4-FFF2-40B4-BE49-F238E27FC236}">
                <a16:creationId xmlns:a16="http://schemas.microsoft.com/office/drawing/2014/main" id="{3D2C008A-6970-4D7E-9A1A-93E73D7EE0AA}"/>
              </a:ext>
            </a:extLst>
          </p:cNvPr>
          <p:cNvSpPr>
            <a:spLocks noGrp="1"/>
          </p:cNvSpPr>
          <p:nvPr>
            <p:ph idx="1" hasCustomPrompt="1"/>
          </p:nvPr>
        </p:nvSpPr>
        <p:spPr>
          <a:xfrm>
            <a:off x="548640" y="1410079"/>
            <a:ext cx="5547360"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two smaller phones right)">
    <p:spTree>
      <p:nvGrpSpPr>
        <p:cNvPr id="1" name=""/>
        <p:cNvGrpSpPr/>
        <p:nvPr/>
      </p:nvGrpSpPr>
      <p:grpSpPr>
        <a:xfrm>
          <a:off x="0" y="0"/>
          <a:ext cx="0" cy="0"/>
          <a:chOff x="0" y="0"/>
          <a:chExt cx="0" cy="0"/>
        </a:xfrm>
      </p:grpSpPr>
      <p:pic>
        <p:nvPicPr>
          <p:cNvPr id="67" name="Graphic 66">
            <a:extLst>
              <a:ext uri="{FF2B5EF4-FFF2-40B4-BE49-F238E27FC236}">
                <a16:creationId xmlns:a16="http://schemas.microsoft.com/office/drawing/2014/main" id="{45A52D10-DB50-44F1-9879-12D8515F3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36867" y="786809"/>
            <a:ext cx="2467625" cy="4999829"/>
          </a:xfrm>
          <a:prstGeom prst="rect">
            <a:avLst/>
          </a:prstGeom>
        </p:spPr>
      </p:pic>
      <p:sp>
        <p:nvSpPr>
          <p:cNvPr id="68" name="Picture Placeholder 90">
            <a:extLst>
              <a:ext uri="{FF2B5EF4-FFF2-40B4-BE49-F238E27FC236}">
                <a16:creationId xmlns:a16="http://schemas.microsoft.com/office/drawing/2014/main" id="{C8B3E8F6-2333-4956-AD82-3309C7DDFB3C}"/>
              </a:ext>
            </a:extLst>
          </p:cNvPr>
          <p:cNvSpPr>
            <a:spLocks noGrp="1"/>
          </p:cNvSpPr>
          <p:nvPr>
            <p:ph type="pic" sz="quarter" idx="14" hasCustomPrompt="1"/>
          </p:nvPr>
        </p:nvSpPr>
        <p:spPr>
          <a:xfrm>
            <a:off x="6457793"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pic>
        <p:nvPicPr>
          <p:cNvPr id="71" name="Graphic 70">
            <a:extLst>
              <a:ext uri="{FF2B5EF4-FFF2-40B4-BE49-F238E27FC236}">
                <a16:creationId xmlns:a16="http://schemas.microsoft.com/office/drawing/2014/main" id="{93229DE9-6EAB-468C-B24C-9A58C2B6FD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9296" y="786809"/>
            <a:ext cx="2467625" cy="4999829"/>
          </a:xfrm>
          <a:prstGeom prst="rect">
            <a:avLst/>
          </a:prstGeom>
        </p:spPr>
      </p:pic>
      <p:sp>
        <p:nvSpPr>
          <p:cNvPr id="72" name="Picture Placeholder 90">
            <a:extLst>
              <a:ext uri="{FF2B5EF4-FFF2-40B4-BE49-F238E27FC236}">
                <a16:creationId xmlns:a16="http://schemas.microsoft.com/office/drawing/2014/main" id="{108FB6A3-E3B4-4AEE-B6E4-116C18477E9C}"/>
              </a:ext>
            </a:extLst>
          </p:cNvPr>
          <p:cNvSpPr>
            <a:spLocks noGrp="1"/>
          </p:cNvSpPr>
          <p:nvPr>
            <p:ph type="pic" sz="quarter" idx="15" hasCustomPrompt="1"/>
          </p:nvPr>
        </p:nvSpPr>
        <p:spPr>
          <a:xfrm>
            <a:off x="9200222"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10" name="Title 6">
            <a:extLst>
              <a:ext uri="{FF2B5EF4-FFF2-40B4-BE49-F238E27FC236}">
                <a16:creationId xmlns:a16="http://schemas.microsoft.com/office/drawing/2014/main" id="{1B912762-BAA1-4A99-B980-BF93AF3694AA}"/>
              </a:ext>
            </a:extLst>
          </p:cNvPr>
          <p:cNvSpPr>
            <a:spLocks noGrp="1"/>
          </p:cNvSpPr>
          <p:nvPr>
            <p:ph type="title" hasCustomPrompt="1"/>
          </p:nvPr>
        </p:nvSpPr>
        <p:spPr>
          <a:xfrm>
            <a:off x="548640" y="488561"/>
            <a:ext cx="5306494"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326A9F5-7D9C-4D4F-884F-0884E1D74F8B}"/>
              </a:ext>
            </a:extLst>
          </p:cNvPr>
          <p:cNvSpPr>
            <a:spLocks noGrp="1"/>
          </p:cNvSpPr>
          <p:nvPr>
            <p:ph type="dt" sz="half" idx="16"/>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9AF11419-1D9C-4E46-BF5D-2558BCD022EF}"/>
              </a:ext>
            </a:extLst>
          </p:cNvPr>
          <p:cNvSpPr>
            <a:spLocks noGrp="1"/>
          </p:cNvSpPr>
          <p:nvPr>
            <p:ph type="ftr" sz="quarter" idx="17"/>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B8A3F02-57CB-4C0E-A8F8-A0A2727EFE36}"/>
              </a:ext>
            </a:extLst>
          </p:cNvPr>
          <p:cNvSpPr>
            <a:spLocks noGrp="1"/>
          </p:cNvSpPr>
          <p:nvPr>
            <p:ph type="sldNum" sz="quarter" idx="18"/>
          </p:nvPr>
        </p:nvSpPr>
        <p:spPr/>
        <p:txBody>
          <a:bodyPr/>
          <a:lstStyle/>
          <a:p>
            <a:fld id="{2533969A-88D7-D043-9145-D433A02B4603}" type="slidenum">
              <a:rPr lang="en-US" smtClean="0"/>
              <a:pPr/>
              <a:t>‹#›</a:t>
            </a:fld>
            <a:endParaRPr lang="en-US" dirty="0"/>
          </a:p>
        </p:txBody>
      </p:sp>
      <p:sp>
        <p:nvSpPr>
          <p:cNvPr id="14" name="Content Placeholder 2">
            <a:extLst>
              <a:ext uri="{FF2B5EF4-FFF2-40B4-BE49-F238E27FC236}">
                <a16:creationId xmlns:a16="http://schemas.microsoft.com/office/drawing/2014/main" id="{F4D7CC43-19A1-4192-A3A0-B335C0341D93}"/>
              </a:ext>
            </a:extLst>
          </p:cNvPr>
          <p:cNvSpPr>
            <a:spLocks noGrp="1"/>
          </p:cNvSpPr>
          <p:nvPr>
            <p:ph idx="1" hasCustomPrompt="1"/>
          </p:nvPr>
        </p:nvSpPr>
        <p:spPr>
          <a:xfrm>
            <a:off x="548640" y="1410079"/>
            <a:ext cx="5306494"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2451471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full rectangle insert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6689558" y="0"/>
            <a:ext cx="5502442" cy="6858000"/>
          </a:xfrm>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EB5BAC30-518B-4B78-A8FE-4C092537838A}"/>
              </a:ext>
            </a:extLst>
          </p:cNvPr>
          <p:cNvSpPr>
            <a:spLocks noGrp="1"/>
          </p:cNvSpPr>
          <p:nvPr>
            <p:ph type="title" hasCustomPrompt="1"/>
          </p:nvPr>
        </p:nvSpPr>
        <p:spPr>
          <a:xfrm>
            <a:off x="548640" y="488561"/>
            <a:ext cx="5816301"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A098DC44-4190-4B06-AAB8-0ED03A35EC12}"/>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E0931B44-5C04-47DA-9729-358153A83BD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1EA28C3C-49A4-41BA-9027-4D53BE70F9C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1" name="Content Placeholder 2">
            <a:extLst>
              <a:ext uri="{FF2B5EF4-FFF2-40B4-BE49-F238E27FC236}">
                <a16:creationId xmlns:a16="http://schemas.microsoft.com/office/drawing/2014/main" id="{F756AE54-2268-464B-B995-E8E9F7173A22}"/>
              </a:ext>
            </a:extLst>
          </p:cNvPr>
          <p:cNvSpPr>
            <a:spLocks noGrp="1"/>
          </p:cNvSpPr>
          <p:nvPr>
            <p:ph idx="1" hasCustomPrompt="1"/>
          </p:nvPr>
        </p:nvSpPr>
        <p:spPr>
          <a:xfrm>
            <a:off x="548640" y="1410079"/>
            <a:ext cx="5816301"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full rectangle insert left white paired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0" y="0"/>
            <a:ext cx="5502442" cy="6858000"/>
          </a:xfrm>
        </p:spPr>
        <p:txBody>
          <a:bodyPr anchor="ctr">
            <a:normAutofit/>
          </a:bodyPr>
          <a:lstStyle>
            <a:lvl1pPr marL="0" indent="0" algn="ctr">
              <a:buNone/>
              <a:defRPr sz="1400" baseline="0"/>
            </a:lvl1pPr>
          </a:lstStyle>
          <a:p>
            <a:r>
              <a:rPr lang="en-US" dirty="0"/>
              <a:t>double-click to insert image</a:t>
            </a:r>
          </a:p>
        </p:txBody>
      </p:sp>
      <p:sp>
        <p:nvSpPr>
          <p:cNvPr id="6" name="Content Placeholder 2">
            <a:extLst>
              <a:ext uri="{FF2B5EF4-FFF2-40B4-BE49-F238E27FC236}">
                <a16:creationId xmlns:a16="http://schemas.microsoft.com/office/drawing/2014/main" id="{F59DBD96-B39F-403D-8A93-D32E298DD96C}"/>
              </a:ext>
            </a:extLst>
          </p:cNvPr>
          <p:cNvSpPr>
            <a:spLocks noGrp="1"/>
          </p:cNvSpPr>
          <p:nvPr>
            <p:ph idx="1" hasCustomPrompt="1"/>
          </p:nvPr>
        </p:nvSpPr>
        <p:spPr>
          <a:xfrm>
            <a:off x="6056307" y="1403927"/>
            <a:ext cx="5557993" cy="3449256"/>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CA28E5AA-C377-4E13-84DF-709CB1DDEAD4}"/>
              </a:ext>
            </a:extLst>
          </p:cNvPr>
          <p:cNvSpPr>
            <a:spLocks noGrp="1"/>
          </p:cNvSpPr>
          <p:nvPr>
            <p:ph type="title" hasCustomPrompt="1"/>
          </p:nvPr>
        </p:nvSpPr>
        <p:spPr>
          <a:xfrm>
            <a:off x="6056307" y="488561"/>
            <a:ext cx="554736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D7A8DC5-ECA9-4FEA-A695-11CD07FB4B9D}"/>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079B389C-A916-4E80-AC0C-53BDCB9C9029}"/>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02B46A4-CAD1-4B52-B00A-7DEBFC2DF304}"/>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9161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cle theme end slid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pic>
        <p:nvPicPr>
          <p:cNvPr id="8" name="Picture 7">
            <a:extLst>
              <a:ext uri="{FF2B5EF4-FFF2-40B4-BE49-F238E27FC236}">
                <a16:creationId xmlns:a16="http://schemas.microsoft.com/office/drawing/2014/main" id="{1776ED64-B9E8-4A72-BE3C-87BE62A41D3F}"/>
              </a:ext>
            </a:extLst>
          </p:cNvPr>
          <p:cNvPicPr>
            <a:picLocks noChangeAspect="1"/>
          </p:cNvPicPr>
          <p:nvPr userDrawn="1"/>
        </p:nvPicPr>
        <p:blipFill>
          <a:blip r:embed="rId4"/>
          <a:srcRect/>
          <a:stretch/>
        </p:blipFill>
        <p:spPr>
          <a:xfrm>
            <a:off x="5734908" y="449988"/>
            <a:ext cx="659835" cy="541211"/>
          </a:xfrm>
          <a:prstGeom prst="rect">
            <a:avLst/>
          </a:prstGeom>
        </p:spPr>
      </p:pic>
      <p:sp>
        <p:nvSpPr>
          <p:cNvPr id="6" name="Content Placeholder 2">
            <a:extLst>
              <a:ext uri="{FF2B5EF4-FFF2-40B4-BE49-F238E27FC236}">
                <a16:creationId xmlns:a16="http://schemas.microsoft.com/office/drawing/2014/main" id="{EE3DA658-90D0-45EA-B9AF-DFCCFFD3FFA6}"/>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2"/>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
        <p:nvSpPr>
          <p:cNvPr id="2" name="Date Placeholder 1">
            <a:extLst>
              <a:ext uri="{FF2B5EF4-FFF2-40B4-BE49-F238E27FC236}">
                <a16:creationId xmlns:a16="http://schemas.microsoft.com/office/drawing/2014/main" id="{685F7BEE-563F-4959-B94B-B95392B9E38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DC54B72-6684-45D2-919B-20DD23C78C7A}"/>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0A7AD89-6D92-4CF7-8F47-F4BBB75382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51751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icle theme footers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66EA4BA9-20CC-49A4-A4A6-EFE6EAC4E78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C547BDE-EE66-47DC-B74F-81DF4859B62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E64E5EA-CECC-450C-B20D-F09444403FBA}"/>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550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rticle title slide+footer wht">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89783C-C0F6-48DE-A717-990FA4CFDF58}"/>
              </a:ext>
            </a:extLst>
          </p:cNvPr>
          <p:cNvPicPr>
            <a:picLocks noChangeAspect="1"/>
          </p:cNvPicPr>
          <p:nvPr userDrawn="1"/>
        </p:nvPicPr>
        <p:blipFill>
          <a:blip r:embed="rId2"/>
          <a:srcRect/>
          <a:stretch/>
        </p:blipFill>
        <p:spPr>
          <a:xfrm>
            <a:off x="514193" y="713973"/>
            <a:ext cx="1987127" cy="439074"/>
          </a:xfrm>
          <a:prstGeom prst="rect">
            <a:avLst/>
          </a:prstGeom>
        </p:spPr>
      </p:pic>
      <p:pic>
        <p:nvPicPr>
          <p:cNvPr id="11" name="Graphic 10">
            <a:extLst>
              <a:ext uri="{FF2B5EF4-FFF2-40B4-BE49-F238E27FC236}">
                <a16:creationId xmlns:a16="http://schemas.microsoft.com/office/drawing/2014/main" id="{3A30BCC6-FA72-4D4D-9A4A-76758F8B905D}"/>
              </a:ext>
            </a:extLst>
          </p:cNvPr>
          <p:cNvPicPr>
            <a:picLocks noChangeAspect="1"/>
          </p:cNvPicPr>
          <p:nvPr userDrawn="1"/>
        </p:nvPicPr>
        <p:blipFill rotWithShape="1">
          <a:blip r:embed="rId3">
            <a:alphaModFix amt="25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C091CCFC-B597-4F58-B265-3FA03370B1E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445FFC7C-4723-4610-9DD5-12BFB9B4CBA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EB3D223-AE54-473D-A36C-DBF64A3B1A2A}"/>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Untertitel 2">
            <a:extLst>
              <a:ext uri="{FF2B5EF4-FFF2-40B4-BE49-F238E27FC236}">
                <a16:creationId xmlns:a16="http://schemas.microsoft.com/office/drawing/2014/main" id="{01DBE732-A102-4B25-81AF-A6B0B55C8962}"/>
              </a:ext>
            </a:extLst>
          </p:cNvPr>
          <p:cNvSpPr>
            <a:spLocks noGrp="1"/>
          </p:cNvSpPr>
          <p:nvPr>
            <p:ph type="subTitle" idx="1"/>
          </p:nvPr>
        </p:nvSpPr>
        <p:spPr>
          <a:xfrm>
            <a:off x="548640" y="3055482"/>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1500D47B-456C-4194-8970-92FF94419555}"/>
              </a:ext>
            </a:extLst>
          </p:cNvPr>
          <p:cNvSpPr>
            <a:spLocks noGrp="1"/>
          </p:cNvSpPr>
          <p:nvPr>
            <p:ph type="body" sz="quarter" idx="10" hasCustomPrompt="1"/>
          </p:nvPr>
        </p:nvSpPr>
        <p:spPr>
          <a:xfrm>
            <a:off x="548641" y="4959960"/>
            <a:ext cx="9330464"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B6AAFD84-4270-4A3D-A5BF-3CEEB0D00BAD}"/>
              </a:ext>
            </a:extLst>
          </p:cNvPr>
          <p:cNvSpPr>
            <a:spLocks noGrp="1"/>
          </p:cNvSpPr>
          <p:nvPr>
            <p:ph type="ctrTitle" hasCustomPrompt="1"/>
          </p:nvPr>
        </p:nvSpPr>
        <p:spPr>
          <a:xfrm>
            <a:off x="548639" y="2130005"/>
            <a:ext cx="9330466" cy="852488"/>
          </a:xfrm>
        </p:spPr>
        <p:txBody>
          <a:bodyPr anchor="b"/>
          <a:lstStyle>
            <a:lvl1pPr algn="l">
              <a:defRPr sz="4200" b="1" i="0">
                <a:solidFill>
                  <a:schemeClr val="accent2"/>
                </a:solidFill>
              </a:defRPr>
            </a:lvl1pPr>
          </a:lstStyle>
          <a:p>
            <a:r>
              <a:rPr lang="en-US" dirty="0"/>
              <a:t>Click to edit title</a:t>
            </a:r>
          </a:p>
        </p:txBody>
      </p:sp>
    </p:spTree>
    <p:extLst>
      <p:ext uri="{BB962C8B-B14F-4D97-AF65-F5344CB8AC3E}">
        <p14:creationId xmlns:p14="http://schemas.microsoft.com/office/powerpoint/2010/main" val="228673544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ticle section white+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section divide style</a:t>
            </a:r>
          </a:p>
        </p:txBody>
      </p:sp>
      <p:pic>
        <p:nvPicPr>
          <p:cNvPr id="10" name="Graphic 9">
            <a:extLst>
              <a:ext uri="{FF2B5EF4-FFF2-40B4-BE49-F238E27FC236}">
                <a16:creationId xmlns:a16="http://schemas.microsoft.com/office/drawing/2014/main" id="{C7E8D468-3B4F-4082-8BA9-9CD6CF52E3E3}"/>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8855B543-7DE1-46EB-B0DD-69ABE434E4B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42D2A32C-49EF-4E57-BE21-5D7A65669AC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9F24B0A5-CA5B-4274-8B96-258A25E928F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393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ticle theme subsct wht+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39" y="4031968"/>
            <a:ext cx="9330465"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subsection divide style</a:t>
            </a:r>
          </a:p>
        </p:txBody>
      </p:sp>
      <p:pic>
        <p:nvPicPr>
          <p:cNvPr id="10" name="Graphic 9">
            <a:extLst>
              <a:ext uri="{FF2B5EF4-FFF2-40B4-BE49-F238E27FC236}">
                <a16:creationId xmlns:a16="http://schemas.microsoft.com/office/drawing/2014/main" id="{BCAE3A7D-CE1B-48A1-BA48-2B79A699064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38A5A11C-4104-41DD-92DD-DF852DC4148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FF5C2ED-2747-43CD-B45D-AF5BFAB3575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31AFB3AD-FCDB-48B8-B41C-F149BD821F7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31756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ticle theme end wht">
    <p:bg>
      <p:bgPr>
        <a:solidFill>
          <a:schemeClr val="bg2"/>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8D71D5F-85A1-467D-AFC0-567F584AD702}"/>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10525"/>
          <a:stretch/>
        </p:blipFill>
        <p:spPr>
          <a:xfrm rot="16200000">
            <a:off x="7649448" y="2315445"/>
            <a:ext cx="6857999" cy="2227109"/>
          </a:xfrm>
          <a:prstGeom prst="rect">
            <a:avLst/>
          </a:prstGeom>
        </p:spPr>
      </p:pic>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4"/>
          <a:srcRect/>
          <a:stretch/>
        </p:blipFill>
        <p:spPr>
          <a:xfrm>
            <a:off x="5734907" y="441024"/>
            <a:ext cx="659835" cy="541044"/>
          </a:xfrm>
          <a:prstGeom prst="rect">
            <a:avLst/>
          </a:prstGeom>
        </p:spPr>
      </p:pic>
      <p:sp>
        <p:nvSpPr>
          <p:cNvPr id="2" name="Date Placeholder 1">
            <a:extLst>
              <a:ext uri="{FF2B5EF4-FFF2-40B4-BE49-F238E27FC236}">
                <a16:creationId xmlns:a16="http://schemas.microsoft.com/office/drawing/2014/main" id="{E973D10E-797D-4C25-AAC4-0C5F4A70DB30}"/>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5EB90BF-96C4-48F6-83CF-6082F2738C0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D8A864E-3DF7-447A-B462-AE17ECAE21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
        <p:nvSpPr>
          <p:cNvPr id="8" name="Content Placeholder 2">
            <a:extLst>
              <a:ext uri="{FF2B5EF4-FFF2-40B4-BE49-F238E27FC236}">
                <a16:creationId xmlns:a16="http://schemas.microsoft.com/office/drawing/2014/main" id="{BB58FA6E-7021-4E85-9D41-0F0A014144A1}"/>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Tree>
    <p:extLst>
      <p:ext uri="{BB962C8B-B14F-4D97-AF65-F5344CB8AC3E}">
        <p14:creationId xmlns:p14="http://schemas.microsoft.com/office/powerpoint/2010/main" val="2987215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488561"/>
            <a:ext cx="11086070" cy="915366"/>
          </a:xfrm>
          <a:prstGeom prst="rect">
            <a:avLst/>
          </a:prstGeom>
        </p:spPr>
        <p:txBody>
          <a:bodyPr vert="horz" lIns="0" tIns="0" rIns="0" bIns="0" rtlCol="0" anchor="t">
            <a:noAutofit/>
          </a:bodyPr>
          <a:lstStyle/>
          <a:p>
            <a:r>
              <a:rPr lang="en-US" dirty="0"/>
              <a:t>Click to edit master title</a:t>
            </a:r>
          </a:p>
        </p:txBody>
      </p:sp>
      <p:sp>
        <p:nvSpPr>
          <p:cNvPr id="3" name="Text Placeholder 2"/>
          <p:cNvSpPr>
            <a:spLocks noGrp="1"/>
          </p:cNvSpPr>
          <p:nvPr>
            <p:ph type="body" idx="1"/>
          </p:nvPr>
        </p:nvSpPr>
        <p:spPr>
          <a:xfrm>
            <a:off x="552967" y="1920239"/>
            <a:ext cx="11081744" cy="4279392"/>
          </a:xfrm>
          <a:prstGeom prst="rect">
            <a:avLst/>
          </a:prstGeom>
        </p:spPr>
        <p:txBody>
          <a:bodyPr lIns="0" tIns="0" rIns="0" bIns="0">
            <a:noAutofit/>
          </a:bodyPr>
          <a:lstStyle/>
          <a:p>
            <a:pPr lvl="0">
              <a:lnSpc>
                <a:spcPct val="100000"/>
              </a:lnSpc>
              <a:spcBef>
                <a:spcPts val="1600"/>
              </a:spcBef>
            </a:pPr>
            <a:r>
              <a:rPr lang="en-US" dirty="0"/>
              <a:t>Click to edit master text</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36" name="Slide Number Placeholder 2">
            <a:extLst>
              <a:ext uri="{FF2B5EF4-FFF2-40B4-BE49-F238E27FC236}">
                <a16:creationId xmlns:a16="http://schemas.microsoft.com/office/drawing/2014/main" id="{DEFBE01F-78B0-4C41-9453-D418C0375D89}"/>
              </a:ext>
            </a:extLst>
          </p:cNvPr>
          <p:cNvSpPr>
            <a:spLocks noGrp="1"/>
          </p:cNvSpPr>
          <p:nvPr>
            <p:ph type="sldNum" sz="quarter" idx="4"/>
          </p:nvPr>
        </p:nvSpPr>
        <p:spPr>
          <a:xfrm>
            <a:off x="11235815" y="6398014"/>
            <a:ext cx="496957" cy="325187"/>
          </a:xfrm>
          <a:prstGeom prst="rect">
            <a:avLst/>
          </a:prstGeom>
        </p:spPr>
        <p:txBody>
          <a:bodyPr/>
          <a:lstStyle>
            <a:lvl1pPr algn="r">
              <a:defRPr sz="1200" b="1">
                <a:solidFill>
                  <a:schemeClr val="bg2">
                    <a:lumMod val="85000"/>
                  </a:schemeClr>
                </a:solidFill>
                <a:latin typeface="Arial" panose="020B0604020202020204" pitchFamily="34" charset="0"/>
                <a:cs typeface="Arial" panose="020B0604020202020204" pitchFamily="34" charset="0"/>
              </a:defRPr>
            </a:lvl1pPr>
          </a:lstStyle>
          <a:p>
            <a:fld id="{2533969A-88D7-D043-9145-D433A02B4603}" type="slidenum">
              <a:rPr lang="en-US" smtClean="0"/>
              <a:pPr/>
              <a:t>‹#›</a:t>
            </a:fld>
            <a:endParaRPr lang="en-US" dirty="0"/>
          </a:p>
        </p:txBody>
      </p:sp>
      <p:sp>
        <p:nvSpPr>
          <p:cNvPr id="40" name="Date Placeholder 7">
            <a:extLst>
              <a:ext uri="{FF2B5EF4-FFF2-40B4-BE49-F238E27FC236}">
                <a16:creationId xmlns:a16="http://schemas.microsoft.com/office/drawing/2014/main" id="{8AFEA8FA-8AF2-404D-BD6D-44FA2244E313}"/>
              </a:ext>
            </a:extLst>
          </p:cNvPr>
          <p:cNvSpPr>
            <a:spLocks noGrp="1"/>
          </p:cNvSpPr>
          <p:nvPr>
            <p:ph type="dt" sz="half" idx="2"/>
          </p:nvPr>
        </p:nvSpPr>
        <p:spPr>
          <a:xfrm>
            <a:off x="4761344" y="6365875"/>
            <a:ext cx="2669312" cy="365125"/>
          </a:xfrm>
          <a:prstGeom prst="rect">
            <a:avLst/>
          </a:prstGeom>
        </p:spPr>
        <p:txBody>
          <a:bodyPr vert="horz" lIns="91440" tIns="45720" rIns="91440" bIns="45720" rtlCol="0" anchor="ctr"/>
          <a:lstStyle>
            <a:lvl1pPr algn="ctr">
              <a:defRPr sz="800">
                <a:solidFill>
                  <a:srgbClr val="C00000"/>
                </a:solidFill>
                <a:latin typeface="Arial" panose="020B0604020202020204" pitchFamily="34" charset="0"/>
                <a:cs typeface="Arial" panose="020B0604020202020204" pitchFamily="34" charset="0"/>
              </a:defRPr>
            </a:lvl1p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1" name="Footer Placeholder 8">
            <a:extLst>
              <a:ext uri="{FF2B5EF4-FFF2-40B4-BE49-F238E27FC236}">
                <a16:creationId xmlns:a16="http://schemas.microsoft.com/office/drawing/2014/main" id="{1B3105C6-8796-407D-A74D-5C593386CAF2}"/>
              </a:ext>
            </a:extLst>
          </p:cNvPr>
          <p:cNvSpPr>
            <a:spLocks noGrp="1"/>
          </p:cNvSpPr>
          <p:nvPr>
            <p:ph type="ftr" sz="quarter" idx="3"/>
          </p:nvPr>
        </p:nvSpPr>
        <p:spPr>
          <a:xfrm>
            <a:off x="473354" y="6356350"/>
            <a:ext cx="41148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bg2">
                    <a:lumMod val="85000"/>
                  </a:schemeClr>
                </a:solidFill>
                <a:latin typeface="Arial" panose="020B0604020202020204" pitchFamily="34" charset="0"/>
                <a:cs typeface="Arial" panose="020B0604020202020204" pitchFamily="34" charset="0"/>
              </a:defRPr>
            </a:lvl1pPr>
          </a:lstStyle>
          <a:p>
            <a:r>
              <a:rPr lang="en-US" dirty="0">
                <a:solidFill>
                  <a:srgbClr val="FFFFFF">
                    <a:lumMod val="75000"/>
                  </a:srgbClr>
                </a:solidFill>
              </a:rPr>
              <a:t>© 2021 Trellance, Inc.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82" r:id="rId3"/>
    <p:sldLayoutId id="2147483786" r:id="rId4"/>
    <p:sldLayoutId id="2147483831" r:id="rId5"/>
    <p:sldLayoutId id="2147483818" r:id="rId6"/>
    <p:sldLayoutId id="2147483819" r:id="rId7"/>
    <p:sldLayoutId id="2147483822" r:id="rId8"/>
    <p:sldLayoutId id="2147483821" r:id="rId9"/>
    <p:sldLayoutId id="2147483779" r:id="rId10"/>
    <p:sldLayoutId id="2147483829" r:id="rId11"/>
    <p:sldLayoutId id="2147483830" r:id="rId12"/>
    <p:sldLayoutId id="2147483849" r:id="rId13"/>
    <p:sldLayoutId id="2147483850" r:id="rId14"/>
    <p:sldLayoutId id="2147483851" r:id="rId15"/>
    <p:sldLayoutId id="2147483842" r:id="rId16"/>
    <p:sldLayoutId id="2147483843" r:id="rId17"/>
    <p:sldLayoutId id="2147483845" r:id="rId18"/>
    <p:sldLayoutId id="2147483852" r:id="rId19"/>
    <p:sldLayoutId id="2147483785" r:id="rId20"/>
    <p:sldLayoutId id="2147483790" r:id="rId21"/>
    <p:sldLayoutId id="2147483665" r:id="rId22"/>
    <p:sldLayoutId id="2147483797" r:id="rId23"/>
    <p:sldLayoutId id="2147483793" r:id="rId24"/>
    <p:sldLayoutId id="2147483692" r:id="rId25"/>
    <p:sldLayoutId id="2147483664" r:id="rId26"/>
    <p:sldLayoutId id="2147483832" r:id="rId27"/>
    <p:sldLayoutId id="2147483678" r:id="rId28"/>
    <p:sldLayoutId id="2147483801" r:id="rId29"/>
    <p:sldLayoutId id="2147483802" r:id="rId30"/>
    <p:sldLayoutId id="2147483675" r:id="rId31"/>
    <p:sldLayoutId id="2147483833" r:id="rId32"/>
    <p:sldLayoutId id="2147483654" r:id="rId33"/>
    <p:sldLayoutId id="2147483666" r:id="rId34"/>
    <p:sldLayoutId id="2147483668" r:id="rId35"/>
    <p:sldLayoutId id="2147483674" r:id="rId36"/>
    <p:sldLayoutId id="2147483796" r:id="rId37"/>
    <p:sldLayoutId id="2147483673" r:id="rId38"/>
    <p:sldLayoutId id="2147483672" r:id="rId39"/>
  </p:sldLayoutIdLst>
  <p:hf hdr="0"/>
  <p:txStyles>
    <p:titleStyle>
      <a:lvl1pPr algn="l" defTabSz="914400" rtl="0" eaLnBrk="1" latinLnBrk="0" hangingPunct="1">
        <a:lnSpc>
          <a:spcPct val="90000"/>
        </a:lnSpc>
        <a:spcBef>
          <a:spcPct val="0"/>
        </a:spcBef>
        <a:buNone/>
        <a:defRPr sz="3200" b="1" kern="1200" spc="50" baseline="0">
          <a:solidFill>
            <a:srgbClr val="012B73"/>
          </a:solidFill>
          <a:latin typeface="+mj-lt"/>
          <a:ea typeface="Roboto" panose="02000000000000000000" pitchFamily="2" charset="0"/>
          <a:cs typeface="+mj-cs"/>
        </a:defRPr>
      </a:lvl1pPr>
    </p:titleStyle>
    <p:bodyStyle>
      <a:lvl1pPr marL="228600" indent="-228600" algn="l" defTabSz="914400" rtl="0" eaLnBrk="1" latinLnBrk="0" hangingPunct="1">
        <a:lnSpc>
          <a:spcPct val="150000"/>
        </a:lnSpc>
        <a:spcBef>
          <a:spcPts val="10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a:buChar char="•"/>
        <a:defRPr lang="en-US" sz="1200" kern="1200" dirty="0" smtClean="0">
          <a:solidFill>
            <a:srgbClr val="626262"/>
          </a:solidFill>
          <a:latin typeface="+mn-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www.scaler.com/topics/sql-update-query/"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hyperlink" Target="https://www.scaler.com/topics/temporary-table-in-sql/" TargetMode="Externa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hyperlink" Target="https://www.sqlservertutorial.net/sql-server-basics/sql-server-insert/" TargetMode="Externa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www.sqlservertutorial.net/sql-server-basics/sql-server-update/" TargetMode="External"/><Relationship Id="rId2" Type="http://schemas.openxmlformats.org/officeDocument/2006/relationships/hyperlink" Target="https://www.sqlservertutorial.net/sql-server-indexes/sql-server-disable-indexes/"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5F757-B657-4E3B-8230-FD272ADEB8C6}"/>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7C6DD4-C1BD-4B64-B51E-055032FFFCCC}"/>
              </a:ext>
            </a:extLst>
          </p:cNvPr>
          <p:cNvSpPr>
            <a:spLocks noGrp="1"/>
          </p:cNvSpPr>
          <p:nvPr>
            <p:ph type="ftr" sz="quarter" idx="12"/>
          </p:nvPr>
        </p:nvSpPr>
        <p:spPr/>
        <p:txBody>
          <a:bodyPr/>
          <a:lstStyle/>
          <a:p>
            <a:r>
              <a:rPr lang="en-US" dirty="0">
                <a:solidFill>
                  <a:srgbClr val="FFFFFF">
                    <a:lumMod val="75000"/>
                  </a:srgbClr>
                </a:solidFill>
              </a:rPr>
              <a:t>© 2022 Trellance, Inc. All rights reserved.</a:t>
            </a:r>
          </a:p>
        </p:txBody>
      </p:sp>
      <p:sp>
        <p:nvSpPr>
          <p:cNvPr id="7" name="Title 6">
            <a:extLst>
              <a:ext uri="{FF2B5EF4-FFF2-40B4-BE49-F238E27FC236}">
                <a16:creationId xmlns:a16="http://schemas.microsoft.com/office/drawing/2014/main" id="{BD769C6F-3726-4152-874B-427A6EDA4F21}"/>
              </a:ext>
            </a:extLst>
          </p:cNvPr>
          <p:cNvSpPr>
            <a:spLocks noGrp="1"/>
          </p:cNvSpPr>
          <p:nvPr>
            <p:ph type="ctrTitle"/>
          </p:nvPr>
        </p:nvSpPr>
        <p:spPr>
          <a:xfrm>
            <a:off x="548639" y="3322794"/>
            <a:ext cx="9491832" cy="852488"/>
          </a:xfrm>
        </p:spPr>
        <p:txBody>
          <a:bodyPr/>
          <a:lstStyle/>
          <a:p>
            <a:pPr algn="ctr"/>
            <a:r>
              <a:rPr lang="en-US" sz="4800" dirty="0">
                <a:latin typeface="Calibri" panose="020F0502020204030204" pitchFamily="34" charset="0"/>
                <a:cs typeface="Calibri" panose="020F0502020204030204" pitchFamily="34" charset="0"/>
              </a:rPr>
              <a:t>SQL Server</a:t>
            </a:r>
          </a:p>
        </p:txBody>
      </p:sp>
      <p:pic>
        <p:nvPicPr>
          <p:cNvPr id="10" name="Picture 9" descr="A black and white logo&#10;&#10;Description automatically generated with low confidence">
            <a:extLst>
              <a:ext uri="{FF2B5EF4-FFF2-40B4-BE49-F238E27FC236}">
                <a16:creationId xmlns:a16="http://schemas.microsoft.com/office/drawing/2014/main" id="{9E080395-A9B6-4613-9821-5DFA161F7841}"/>
              </a:ext>
            </a:extLst>
          </p:cNvPr>
          <p:cNvPicPr>
            <a:picLocks noChangeAspect="1"/>
          </p:cNvPicPr>
          <p:nvPr/>
        </p:nvPicPr>
        <p:blipFill>
          <a:blip r:embed="rId2"/>
          <a:stretch>
            <a:fillRect/>
          </a:stretch>
        </p:blipFill>
        <p:spPr>
          <a:xfrm>
            <a:off x="2771541" y="533826"/>
            <a:ext cx="2428612" cy="598376"/>
          </a:xfrm>
          <a:prstGeom prst="rect">
            <a:avLst/>
          </a:prstGeom>
        </p:spPr>
      </p:pic>
    </p:spTree>
    <p:extLst>
      <p:ext uri="{BB962C8B-B14F-4D97-AF65-F5344CB8AC3E}">
        <p14:creationId xmlns:p14="http://schemas.microsoft.com/office/powerpoint/2010/main" val="41154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78F12A-986B-4F8F-843B-C4E02799E861}"/>
              </a:ext>
            </a:extLst>
          </p:cNvPr>
          <p:cNvSpPr>
            <a:spLocks noGrp="1"/>
          </p:cNvSpPr>
          <p:nvPr>
            <p:ph sz="quarter" idx="13"/>
          </p:nvPr>
        </p:nvSpPr>
        <p:spPr>
          <a:xfrm>
            <a:off x="473354" y="475580"/>
            <a:ext cx="10687175" cy="5567334"/>
          </a:xfrm>
        </p:spPr>
        <p:txBody>
          <a:bodyPr/>
          <a:lstStyle/>
          <a:p>
            <a:pPr marL="0" indent="0">
              <a:buNone/>
            </a:pPr>
            <a:r>
              <a:rPr lang="en-US" sz="2400" b="1" i="0" dirty="0">
                <a:solidFill>
                  <a:schemeClr val="tx2"/>
                </a:solidFill>
                <a:effectLst/>
                <a:latin typeface="Calibri" panose="020F0502020204030204" pitchFamily="34" charset="0"/>
                <a:cs typeface="Calibri" panose="020F0502020204030204" pitchFamily="34" charset="0"/>
              </a:rPr>
              <a:t>Disable Indexes</a:t>
            </a:r>
          </a:p>
          <a:p>
            <a:endParaRPr lang="en-US" dirty="0"/>
          </a:p>
          <a:p>
            <a:pPr marL="0" indent="0">
              <a:buNone/>
            </a:pPr>
            <a:r>
              <a:rPr lang="en-US" sz="2400" b="1" dirty="0">
                <a:solidFill>
                  <a:srgbClr val="333333"/>
                </a:solidFill>
                <a:latin typeface="Calibri" panose="020F0502020204030204" pitchFamily="34" charset="0"/>
                <a:cs typeface="Calibri" panose="020F0502020204030204" pitchFamily="34" charset="0"/>
              </a:rPr>
              <a:t>D</a:t>
            </a:r>
            <a:r>
              <a:rPr lang="en-US" sz="2400" b="1" i="0" dirty="0">
                <a:solidFill>
                  <a:srgbClr val="333333"/>
                </a:solidFill>
                <a:effectLst/>
                <a:latin typeface="Calibri" panose="020F0502020204030204" pitchFamily="34" charset="0"/>
                <a:cs typeface="Calibri" panose="020F0502020204030204" pitchFamily="34" charset="0"/>
              </a:rPr>
              <a:t>isable all indexes of a table in the current database</a:t>
            </a:r>
          </a:p>
          <a:p>
            <a:pPr marL="0" indent="0">
              <a:buNone/>
            </a:pPr>
            <a:r>
              <a:rPr lang="en-US" dirty="0">
                <a:solidFill>
                  <a:srgbClr val="333333"/>
                </a:solidFill>
                <a:latin typeface="inter-regular"/>
              </a:rPr>
              <a:t>  </a:t>
            </a:r>
          </a:p>
          <a:p>
            <a:pPr marL="0" indent="0">
              <a:buNone/>
            </a:pPr>
            <a:r>
              <a:rPr lang="en-US" dirty="0">
                <a:solidFill>
                  <a:srgbClr val="333333"/>
                </a:solidFill>
                <a:latin typeface="inter-regular"/>
              </a:rPr>
              <a:t> </a:t>
            </a:r>
            <a:r>
              <a:rPr lang="en-US" sz="2400" b="1" dirty="0">
                <a:solidFill>
                  <a:srgbClr val="333333"/>
                </a:solidFill>
                <a:latin typeface="Calibri" panose="020F0502020204030204" pitchFamily="34" charset="0"/>
                <a:cs typeface="Calibri" panose="020F0502020204030204" pitchFamily="34" charset="0"/>
              </a:rPr>
              <a:t>Drop the Indexes </a:t>
            </a:r>
          </a:p>
          <a:p>
            <a:pPr marL="0" indent="0">
              <a:buNone/>
            </a:pPr>
            <a:r>
              <a:rPr lang="en-US" sz="2400" b="1" dirty="0">
                <a:solidFill>
                  <a:srgbClr val="333333"/>
                </a:solidFill>
                <a:latin typeface="Calibri" panose="020F0502020204030204" pitchFamily="34" charset="0"/>
                <a:cs typeface="Calibri" panose="020F0502020204030204" pitchFamily="34" charset="0"/>
              </a:rPr>
              <a:t>  </a:t>
            </a:r>
          </a:p>
          <a:p>
            <a:pPr marL="0" indent="0">
              <a:buNone/>
            </a:pPr>
            <a:r>
              <a:rPr lang="en-US" sz="2400" b="1" dirty="0">
                <a:solidFill>
                  <a:srgbClr val="333333"/>
                </a:solidFill>
                <a:latin typeface="Calibri" panose="020F0502020204030204" pitchFamily="34" charset="0"/>
                <a:cs typeface="Calibri" panose="020F0502020204030204" pitchFamily="34" charset="0"/>
              </a:rPr>
              <a:t>  Note :  </a:t>
            </a:r>
          </a:p>
          <a:p>
            <a:pPr>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Indexes created as a result of </a:t>
            </a:r>
            <a:r>
              <a:rPr lang="en-US" sz="2400" b="1" dirty="0">
                <a:solidFill>
                  <a:srgbClr val="333333"/>
                </a:solidFill>
                <a:latin typeface="Calibri" panose="020F0502020204030204" pitchFamily="34" charset="0"/>
                <a:cs typeface="Calibri" panose="020F0502020204030204" pitchFamily="34" charset="0"/>
              </a:rPr>
              <a:t>Primary Key or </a:t>
            </a:r>
            <a:r>
              <a:rPr lang="en-US" sz="2400" b="1" dirty="0" err="1">
                <a:solidFill>
                  <a:srgbClr val="333333"/>
                </a:solidFill>
                <a:latin typeface="Calibri" panose="020F0502020204030204" pitchFamily="34" charset="0"/>
                <a:cs typeface="Calibri" panose="020F0502020204030204" pitchFamily="34" charset="0"/>
              </a:rPr>
              <a:t>UniqueKey</a:t>
            </a:r>
            <a:r>
              <a:rPr lang="en-US" sz="2400" b="1" dirty="0">
                <a:solidFill>
                  <a:srgbClr val="333333"/>
                </a:solidFill>
                <a:latin typeface="Calibri" panose="020F0502020204030204" pitchFamily="34" charset="0"/>
                <a:cs typeface="Calibri" panose="020F0502020204030204" pitchFamily="34" charset="0"/>
              </a:rPr>
              <a:t> </a:t>
            </a:r>
            <a:r>
              <a:rPr lang="en-US" sz="2400" dirty="0">
                <a:solidFill>
                  <a:srgbClr val="333333"/>
                </a:solidFill>
                <a:latin typeface="Calibri" panose="020F0502020204030204" pitchFamily="34" charset="0"/>
                <a:cs typeface="Calibri" panose="020F0502020204030204" pitchFamily="34" charset="0"/>
              </a:rPr>
              <a:t>constraints cannot be deleted using the above methods. </a:t>
            </a:r>
          </a:p>
          <a:p>
            <a:pPr>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The constraint has to be deleted to delete the index.</a:t>
            </a:r>
          </a:p>
        </p:txBody>
      </p:sp>
      <p:sp>
        <p:nvSpPr>
          <p:cNvPr id="4" name="Date Placeholder 3">
            <a:extLst>
              <a:ext uri="{FF2B5EF4-FFF2-40B4-BE49-F238E27FC236}">
                <a16:creationId xmlns:a16="http://schemas.microsoft.com/office/drawing/2014/main" id="{E190C642-957C-4247-98A8-ED5CA61A2E0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8FF7FA9-3B85-4903-9D4E-6872DF808B7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B1E2AA5-780F-4546-A846-98A6DC98A50F}"/>
              </a:ext>
            </a:extLst>
          </p:cNvPr>
          <p:cNvSpPr>
            <a:spLocks noGrp="1"/>
          </p:cNvSpPr>
          <p:nvPr>
            <p:ph type="sldNum" sz="quarter" idx="16"/>
          </p:nvPr>
        </p:nvSpPr>
        <p:spPr/>
        <p:txBody>
          <a:bodyPr/>
          <a:lstStyle/>
          <a:p>
            <a:fld id="{2533969A-88D7-D043-9145-D433A02B4603}" type="slidenum">
              <a:rPr lang="en-US" smtClean="0"/>
              <a:pPr/>
              <a:t>10</a:t>
            </a:fld>
            <a:endParaRPr lang="en-US" dirty="0"/>
          </a:p>
        </p:txBody>
      </p:sp>
      <p:sp>
        <p:nvSpPr>
          <p:cNvPr id="8" name="Rectangle 7">
            <a:extLst>
              <a:ext uri="{FF2B5EF4-FFF2-40B4-BE49-F238E27FC236}">
                <a16:creationId xmlns:a16="http://schemas.microsoft.com/office/drawing/2014/main" id="{A866549D-6906-44DF-8F66-C78050BEEF90}"/>
              </a:ext>
            </a:extLst>
          </p:cNvPr>
          <p:cNvSpPr/>
          <p:nvPr/>
        </p:nvSpPr>
        <p:spPr>
          <a:xfrm>
            <a:off x="690664" y="1142462"/>
            <a:ext cx="8579796" cy="24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ALTER INDEX </a:t>
            </a:r>
            <a:r>
              <a:rPr lang="en-US" dirty="0" err="1">
                <a:solidFill>
                  <a:schemeClr val="bg2"/>
                </a:solidFill>
              </a:rPr>
              <a:t>index_name</a:t>
            </a:r>
            <a:r>
              <a:rPr lang="en-US" dirty="0">
                <a:solidFill>
                  <a:schemeClr val="bg2"/>
                </a:solidFill>
              </a:rPr>
              <a:t>  ON </a:t>
            </a:r>
            <a:r>
              <a:rPr lang="en-US" dirty="0" err="1">
                <a:solidFill>
                  <a:schemeClr val="bg2"/>
                </a:solidFill>
              </a:rPr>
              <a:t>table_name</a:t>
            </a:r>
            <a:r>
              <a:rPr lang="en-US" dirty="0">
                <a:solidFill>
                  <a:schemeClr val="bg2"/>
                </a:solidFill>
              </a:rPr>
              <a:t>  DISABLE</a:t>
            </a:r>
            <a:r>
              <a:rPr lang="en-US" dirty="0"/>
              <a:t>; </a:t>
            </a:r>
          </a:p>
        </p:txBody>
      </p:sp>
      <p:sp>
        <p:nvSpPr>
          <p:cNvPr id="9" name="Rectangle 8">
            <a:extLst>
              <a:ext uri="{FF2B5EF4-FFF2-40B4-BE49-F238E27FC236}">
                <a16:creationId xmlns:a16="http://schemas.microsoft.com/office/drawing/2014/main" id="{C0395FF5-41B9-4C60-B8D4-A33F7801CB16}"/>
              </a:ext>
            </a:extLst>
          </p:cNvPr>
          <p:cNvSpPr/>
          <p:nvPr/>
        </p:nvSpPr>
        <p:spPr>
          <a:xfrm>
            <a:off x="690664" y="2295728"/>
            <a:ext cx="8959174" cy="24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ALTER INDEX ALL ON </a:t>
            </a:r>
            <a:r>
              <a:rPr lang="en-US" dirty="0" err="1">
                <a:solidFill>
                  <a:schemeClr val="bg2"/>
                </a:solidFill>
              </a:rPr>
              <a:t>table_name</a:t>
            </a:r>
            <a:r>
              <a:rPr lang="en-US" dirty="0">
                <a:solidFill>
                  <a:schemeClr val="bg2"/>
                </a:solidFill>
              </a:rPr>
              <a:t> DISABLE;</a:t>
            </a:r>
          </a:p>
        </p:txBody>
      </p:sp>
      <p:sp>
        <p:nvSpPr>
          <p:cNvPr id="10" name="Rectangle 9">
            <a:extLst>
              <a:ext uri="{FF2B5EF4-FFF2-40B4-BE49-F238E27FC236}">
                <a16:creationId xmlns:a16="http://schemas.microsoft.com/office/drawing/2014/main" id="{013B2478-84E3-4FBC-84BD-04FC07BD828E}"/>
              </a:ext>
            </a:extLst>
          </p:cNvPr>
          <p:cNvSpPr/>
          <p:nvPr/>
        </p:nvSpPr>
        <p:spPr>
          <a:xfrm>
            <a:off x="690664" y="3429000"/>
            <a:ext cx="8959174" cy="316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Drop index  </a:t>
            </a:r>
            <a:r>
              <a:rPr lang="en-US" dirty="0" err="1">
                <a:solidFill>
                  <a:schemeClr val="bg2"/>
                </a:solidFill>
              </a:rPr>
              <a:t>Index_name</a:t>
            </a:r>
            <a:r>
              <a:rPr lang="en-US" dirty="0">
                <a:solidFill>
                  <a:schemeClr val="bg2"/>
                </a:solidFill>
              </a:rPr>
              <a:t> [</a:t>
            </a:r>
            <a:r>
              <a:rPr lang="en-US" dirty="0" err="1">
                <a:solidFill>
                  <a:schemeClr val="bg2"/>
                </a:solidFill>
              </a:rPr>
              <a:t>schemaname</a:t>
            </a:r>
            <a:r>
              <a:rPr lang="en-US" dirty="0">
                <a:solidFill>
                  <a:schemeClr val="bg2"/>
                </a:solidFill>
              </a:rPr>
              <a:t>]. </a:t>
            </a:r>
            <a:r>
              <a:rPr lang="en-US" dirty="0" err="1">
                <a:solidFill>
                  <a:schemeClr val="bg2"/>
                </a:solidFill>
              </a:rPr>
              <a:t>Table_name</a:t>
            </a:r>
            <a:endParaRPr lang="en-US" dirty="0">
              <a:solidFill>
                <a:schemeClr val="bg2"/>
              </a:solidFill>
            </a:endParaRPr>
          </a:p>
        </p:txBody>
      </p:sp>
    </p:spTree>
    <p:extLst>
      <p:ext uri="{BB962C8B-B14F-4D97-AF65-F5344CB8AC3E}">
        <p14:creationId xmlns:p14="http://schemas.microsoft.com/office/powerpoint/2010/main" val="276306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793EF7-8F55-4563-AB56-8F2E00DFBEDB}"/>
              </a:ext>
            </a:extLst>
          </p:cNvPr>
          <p:cNvSpPr>
            <a:spLocks noGrp="1"/>
          </p:cNvSpPr>
          <p:nvPr>
            <p:ph sz="quarter" idx="13"/>
          </p:nvPr>
        </p:nvSpPr>
        <p:spPr>
          <a:xfrm>
            <a:off x="548640" y="1225685"/>
            <a:ext cx="10687175" cy="4973947"/>
          </a:xfrm>
        </p:spPr>
        <p:txBody>
          <a:bodyPr/>
          <a:lstStyle/>
          <a:p>
            <a:pPr marL="0" indent="0" algn="l">
              <a:buNone/>
            </a:pPr>
            <a:endParaRPr lang="en-US" sz="2000" dirty="0">
              <a:solidFill>
                <a:srgbClr val="000000"/>
              </a:solidFill>
              <a:latin typeface="-apple-system"/>
            </a:endParaRPr>
          </a:p>
          <a:p>
            <a:pPr algn="l"/>
            <a:r>
              <a:rPr lang="en-US" sz="2000" b="0" i="0" dirty="0">
                <a:solidFill>
                  <a:srgbClr val="000000"/>
                </a:solidFill>
                <a:effectLst/>
                <a:latin typeface="-apple-system"/>
              </a:rPr>
              <a:t>A unique index ensures the index key columns do not contain any duplicate values.</a:t>
            </a:r>
          </a:p>
          <a:p>
            <a:pPr algn="l"/>
            <a:r>
              <a:rPr lang="en-US" sz="2000" b="0" i="0" dirty="0">
                <a:solidFill>
                  <a:srgbClr val="000000"/>
                </a:solidFill>
                <a:effectLst/>
                <a:latin typeface="-apple-system"/>
              </a:rPr>
              <a:t>A unique index may consist of one or many columns.</a:t>
            </a:r>
          </a:p>
          <a:p>
            <a:pPr algn="l"/>
            <a:r>
              <a:rPr lang="en-US" sz="2000" b="0" i="0" dirty="0">
                <a:solidFill>
                  <a:srgbClr val="000000"/>
                </a:solidFill>
                <a:effectLst/>
                <a:latin typeface="-apple-system"/>
              </a:rPr>
              <a:t> If a unique index has one column, the values in this column will be unique. </a:t>
            </a:r>
          </a:p>
          <a:p>
            <a:pPr algn="l"/>
            <a:r>
              <a:rPr lang="en-US" sz="2000" b="0" i="0" dirty="0">
                <a:solidFill>
                  <a:srgbClr val="000000"/>
                </a:solidFill>
                <a:effectLst/>
                <a:latin typeface="-apple-system"/>
              </a:rPr>
              <a:t>In case the unique index has multiple columns, the combination of values in these columns is unique.</a:t>
            </a:r>
          </a:p>
          <a:p>
            <a:r>
              <a:rPr lang="en-US" sz="2000" dirty="0">
                <a:solidFill>
                  <a:schemeClr val="bg1">
                    <a:lumMod val="50000"/>
                  </a:schemeClr>
                </a:solidFill>
                <a:latin typeface="Calibri" panose="020F0502020204030204" pitchFamily="34" charset="0"/>
                <a:cs typeface="Calibri" panose="020F0502020204030204" pitchFamily="34" charset="0"/>
              </a:rPr>
              <a:t>A unique index can be clustered or non-clustered.</a:t>
            </a:r>
          </a:p>
          <a:p>
            <a:r>
              <a:rPr lang="en-US" sz="2000" dirty="0">
                <a:solidFill>
                  <a:schemeClr val="bg1">
                    <a:lumMod val="50000"/>
                  </a:schemeClr>
                </a:solidFill>
                <a:latin typeface="Calibri" panose="020F0502020204030204" pitchFamily="34" charset="0"/>
                <a:cs typeface="Calibri" panose="020F0502020204030204" pitchFamily="34" charset="0"/>
              </a:rPr>
              <a:t>Syntax for to create Unique Index</a:t>
            </a:r>
          </a:p>
          <a:p>
            <a:endParaRPr lang="en-US" sz="2000" dirty="0">
              <a:solidFill>
                <a:schemeClr val="bg1">
                  <a:lumMod val="50000"/>
                </a:schemeClr>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439CB162-F943-46C2-990D-AC679ABAC10F}"/>
              </a:ext>
            </a:extLst>
          </p:cNvPr>
          <p:cNvSpPr>
            <a:spLocks noGrp="1"/>
          </p:cNvSpPr>
          <p:nvPr>
            <p:ph type="title"/>
          </p:nvPr>
        </p:nvSpPr>
        <p:spPr>
          <a:xfrm>
            <a:off x="548640" y="875489"/>
            <a:ext cx="10687175" cy="690663"/>
          </a:xfrm>
        </p:spPr>
        <p:txBody>
          <a:bodyPr/>
          <a:lstStyle/>
          <a:p>
            <a:r>
              <a:rPr lang="en-US" b="0" dirty="0">
                <a:latin typeface="-apple-system"/>
              </a:rPr>
              <a:t>U</a:t>
            </a:r>
            <a:r>
              <a:rPr lang="en-US" b="0" i="0" dirty="0">
                <a:effectLst/>
                <a:latin typeface="-apple-system"/>
              </a:rPr>
              <a:t>nique index</a:t>
            </a:r>
            <a:br>
              <a:rPr lang="en-US" b="0" i="0" dirty="0">
                <a:effectLst/>
                <a:latin typeface="-apple-system"/>
              </a:rPr>
            </a:br>
            <a:endParaRPr lang="en-US" dirty="0"/>
          </a:p>
        </p:txBody>
      </p:sp>
      <p:sp>
        <p:nvSpPr>
          <p:cNvPr id="4" name="Date Placeholder 3">
            <a:extLst>
              <a:ext uri="{FF2B5EF4-FFF2-40B4-BE49-F238E27FC236}">
                <a16:creationId xmlns:a16="http://schemas.microsoft.com/office/drawing/2014/main" id="{7297A662-B720-421B-8ED6-9B0A2DD38FB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97BE45B-FDD9-4CFF-AB64-CBBDD6726D28}"/>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C8B874EA-B760-408F-BB62-CA774AE4B5E1}"/>
              </a:ext>
            </a:extLst>
          </p:cNvPr>
          <p:cNvSpPr>
            <a:spLocks noGrp="1"/>
          </p:cNvSpPr>
          <p:nvPr>
            <p:ph type="sldNum" sz="quarter" idx="16"/>
          </p:nvPr>
        </p:nvSpPr>
        <p:spPr/>
        <p:txBody>
          <a:bodyPr/>
          <a:lstStyle/>
          <a:p>
            <a:fld id="{2533969A-88D7-D043-9145-D433A02B4603}" type="slidenum">
              <a:rPr lang="en-US" smtClean="0"/>
              <a:pPr/>
              <a:t>11</a:t>
            </a:fld>
            <a:endParaRPr lang="en-US" dirty="0"/>
          </a:p>
        </p:txBody>
      </p:sp>
      <p:sp>
        <p:nvSpPr>
          <p:cNvPr id="7" name="Rectangle 6">
            <a:extLst>
              <a:ext uri="{FF2B5EF4-FFF2-40B4-BE49-F238E27FC236}">
                <a16:creationId xmlns:a16="http://schemas.microsoft.com/office/drawing/2014/main" id="{AAAF813A-695C-4622-B86B-5D471D694F21}"/>
              </a:ext>
            </a:extLst>
          </p:cNvPr>
          <p:cNvSpPr/>
          <p:nvPr/>
        </p:nvSpPr>
        <p:spPr>
          <a:xfrm>
            <a:off x="836579" y="4834647"/>
            <a:ext cx="4533089" cy="797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UNIQUE INDEX </a:t>
            </a:r>
            <a:r>
              <a:rPr lang="en-US" dirty="0" err="1">
                <a:solidFill>
                  <a:schemeClr val="bg2"/>
                </a:solidFill>
              </a:rPr>
              <a:t>index_name</a:t>
            </a:r>
            <a:endParaRPr lang="en-US" dirty="0">
              <a:solidFill>
                <a:schemeClr val="bg2"/>
              </a:solidFill>
            </a:endParaRPr>
          </a:p>
          <a:p>
            <a:r>
              <a:rPr lang="en-US" dirty="0">
                <a:solidFill>
                  <a:schemeClr val="bg2"/>
                </a:solidFill>
              </a:rPr>
              <a:t>ON </a:t>
            </a:r>
            <a:r>
              <a:rPr lang="en-US" dirty="0" err="1">
                <a:solidFill>
                  <a:schemeClr val="bg2"/>
                </a:solidFill>
              </a:rPr>
              <a:t>table_name</a:t>
            </a:r>
            <a:r>
              <a:rPr lang="en-US" dirty="0">
                <a:solidFill>
                  <a:schemeClr val="bg2"/>
                </a:solidFill>
              </a:rPr>
              <a:t>(</a:t>
            </a:r>
            <a:r>
              <a:rPr lang="en-US" dirty="0" err="1">
                <a:solidFill>
                  <a:schemeClr val="bg2"/>
                </a:solidFill>
              </a:rPr>
              <a:t>column_list</a:t>
            </a:r>
            <a:r>
              <a:rPr lang="en-US" dirty="0">
                <a:solidFill>
                  <a:schemeClr val="bg2"/>
                </a:solidFill>
              </a:rPr>
              <a:t>);</a:t>
            </a:r>
          </a:p>
        </p:txBody>
      </p:sp>
    </p:spTree>
    <p:extLst>
      <p:ext uri="{BB962C8B-B14F-4D97-AF65-F5344CB8AC3E}">
        <p14:creationId xmlns:p14="http://schemas.microsoft.com/office/powerpoint/2010/main" val="92892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A705B7-A6B0-47EA-A970-CFE5AA54E89F}"/>
              </a:ext>
            </a:extLst>
          </p:cNvPr>
          <p:cNvSpPr>
            <a:spLocks noGrp="1"/>
          </p:cNvSpPr>
          <p:nvPr>
            <p:ph sz="quarter" idx="13"/>
          </p:nvPr>
        </p:nvSpPr>
        <p:spPr>
          <a:xfrm>
            <a:off x="548640" y="1128409"/>
            <a:ext cx="10687175" cy="5071223"/>
          </a:xfrm>
        </p:spPr>
        <p:txBody>
          <a:bodyPr/>
          <a:lstStyle/>
          <a:p>
            <a:r>
              <a:rPr lang="en-US" sz="2000" b="0" i="0" dirty="0">
                <a:solidFill>
                  <a:srgbClr val="000000"/>
                </a:solidFill>
                <a:effectLst/>
                <a:latin typeface="Calibri" panose="020F0502020204030204" pitchFamily="34" charset="0"/>
                <a:cs typeface="Calibri" panose="020F0502020204030204" pitchFamily="34" charset="0"/>
              </a:rPr>
              <a:t>A filtered index is a non-clustered index with a predicate that allows you to specify which rows should be added to the index</a:t>
            </a:r>
          </a:p>
          <a:p>
            <a:pPr marL="0" indent="0">
              <a:buNone/>
            </a:pPr>
            <a:r>
              <a:rPr lang="en-US" sz="2400" dirty="0">
                <a:solidFill>
                  <a:srgbClr val="000000"/>
                </a:solidFill>
                <a:latin typeface="-apple-system"/>
              </a:rPr>
              <a:t>   </a:t>
            </a:r>
            <a:r>
              <a:rPr lang="en-US" sz="2400" b="1" dirty="0">
                <a:solidFill>
                  <a:srgbClr val="000000"/>
                </a:solidFill>
                <a:latin typeface="-apple-system"/>
              </a:rPr>
              <a:t>Syntax</a:t>
            </a:r>
          </a:p>
          <a:p>
            <a:endParaRPr lang="en-US" dirty="0"/>
          </a:p>
          <a:p>
            <a:endParaRPr lang="en-US" dirty="0"/>
          </a:p>
          <a:p>
            <a:r>
              <a:rPr lang="en-US" sz="2000" b="1" i="0" dirty="0">
                <a:effectLst/>
                <a:latin typeface="Calibri" panose="020F0502020204030204" pitchFamily="34" charset="0"/>
                <a:cs typeface="Calibri" panose="020F0502020204030204" pitchFamily="34" charset="0"/>
              </a:rPr>
              <a:t>Benefits of filtered indexes</a:t>
            </a:r>
          </a:p>
          <a:p>
            <a:r>
              <a:rPr lang="en-US" sz="2000" b="0" i="0" dirty="0">
                <a:solidFill>
                  <a:srgbClr val="000000"/>
                </a:solidFill>
                <a:effectLst/>
                <a:latin typeface="-apple-system"/>
              </a:rPr>
              <a:t>filtered indexes can help you save spaces especially when the index key columns are sparse. Sparse columns are the ones that have many NULL values.</a:t>
            </a:r>
          </a:p>
          <a:p>
            <a:r>
              <a:rPr lang="en-US" sz="2000" b="0" i="0" dirty="0">
                <a:solidFill>
                  <a:srgbClr val="000000"/>
                </a:solidFill>
                <a:effectLst/>
                <a:latin typeface="-apple-system"/>
              </a:rPr>
              <a:t>filtered indexes reduce the maintenance cost because only a portion of data rows, not all, needs to be updated when the data in the associated table changes.</a:t>
            </a:r>
            <a:endParaRPr lang="en-US" sz="2000" b="1" i="0" dirty="0">
              <a:effectLst/>
              <a:latin typeface="Calibri" panose="020F0502020204030204" pitchFamily="34" charset="0"/>
              <a:cs typeface="Calibri" panose="020F0502020204030204" pitchFamily="34" charset="0"/>
            </a:endParaRPr>
          </a:p>
          <a:p>
            <a:endParaRPr lang="en-US" sz="2000" dirty="0"/>
          </a:p>
        </p:txBody>
      </p:sp>
      <p:sp>
        <p:nvSpPr>
          <p:cNvPr id="3" name="Title 2">
            <a:extLst>
              <a:ext uri="{FF2B5EF4-FFF2-40B4-BE49-F238E27FC236}">
                <a16:creationId xmlns:a16="http://schemas.microsoft.com/office/drawing/2014/main" id="{94DBDEEF-E3CB-4C33-A8BF-4966AD967BF3}"/>
              </a:ext>
            </a:extLst>
          </p:cNvPr>
          <p:cNvSpPr>
            <a:spLocks noGrp="1"/>
          </p:cNvSpPr>
          <p:nvPr>
            <p:ph type="title"/>
          </p:nvPr>
        </p:nvSpPr>
        <p:spPr>
          <a:xfrm>
            <a:off x="548640" y="488562"/>
            <a:ext cx="10687175" cy="328562"/>
          </a:xfrm>
        </p:spPr>
        <p:txBody>
          <a:bodyPr/>
          <a:lstStyle/>
          <a:p>
            <a:r>
              <a:rPr lang="en-US" sz="2400" dirty="0">
                <a:latin typeface="Calibri" panose="020F0502020204030204" pitchFamily="34" charset="0"/>
                <a:cs typeface="Calibri" panose="020F0502020204030204" pitchFamily="34" charset="0"/>
              </a:rPr>
              <a:t>Filtered Index</a:t>
            </a:r>
          </a:p>
        </p:txBody>
      </p:sp>
      <p:sp>
        <p:nvSpPr>
          <p:cNvPr id="4" name="Date Placeholder 3">
            <a:extLst>
              <a:ext uri="{FF2B5EF4-FFF2-40B4-BE49-F238E27FC236}">
                <a16:creationId xmlns:a16="http://schemas.microsoft.com/office/drawing/2014/main" id="{692EF0DE-C1A4-4AB5-8327-629CCCFBFC4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21C8D47-6678-4775-9AF8-2216D792A2B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AE7E1F5-5267-4EB2-99F8-5A7C53792FCD}"/>
              </a:ext>
            </a:extLst>
          </p:cNvPr>
          <p:cNvSpPr>
            <a:spLocks noGrp="1"/>
          </p:cNvSpPr>
          <p:nvPr>
            <p:ph type="sldNum" sz="quarter" idx="16"/>
          </p:nvPr>
        </p:nvSpPr>
        <p:spPr/>
        <p:txBody>
          <a:bodyPr/>
          <a:lstStyle/>
          <a:p>
            <a:fld id="{2533969A-88D7-D043-9145-D433A02B4603}" type="slidenum">
              <a:rPr lang="en-US" smtClean="0"/>
              <a:pPr/>
              <a:t>12</a:t>
            </a:fld>
            <a:endParaRPr lang="en-US" dirty="0"/>
          </a:p>
        </p:txBody>
      </p:sp>
      <p:sp>
        <p:nvSpPr>
          <p:cNvPr id="7" name="Rectangle 6">
            <a:extLst>
              <a:ext uri="{FF2B5EF4-FFF2-40B4-BE49-F238E27FC236}">
                <a16:creationId xmlns:a16="http://schemas.microsoft.com/office/drawing/2014/main" id="{0134616F-4EA6-4566-B972-C947C27DBA5D}"/>
              </a:ext>
            </a:extLst>
          </p:cNvPr>
          <p:cNvSpPr/>
          <p:nvPr/>
        </p:nvSpPr>
        <p:spPr>
          <a:xfrm>
            <a:off x="817122" y="2714017"/>
            <a:ext cx="9474741" cy="48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INDEX </a:t>
            </a:r>
            <a:r>
              <a:rPr lang="en-US" dirty="0" err="1">
                <a:solidFill>
                  <a:schemeClr val="bg2"/>
                </a:solidFill>
              </a:rPr>
              <a:t>index_name</a:t>
            </a:r>
            <a:r>
              <a:rPr lang="en-US" dirty="0">
                <a:solidFill>
                  <a:schemeClr val="bg2"/>
                </a:solidFill>
              </a:rPr>
              <a:t> ON </a:t>
            </a:r>
            <a:r>
              <a:rPr lang="en-US" dirty="0" err="1">
                <a:solidFill>
                  <a:schemeClr val="bg2"/>
                </a:solidFill>
              </a:rPr>
              <a:t>table_name</a:t>
            </a:r>
            <a:r>
              <a:rPr lang="en-US" dirty="0">
                <a:solidFill>
                  <a:schemeClr val="bg2"/>
                </a:solidFill>
              </a:rPr>
              <a:t>(</a:t>
            </a:r>
            <a:r>
              <a:rPr lang="en-US" dirty="0" err="1">
                <a:solidFill>
                  <a:schemeClr val="bg2"/>
                </a:solidFill>
              </a:rPr>
              <a:t>column_list</a:t>
            </a:r>
            <a:r>
              <a:rPr lang="en-US" dirty="0">
                <a:solidFill>
                  <a:schemeClr val="bg2"/>
                </a:solidFill>
              </a:rPr>
              <a:t>)</a:t>
            </a:r>
          </a:p>
          <a:p>
            <a:r>
              <a:rPr lang="en-US" dirty="0">
                <a:solidFill>
                  <a:schemeClr val="bg2"/>
                </a:solidFill>
              </a:rPr>
              <a:t>WHERE predicate;</a:t>
            </a:r>
          </a:p>
        </p:txBody>
      </p:sp>
    </p:spTree>
    <p:extLst>
      <p:ext uri="{BB962C8B-B14F-4D97-AF65-F5344CB8AC3E}">
        <p14:creationId xmlns:p14="http://schemas.microsoft.com/office/powerpoint/2010/main" val="3774679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9CCF08-9EBA-4C5E-B08C-2FAB8CD719AB}"/>
              </a:ext>
            </a:extLst>
          </p:cNvPr>
          <p:cNvSpPr>
            <a:spLocks noGrp="1"/>
          </p:cNvSpPr>
          <p:nvPr>
            <p:ph sz="quarter" idx="13"/>
          </p:nvPr>
        </p:nvSpPr>
        <p:spPr>
          <a:xfrm>
            <a:off x="548640" y="535021"/>
            <a:ext cx="10687175" cy="5664611"/>
          </a:xfrm>
        </p:spPr>
        <p:txBody>
          <a:bodyPr/>
          <a:lstStyle/>
          <a:p>
            <a:pPr marL="0" indent="0">
              <a:buNone/>
            </a:pPr>
            <a:r>
              <a:rPr lang="en-US" sz="2400" b="1" dirty="0">
                <a:latin typeface="Calibri" panose="020F0502020204030204" pitchFamily="34" charset="0"/>
                <a:cs typeface="Calibri" panose="020F0502020204030204" pitchFamily="34" charset="0"/>
              </a:rPr>
              <a:t>SQL Server indexes with included columns</a:t>
            </a:r>
          </a:p>
          <a:p>
            <a:pPr marL="0" indent="0">
              <a:buNone/>
            </a:pPr>
            <a:r>
              <a:rPr lang="en-US" sz="1600" b="0" i="0" dirty="0">
                <a:solidFill>
                  <a:srgbClr val="000000"/>
                </a:solidFill>
                <a:effectLst/>
                <a:latin typeface="-apple-system"/>
              </a:rPr>
              <a:t>An index with included columns can greatly improve query performance because all columns in the query are included in the index. </a:t>
            </a:r>
          </a:p>
          <a:p>
            <a:pPr marL="0" indent="0">
              <a:buNone/>
            </a:pPr>
            <a:r>
              <a:rPr lang="en-US" sz="1600" b="0" i="0" dirty="0">
                <a:solidFill>
                  <a:srgbClr val="000000"/>
                </a:solidFill>
                <a:effectLst/>
                <a:latin typeface="-apple-system"/>
              </a:rPr>
              <a:t>The query optimizer can locate all columns values within the index without accessing table or clustered index resulting in fewer disk I/O operations.</a:t>
            </a:r>
            <a:endParaRPr lang="en-US" sz="1600" dirty="0">
              <a:solidFill>
                <a:srgbClr val="000000"/>
              </a:solidFill>
              <a:latin typeface="-apple-system"/>
            </a:endParaRPr>
          </a:p>
          <a:p>
            <a:pPr marL="0" indent="0">
              <a:buNone/>
            </a:pPr>
            <a:r>
              <a:rPr lang="en-US" sz="2400" b="1" i="0" dirty="0">
                <a:effectLst/>
                <a:latin typeface="Calibri" panose="020F0502020204030204" pitchFamily="34" charset="0"/>
                <a:cs typeface="Calibri" panose="020F0502020204030204" pitchFamily="34" charset="0"/>
              </a:rPr>
              <a:t>syntax for creating an index with included columns</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cs typeface="Calibri" panose="020F0502020204030204" pitchFamily="34" charset="0"/>
              </a:rPr>
              <a:t>Indexes with Computed Columns</a:t>
            </a:r>
          </a:p>
          <a:p>
            <a:pPr>
              <a:spcBef>
                <a:spcPts val="0"/>
              </a:spcBef>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In SQL Server, you can use an index on a computed column to achieve the similar effect of a function-based index:</a:t>
            </a:r>
          </a:p>
          <a:p>
            <a:pPr>
              <a:spcBef>
                <a:spcPts val="0"/>
              </a:spcBef>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First, create a computed column based on the expression on the WHERE clause.</a:t>
            </a:r>
          </a:p>
          <a:p>
            <a:pPr>
              <a:spcBef>
                <a:spcPts val="0"/>
              </a:spcBef>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Second, create a non-clustered index for the computed column.</a:t>
            </a:r>
          </a:p>
          <a:p>
            <a:pPr>
              <a:spcBef>
                <a:spcPts val="0"/>
              </a:spcBef>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The result of the computed column expression cannot evaluate to the TEXT, NTEXT, or IMAGE data types.</a:t>
            </a:r>
          </a:p>
        </p:txBody>
      </p:sp>
      <p:sp>
        <p:nvSpPr>
          <p:cNvPr id="4" name="Date Placeholder 3">
            <a:extLst>
              <a:ext uri="{FF2B5EF4-FFF2-40B4-BE49-F238E27FC236}">
                <a16:creationId xmlns:a16="http://schemas.microsoft.com/office/drawing/2014/main" id="{8F586FEF-6A00-42C0-9757-296E8D9AD52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0E51D7A-7BFE-46BB-ADFF-78ACFC3C754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40E15A9-74B9-4874-9E50-25F0F0C70860}"/>
              </a:ext>
            </a:extLst>
          </p:cNvPr>
          <p:cNvSpPr>
            <a:spLocks noGrp="1"/>
          </p:cNvSpPr>
          <p:nvPr>
            <p:ph type="sldNum" sz="quarter" idx="16"/>
          </p:nvPr>
        </p:nvSpPr>
        <p:spPr/>
        <p:txBody>
          <a:bodyPr/>
          <a:lstStyle/>
          <a:p>
            <a:fld id="{2533969A-88D7-D043-9145-D433A02B4603}" type="slidenum">
              <a:rPr lang="en-US" smtClean="0"/>
              <a:pPr/>
              <a:t>13</a:t>
            </a:fld>
            <a:endParaRPr lang="en-US" dirty="0"/>
          </a:p>
        </p:txBody>
      </p:sp>
      <p:sp>
        <p:nvSpPr>
          <p:cNvPr id="8" name="Rectangle 7">
            <a:extLst>
              <a:ext uri="{FF2B5EF4-FFF2-40B4-BE49-F238E27FC236}">
                <a16:creationId xmlns:a16="http://schemas.microsoft.com/office/drawing/2014/main" id="{F8E791CC-38F0-4DD2-8182-CAF00CFE4E3B}"/>
              </a:ext>
            </a:extLst>
          </p:cNvPr>
          <p:cNvSpPr/>
          <p:nvPr/>
        </p:nvSpPr>
        <p:spPr>
          <a:xfrm>
            <a:off x="548640" y="2957209"/>
            <a:ext cx="9879411" cy="573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[UNIQUE] INDEX </a:t>
            </a:r>
            <a:r>
              <a:rPr lang="en-US" dirty="0" err="1">
                <a:solidFill>
                  <a:schemeClr val="bg2"/>
                </a:solidFill>
              </a:rPr>
              <a:t>index_name</a:t>
            </a:r>
            <a:r>
              <a:rPr lang="en-US" dirty="0">
                <a:solidFill>
                  <a:schemeClr val="bg2"/>
                </a:solidFill>
              </a:rPr>
              <a:t> ON </a:t>
            </a:r>
            <a:r>
              <a:rPr lang="en-US" dirty="0" err="1">
                <a:solidFill>
                  <a:schemeClr val="bg2"/>
                </a:solidFill>
              </a:rPr>
              <a:t>table_name</a:t>
            </a:r>
            <a:r>
              <a:rPr lang="en-US" dirty="0">
                <a:solidFill>
                  <a:schemeClr val="bg2"/>
                </a:solidFill>
              </a:rPr>
              <a:t>(</a:t>
            </a:r>
            <a:r>
              <a:rPr lang="en-US" dirty="0" err="1">
                <a:solidFill>
                  <a:schemeClr val="bg2"/>
                </a:solidFill>
              </a:rPr>
              <a:t>key_column_list</a:t>
            </a:r>
            <a:r>
              <a:rPr lang="en-US" dirty="0">
                <a:solidFill>
                  <a:schemeClr val="bg2"/>
                </a:solidFill>
              </a:rPr>
              <a:t>)</a:t>
            </a:r>
          </a:p>
          <a:p>
            <a:r>
              <a:rPr lang="en-US" dirty="0">
                <a:solidFill>
                  <a:schemeClr val="bg2"/>
                </a:solidFill>
              </a:rPr>
              <a:t>INCLUDE(</a:t>
            </a:r>
            <a:r>
              <a:rPr lang="en-US" dirty="0" err="1">
                <a:solidFill>
                  <a:schemeClr val="bg2"/>
                </a:solidFill>
              </a:rPr>
              <a:t>included_column_list</a:t>
            </a:r>
            <a:r>
              <a:rPr lang="en-US" dirty="0">
                <a:solidFill>
                  <a:schemeClr val="bg2"/>
                </a:solidFill>
              </a:rPr>
              <a:t>);</a:t>
            </a:r>
          </a:p>
        </p:txBody>
      </p:sp>
    </p:spTree>
    <p:extLst>
      <p:ext uri="{BB962C8B-B14F-4D97-AF65-F5344CB8AC3E}">
        <p14:creationId xmlns:p14="http://schemas.microsoft.com/office/powerpoint/2010/main" val="167153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6C7EAC-442F-4C55-9D8B-289B265030DC}"/>
              </a:ext>
            </a:extLst>
          </p:cNvPr>
          <p:cNvSpPr>
            <a:spLocks noGrp="1"/>
          </p:cNvSpPr>
          <p:nvPr>
            <p:ph type="ctrTitle"/>
          </p:nvPr>
        </p:nvSpPr>
        <p:spPr/>
        <p:txBody>
          <a:bodyPr/>
          <a:lstStyle/>
          <a:p>
            <a:pPr algn="ctr"/>
            <a:r>
              <a:rPr lang="en-US" sz="3600" dirty="0">
                <a:latin typeface="Calibri" panose="020F0502020204030204" pitchFamily="34" charset="0"/>
                <a:cs typeface="Calibri" panose="020F0502020204030204" pitchFamily="34" charset="0"/>
              </a:rPr>
              <a:t>Views</a:t>
            </a:r>
          </a:p>
        </p:txBody>
      </p:sp>
      <p:sp>
        <p:nvSpPr>
          <p:cNvPr id="4" name="Date Placeholder 3">
            <a:extLst>
              <a:ext uri="{FF2B5EF4-FFF2-40B4-BE49-F238E27FC236}">
                <a16:creationId xmlns:a16="http://schemas.microsoft.com/office/drawing/2014/main" id="{F4000B58-475A-4861-9F09-C2CACA668DC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C836A0F-B545-47CC-91C3-BA1CC809D1BD}"/>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CC97342-F906-45A2-AD39-DDA20FCBCA5B}"/>
              </a:ext>
            </a:extLst>
          </p:cNvPr>
          <p:cNvSpPr>
            <a:spLocks noGrp="1"/>
          </p:cNvSpPr>
          <p:nvPr>
            <p:ph type="sldNum" sz="quarter" idx="12"/>
          </p:nvPr>
        </p:nvSpPr>
        <p:spPr/>
        <p:txBody>
          <a:bodyPr/>
          <a:lstStyle/>
          <a:p>
            <a:fld id="{2533969A-88D7-D043-9145-D433A02B4603}" type="slidenum">
              <a:rPr lang="en-US" smtClean="0"/>
              <a:pPr/>
              <a:t>14</a:t>
            </a:fld>
            <a:endParaRPr lang="en-US" dirty="0"/>
          </a:p>
        </p:txBody>
      </p:sp>
    </p:spTree>
    <p:extLst>
      <p:ext uri="{BB962C8B-B14F-4D97-AF65-F5344CB8AC3E}">
        <p14:creationId xmlns:p14="http://schemas.microsoft.com/office/powerpoint/2010/main" val="264586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DA8AF-C3DE-45D2-894E-936C6E80CC63}"/>
              </a:ext>
            </a:extLst>
          </p:cNvPr>
          <p:cNvSpPr>
            <a:spLocks noGrp="1"/>
          </p:cNvSpPr>
          <p:nvPr>
            <p:ph sz="quarter" idx="13"/>
          </p:nvPr>
        </p:nvSpPr>
        <p:spPr>
          <a:xfrm>
            <a:off x="548640" y="1029810"/>
            <a:ext cx="10687175" cy="5169822"/>
          </a:xfrm>
        </p:spPr>
        <p:txBody>
          <a:bodyPr lIns="1440000"/>
          <a:lstStyle/>
          <a:p>
            <a:pPr marL="0" indent="0">
              <a:buNone/>
            </a:pPr>
            <a:endParaRPr lang="en-US" sz="2000" dirty="0"/>
          </a:p>
          <a:p>
            <a:r>
              <a:rPr lang="en-US" sz="2000" dirty="0"/>
              <a:t>What is View and Use of Views ?</a:t>
            </a:r>
          </a:p>
          <a:p>
            <a:r>
              <a:rPr lang="en-US" sz="2000" dirty="0"/>
              <a:t>Types of Views</a:t>
            </a:r>
          </a:p>
          <a:p>
            <a:r>
              <a:rPr lang="en-US" sz="2000" dirty="0"/>
              <a:t>Advantages of Views</a:t>
            </a:r>
          </a:p>
          <a:p>
            <a:r>
              <a:rPr lang="en-US" sz="2000" dirty="0"/>
              <a:t>Modify the views</a:t>
            </a:r>
          </a:p>
          <a:p>
            <a:r>
              <a:rPr lang="en-US" sz="2000" dirty="0"/>
              <a:t>Listing views / Getting view information</a:t>
            </a:r>
          </a:p>
          <a:p>
            <a:r>
              <a:rPr lang="en-US" sz="2000" dirty="0"/>
              <a:t>Renaming / Removing a view</a:t>
            </a:r>
          </a:p>
          <a:p>
            <a:r>
              <a:rPr lang="en-US" sz="2000" dirty="0"/>
              <a:t>Creating an indexed view</a:t>
            </a:r>
          </a:p>
        </p:txBody>
      </p:sp>
      <p:sp>
        <p:nvSpPr>
          <p:cNvPr id="3" name="Title 2">
            <a:extLst>
              <a:ext uri="{FF2B5EF4-FFF2-40B4-BE49-F238E27FC236}">
                <a16:creationId xmlns:a16="http://schemas.microsoft.com/office/drawing/2014/main" id="{919896BE-501D-4026-85A0-EBB36336AFFD}"/>
              </a:ext>
            </a:extLst>
          </p:cNvPr>
          <p:cNvSpPr>
            <a:spLocks noGrp="1"/>
          </p:cNvSpPr>
          <p:nvPr>
            <p:ph type="title"/>
          </p:nvPr>
        </p:nvSpPr>
        <p:spPr>
          <a:xfrm>
            <a:off x="548640" y="488562"/>
            <a:ext cx="10687175" cy="408084"/>
          </a:xfrm>
        </p:spPr>
        <p:txBody>
          <a:bodyPr/>
          <a:lstStyle/>
          <a:p>
            <a:r>
              <a:rPr lang="en-US" sz="2400" dirty="0">
                <a:latin typeface="Calibri" panose="020F0502020204030204" pitchFamily="34" charset="0"/>
                <a:cs typeface="Calibri" panose="020F0502020204030204" pitchFamily="34" charset="0"/>
              </a:rPr>
              <a:t>Views Outlines</a:t>
            </a:r>
          </a:p>
        </p:txBody>
      </p:sp>
      <p:sp>
        <p:nvSpPr>
          <p:cNvPr id="4" name="Date Placeholder 3">
            <a:extLst>
              <a:ext uri="{FF2B5EF4-FFF2-40B4-BE49-F238E27FC236}">
                <a16:creationId xmlns:a16="http://schemas.microsoft.com/office/drawing/2014/main" id="{5E16BC32-D9D5-4809-9D71-91DBFAFD6F1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42D322C-DC19-4459-A1E4-07CB9BAF9FF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FAD9CAB-2FE8-4E9C-860A-A9C565084BAE}"/>
              </a:ext>
            </a:extLst>
          </p:cNvPr>
          <p:cNvSpPr>
            <a:spLocks noGrp="1"/>
          </p:cNvSpPr>
          <p:nvPr>
            <p:ph type="sldNum" sz="quarter" idx="16"/>
          </p:nvPr>
        </p:nvSpPr>
        <p:spPr/>
        <p:txBody>
          <a:bodyPr/>
          <a:lstStyle/>
          <a:p>
            <a:fld id="{2533969A-88D7-D043-9145-D433A02B4603}" type="slidenum">
              <a:rPr lang="en-US" smtClean="0"/>
              <a:pPr/>
              <a:t>15</a:t>
            </a:fld>
            <a:endParaRPr lang="en-US" dirty="0"/>
          </a:p>
        </p:txBody>
      </p:sp>
    </p:spTree>
    <p:extLst>
      <p:ext uri="{BB962C8B-B14F-4D97-AF65-F5344CB8AC3E}">
        <p14:creationId xmlns:p14="http://schemas.microsoft.com/office/powerpoint/2010/main" val="127398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A538D-1D86-4DFE-A8ED-5E804A284195}"/>
              </a:ext>
            </a:extLst>
          </p:cNvPr>
          <p:cNvSpPr>
            <a:spLocks noGrp="1"/>
          </p:cNvSpPr>
          <p:nvPr>
            <p:ph sz="quarter" idx="13"/>
          </p:nvPr>
        </p:nvSpPr>
        <p:spPr>
          <a:xfrm>
            <a:off x="548640" y="1108953"/>
            <a:ext cx="10894330" cy="5090679"/>
          </a:xfrm>
        </p:spPr>
        <p:txBody>
          <a:bodyPr/>
          <a:lstStyle/>
          <a:p>
            <a:pPr marL="0" indent="0">
              <a:buNone/>
            </a:pPr>
            <a:r>
              <a:rPr lang="en-US" sz="1800" b="1" dirty="0"/>
              <a:t>  What is View</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1600" b="1" dirty="0">
              <a:latin typeface="Calibri" panose="020F0502020204030204" pitchFamily="34" charset="0"/>
              <a:cs typeface="Calibri" panose="020F0502020204030204" pitchFamily="34" charset="0"/>
            </a:endParaRPr>
          </a:p>
          <a:p>
            <a:pPr marL="0" indent="0">
              <a:buNone/>
            </a:pPr>
            <a:r>
              <a:rPr lang="en-US" sz="1600" b="1" dirty="0">
                <a:latin typeface="Calibri" panose="020F0502020204030204" pitchFamily="34" charset="0"/>
                <a:cs typeface="Calibri" panose="020F0502020204030204" pitchFamily="34" charset="0"/>
              </a:rPr>
              <a:t>  Use of Views</a:t>
            </a:r>
          </a:p>
          <a:p>
            <a:pPr marL="0" indent="0">
              <a:buNone/>
            </a:pPr>
            <a:endParaRPr lang="en-US" sz="1600" b="1" dirty="0">
              <a:latin typeface="Calibri" panose="020F0502020204030204" pitchFamily="34" charset="0"/>
              <a:cs typeface="Calibri" panose="020F0502020204030204" pitchFamily="34" charset="0"/>
            </a:endParaRPr>
          </a:p>
          <a:p>
            <a:pPr marL="0" indent="0">
              <a:spcBef>
                <a:spcPts val="0"/>
              </a:spcBef>
              <a:spcAft>
                <a:spcPts val="600"/>
              </a:spcAft>
              <a:buNone/>
            </a:pPr>
            <a:r>
              <a:rPr lang="en-US" sz="1800" b="1" dirty="0">
                <a:latin typeface="Calibri" panose="020F0502020204030204" pitchFamily="34" charset="0"/>
                <a:cs typeface="Calibri" panose="020F0502020204030204" pitchFamily="34" charset="0"/>
              </a:rPr>
              <a:t> </a:t>
            </a:r>
            <a:r>
              <a:rPr lang="en-US" sz="1800" b="0" i="0" dirty="0">
                <a:solidFill>
                  <a:srgbClr val="333333"/>
                </a:solidFill>
                <a:effectLst/>
                <a:latin typeface="inter-regular"/>
              </a:rPr>
              <a:t>The primary use of view in SQL Server is to implement the security mechanism. </a:t>
            </a:r>
          </a:p>
          <a:p>
            <a:pPr marL="0" indent="0">
              <a:spcBef>
                <a:spcPts val="0"/>
              </a:spcBef>
              <a:spcAft>
                <a:spcPts val="600"/>
              </a:spcAft>
              <a:buNone/>
            </a:pPr>
            <a:r>
              <a:rPr lang="en-US" sz="1800" dirty="0">
                <a:solidFill>
                  <a:srgbClr val="333333"/>
                </a:solidFill>
                <a:latin typeface="inter-regular"/>
              </a:rPr>
              <a:t> </a:t>
            </a:r>
            <a:r>
              <a:rPr lang="en-US" sz="1800" b="0" i="0" dirty="0">
                <a:solidFill>
                  <a:srgbClr val="333333"/>
                </a:solidFill>
                <a:effectLst/>
                <a:latin typeface="inter-regular"/>
              </a:rPr>
              <a:t>It prevents users from seeing specific columns and rows from tables.</a:t>
            </a:r>
            <a:endParaRPr lang="en-US" sz="1800" b="1" dirty="0">
              <a:latin typeface="Calibri" panose="020F0502020204030204" pitchFamily="34" charset="0"/>
              <a:cs typeface="Calibri" panose="020F0502020204030204" pitchFamily="34" charset="0"/>
            </a:endParaRPr>
          </a:p>
          <a:p>
            <a:pPr marL="0" indent="0">
              <a:buNone/>
            </a:pPr>
            <a:endParaRPr lang="en-US" sz="2400" b="1" dirty="0"/>
          </a:p>
        </p:txBody>
      </p:sp>
      <p:sp>
        <p:nvSpPr>
          <p:cNvPr id="3" name="Title 2">
            <a:extLst>
              <a:ext uri="{FF2B5EF4-FFF2-40B4-BE49-F238E27FC236}">
                <a16:creationId xmlns:a16="http://schemas.microsoft.com/office/drawing/2014/main" id="{852C26C7-B446-4BD4-A41F-C72DC2A87454}"/>
              </a:ext>
            </a:extLst>
          </p:cNvPr>
          <p:cNvSpPr>
            <a:spLocks noGrp="1"/>
          </p:cNvSpPr>
          <p:nvPr>
            <p:ph type="title"/>
          </p:nvPr>
        </p:nvSpPr>
        <p:spPr>
          <a:xfrm>
            <a:off x="548640" y="488562"/>
            <a:ext cx="10687175" cy="348018"/>
          </a:xfrm>
        </p:spPr>
        <p:txBody>
          <a:bodyPr/>
          <a:lstStyle/>
          <a:p>
            <a:r>
              <a:rPr lang="en-US" sz="2400" dirty="0">
                <a:latin typeface="Calibri" panose="020F0502020204030204" pitchFamily="34" charset="0"/>
                <a:cs typeface="Calibri" panose="020F0502020204030204" pitchFamily="34" charset="0"/>
              </a:rPr>
              <a:t>What is View and Use of Views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C31A56BF-4418-4C53-BCEB-6B38C199DF9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8D2776A-0CAA-469E-BF38-59FCB02F5D7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F4976E0-5E6A-41B9-BA2F-E029FEB29467}"/>
              </a:ext>
            </a:extLst>
          </p:cNvPr>
          <p:cNvSpPr>
            <a:spLocks noGrp="1"/>
          </p:cNvSpPr>
          <p:nvPr>
            <p:ph type="sldNum" sz="quarter" idx="16"/>
          </p:nvPr>
        </p:nvSpPr>
        <p:spPr/>
        <p:txBody>
          <a:bodyPr/>
          <a:lstStyle/>
          <a:p>
            <a:fld id="{2533969A-88D7-D043-9145-D433A02B4603}" type="slidenum">
              <a:rPr lang="en-US" smtClean="0"/>
              <a:pPr/>
              <a:t>16</a:t>
            </a:fld>
            <a:endParaRPr lang="en-US" dirty="0"/>
          </a:p>
        </p:txBody>
      </p:sp>
      <p:sp>
        <p:nvSpPr>
          <p:cNvPr id="7" name="Rectangle 6">
            <a:extLst>
              <a:ext uri="{FF2B5EF4-FFF2-40B4-BE49-F238E27FC236}">
                <a16:creationId xmlns:a16="http://schemas.microsoft.com/office/drawing/2014/main" id="{2C2AB6E7-52C6-4CA3-B972-7B7D3578C152}"/>
              </a:ext>
            </a:extLst>
          </p:cNvPr>
          <p:cNvSpPr/>
          <p:nvPr/>
        </p:nvSpPr>
        <p:spPr>
          <a:xfrm>
            <a:off x="749030" y="1692614"/>
            <a:ext cx="5346970" cy="29766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view is a database object that has no values.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It is a virtual table, which is created according to the result set of an SQL query.</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View can be create based on base table or existing views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If any changes occur in the underlying table, the same changes reflected in the views also</a:t>
            </a:r>
          </a:p>
        </p:txBody>
      </p:sp>
      <p:pic>
        <p:nvPicPr>
          <p:cNvPr id="9" name="Picture 8" descr="Diagram&#10;&#10;Description automatically generated">
            <a:extLst>
              <a:ext uri="{FF2B5EF4-FFF2-40B4-BE49-F238E27FC236}">
                <a16:creationId xmlns:a16="http://schemas.microsoft.com/office/drawing/2014/main" id="{A798D42B-8B30-4AAB-803F-53E1197B40C8}"/>
              </a:ext>
            </a:extLst>
          </p:cNvPr>
          <p:cNvPicPr>
            <a:picLocks noChangeAspect="1"/>
          </p:cNvPicPr>
          <p:nvPr/>
        </p:nvPicPr>
        <p:blipFill>
          <a:blip r:embed="rId2"/>
          <a:stretch>
            <a:fillRect/>
          </a:stretch>
        </p:blipFill>
        <p:spPr>
          <a:xfrm>
            <a:off x="6468893" y="1264596"/>
            <a:ext cx="4883285" cy="3608961"/>
          </a:xfrm>
          <a:prstGeom prst="rect">
            <a:avLst/>
          </a:prstGeom>
        </p:spPr>
      </p:pic>
    </p:spTree>
    <p:extLst>
      <p:ext uri="{BB962C8B-B14F-4D97-AF65-F5344CB8AC3E}">
        <p14:creationId xmlns:p14="http://schemas.microsoft.com/office/powerpoint/2010/main" val="309959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23A7226A-F3DB-41B3-BB72-97EEFDA671BB}"/>
              </a:ext>
            </a:extLst>
          </p:cNvPr>
          <p:cNvGraphicFramePr>
            <a:graphicFrameLocks noGrp="1"/>
          </p:cNvGraphicFramePr>
          <p:nvPr>
            <p:ph sz="quarter" idx="13"/>
            <p:extLst>
              <p:ext uri="{D42A27DB-BD31-4B8C-83A1-F6EECF244321}">
                <p14:modId xmlns:p14="http://schemas.microsoft.com/office/powerpoint/2010/main" val="4126244412"/>
              </p:ext>
            </p:extLst>
          </p:nvPr>
        </p:nvGraphicFramePr>
        <p:xfrm>
          <a:off x="549275" y="1293780"/>
          <a:ext cx="10687050" cy="4429977"/>
        </p:xfrm>
        <a:graphic>
          <a:graphicData uri="http://schemas.openxmlformats.org/drawingml/2006/table">
            <a:tbl>
              <a:tblPr firstRow="1" bandRow="1">
                <a:tableStyleId>{5C22544A-7EE6-4342-B048-85BDC9FD1C3A}</a:tableStyleId>
              </a:tblPr>
              <a:tblGrid>
                <a:gridCol w="2524665">
                  <a:extLst>
                    <a:ext uri="{9D8B030D-6E8A-4147-A177-3AD203B41FA5}">
                      <a16:colId xmlns:a16="http://schemas.microsoft.com/office/drawing/2014/main" val="895281388"/>
                    </a:ext>
                  </a:extLst>
                </a:gridCol>
                <a:gridCol w="8162385">
                  <a:extLst>
                    <a:ext uri="{9D8B030D-6E8A-4147-A177-3AD203B41FA5}">
                      <a16:colId xmlns:a16="http://schemas.microsoft.com/office/drawing/2014/main" val="1350379014"/>
                    </a:ext>
                  </a:extLst>
                </a:gridCol>
              </a:tblGrid>
              <a:tr h="516866">
                <a:tc>
                  <a:txBody>
                    <a:bodyPr/>
                    <a:lstStyle/>
                    <a:p>
                      <a:r>
                        <a:rPr lang="en-US" dirty="0"/>
                        <a:t>View</a:t>
                      </a:r>
                    </a:p>
                  </a:txBody>
                  <a:tcPr/>
                </a:tc>
                <a:tc>
                  <a:txBody>
                    <a:bodyPr/>
                    <a:lstStyle/>
                    <a:p>
                      <a:r>
                        <a:rPr lang="en-US" dirty="0"/>
                        <a:t>Description</a:t>
                      </a:r>
                    </a:p>
                  </a:txBody>
                  <a:tcPr/>
                </a:tc>
                <a:extLst>
                  <a:ext uri="{0D108BD9-81ED-4DB2-BD59-A6C34878D82A}">
                    <a16:rowId xmlns:a16="http://schemas.microsoft.com/office/drawing/2014/main" val="2246987141"/>
                  </a:ext>
                </a:extLst>
              </a:tr>
              <a:tr h="792529">
                <a:tc>
                  <a:txBody>
                    <a:bodyPr/>
                    <a:lstStyle/>
                    <a:p>
                      <a:r>
                        <a:rPr lang="en-US" sz="1800" b="1" i="0" kern="1200" dirty="0">
                          <a:solidFill>
                            <a:schemeClr val="dk1"/>
                          </a:solidFill>
                          <a:effectLst/>
                          <a:latin typeface="+mn-lt"/>
                          <a:ea typeface="+mn-ea"/>
                          <a:cs typeface="+mn-cs"/>
                        </a:rPr>
                        <a:t>User-defined Views</a:t>
                      </a:r>
                      <a:endParaRPr lang="en-US" dirty="0"/>
                    </a:p>
                  </a:txBody>
                  <a:tcPr/>
                </a:tc>
                <a:tc>
                  <a:txBody>
                    <a:bodyPr/>
                    <a:lstStyle/>
                    <a:p>
                      <a:r>
                        <a:rPr lang="en-US" sz="1800" b="0" i="0" kern="1200" dirty="0">
                          <a:solidFill>
                            <a:schemeClr val="dk1"/>
                          </a:solidFill>
                          <a:effectLst/>
                          <a:latin typeface="+mn-lt"/>
                          <a:ea typeface="+mn-ea"/>
                          <a:cs typeface="+mn-cs"/>
                        </a:rPr>
                        <a:t>This type of view is defined by the DB users. The compiled query is stored in the database.</a:t>
                      </a:r>
                      <a:endParaRPr lang="en-US" dirty="0"/>
                    </a:p>
                  </a:txBody>
                  <a:tcPr/>
                </a:tc>
                <a:extLst>
                  <a:ext uri="{0D108BD9-81ED-4DB2-BD59-A6C34878D82A}">
                    <a16:rowId xmlns:a16="http://schemas.microsoft.com/office/drawing/2014/main" val="332784042"/>
                  </a:ext>
                </a:extLst>
              </a:tr>
              <a:tr h="1012197">
                <a:tc>
                  <a:txBody>
                    <a:bodyPr/>
                    <a:lstStyle/>
                    <a:p>
                      <a:r>
                        <a:rPr lang="en-US" sz="1800" b="1" i="0" kern="1200" dirty="0">
                          <a:solidFill>
                            <a:schemeClr val="dk1"/>
                          </a:solidFill>
                          <a:effectLst/>
                          <a:latin typeface="+mn-lt"/>
                          <a:ea typeface="+mn-ea"/>
                          <a:cs typeface="+mn-cs"/>
                        </a:rPr>
                        <a:t>Indexed Views</a:t>
                      </a:r>
                      <a:endParaRPr lang="en-US" dirty="0"/>
                    </a:p>
                  </a:txBody>
                  <a:tcPr/>
                </a:tc>
                <a:tc>
                  <a:txBody>
                    <a:bodyPr/>
                    <a:lstStyle/>
                    <a:p>
                      <a:r>
                        <a:rPr lang="en-US" sz="1800" b="0" i="0" kern="1200" dirty="0">
                          <a:solidFill>
                            <a:schemeClr val="dk1"/>
                          </a:solidFill>
                          <a:effectLst/>
                          <a:latin typeface="+mn-lt"/>
                          <a:ea typeface="+mn-ea"/>
                          <a:cs typeface="+mn-cs"/>
                        </a:rPr>
                        <a:t>When you create a unique clustered index on a user-defined view, it becomes an indexed view. It improves the performance for the queries that aggregate many rows.</a:t>
                      </a:r>
                      <a:endParaRPr lang="en-US" dirty="0"/>
                    </a:p>
                  </a:txBody>
                  <a:tcPr/>
                </a:tc>
                <a:extLst>
                  <a:ext uri="{0D108BD9-81ED-4DB2-BD59-A6C34878D82A}">
                    <a16:rowId xmlns:a16="http://schemas.microsoft.com/office/drawing/2014/main" val="3234649734"/>
                  </a:ext>
                </a:extLst>
              </a:tr>
              <a:tr h="792529">
                <a:tc>
                  <a:txBody>
                    <a:bodyPr/>
                    <a:lstStyle/>
                    <a:p>
                      <a:r>
                        <a:rPr lang="en-US" sz="1800" b="1" i="0" kern="1200" dirty="0">
                          <a:solidFill>
                            <a:schemeClr val="dk1"/>
                          </a:solidFill>
                          <a:effectLst/>
                          <a:latin typeface="+mn-lt"/>
                          <a:ea typeface="+mn-ea"/>
                          <a:cs typeface="+mn-cs"/>
                        </a:rPr>
                        <a:t>Partitioned Views</a:t>
                      </a:r>
                      <a:endParaRPr lang="en-US" dirty="0"/>
                    </a:p>
                  </a:txBody>
                  <a:tcPr/>
                </a:tc>
                <a:tc>
                  <a:txBody>
                    <a:bodyPr/>
                    <a:lstStyle/>
                    <a:p>
                      <a:r>
                        <a:rPr lang="en-US" sz="1800" b="0" i="0" kern="1200" dirty="0">
                          <a:solidFill>
                            <a:schemeClr val="dk1"/>
                          </a:solidFill>
                          <a:effectLst/>
                          <a:latin typeface="+mn-lt"/>
                          <a:ea typeface="+mn-ea"/>
                          <a:cs typeface="+mn-cs"/>
                        </a:rPr>
                        <a:t>A partitioned view joins horizontally partitioned data from a set of member tables across one or more servers.</a:t>
                      </a:r>
                      <a:endParaRPr lang="en-US" dirty="0"/>
                    </a:p>
                  </a:txBody>
                  <a:tcPr/>
                </a:tc>
                <a:extLst>
                  <a:ext uri="{0D108BD9-81ED-4DB2-BD59-A6C34878D82A}">
                    <a16:rowId xmlns:a16="http://schemas.microsoft.com/office/drawing/2014/main" val="1532513670"/>
                  </a:ext>
                </a:extLst>
              </a:tr>
              <a:tr h="1315856">
                <a:tc>
                  <a:txBody>
                    <a:bodyPr/>
                    <a:lstStyle/>
                    <a:p>
                      <a:r>
                        <a:rPr lang="en-US" sz="1800" b="1" i="0" kern="1200" dirty="0">
                          <a:solidFill>
                            <a:schemeClr val="dk1"/>
                          </a:solidFill>
                          <a:effectLst/>
                          <a:latin typeface="+mn-lt"/>
                          <a:ea typeface="+mn-ea"/>
                          <a:cs typeface="+mn-cs"/>
                        </a:rPr>
                        <a:t>System Views</a:t>
                      </a:r>
                      <a:endParaRPr lang="en-US" dirty="0"/>
                    </a:p>
                  </a:txBody>
                  <a:tcPr/>
                </a:tc>
                <a:tc>
                  <a:txBody>
                    <a:bodyPr/>
                    <a:lstStyle/>
                    <a:p>
                      <a:r>
                        <a:rPr lang="en-US" sz="1800" b="0" i="0" kern="1200" dirty="0">
                          <a:solidFill>
                            <a:schemeClr val="dk1"/>
                          </a:solidFill>
                          <a:effectLst/>
                          <a:latin typeface="+mn-lt"/>
                          <a:ea typeface="+mn-ea"/>
                          <a:cs typeface="+mn-cs"/>
                        </a:rPr>
                        <a:t>System views expose metadata in the database. They can be used to get information about the instance of SQL Server or the database objects, e.g. the </a:t>
                      </a:r>
                      <a:r>
                        <a:rPr lang="en-US" dirty="0" err="1"/>
                        <a:t>sys.databases</a:t>
                      </a:r>
                      <a:r>
                        <a:rPr lang="en-US" sz="1800" b="0" i="0" kern="1200" dirty="0">
                          <a:solidFill>
                            <a:schemeClr val="dk1"/>
                          </a:solidFill>
                          <a:effectLst/>
                          <a:latin typeface="+mn-lt"/>
                          <a:ea typeface="+mn-ea"/>
                          <a:cs typeface="+mn-cs"/>
                        </a:rPr>
                        <a:t> view to return information about the user-defined databases available in the instance</a:t>
                      </a:r>
                      <a:endParaRPr lang="en-US" dirty="0"/>
                    </a:p>
                  </a:txBody>
                  <a:tcPr/>
                </a:tc>
                <a:extLst>
                  <a:ext uri="{0D108BD9-81ED-4DB2-BD59-A6C34878D82A}">
                    <a16:rowId xmlns:a16="http://schemas.microsoft.com/office/drawing/2014/main" val="2228189203"/>
                  </a:ext>
                </a:extLst>
              </a:tr>
            </a:tbl>
          </a:graphicData>
        </a:graphic>
      </p:graphicFrame>
      <p:sp>
        <p:nvSpPr>
          <p:cNvPr id="3" name="Title 2">
            <a:extLst>
              <a:ext uri="{FF2B5EF4-FFF2-40B4-BE49-F238E27FC236}">
                <a16:creationId xmlns:a16="http://schemas.microsoft.com/office/drawing/2014/main" id="{5BB9CB02-3AB6-4301-ABCC-F953A1C49878}"/>
              </a:ext>
            </a:extLst>
          </p:cNvPr>
          <p:cNvSpPr>
            <a:spLocks noGrp="1"/>
          </p:cNvSpPr>
          <p:nvPr>
            <p:ph type="title"/>
          </p:nvPr>
        </p:nvSpPr>
        <p:spPr>
          <a:xfrm>
            <a:off x="548640" y="488562"/>
            <a:ext cx="10687175" cy="455022"/>
          </a:xfrm>
        </p:spPr>
        <p:txBody>
          <a:bodyPr/>
          <a:lstStyle/>
          <a:p>
            <a:r>
              <a:rPr lang="en-US" sz="2400" dirty="0">
                <a:latin typeface="Calibri" panose="020F0502020204030204" pitchFamily="34" charset="0"/>
                <a:cs typeface="Calibri" panose="020F0502020204030204" pitchFamily="34" charset="0"/>
              </a:rPr>
              <a:t>Types of Views</a:t>
            </a:r>
          </a:p>
        </p:txBody>
      </p:sp>
      <p:sp>
        <p:nvSpPr>
          <p:cNvPr id="4" name="Date Placeholder 3">
            <a:extLst>
              <a:ext uri="{FF2B5EF4-FFF2-40B4-BE49-F238E27FC236}">
                <a16:creationId xmlns:a16="http://schemas.microsoft.com/office/drawing/2014/main" id="{D4F5AA65-2463-4C9C-829C-D1C1B37263B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B25C8E4-728E-40B6-9153-91B82665380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A20E3AB-24F3-4813-858C-38075ED8DFD5}"/>
              </a:ext>
            </a:extLst>
          </p:cNvPr>
          <p:cNvSpPr>
            <a:spLocks noGrp="1"/>
          </p:cNvSpPr>
          <p:nvPr>
            <p:ph type="sldNum" sz="quarter" idx="16"/>
          </p:nvPr>
        </p:nvSpPr>
        <p:spPr/>
        <p:txBody>
          <a:bodyPr/>
          <a:lstStyle/>
          <a:p>
            <a:fld id="{2533969A-88D7-D043-9145-D433A02B4603}" type="slidenum">
              <a:rPr lang="en-US" smtClean="0"/>
              <a:pPr/>
              <a:t>17</a:t>
            </a:fld>
            <a:endParaRPr lang="en-US" dirty="0"/>
          </a:p>
        </p:txBody>
      </p:sp>
    </p:spTree>
    <p:extLst>
      <p:ext uri="{BB962C8B-B14F-4D97-AF65-F5344CB8AC3E}">
        <p14:creationId xmlns:p14="http://schemas.microsoft.com/office/powerpoint/2010/main" val="3182656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050C66-EAA6-438E-907D-390FED7FEB2E}"/>
              </a:ext>
            </a:extLst>
          </p:cNvPr>
          <p:cNvSpPr>
            <a:spLocks noGrp="1"/>
          </p:cNvSpPr>
          <p:nvPr>
            <p:ph sz="quarter" idx="13"/>
          </p:nvPr>
        </p:nvSpPr>
        <p:spPr>
          <a:xfrm>
            <a:off x="548640" y="943583"/>
            <a:ext cx="10687175" cy="5256049"/>
          </a:xfrm>
        </p:spPr>
        <p:txBody>
          <a:bodyPr numCol="2"/>
          <a:lstStyle/>
          <a:p>
            <a:pPr marL="0" indent="0">
              <a:buNone/>
            </a:pPr>
            <a:r>
              <a:rPr lang="en-US" sz="2400" b="1" dirty="0">
                <a:latin typeface="Calibri" panose="020F0502020204030204" pitchFamily="34" charset="0"/>
                <a:cs typeface="Calibri" panose="020F0502020204030204" pitchFamily="34" charset="0"/>
              </a:rPr>
              <a:t>Syntax for view creation   </a:t>
            </a:r>
          </a:p>
          <a:p>
            <a:pPr marL="0" indent="0">
              <a:buNone/>
            </a:pPr>
            <a:r>
              <a:rPr lang="en-US" sz="2400" b="1" dirty="0">
                <a:latin typeface="Calibri" panose="020F0502020204030204" pitchFamily="34" charset="0"/>
                <a:cs typeface="Calibri" panose="020F0502020204030204" pitchFamily="34" charset="0"/>
              </a:rPr>
              <a:t> </a:t>
            </a:r>
          </a:p>
          <a:p>
            <a:pPr marL="0" indent="0">
              <a:buNone/>
            </a:pPr>
            <a:endParaRPr lang="en-US" sz="2400" b="1" dirty="0">
              <a:latin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cs typeface="Calibri" panose="020F0502020204030204" pitchFamily="34" charset="0"/>
            </a:endParaRPr>
          </a:p>
          <a:p>
            <a:pPr marL="0" indent="0" algn="l">
              <a:buNone/>
            </a:pPr>
            <a:r>
              <a:rPr lang="en-US" sz="1600" b="1" i="0" dirty="0">
                <a:effectLst/>
                <a:latin typeface="-apple-system"/>
              </a:rPr>
              <a:t> Consistency</a:t>
            </a:r>
          </a:p>
          <a:p>
            <a:pPr algn="l"/>
            <a:r>
              <a:rPr lang="en-US" sz="1600" b="0" i="0" dirty="0">
                <a:solidFill>
                  <a:srgbClr val="000000"/>
                </a:solidFill>
                <a:effectLst/>
                <a:latin typeface="-apple-system"/>
              </a:rPr>
              <a:t>Sometimes, you need to write a complex formula or logic in every query.</a:t>
            </a:r>
          </a:p>
          <a:p>
            <a:pPr algn="l"/>
            <a:r>
              <a:rPr lang="en-US" sz="1600" b="0" i="0" dirty="0">
                <a:solidFill>
                  <a:srgbClr val="000000"/>
                </a:solidFill>
                <a:effectLst/>
                <a:latin typeface="-apple-system"/>
              </a:rPr>
              <a:t>To make it consistent, you can hide the complex queries logic and calculations in views.</a:t>
            </a:r>
          </a:p>
          <a:p>
            <a:pPr algn="l"/>
            <a:r>
              <a:rPr lang="en-US" sz="1600" b="0" i="0" dirty="0">
                <a:solidFill>
                  <a:srgbClr val="000000"/>
                </a:solidFill>
                <a:effectLst/>
                <a:latin typeface="-apple-system"/>
              </a:rPr>
              <a:t>Once views are defined, you can reference the logic from the views rather than rewriting it in separate queries.</a:t>
            </a:r>
            <a:endParaRPr lang="en-US" sz="2400" b="1" dirty="0">
              <a:latin typeface="Calibri" panose="020F0502020204030204" pitchFamily="34" charset="0"/>
              <a:cs typeface="Calibri" panose="020F0502020204030204" pitchFamily="34" charset="0"/>
            </a:endParaRPr>
          </a:p>
          <a:p>
            <a:pPr marL="0" indent="0">
              <a:buNone/>
            </a:pPr>
            <a:r>
              <a:rPr lang="en-US" sz="2000" b="1" i="0" dirty="0">
                <a:effectLst/>
                <a:latin typeface="Calibri" panose="020F0502020204030204" pitchFamily="34" charset="0"/>
                <a:cs typeface="Calibri" panose="020F0502020204030204" pitchFamily="34" charset="0"/>
              </a:rPr>
              <a:t>Advantages of views</a:t>
            </a:r>
          </a:p>
          <a:p>
            <a:pPr marL="0" indent="0" algn="l">
              <a:buNone/>
            </a:pPr>
            <a:r>
              <a:rPr lang="en-US" sz="2400" b="1" i="0" dirty="0">
                <a:effectLst/>
                <a:latin typeface="Calibri" panose="020F0502020204030204" pitchFamily="34" charset="0"/>
                <a:cs typeface="Calibri" panose="020F0502020204030204" pitchFamily="34" charset="0"/>
              </a:rPr>
              <a:t>   </a:t>
            </a:r>
            <a:r>
              <a:rPr lang="en-US" sz="1600" b="1" i="0" dirty="0">
                <a:effectLst/>
                <a:latin typeface="-apple-system"/>
              </a:rPr>
              <a:t>Security</a:t>
            </a:r>
          </a:p>
          <a:p>
            <a:pPr algn="l"/>
            <a:r>
              <a:rPr lang="en-US" sz="1600" b="0" i="0" dirty="0">
                <a:solidFill>
                  <a:srgbClr val="000000"/>
                </a:solidFill>
                <a:effectLst/>
                <a:latin typeface="-apple-system"/>
              </a:rPr>
              <a:t>You can restrict users to access directly to a table and allow them to access a subset of data via views.</a:t>
            </a:r>
          </a:p>
          <a:p>
            <a:pPr algn="l"/>
            <a:r>
              <a:rPr lang="en-US" sz="1600" b="0" i="0" dirty="0">
                <a:solidFill>
                  <a:srgbClr val="000000"/>
                </a:solidFill>
                <a:effectLst/>
                <a:latin typeface="-apple-system"/>
              </a:rPr>
              <a:t>For example, you can allow users to access customer name, phone, email via a view but restrict them to access the bank account and other sensitive information.</a:t>
            </a:r>
          </a:p>
          <a:p>
            <a:pPr marL="0" indent="0">
              <a:buNone/>
            </a:pPr>
            <a:r>
              <a:rPr lang="en-US" sz="2400" b="1" dirty="0">
                <a:latin typeface="Calibri" panose="020F0502020204030204" pitchFamily="34" charset="0"/>
                <a:cs typeface="Calibri" panose="020F0502020204030204" pitchFamily="34" charset="0"/>
              </a:rPr>
              <a:t> </a:t>
            </a:r>
            <a:r>
              <a:rPr lang="en-US" sz="1600" b="1" i="0" dirty="0">
                <a:effectLst/>
                <a:latin typeface="-apple-system"/>
              </a:rPr>
              <a:t>Simplicity</a:t>
            </a:r>
          </a:p>
          <a:p>
            <a:pPr marL="0" indent="0">
              <a:buNone/>
            </a:pPr>
            <a:r>
              <a:rPr lang="en-US" sz="1600" b="0" i="0" dirty="0">
                <a:solidFill>
                  <a:srgbClr val="000000"/>
                </a:solidFill>
                <a:effectLst/>
                <a:latin typeface="-apple-system"/>
              </a:rPr>
              <a:t>you can simplify the complex queries with joins and conditions using a set of views.</a:t>
            </a:r>
          </a:p>
          <a:p>
            <a:pPr marL="0" indent="0">
              <a:buNone/>
            </a:pPr>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                                </a:t>
            </a:r>
          </a:p>
        </p:txBody>
      </p:sp>
      <p:sp>
        <p:nvSpPr>
          <p:cNvPr id="4" name="Date Placeholder 3">
            <a:extLst>
              <a:ext uri="{FF2B5EF4-FFF2-40B4-BE49-F238E27FC236}">
                <a16:creationId xmlns:a16="http://schemas.microsoft.com/office/drawing/2014/main" id="{D4B41EFF-0B6F-4362-A299-2150642FEC9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24E6EF4-D1B3-43FF-B1E0-AE0102571BA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4BF1610-190E-435E-82CD-BA1B769A5258}"/>
              </a:ext>
            </a:extLst>
          </p:cNvPr>
          <p:cNvSpPr>
            <a:spLocks noGrp="1"/>
          </p:cNvSpPr>
          <p:nvPr>
            <p:ph type="sldNum" sz="quarter" idx="16"/>
          </p:nvPr>
        </p:nvSpPr>
        <p:spPr/>
        <p:txBody>
          <a:bodyPr/>
          <a:lstStyle/>
          <a:p>
            <a:fld id="{2533969A-88D7-D043-9145-D433A02B4603}" type="slidenum">
              <a:rPr lang="en-US" smtClean="0"/>
              <a:pPr/>
              <a:t>18</a:t>
            </a:fld>
            <a:endParaRPr lang="en-US" dirty="0"/>
          </a:p>
        </p:txBody>
      </p:sp>
      <p:sp>
        <p:nvSpPr>
          <p:cNvPr id="8" name="Rectangle 7">
            <a:extLst>
              <a:ext uri="{FF2B5EF4-FFF2-40B4-BE49-F238E27FC236}">
                <a16:creationId xmlns:a16="http://schemas.microsoft.com/office/drawing/2014/main" id="{2A30728A-E442-4558-A136-94EE593BFE07}"/>
              </a:ext>
            </a:extLst>
          </p:cNvPr>
          <p:cNvSpPr/>
          <p:nvPr/>
        </p:nvSpPr>
        <p:spPr>
          <a:xfrm>
            <a:off x="671209" y="1507787"/>
            <a:ext cx="3686781" cy="1702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2"/>
                </a:solidFill>
              </a:rPr>
              <a:t>CREATE VIEW &lt;</a:t>
            </a:r>
            <a:r>
              <a:rPr lang="en-US" dirty="0" err="1">
                <a:solidFill>
                  <a:schemeClr val="bg2"/>
                </a:solidFill>
              </a:rPr>
              <a:t>schema_name</a:t>
            </a:r>
            <a:r>
              <a:rPr lang="en-US" dirty="0">
                <a:solidFill>
                  <a:schemeClr val="bg2"/>
                </a:solidFill>
              </a:rPr>
              <a:t>&gt;.&lt;</a:t>
            </a:r>
            <a:r>
              <a:rPr lang="en-US" dirty="0" err="1">
                <a:solidFill>
                  <a:schemeClr val="bg2"/>
                </a:solidFill>
              </a:rPr>
              <a:t>view_name</a:t>
            </a:r>
            <a:r>
              <a:rPr lang="en-US" dirty="0">
                <a:solidFill>
                  <a:schemeClr val="bg2"/>
                </a:solidFill>
              </a:rPr>
              <a:t>&gt; </a:t>
            </a:r>
          </a:p>
          <a:p>
            <a:r>
              <a:rPr lang="en-US" dirty="0">
                <a:solidFill>
                  <a:schemeClr val="bg2"/>
                </a:solidFill>
              </a:rPr>
              <a:t>AS</a:t>
            </a:r>
          </a:p>
          <a:p>
            <a:r>
              <a:rPr lang="en-US" dirty="0">
                <a:solidFill>
                  <a:schemeClr val="bg2"/>
                </a:solidFill>
              </a:rPr>
              <a:t>    SELECT column1, column2, ...</a:t>
            </a:r>
          </a:p>
          <a:p>
            <a:r>
              <a:rPr lang="en-US" dirty="0">
                <a:solidFill>
                  <a:schemeClr val="bg2"/>
                </a:solidFill>
              </a:rPr>
              <a:t>    FROM table1, table2,...</a:t>
            </a:r>
          </a:p>
          <a:p>
            <a:r>
              <a:rPr lang="en-US" dirty="0">
                <a:solidFill>
                  <a:schemeClr val="bg2"/>
                </a:solidFill>
              </a:rPr>
              <a:t>    [WHERE];</a:t>
            </a:r>
          </a:p>
        </p:txBody>
      </p:sp>
    </p:spTree>
    <p:extLst>
      <p:ext uri="{BB962C8B-B14F-4D97-AF65-F5344CB8AC3E}">
        <p14:creationId xmlns:p14="http://schemas.microsoft.com/office/powerpoint/2010/main" val="1155548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B53CB2-8999-456C-AFE4-75F3EC575AED}"/>
              </a:ext>
            </a:extLst>
          </p:cNvPr>
          <p:cNvSpPr>
            <a:spLocks noGrp="1"/>
          </p:cNvSpPr>
          <p:nvPr>
            <p:ph sz="quarter" idx="13"/>
          </p:nvPr>
        </p:nvSpPr>
        <p:spPr>
          <a:xfrm>
            <a:off x="548640" y="1040860"/>
            <a:ext cx="10687175" cy="5158772"/>
          </a:xfrm>
        </p:spPr>
        <p:txBody>
          <a:bodyPr lIns="144000"/>
          <a:lstStyle/>
          <a:p>
            <a:r>
              <a:rPr lang="en-US" sz="1800" dirty="0">
                <a:latin typeface="Calibri" panose="020F0502020204030204" pitchFamily="34" charset="0"/>
                <a:cs typeface="Calibri" panose="020F0502020204030204" pitchFamily="34" charset="0"/>
              </a:rPr>
              <a:t>Modify the existing view</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0" indent="0">
              <a:buNone/>
            </a:pPr>
            <a:r>
              <a:rPr lang="en-US" sz="1600" dirty="0">
                <a:solidFill>
                  <a:srgbClr val="610B4B"/>
                </a:solidFill>
                <a:latin typeface="erdana"/>
              </a:rPr>
              <a:t>    </a:t>
            </a:r>
            <a:r>
              <a:rPr lang="en-US" sz="1600" b="0" i="0" dirty="0">
                <a:solidFill>
                  <a:srgbClr val="610B4B"/>
                </a:solidFill>
                <a:effectLst/>
                <a:latin typeface="erdana"/>
              </a:rPr>
              <a:t>Rename views in SQL Server</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a:t>
            </a:r>
            <a:r>
              <a:rPr lang="en-US" sz="2000" b="1" u="sng" dirty="0">
                <a:latin typeface="Calibri" panose="020F0502020204030204" pitchFamily="34" charset="0"/>
                <a:cs typeface="Calibri" panose="020F0502020204030204" pitchFamily="34" charset="0"/>
              </a:rPr>
              <a:t>List view information</a:t>
            </a:r>
          </a:p>
          <a:p>
            <a:pPr>
              <a:spcBef>
                <a:spcPts val="0"/>
              </a:spcBef>
              <a:spcAft>
                <a:spcPts val="600"/>
              </a:spcAft>
            </a:pPr>
            <a:r>
              <a:rPr lang="en-US" sz="1600" b="0" i="0" dirty="0">
                <a:solidFill>
                  <a:srgbClr val="333333"/>
                </a:solidFill>
                <a:effectLst/>
                <a:latin typeface="inter-regular"/>
              </a:rPr>
              <a:t>We can use the </a:t>
            </a:r>
            <a:r>
              <a:rPr lang="en-US" sz="1600" b="1" i="0" dirty="0" err="1">
                <a:solidFill>
                  <a:srgbClr val="333333"/>
                </a:solidFill>
                <a:effectLst/>
                <a:latin typeface="inter-bold"/>
              </a:rPr>
              <a:t>sys.views</a:t>
            </a:r>
            <a:r>
              <a:rPr lang="en-US" sz="1600" b="0" i="0" dirty="0">
                <a:solidFill>
                  <a:srgbClr val="333333"/>
                </a:solidFill>
                <a:effectLst/>
                <a:latin typeface="inter-regular"/>
              </a:rPr>
              <a:t> or </a:t>
            </a:r>
            <a:r>
              <a:rPr lang="en-US" sz="1600" b="1" i="0" dirty="0" err="1">
                <a:solidFill>
                  <a:srgbClr val="333333"/>
                </a:solidFill>
                <a:effectLst/>
                <a:latin typeface="inter-bold"/>
              </a:rPr>
              <a:t>sys.objects</a:t>
            </a:r>
            <a:r>
              <a:rPr lang="en-US" sz="1600" b="0" i="0" dirty="0">
                <a:solidFill>
                  <a:srgbClr val="333333"/>
                </a:solidFill>
                <a:effectLst/>
                <a:latin typeface="inter-regular"/>
              </a:rPr>
              <a:t> catalog view to list or display all views available in a SQL Server Database.</a:t>
            </a:r>
          </a:p>
          <a:p>
            <a:pPr>
              <a:spcBef>
                <a:spcPts val="0"/>
              </a:spcBef>
              <a:spcAft>
                <a:spcPts val="600"/>
              </a:spcAft>
              <a:buFont typeface="Arial" panose="020B0604020202020204" pitchFamily="34" charset="0"/>
              <a:buChar char="•"/>
            </a:pPr>
            <a:r>
              <a:rPr lang="en-US" sz="1600" dirty="0">
                <a:solidFill>
                  <a:srgbClr val="333333"/>
                </a:solidFill>
                <a:latin typeface="inter-regular"/>
                <a:cs typeface="Calibri" panose="020F0502020204030204" pitchFamily="34" charset="0"/>
              </a:rPr>
              <a:t> </a:t>
            </a:r>
            <a:r>
              <a:rPr lang="en-US" sz="1600" b="1" i="0" dirty="0">
                <a:solidFill>
                  <a:srgbClr val="000000"/>
                </a:solidFill>
                <a:effectLst/>
                <a:latin typeface="inter-regular"/>
              </a:rPr>
              <a:t>SP_HELPTEXT </a:t>
            </a:r>
            <a:r>
              <a:rPr lang="en-US" sz="1600" b="0" i="0" dirty="0" err="1">
                <a:solidFill>
                  <a:srgbClr val="000000"/>
                </a:solidFill>
                <a:effectLst/>
                <a:latin typeface="inter-regular"/>
              </a:rPr>
              <a:t>view_name</a:t>
            </a:r>
            <a:r>
              <a:rPr lang="en-US" sz="1600" b="0" i="0" dirty="0">
                <a:solidFill>
                  <a:srgbClr val="000000"/>
                </a:solidFill>
                <a:effectLst/>
                <a:latin typeface="inter-regular"/>
              </a:rPr>
              <a:t> </a:t>
            </a:r>
            <a:r>
              <a:rPr lang="en-US" sz="1600" dirty="0">
                <a:solidFill>
                  <a:srgbClr val="333333"/>
                </a:solidFill>
                <a:latin typeface="inter-regular"/>
              </a:rPr>
              <a:t> Syntax represent to see the view code</a:t>
            </a:r>
          </a:p>
          <a:p>
            <a:pPr marL="0" indent="0">
              <a:spcBef>
                <a:spcPts val="0"/>
              </a:spcBef>
              <a:spcAft>
                <a:spcPts val="600"/>
              </a:spcAft>
              <a:buNone/>
            </a:pPr>
            <a:r>
              <a:rPr lang="en-US" sz="1600" dirty="0">
                <a:solidFill>
                  <a:srgbClr val="333333"/>
                </a:solidFill>
                <a:latin typeface="inter-regular"/>
              </a:rPr>
              <a:t>     </a:t>
            </a:r>
            <a:r>
              <a:rPr lang="en-US" sz="1600" b="1" u="sng" dirty="0">
                <a:solidFill>
                  <a:srgbClr val="333333"/>
                </a:solidFill>
                <a:latin typeface="inter-regular"/>
              </a:rPr>
              <a:t>Drop view</a:t>
            </a:r>
            <a:endParaRPr lang="en-US" sz="1600" dirty="0">
              <a:solidFill>
                <a:srgbClr val="333333"/>
              </a:solidFill>
              <a:latin typeface="inter-regular"/>
              <a:cs typeface="Calibri" panose="020F0502020204030204" pitchFamily="34" charset="0"/>
            </a:endParaRPr>
          </a:p>
          <a:p>
            <a:pPr marL="0" indent="0">
              <a:spcBef>
                <a:spcPts val="0"/>
              </a:spcBef>
              <a:spcAft>
                <a:spcPts val="600"/>
              </a:spcAft>
              <a:buNone/>
            </a:pPr>
            <a:endParaRPr lang="en-US" sz="1600" dirty="0">
              <a:solidFill>
                <a:srgbClr val="333333"/>
              </a:solidFill>
              <a:latin typeface="inter-regular"/>
              <a:cs typeface="Calibri" panose="020F0502020204030204" pitchFamily="34" charset="0"/>
            </a:endParaRPr>
          </a:p>
          <a:p>
            <a:pPr marL="0" indent="0">
              <a:spcBef>
                <a:spcPts val="0"/>
              </a:spcBef>
              <a:spcAft>
                <a:spcPts val="600"/>
              </a:spcAft>
              <a:buNone/>
            </a:pPr>
            <a:endParaRPr lang="en-US" sz="1600" dirty="0">
              <a:solidFill>
                <a:srgbClr val="333333"/>
              </a:solidFill>
              <a:latin typeface="inter-regular"/>
              <a:cs typeface="Calibri" panose="020F0502020204030204" pitchFamily="34" charset="0"/>
            </a:endParaRPr>
          </a:p>
          <a:p>
            <a:pPr marL="0" indent="0">
              <a:spcBef>
                <a:spcPts val="0"/>
              </a:spcBef>
              <a:spcAft>
                <a:spcPts val="600"/>
              </a:spcAft>
              <a:buNone/>
            </a:pPr>
            <a:endParaRPr lang="en-US" sz="1600" dirty="0">
              <a:solidFill>
                <a:srgbClr val="333333"/>
              </a:solidFill>
              <a:latin typeface="inter-regular"/>
              <a:cs typeface="Calibri" panose="020F0502020204030204" pitchFamily="34" charset="0"/>
            </a:endParaRPr>
          </a:p>
          <a:p>
            <a:pPr marL="0" indent="0">
              <a:spcBef>
                <a:spcPts val="0"/>
              </a:spcBef>
              <a:spcAft>
                <a:spcPts val="600"/>
              </a:spcAft>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7AD42C76-F61F-4752-93B5-D577DEDF4EC4}"/>
              </a:ext>
            </a:extLst>
          </p:cNvPr>
          <p:cNvSpPr>
            <a:spLocks noGrp="1"/>
          </p:cNvSpPr>
          <p:nvPr>
            <p:ph type="title"/>
          </p:nvPr>
        </p:nvSpPr>
        <p:spPr>
          <a:xfrm>
            <a:off x="548640" y="488561"/>
            <a:ext cx="10687175" cy="474477"/>
          </a:xfrm>
        </p:spPr>
        <p:txBody>
          <a:bodyPr/>
          <a:lstStyle/>
          <a:p>
            <a:r>
              <a:rPr lang="en-US" sz="2400" dirty="0">
                <a:latin typeface="Calibri" panose="020F0502020204030204" pitchFamily="34" charset="0"/>
                <a:cs typeface="Calibri" panose="020F0502020204030204" pitchFamily="34" charset="0"/>
              </a:rPr>
              <a:t>Managing views in SQL Server</a:t>
            </a:r>
          </a:p>
        </p:txBody>
      </p:sp>
      <p:sp>
        <p:nvSpPr>
          <p:cNvPr id="4" name="Date Placeholder 3">
            <a:extLst>
              <a:ext uri="{FF2B5EF4-FFF2-40B4-BE49-F238E27FC236}">
                <a16:creationId xmlns:a16="http://schemas.microsoft.com/office/drawing/2014/main" id="{913BF788-9882-4A3C-9BBB-F2561B74C6C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DBC2C80-B205-42B2-BF01-CB3142605BA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15995960-A549-45BD-AA3D-D691ACEA9DAD}"/>
              </a:ext>
            </a:extLst>
          </p:cNvPr>
          <p:cNvSpPr>
            <a:spLocks noGrp="1"/>
          </p:cNvSpPr>
          <p:nvPr>
            <p:ph type="sldNum" sz="quarter" idx="16"/>
          </p:nvPr>
        </p:nvSpPr>
        <p:spPr/>
        <p:txBody>
          <a:bodyPr/>
          <a:lstStyle/>
          <a:p>
            <a:fld id="{2533969A-88D7-D043-9145-D433A02B4603}" type="slidenum">
              <a:rPr lang="en-US" smtClean="0"/>
              <a:pPr/>
              <a:t>19</a:t>
            </a:fld>
            <a:endParaRPr lang="en-US" dirty="0"/>
          </a:p>
        </p:txBody>
      </p:sp>
      <p:sp>
        <p:nvSpPr>
          <p:cNvPr id="7" name="Rectangle 6">
            <a:extLst>
              <a:ext uri="{FF2B5EF4-FFF2-40B4-BE49-F238E27FC236}">
                <a16:creationId xmlns:a16="http://schemas.microsoft.com/office/drawing/2014/main" id="{3608E284-5284-4160-9051-CB73E7C36A98}"/>
              </a:ext>
            </a:extLst>
          </p:cNvPr>
          <p:cNvSpPr/>
          <p:nvPr/>
        </p:nvSpPr>
        <p:spPr>
          <a:xfrm>
            <a:off x="719847" y="1342418"/>
            <a:ext cx="7714034" cy="1225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2"/>
                </a:solidFill>
              </a:rPr>
              <a:t>ALTER VIEW </a:t>
            </a:r>
            <a:r>
              <a:rPr lang="en-US" sz="1600" dirty="0" err="1">
                <a:solidFill>
                  <a:schemeClr val="bg2"/>
                </a:solidFill>
              </a:rPr>
              <a:t>view_name</a:t>
            </a:r>
            <a:endParaRPr lang="en-US" sz="1600" dirty="0">
              <a:solidFill>
                <a:schemeClr val="bg2"/>
              </a:solidFill>
            </a:endParaRPr>
          </a:p>
          <a:p>
            <a:r>
              <a:rPr lang="en-US" sz="1600" dirty="0">
                <a:solidFill>
                  <a:schemeClr val="bg2"/>
                </a:solidFill>
              </a:rPr>
              <a:t>AS   </a:t>
            </a:r>
          </a:p>
          <a:p>
            <a:r>
              <a:rPr lang="en-US" sz="1600" dirty="0">
                <a:solidFill>
                  <a:schemeClr val="bg2"/>
                </a:solidFill>
              </a:rPr>
              <a:t>SELECT column1, column2, ...</a:t>
            </a:r>
          </a:p>
          <a:p>
            <a:r>
              <a:rPr lang="en-US" sz="1600" dirty="0">
                <a:solidFill>
                  <a:schemeClr val="bg2"/>
                </a:solidFill>
              </a:rPr>
              <a:t>    FROM table1, table2,...</a:t>
            </a:r>
          </a:p>
          <a:p>
            <a:r>
              <a:rPr lang="en-US" sz="1600" dirty="0">
                <a:solidFill>
                  <a:schemeClr val="bg2"/>
                </a:solidFill>
              </a:rPr>
              <a:t>    [WHERE];</a:t>
            </a:r>
          </a:p>
        </p:txBody>
      </p:sp>
      <p:sp>
        <p:nvSpPr>
          <p:cNvPr id="8" name="Rectangle 7">
            <a:extLst>
              <a:ext uri="{FF2B5EF4-FFF2-40B4-BE49-F238E27FC236}">
                <a16:creationId xmlns:a16="http://schemas.microsoft.com/office/drawing/2014/main" id="{A999381D-6D82-4100-AE77-1007E95020F0}"/>
              </a:ext>
            </a:extLst>
          </p:cNvPr>
          <p:cNvSpPr/>
          <p:nvPr/>
        </p:nvSpPr>
        <p:spPr>
          <a:xfrm>
            <a:off x="719847" y="3110675"/>
            <a:ext cx="5544766" cy="46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SP_RENAME </a:t>
            </a:r>
            <a:r>
              <a:rPr lang="en-US" dirty="0" err="1">
                <a:solidFill>
                  <a:schemeClr val="bg2"/>
                </a:solidFill>
              </a:rPr>
              <a:t>View_Old_Name,View_New_Name</a:t>
            </a:r>
            <a:endParaRPr lang="en-US" dirty="0">
              <a:solidFill>
                <a:schemeClr val="bg2"/>
              </a:solidFill>
            </a:endParaRPr>
          </a:p>
        </p:txBody>
      </p:sp>
      <p:sp>
        <p:nvSpPr>
          <p:cNvPr id="9" name="Rectangle 8">
            <a:extLst>
              <a:ext uri="{FF2B5EF4-FFF2-40B4-BE49-F238E27FC236}">
                <a16:creationId xmlns:a16="http://schemas.microsoft.com/office/drawing/2014/main" id="{78CE09A6-1323-4B86-BEEE-7C2DB034C7E1}"/>
              </a:ext>
            </a:extLst>
          </p:cNvPr>
          <p:cNvSpPr/>
          <p:nvPr/>
        </p:nvSpPr>
        <p:spPr>
          <a:xfrm>
            <a:off x="856034" y="5068112"/>
            <a:ext cx="7315200" cy="318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Drop view  </a:t>
            </a:r>
            <a:r>
              <a:rPr lang="en-US" dirty="0" err="1">
                <a:solidFill>
                  <a:schemeClr val="bg2"/>
                </a:solidFill>
              </a:rPr>
              <a:t>schema_name</a:t>
            </a:r>
            <a:r>
              <a:rPr lang="en-US" dirty="0">
                <a:solidFill>
                  <a:schemeClr val="bg2"/>
                </a:solidFill>
              </a:rPr>
              <a:t>. </a:t>
            </a:r>
            <a:r>
              <a:rPr lang="en-US" dirty="0" err="1">
                <a:solidFill>
                  <a:schemeClr val="bg2"/>
                </a:solidFill>
              </a:rPr>
              <a:t>View_name</a:t>
            </a:r>
            <a:endParaRPr lang="en-US" dirty="0">
              <a:solidFill>
                <a:schemeClr val="bg2"/>
              </a:solidFill>
            </a:endParaRPr>
          </a:p>
        </p:txBody>
      </p:sp>
    </p:spTree>
    <p:extLst>
      <p:ext uri="{BB962C8B-B14F-4D97-AF65-F5344CB8AC3E}">
        <p14:creationId xmlns:p14="http://schemas.microsoft.com/office/powerpoint/2010/main" val="359995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6C7EAC-442F-4C55-9D8B-289B265030DC}"/>
              </a:ext>
            </a:extLst>
          </p:cNvPr>
          <p:cNvSpPr>
            <a:spLocks noGrp="1"/>
          </p:cNvSpPr>
          <p:nvPr>
            <p:ph type="ctrTitle"/>
          </p:nvPr>
        </p:nvSpPr>
        <p:spPr/>
        <p:txBody>
          <a:bodyPr/>
          <a:lstStyle/>
          <a:p>
            <a:pPr algn="ctr"/>
            <a:r>
              <a:rPr lang="en-US" sz="3600" dirty="0">
                <a:latin typeface="Calibri" panose="020F0502020204030204" pitchFamily="34" charset="0"/>
                <a:cs typeface="Calibri" panose="020F0502020204030204" pitchFamily="34" charset="0"/>
              </a:rPr>
              <a:t>Indexes</a:t>
            </a:r>
          </a:p>
        </p:txBody>
      </p:sp>
      <p:sp>
        <p:nvSpPr>
          <p:cNvPr id="4" name="Date Placeholder 3">
            <a:extLst>
              <a:ext uri="{FF2B5EF4-FFF2-40B4-BE49-F238E27FC236}">
                <a16:creationId xmlns:a16="http://schemas.microsoft.com/office/drawing/2014/main" id="{F4000B58-475A-4861-9F09-C2CACA668DC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C836A0F-B545-47CC-91C3-BA1CC809D1BD}"/>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CC97342-F906-45A2-AD39-DDA20FCBCA5B}"/>
              </a:ext>
            </a:extLst>
          </p:cNvPr>
          <p:cNvSpPr>
            <a:spLocks noGrp="1"/>
          </p:cNvSpPr>
          <p:nvPr>
            <p:ph type="sldNum" sz="quarter" idx="12"/>
          </p:nvPr>
        </p:nvSpPr>
        <p:spPr/>
        <p:txBody>
          <a:bodyPr/>
          <a:lstStyle/>
          <a:p>
            <a:fld id="{2533969A-88D7-D043-9145-D433A02B4603}" type="slidenum">
              <a:rPr lang="en-US" smtClean="0"/>
              <a:pPr/>
              <a:t>2</a:t>
            </a:fld>
            <a:endParaRPr lang="en-US" dirty="0"/>
          </a:p>
        </p:txBody>
      </p:sp>
    </p:spTree>
    <p:extLst>
      <p:ext uri="{BB962C8B-B14F-4D97-AF65-F5344CB8AC3E}">
        <p14:creationId xmlns:p14="http://schemas.microsoft.com/office/powerpoint/2010/main" val="815986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8909AD-68D6-43E1-A95B-1B4948C78C2C}"/>
              </a:ext>
            </a:extLst>
          </p:cNvPr>
          <p:cNvSpPr>
            <a:spLocks noGrp="1"/>
          </p:cNvSpPr>
          <p:nvPr>
            <p:ph sz="quarter" idx="13"/>
          </p:nvPr>
        </p:nvSpPr>
        <p:spPr>
          <a:xfrm>
            <a:off x="548640" y="690664"/>
            <a:ext cx="10687175" cy="5508968"/>
          </a:xfrm>
        </p:spPr>
        <p:txBody>
          <a:bodyPr/>
          <a:lstStyle/>
          <a:p>
            <a:pPr marL="0" indent="0">
              <a:buNone/>
            </a:pPr>
            <a:r>
              <a:rPr lang="en-US" sz="2000" b="1" i="0" dirty="0">
                <a:solidFill>
                  <a:srgbClr val="212121"/>
                </a:solidFill>
                <a:effectLst/>
                <a:latin typeface="Calibri" panose="020F0502020204030204" pitchFamily="34" charset="0"/>
                <a:cs typeface="Calibri" panose="020F0502020204030204" pitchFamily="34" charset="0"/>
              </a:rPr>
              <a:t>Check Option: </a:t>
            </a:r>
            <a:r>
              <a:rPr lang="en-US" sz="2000" b="0" i="0" dirty="0">
                <a:solidFill>
                  <a:srgbClr val="212121"/>
                </a:solidFill>
                <a:effectLst/>
                <a:latin typeface="Calibri" panose="020F0502020204030204" pitchFamily="34" charset="0"/>
                <a:cs typeface="Calibri" panose="020F0502020204030204" pitchFamily="34" charset="0"/>
              </a:rPr>
              <a:t>The use of the Check Option in a view is to ensure that all the Update and Insert commands must satisfy the condition in the view definition.</a:t>
            </a:r>
          </a:p>
          <a:p>
            <a:r>
              <a:rPr lang="en-US" sz="2000" dirty="0">
                <a:solidFill>
                  <a:srgbClr val="212121"/>
                </a:solidFill>
                <a:latin typeface="Calibri" panose="020F0502020204030204" pitchFamily="34" charset="0"/>
                <a:cs typeface="Calibri" panose="020F0502020204030204" pitchFamily="34" charset="0"/>
              </a:rPr>
              <a:t>Syntax :</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lgn="l">
              <a:buNone/>
            </a:pPr>
            <a:r>
              <a:rPr lang="en-US" sz="1400" b="0" i="0" dirty="0">
                <a:solidFill>
                  <a:srgbClr val="212121"/>
                </a:solidFill>
                <a:effectLst/>
                <a:latin typeface="Roboto" panose="02000000000000000000" pitchFamily="2" charset="0"/>
              </a:rPr>
              <a:t>  </a:t>
            </a:r>
          </a:p>
          <a:p>
            <a:pPr marL="0" indent="0" algn="l">
              <a:buNone/>
            </a:pPr>
            <a:r>
              <a:rPr lang="en-US" sz="2000" b="1" i="0" dirty="0">
                <a:solidFill>
                  <a:srgbClr val="212121"/>
                </a:solidFill>
                <a:effectLst/>
                <a:latin typeface="Roboto" panose="02000000000000000000" pitchFamily="2" charset="0"/>
              </a:rPr>
              <a:t>Encrypt a view in SQL Server</a:t>
            </a:r>
            <a:endParaRPr lang="en-US" sz="2000" b="1" i="0" dirty="0">
              <a:solidFill>
                <a:srgbClr val="212121"/>
              </a:solidFill>
              <a:effectLst/>
              <a:latin typeface="open sans" panose="020B0606030504020204" pitchFamily="34" charset="0"/>
            </a:endParaRPr>
          </a:p>
          <a:p>
            <a:pPr algn="l"/>
            <a:r>
              <a:rPr lang="en-US" sz="1400" b="0" i="0" dirty="0">
                <a:solidFill>
                  <a:srgbClr val="212121"/>
                </a:solidFill>
                <a:effectLst/>
                <a:latin typeface="open sans" panose="020B0606030504020204" pitchFamily="34" charset="0"/>
              </a:rPr>
              <a:t>The “WITH ENCRYPTION” option can encrypt any views. That means it will not be visible via SP_HELPTEXT. </a:t>
            </a:r>
            <a:endParaRPr lang="en-US" sz="1400" dirty="0">
              <a:solidFill>
                <a:srgbClr val="212121"/>
              </a:solidFill>
              <a:latin typeface="open sans" panose="020B0606030504020204" pitchFamily="34" charset="0"/>
            </a:endParaRPr>
          </a:p>
          <a:p>
            <a:pPr algn="l"/>
            <a:r>
              <a:rPr lang="en-US" sz="1400" b="0" i="0" dirty="0">
                <a:solidFill>
                  <a:srgbClr val="212121"/>
                </a:solidFill>
                <a:effectLst/>
                <a:latin typeface="open sans" panose="020B0606030504020204" pitchFamily="34" charset="0"/>
              </a:rPr>
              <a:t> This option encrypts the definition of the view. Users will not be able to see the definition of the view after it is created. This is the main advantage of the view where we can make it secure</a:t>
            </a:r>
          </a:p>
          <a:p>
            <a:pPr marL="0" indent="0">
              <a:buNone/>
            </a:pPr>
            <a:endParaRPr lang="en-US"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7C3FAD9-DA35-4154-8E97-D357F1F3D92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24EE712-0424-4B9B-BE83-FE508034DAA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308744E-7D3A-44CA-AF25-0D5BFB2CE5C6}"/>
              </a:ext>
            </a:extLst>
          </p:cNvPr>
          <p:cNvSpPr>
            <a:spLocks noGrp="1"/>
          </p:cNvSpPr>
          <p:nvPr>
            <p:ph type="sldNum" sz="quarter" idx="16"/>
          </p:nvPr>
        </p:nvSpPr>
        <p:spPr/>
        <p:txBody>
          <a:bodyPr/>
          <a:lstStyle/>
          <a:p>
            <a:fld id="{2533969A-88D7-D043-9145-D433A02B4603}" type="slidenum">
              <a:rPr lang="en-US" smtClean="0"/>
              <a:pPr/>
              <a:t>20</a:t>
            </a:fld>
            <a:endParaRPr lang="en-US" dirty="0"/>
          </a:p>
        </p:txBody>
      </p:sp>
      <p:sp>
        <p:nvSpPr>
          <p:cNvPr id="10" name="Rectangle 9">
            <a:extLst>
              <a:ext uri="{FF2B5EF4-FFF2-40B4-BE49-F238E27FC236}">
                <a16:creationId xmlns:a16="http://schemas.microsoft.com/office/drawing/2014/main" id="{E5260AFC-6B9D-4E5E-A2C0-4E37E5811DEA}"/>
              </a:ext>
            </a:extLst>
          </p:cNvPr>
          <p:cNvSpPr/>
          <p:nvPr/>
        </p:nvSpPr>
        <p:spPr>
          <a:xfrm>
            <a:off x="836579" y="1994170"/>
            <a:ext cx="3924765" cy="194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VIEW </a:t>
            </a:r>
            <a:r>
              <a:rPr lang="en-US" dirty="0" err="1">
                <a:solidFill>
                  <a:schemeClr val="bg2"/>
                </a:solidFill>
              </a:rPr>
              <a:t>view_name</a:t>
            </a:r>
            <a:endParaRPr lang="en-US" dirty="0">
              <a:solidFill>
                <a:schemeClr val="bg2"/>
              </a:solidFill>
            </a:endParaRPr>
          </a:p>
          <a:p>
            <a:r>
              <a:rPr lang="en-US" dirty="0">
                <a:solidFill>
                  <a:schemeClr val="bg2"/>
                </a:solidFill>
              </a:rPr>
              <a:t>AS   </a:t>
            </a:r>
          </a:p>
          <a:p>
            <a:r>
              <a:rPr lang="en-US" dirty="0">
                <a:solidFill>
                  <a:schemeClr val="bg2"/>
                </a:solidFill>
              </a:rPr>
              <a:t>SELECT column1, column2, ...</a:t>
            </a:r>
          </a:p>
          <a:p>
            <a:r>
              <a:rPr lang="en-US" dirty="0">
                <a:solidFill>
                  <a:schemeClr val="bg2"/>
                </a:solidFill>
              </a:rPr>
              <a:t>    FROM table1, table2,...</a:t>
            </a:r>
          </a:p>
          <a:p>
            <a:r>
              <a:rPr lang="en-US" dirty="0">
                <a:solidFill>
                  <a:schemeClr val="bg2"/>
                </a:solidFill>
              </a:rPr>
              <a:t>    [WHERE]</a:t>
            </a:r>
          </a:p>
          <a:p>
            <a:r>
              <a:rPr lang="en-US" dirty="0">
                <a:solidFill>
                  <a:schemeClr val="bg2"/>
                </a:solidFill>
              </a:rPr>
              <a:t>With Check Option</a:t>
            </a:r>
          </a:p>
        </p:txBody>
      </p:sp>
    </p:spTree>
    <p:extLst>
      <p:ext uri="{BB962C8B-B14F-4D97-AF65-F5344CB8AC3E}">
        <p14:creationId xmlns:p14="http://schemas.microsoft.com/office/powerpoint/2010/main" val="83107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C1C74D-6C03-45AF-8147-BB39E5D1ED67}"/>
              </a:ext>
            </a:extLst>
          </p:cNvPr>
          <p:cNvSpPr>
            <a:spLocks noGrp="1"/>
          </p:cNvSpPr>
          <p:nvPr>
            <p:ph sz="quarter" idx="13"/>
          </p:nvPr>
        </p:nvSpPr>
        <p:spPr>
          <a:xfrm>
            <a:off x="548640" y="1167319"/>
            <a:ext cx="10687175" cy="5032313"/>
          </a:xfrm>
        </p:spPr>
        <p:txBody>
          <a:bodyPr/>
          <a:lstStyle/>
          <a:p>
            <a:pPr marL="0" indent="0">
              <a:buNone/>
            </a:pPr>
            <a:r>
              <a:rPr lang="en-US" sz="24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Simple view</a:t>
            </a:r>
          </a:p>
          <a:p>
            <a:r>
              <a:rPr lang="en-US" sz="2000" b="0" i="0" dirty="0">
                <a:solidFill>
                  <a:srgbClr val="333333"/>
                </a:solidFill>
                <a:effectLst/>
                <a:latin typeface="inter-regular"/>
              </a:rPr>
              <a:t>The </a:t>
            </a:r>
            <a:r>
              <a:rPr lang="en-US" sz="2000" b="1" i="0" dirty="0">
                <a:solidFill>
                  <a:srgbClr val="333333"/>
                </a:solidFill>
                <a:effectLst/>
                <a:latin typeface="inter-bold"/>
              </a:rPr>
              <a:t>simple view</a:t>
            </a:r>
            <a:r>
              <a:rPr lang="en-US" sz="2000" b="0" i="0" dirty="0">
                <a:solidFill>
                  <a:srgbClr val="333333"/>
                </a:solidFill>
                <a:effectLst/>
                <a:latin typeface="inter-regular"/>
              </a:rPr>
              <a:t> is based on the single base table without using any complex queries.</a:t>
            </a:r>
          </a:p>
          <a:p>
            <a:pPr marL="0" indent="0">
              <a:buNone/>
            </a:pPr>
            <a:r>
              <a:rPr lang="en-US" sz="2000" dirty="0">
                <a:solidFill>
                  <a:srgbClr val="333333"/>
                </a:solidFill>
                <a:latin typeface="inter-regular"/>
              </a:rPr>
              <a:t>2. Complex Query</a:t>
            </a:r>
          </a:p>
          <a:p>
            <a:r>
              <a:rPr lang="en-US" sz="2000" b="0" i="0" dirty="0">
                <a:solidFill>
                  <a:srgbClr val="333333"/>
                </a:solidFill>
                <a:effectLst/>
                <a:latin typeface="inter-regular"/>
              </a:rPr>
              <a:t>The </a:t>
            </a:r>
            <a:r>
              <a:rPr lang="en-US" sz="2000" b="1" i="0" dirty="0">
                <a:solidFill>
                  <a:srgbClr val="333333"/>
                </a:solidFill>
                <a:effectLst/>
                <a:latin typeface="inter-bold"/>
              </a:rPr>
              <a:t>complex view</a:t>
            </a:r>
            <a:r>
              <a:rPr lang="en-US" sz="2000" b="0" i="0" dirty="0">
                <a:solidFill>
                  <a:srgbClr val="333333"/>
                </a:solidFill>
                <a:effectLst/>
                <a:latin typeface="inter-regular"/>
              </a:rPr>
              <a:t> is based on more than one table along with group by clause, order by clause, and join conditions.</a:t>
            </a:r>
            <a:endParaRPr lang="en-US" sz="2000" b="1" i="0" dirty="0">
              <a:solidFill>
                <a:srgbClr val="333333"/>
              </a:solidFill>
              <a:effectLst/>
              <a:latin typeface="inter-regular"/>
            </a:endParaRPr>
          </a:p>
          <a:p>
            <a:pPr marL="0" indent="0">
              <a:buNone/>
            </a:pPr>
            <a:r>
              <a:rPr lang="en-US" sz="2000" b="1" dirty="0">
                <a:solidFill>
                  <a:srgbClr val="333333"/>
                </a:solidFill>
                <a:latin typeface="inter-regular"/>
              </a:rPr>
              <a:t>Simple view  vs Complex view</a:t>
            </a:r>
          </a:p>
          <a:p>
            <a:pPr marL="0" indent="0">
              <a:buNone/>
            </a:pPr>
            <a:r>
              <a:rPr lang="en-US" sz="2000" b="1" dirty="0">
                <a:solidFill>
                  <a:srgbClr val="333333"/>
                </a:solidFill>
                <a:latin typeface="inter-regular"/>
              </a:rPr>
              <a:t> </a:t>
            </a:r>
            <a:endParaRPr lang="en-US" sz="2000" b="1" dirty="0"/>
          </a:p>
        </p:txBody>
      </p:sp>
      <p:sp>
        <p:nvSpPr>
          <p:cNvPr id="3" name="Title 2">
            <a:extLst>
              <a:ext uri="{FF2B5EF4-FFF2-40B4-BE49-F238E27FC236}">
                <a16:creationId xmlns:a16="http://schemas.microsoft.com/office/drawing/2014/main" id="{780065EB-0594-498F-A852-A9296BC68C0F}"/>
              </a:ext>
            </a:extLst>
          </p:cNvPr>
          <p:cNvSpPr>
            <a:spLocks noGrp="1"/>
          </p:cNvSpPr>
          <p:nvPr>
            <p:ph type="title"/>
          </p:nvPr>
        </p:nvSpPr>
        <p:spPr>
          <a:xfrm>
            <a:off x="548640" y="488561"/>
            <a:ext cx="10687175" cy="445294"/>
          </a:xfrm>
        </p:spPr>
        <p:txBody>
          <a:bodyPr/>
          <a:lstStyle/>
          <a:p>
            <a:r>
              <a:rPr lang="en-US" dirty="0"/>
              <a:t>User defined views</a:t>
            </a:r>
          </a:p>
        </p:txBody>
      </p:sp>
      <p:sp>
        <p:nvSpPr>
          <p:cNvPr id="4" name="Date Placeholder 3">
            <a:extLst>
              <a:ext uri="{FF2B5EF4-FFF2-40B4-BE49-F238E27FC236}">
                <a16:creationId xmlns:a16="http://schemas.microsoft.com/office/drawing/2014/main" id="{36302956-4D64-4616-A221-D28C4629C08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76C1796-0991-43EB-BABA-94E43638A54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C906FF9-F251-4A21-9541-1189221E32F2}"/>
              </a:ext>
            </a:extLst>
          </p:cNvPr>
          <p:cNvSpPr>
            <a:spLocks noGrp="1"/>
          </p:cNvSpPr>
          <p:nvPr>
            <p:ph type="sldNum" sz="quarter" idx="16"/>
          </p:nvPr>
        </p:nvSpPr>
        <p:spPr/>
        <p:txBody>
          <a:bodyPr/>
          <a:lstStyle/>
          <a:p>
            <a:fld id="{2533969A-88D7-D043-9145-D433A02B4603}" type="slidenum">
              <a:rPr lang="en-US" smtClean="0"/>
              <a:pPr/>
              <a:t>21</a:t>
            </a:fld>
            <a:endParaRPr lang="en-US" dirty="0"/>
          </a:p>
        </p:txBody>
      </p:sp>
      <p:pic>
        <p:nvPicPr>
          <p:cNvPr id="8" name="Picture 7" descr="Table&#10;&#10;Description automatically generated">
            <a:extLst>
              <a:ext uri="{FF2B5EF4-FFF2-40B4-BE49-F238E27FC236}">
                <a16:creationId xmlns:a16="http://schemas.microsoft.com/office/drawing/2014/main" id="{95BFD951-AABA-4FE1-9131-F7106C33EF81}"/>
              </a:ext>
            </a:extLst>
          </p:cNvPr>
          <p:cNvPicPr>
            <a:picLocks noChangeAspect="1"/>
          </p:cNvPicPr>
          <p:nvPr/>
        </p:nvPicPr>
        <p:blipFill>
          <a:blip r:embed="rId2"/>
          <a:stretch>
            <a:fillRect/>
          </a:stretch>
        </p:blipFill>
        <p:spPr>
          <a:xfrm>
            <a:off x="632667" y="3995530"/>
            <a:ext cx="4893490" cy="2204102"/>
          </a:xfrm>
          <a:prstGeom prst="rect">
            <a:avLst/>
          </a:prstGeom>
        </p:spPr>
      </p:pic>
    </p:spTree>
    <p:extLst>
      <p:ext uri="{BB962C8B-B14F-4D97-AF65-F5344CB8AC3E}">
        <p14:creationId xmlns:p14="http://schemas.microsoft.com/office/powerpoint/2010/main" val="2819945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8652F0-EDEA-4BBF-83F6-9E2CBF426FD3}"/>
              </a:ext>
            </a:extLst>
          </p:cNvPr>
          <p:cNvSpPr>
            <a:spLocks noGrp="1"/>
          </p:cNvSpPr>
          <p:nvPr>
            <p:ph sz="quarter" idx="13"/>
          </p:nvPr>
        </p:nvSpPr>
        <p:spPr>
          <a:xfrm>
            <a:off x="548640" y="1100831"/>
            <a:ext cx="10687175" cy="5098801"/>
          </a:xfrm>
        </p:spPr>
        <p:txBody>
          <a:bodyPr/>
          <a:lstStyle/>
          <a:p>
            <a:r>
              <a:rPr lang="en-US" sz="2000" b="0" i="0" dirty="0">
                <a:solidFill>
                  <a:srgbClr val="000000"/>
                </a:solidFill>
                <a:effectLst/>
                <a:latin typeface="Calibri" panose="020F0502020204030204" pitchFamily="34" charset="0"/>
                <a:cs typeface="Calibri" panose="020F0502020204030204" pitchFamily="34" charset="0"/>
              </a:rPr>
              <a:t>Unlike regular views, indexed views are materialized views that stores data physically like a table hence may provide some the performance benefit if they are used appropriately.</a:t>
            </a:r>
            <a:endParaRPr lang="en-US" sz="2000" b="0" i="0" dirty="0">
              <a:solidFill>
                <a:srgbClr val="000000"/>
              </a:solidFill>
              <a:effectLst/>
              <a:latin typeface="-apple-system"/>
            </a:endParaRPr>
          </a:p>
          <a:p>
            <a:r>
              <a:rPr lang="en-US" sz="2000" dirty="0">
                <a:latin typeface="Calibri" panose="020F0502020204030204" pitchFamily="34" charset="0"/>
                <a:cs typeface="Calibri" panose="020F0502020204030204" pitchFamily="34" charset="0"/>
              </a:rPr>
              <a:t>To create an indexed view, you use the following steps:</a:t>
            </a:r>
          </a:p>
          <a:p>
            <a:r>
              <a:rPr lang="en-US" sz="2000" dirty="0">
                <a:latin typeface="Calibri" panose="020F0502020204030204" pitchFamily="34" charset="0"/>
                <a:cs typeface="Calibri" panose="020F0502020204030204" pitchFamily="34" charset="0"/>
              </a:rPr>
              <a:t>First, create a view that uses the WITH SCHEMABINDING option which binds the view to the schema of the underlying tables.</a:t>
            </a:r>
          </a:p>
          <a:p>
            <a:r>
              <a:rPr lang="en-US" sz="2000" dirty="0">
                <a:latin typeface="Calibri" panose="020F0502020204030204" pitchFamily="34" charset="0"/>
                <a:cs typeface="Calibri" panose="020F0502020204030204" pitchFamily="34" charset="0"/>
              </a:rPr>
              <a:t>Second, create a unique clustered index on the view. This materializes the view</a:t>
            </a:r>
          </a:p>
          <a:p>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42D5573F-160C-4841-A738-F42B8ED1CEA3}"/>
              </a:ext>
            </a:extLst>
          </p:cNvPr>
          <p:cNvSpPr>
            <a:spLocks noGrp="1"/>
          </p:cNvSpPr>
          <p:nvPr>
            <p:ph type="title"/>
          </p:nvPr>
        </p:nvSpPr>
        <p:spPr>
          <a:xfrm>
            <a:off x="548640" y="488561"/>
            <a:ext cx="10687175" cy="461350"/>
          </a:xfrm>
        </p:spPr>
        <p:txBody>
          <a:bodyPr/>
          <a:lstStyle/>
          <a:p>
            <a:r>
              <a:rPr lang="en-US" b="0" i="0" dirty="0">
                <a:effectLst/>
                <a:latin typeface="-apple-system"/>
              </a:rPr>
              <a:t>SQL Server indexed view</a:t>
            </a:r>
            <a:br>
              <a:rPr lang="en-US" b="0" i="0" dirty="0">
                <a:effectLst/>
                <a:latin typeface="-apple-system"/>
              </a:rPr>
            </a:br>
            <a:endParaRPr lang="en-US" dirty="0"/>
          </a:p>
        </p:txBody>
      </p:sp>
      <p:sp>
        <p:nvSpPr>
          <p:cNvPr id="4" name="Date Placeholder 3">
            <a:extLst>
              <a:ext uri="{FF2B5EF4-FFF2-40B4-BE49-F238E27FC236}">
                <a16:creationId xmlns:a16="http://schemas.microsoft.com/office/drawing/2014/main" id="{400CB757-810E-4750-9D8B-D414E4D0C45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A029511-2CF5-42BB-9611-A2BC0E85920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F54A779-B3E4-4AE6-873A-0D5CA821D3A0}"/>
              </a:ext>
            </a:extLst>
          </p:cNvPr>
          <p:cNvSpPr>
            <a:spLocks noGrp="1"/>
          </p:cNvSpPr>
          <p:nvPr>
            <p:ph type="sldNum" sz="quarter" idx="16"/>
          </p:nvPr>
        </p:nvSpPr>
        <p:spPr/>
        <p:txBody>
          <a:bodyPr/>
          <a:lstStyle/>
          <a:p>
            <a:fld id="{2533969A-88D7-D043-9145-D433A02B4603}" type="slidenum">
              <a:rPr lang="en-US" smtClean="0"/>
              <a:pPr/>
              <a:t>22</a:t>
            </a:fld>
            <a:endParaRPr lang="en-US" dirty="0"/>
          </a:p>
        </p:txBody>
      </p:sp>
      <p:sp>
        <p:nvSpPr>
          <p:cNvPr id="9" name="Rectangle 8">
            <a:extLst>
              <a:ext uri="{FF2B5EF4-FFF2-40B4-BE49-F238E27FC236}">
                <a16:creationId xmlns:a16="http://schemas.microsoft.com/office/drawing/2014/main" id="{18EFFEEE-4EF6-425B-8E03-BBB9F13139E5}"/>
              </a:ext>
            </a:extLst>
          </p:cNvPr>
          <p:cNvSpPr/>
          <p:nvPr/>
        </p:nvSpPr>
        <p:spPr>
          <a:xfrm>
            <a:off x="763479" y="3915052"/>
            <a:ext cx="4367813" cy="1935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VIEW </a:t>
            </a:r>
            <a:r>
              <a:rPr lang="en-US" dirty="0" err="1">
                <a:solidFill>
                  <a:schemeClr val="bg2"/>
                </a:solidFill>
              </a:rPr>
              <a:t>schema_name.product_master</a:t>
            </a:r>
            <a:endParaRPr lang="en-US" dirty="0">
              <a:solidFill>
                <a:schemeClr val="bg2"/>
              </a:solidFill>
            </a:endParaRPr>
          </a:p>
          <a:p>
            <a:r>
              <a:rPr lang="en-US" dirty="0">
                <a:solidFill>
                  <a:schemeClr val="bg2"/>
                </a:solidFill>
              </a:rPr>
              <a:t>WITH SCHEMABINDING</a:t>
            </a:r>
          </a:p>
          <a:p>
            <a:r>
              <a:rPr lang="en-US" dirty="0">
                <a:solidFill>
                  <a:schemeClr val="bg2"/>
                </a:solidFill>
              </a:rPr>
              <a:t>AS   </a:t>
            </a:r>
          </a:p>
          <a:p>
            <a:r>
              <a:rPr lang="en-US" dirty="0">
                <a:solidFill>
                  <a:schemeClr val="bg2"/>
                </a:solidFill>
              </a:rPr>
              <a:t>SELECT column1, column2, ...</a:t>
            </a:r>
          </a:p>
          <a:p>
            <a:r>
              <a:rPr lang="en-US" dirty="0">
                <a:solidFill>
                  <a:schemeClr val="bg2"/>
                </a:solidFill>
              </a:rPr>
              <a:t>    FROM table1, table2,...</a:t>
            </a:r>
          </a:p>
          <a:p>
            <a:r>
              <a:rPr lang="en-US" dirty="0">
                <a:solidFill>
                  <a:schemeClr val="bg2"/>
                </a:solidFill>
              </a:rPr>
              <a:t>    [WHERE]</a:t>
            </a:r>
          </a:p>
        </p:txBody>
      </p:sp>
    </p:spTree>
    <p:extLst>
      <p:ext uri="{BB962C8B-B14F-4D97-AF65-F5344CB8AC3E}">
        <p14:creationId xmlns:p14="http://schemas.microsoft.com/office/powerpoint/2010/main" val="3512635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6C7EAC-442F-4C55-9D8B-289B265030DC}"/>
              </a:ext>
            </a:extLst>
          </p:cNvPr>
          <p:cNvSpPr>
            <a:spLocks noGrp="1"/>
          </p:cNvSpPr>
          <p:nvPr>
            <p:ph type="ctrTitle"/>
          </p:nvPr>
        </p:nvSpPr>
        <p:spPr/>
        <p:txBody>
          <a:bodyPr/>
          <a:lstStyle/>
          <a:p>
            <a:pPr algn="ctr"/>
            <a:r>
              <a:rPr lang="en-US" sz="3600" dirty="0">
                <a:latin typeface="Calibri" panose="020F0502020204030204" pitchFamily="34" charset="0"/>
                <a:cs typeface="Calibri" panose="020F0502020204030204" pitchFamily="34" charset="0"/>
              </a:rPr>
              <a:t>Synonym</a:t>
            </a:r>
          </a:p>
        </p:txBody>
      </p:sp>
      <p:sp>
        <p:nvSpPr>
          <p:cNvPr id="4" name="Date Placeholder 3">
            <a:extLst>
              <a:ext uri="{FF2B5EF4-FFF2-40B4-BE49-F238E27FC236}">
                <a16:creationId xmlns:a16="http://schemas.microsoft.com/office/drawing/2014/main" id="{F4000B58-475A-4861-9F09-C2CACA668DC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C836A0F-B545-47CC-91C3-BA1CC809D1BD}"/>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CC97342-F906-45A2-AD39-DDA20FCBCA5B}"/>
              </a:ext>
            </a:extLst>
          </p:cNvPr>
          <p:cNvSpPr>
            <a:spLocks noGrp="1"/>
          </p:cNvSpPr>
          <p:nvPr>
            <p:ph type="sldNum" sz="quarter" idx="12"/>
          </p:nvPr>
        </p:nvSpPr>
        <p:spPr/>
        <p:txBody>
          <a:bodyPr/>
          <a:lstStyle/>
          <a:p>
            <a:fld id="{2533969A-88D7-D043-9145-D433A02B4603}" type="slidenum">
              <a:rPr lang="en-US" smtClean="0"/>
              <a:pPr/>
              <a:t>23</a:t>
            </a:fld>
            <a:endParaRPr lang="en-US" dirty="0"/>
          </a:p>
        </p:txBody>
      </p:sp>
    </p:spTree>
    <p:extLst>
      <p:ext uri="{BB962C8B-B14F-4D97-AF65-F5344CB8AC3E}">
        <p14:creationId xmlns:p14="http://schemas.microsoft.com/office/powerpoint/2010/main" val="2146415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8D473-1AB5-4FFD-B5DE-161460B35F8F}"/>
              </a:ext>
            </a:extLst>
          </p:cNvPr>
          <p:cNvSpPr>
            <a:spLocks noGrp="1"/>
          </p:cNvSpPr>
          <p:nvPr>
            <p:ph sz="quarter" idx="13"/>
          </p:nvPr>
        </p:nvSpPr>
        <p:spPr>
          <a:xfrm>
            <a:off x="548640" y="1145220"/>
            <a:ext cx="10687175" cy="4740676"/>
          </a:xfrm>
        </p:spPr>
        <p:txBody>
          <a:bodyPr/>
          <a:lstStyle/>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What is Synonym and use of Synonyms?</a:t>
            </a:r>
          </a:p>
          <a:p>
            <a:r>
              <a:rPr lang="en-US" sz="2400" dirty="0">
                <a:latin typeface="Calibri" panose="020F0502020204030204" pitchFamily="34" charset="0"/>
                <a:cs typeface="Calibri" panose="020F0502020204030204" pitchFamily="34" charset="0"/>
              </a:rPr>
              <a:t>Syntax for Synonym creation</a:t>
            </a:r>
          </a:p>
          <a:p>
            <a:r>
              <a:rPr lang="en-US" sz="2400" dirty="0">
                <a:latin typeface="Calibri" panose="020F0502020204030204" pitchFamily="34" charset="0"/>
                <a:cs typeface="Calibri" panose="020F0502020204030204" pitchFamily="34" charset="0"/>
              </a:rPr>
              <a:t>Creation of Synonym with in the same /other </a:t>
            </a:r>
            <a:r>
              <a:rPr lang="en-US" sz="2400" dirty="0" err="1">
                <a:latin typeface="Calibri" panose="020F0502020204030204" pitchFamily="34" charset="0"/>
                <a:cs typeface="Calibri" panose="020F0502020204030204" pitchFamily="34" charset="0"/>
              </a:rPr>
              <a:t>db</a:t>
            </a:r>
            <a:r>
              <a:rPr lang="en-US" sz="2400" dirty="0">
                <a:latin typeface="Calibri" panose="020F0502020204030204" pitchFamily="34" charset="0"/>
                <a:cs typeface="Calibri" panose="020F0502020204030204" pitchFamily="34" charset="0"/>
              </a:rPr>
              <a:t> level</a:t>
            </a:r>
          </a:p>
          <a:p>
            <a:r>
              <a:rPr lang="en-US" sz="2400" b="0" i="0" dirty="0">
                <a:effectLst/>
                <a:latin typeface="Calibri" panose="020F0502020204030204" pitchFamily="34" charset="0"/>
                <a:cs typeface="Calibri" panose="020F0502020204030204" pitchFamily="34" charset="0"/>
              </a:rPr>
              <a:t>Listing all synonyms of a database</a:t>
            </a:r>
          </a:p>
          <a:p>
            <a:r>
              <a:rPr lang="en-US" sz="2400" b="0" i="0" dirty="0">
                <a:effectLst/>
                <a:latin typeface="Calibri" panose="020F0502020204030204" pitchFamily="34" charset="0"/>
                <a:cs typeface="Calibri" panose="020F0502020204030204" pitchFamily="34" charset="0"/>
              </a:rPr>
              <a:t>Removing a synonym</a:t>
            </a:r>
          </a:p>
          <a:p>
            <a:r>
              <a:rPr lang="en-US" sz="2400" dirty="0">
                <a:latin typeface="Calibri" panose="020F0502020204030204" pitchFamily="34" charset="0"/>
                <a:cs typeface="Calibri" panose="020F0502020204030204" pitchFamily="34" charset="0"/>
              </a:rPr>
              <a:t>View vs Synonym</a:t>
            </a:r>
          </a:p>
        </p:txBody>
      </p:sp>
      <p:sp>
        <p:nvSpPr>
          <p:cNvPr id="3" name="Title 2">
            <a:extLst>
              <a:ext uri="{FF2B5EF4-FFF2-40B4-BE49-F238E27FC236}">
                <a16:creationId xmlns:a16="http://schemas.microsoft.com/office/drawing/2014/main" id="{3B901C4C-BF9E-4758-9C73-40406B6369D4}"/>
              </a:ext>
            </a:extLst>
          </p:cNvPr>
          <p:cNvSpPr>
            <a:spLocks noGrp="1"/>
          </p:cNvSpPr>
          <p:nvPr>
            <p:ph type="title"/>
          </p:nvPr>
        </p:nvSpPr>
        <p:spPr>
          <a:xfrm>
            <a:off x="548640" y="488561"/>
            <a:ext cx="10687175" cy="425839"/>
          </a:xfrm>
        </p:spPr>
        <p:txBody>
          <a:bodyPr/>
          <a:lstStyle/>
          <a:p>
            <a:r>
              <a:rPr lang="en-US" b="0" i="0" dirty="0">
                <a:effectLst/>
                <a:latin typeface="-apple-system"/>
              </a:rPr>
              <a:t>Synonym Outlines</a:t>
            </a:r>
            <a:br>
              <a:rPr lang="en-US" b="0" i="0" dirty="0">
                <a:effectLst/>
                <a:latin typeface="-apple-system"/>
              </a:rPr>
            </a:br>
            <a:endParaRPr lang="en-US" dirty="0"/>
          </a:p>
        </p:txBody>
      </p:sp>
      <p:sp>
        <p:nvSpPr>
          <p:cNvPr id="4" name="Date Placeholder 3">
            <a:extLst>
              <a:ext uri="{FF2B5EF4-FFF2-40B4-BE49-F238E27FC236}">
                <a16:creationId xmlns:a16="http://schemas.microsoft.com/office/drawing/2014/main" id="{57684A84-A6FC-4807-A33F-483667261EB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9B16BD9-DF6A-4176-9744-9D8543AFD35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E90DFCD-C7CE-4DDB-8754-BCF16C1E41C4}"/>
              </a:ext>
            </a:extLst>
          </p:cNvPr>
          <p:cNvSpPr>
            <a:spLocks noGrp="1"/>
          </p:cNvSpPr>
          <p:nvPr>
            <p:ph type="sldNum" sz="quarter" idx="16"/>
          </p:nvPr>
        </p:nvSpPr>
        <p:spPr/>
        <p:txBody>
          <a:bodyPr/>
          <a:lstStyle/>
          <a:p>
            <a:fld id="{2533969A-88D7-D043-9145-D433A02B4603}" type="slidenum">
              <a:rPr lang="en-US" smtClean="0"/>
              <a:pPr/>
              <a:t>24</a:t>
            </a:fld>
            <a:endParaRPr lang="en-US" dirty="0"/>
          </a:p>
        </p:txBody>
      </p:sp>
    </p:spTree>
    <p:extLst>
      <p:ext uri="{BB962C8B-B14F-4D97-AF65-F5344CB8AC3E}">
        <p14:creationId xmlns:p14="http://schemas.microsoft.com/office/powerpoint/2010/main" val="551346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C24D44-3097-4231-A1BC-066F4984DA4C}"/>
              </a:ext>
            </a:extLst>
          </p:cNvPr>
          <p:cNvSpPr>
            <a:spLocks noGrp="1"/>
          </p:cNvSpPr>
          <p:nvPr>
            <p:ph sz="quarter" idx="13"/>
          </p:nvPr>
        </p:nvSpPr>
        <p:spPr>
          <a:xfrm>
            <a:off x="548640" y="1198485"/>
            <a:ext cx="10687175" cy="5001147"/>
          </a:xfrm>
        </p:spPr>
        <p:txBody>
          <a:bodyPr/>
          <a:lstStyle/>
          <a:p>
            <a:r>
              <a:rPr lang="en-US" sz="2000" dirty="0">
                <a:solidFill>
                  <a:srgbClr val="181717"/>
                </a:solidFill>
                <a:latin typeface="Calibri" panose="020F0502020204030204" pitchFamily="34" charset="0"/>
                <a:cs typeface="Calibri" panose="020F0502020204030204" pitchFamily="34" charset="0"/>
              </a:rPr>
              <a:t>S</a:t>
            </a:r>
            <a:r>
              <a:rPr lang="en-US" sz="2000" b="0" i="0" dirty="0">
                <a:solidFill>
                  <a:srgbClr val="181717"/>
                </a:solidFill>
                <a:effectLst/>
                <a:latin typeface="Calibri" panose="020F0502020204030204" pitchFamily="34" charset="0"/>
                <a:cs typeface="Calibri" panose="020F0502020204030204" pitchFamily="34" charset="0"/>
              </a:rPr>
              <a:t>ynonym is the database object that provides alternate name (alias) to another database objects such as table, view, stored procedure, etc. in the local server or a remote server.</a:t>
            </a:r>
          </a:p>
          <a:p>
            <a:r>
              <a:rPr lang="en-US" sz="2000" b="0" i="0" dirty="0">
                <a:solidFill>
                  <a:srgbClr val="181717"/>
                </a:solidFill>
                <a:effectLst/>
                <a:latin typeface="Calibri" panose="020F0502020204030204" pitchFamily="34" charset="0"/>
                <a:cs typeface="Calibri" panose="020F0502020204030204" pitchFamily="34" charset="0"/>
              </a:rPr>
              <a:t> It provides a layer of abstraction and protects the client application in case of a name change or location change made to the base object.</a:t>
            </a:r>
          </a:p>
          <a:p>
            <a:pPr marL="0" indent="0">
              <a:buNone/>
            </a:pPr>
            <a:r>
              <a:rPr lang="en-US" sz="2000" b="1" i="0" dirty="0">
                <a:effectLst/>
                <a:latin typeface="Calibri" panose="020F0502020204030204" pitchFamily="34" charset="0"/>
                <a:cs typeface="Calibri" panose="020F0502020204030204" pitchFamily="34" charset="0"/>
              </a:rPr>
              <a:t>   When to use synonyms</a:t>
            </a:r>
          </a:p>
          <a:p>
            <a:pPr marL="0" indent="0" algn="l">
              <a:buNone/>
            </a:pPr>
            <a:r>
              <a:rPr lang="en-US" sz="2000" b="1" dirty="0">
                <a:latin typeface="Calibri" panose="020F0502020204030204" pitchFamily="34" charset="0"/>
                <a:cs typeface="Calibri" panose="020F0502020204030204" pitchFamily="34" charset="0"/>
              </a:rPr>
              <a:t>  </a:t>
            </a:r>
            <a:r>
              <a:rPr lang="en-US" sz="1600" b="1" i="0" dirty="0">
                <a:effectLst/>
                <a:latin typeface="Calibri" panose="020F0502020204030204" pitchFamily="34" charset="0"/>
                <a:cs typeface="Calibri" panose="020F0502020204030204" pitchFamily="34" charset="0"/>
              </a:rPr>
              <a:t>1) Simplify object names</a:t>
            </a:r>
          </a:p>
          <a:p>
            <a:pPr marL="0" indent="0" algn="l">
              <a:spcBef>
                <a:spcPts val="0"/>
              </a:spcBef>
              <a:spcAft>
                <a:spcPts val="600"/>
              </a:spcAft>
              <a:buNone/>
            </a:pPr>
            <a:r>
              <a:rPr lang="en-US" sz="1400" b="0" i="0" dirty="0">
                <a:solidFill>
                  <a:srgbClr val="000000"/>
                </a:solidFill>
                <a:effectLst/>
                <a:latin typeface="-apple-system"/>
              </a:rPr>
              <a:t>        If you refer to an object from another database (even from a remote server), you can create a synonym in your database</a:t>
            </a:r>
          </a:p>
          <a:p>
            <a:pPr marL="0" indent="0" algn="l">
              <a:spcBef>
                <a:spcPts val="0"/>
              </a:spcBef>
              <a:spcAft>
                <a:spcPts val="600"/>
              </a:spcAft>
              <a:buNone/>
            </a:pPr>
            <a:r>
              <a:rPr lang="en-US" sz="1400" dirty="0">
                <a:solidFill>
                  <a:srgbClr val="000000"/>
                </a:solidFill>
                <a:latin typeface="-apple-system"/>
              </a:rPr>
              <a:t>        </a:t>
            </a:r>
            <a:r>
              <a:rPr lang="en-US" sz="1400" b="0" i="0" dirty="0">
                <a:solidFill>
                  <a:srgbClr val="000000"/>
                </a:solidFill>
                <a:effectLst/>
                <a:latin typeface="-apple-system"/>
              </a:rPr>
              <a:t> and reference to this object as it is in your database.</a:t>
            </a:r>
          </a:p>
          <a:p>
            <a:pPr marL="0" indent="0">
              <a:spcBef>
                <a:spcPts val="0"/>
              </a:spcBef>
              <a:spcAft>
                <a:spcPts val="600"/>
              </a:spcAft>
              <a:buNone/>
            </a:pPr>
            <a:r>
              <a:rPr lang="en-US" sz="1400" dirty="0">
                <a:solidFill>
                  <a:srgbClr val="000000"/>
                </a:solidFill>
                <a:latin typeface="-apple-system"/>
              </a:rPr>
              <a:t>   </a:t>
            </a:r>
            <a:r>
              <a:rPr lang="en-US" sz="1800" b="1" i="0" dirty="0">
                <a:effectLst/>
                <a:latin typeface="-apple-system"/>
              </a:rPr>
              <a:t>2) Enable seamless object name changes</a:t>
            </a:r>
          </a:p>
          <a:p>
            <a:pPr marL="0" indent="0">
              <a:spcBef>
                <a:spcPts val="0"/>
              </a:spcBef>
              <a:spcAft>
                <a:spcPts val="600"/>
              </a:spcAft>
              <a:buNone/>
            </a:pPr>
            <a:r>
              <a:rPr lang="en-US" sz="1800" b="1" dirty="0">
                <a:latin typeface="-apple-system"/>
              </a:rPr>
              <a:t>       </a:t>
            </a:r>
            <a:r>
              <a:rPr lang="en-US" sz="1600" b="0" i="0" dirty="0">
                <a:solidFill>
                  <a:srgbClr val="000000"/>
                </a:solidFill>
                <a:effectLst/>
                <a:latin typeface="-apple-system"/>
              </a:rPr>
              <a:t>you can rename the table and create a synonym for it to keep existing applications function properly.</a:t>
            </a:r>
          </a:p>
          <a:p>
            <a:pPr marL="0" indent="0">
              <a:spcBef>
                <a:spcPts val="0"/>
              </a:spcBef>
              <a:spcAft>
                <a:spcPts val="600"/>
              </a:spcAft>
              <a:buNone/>
            </a:pPr>
            <a:endParaRPr lang="en-US" sz="1600" dirty="0">
              <a:solidFill>
                <a:srgbClr val="000000"/>
              </a:solidFill>
              <a:latin typeface="-apple-system"/>
            </a:endParaRPr>
          </a:p>
          <a:p>
            <a:pPr marL="0" indent="0">
              <a:spcBef>
                <a:spcPts val="0"/>
              </a:spcBef>
              <a:spcAft>
                <a:spcPts val="600"/>
              </a:spcAft>
              <a:buNone/>
            </a:pPr>
            <a:r>
              <a:rPr lang="en-US" sz="1600" b="1" i="0" dirty="0">
                <a:solidFill>
                  <a:srgbClr val="000000"/>
                </a:solidFill>
                <a:effectLst/>
                <a:latin typeface="-apple-system"/>
              </a:rPr>
              <a:t> Syntax for Synonym creation</a:t>
            </a:r>
          </a:p>
          <a:p>
            <a:pPr marL="0" indent="0">
              <a:spcBef>
                <a:spcPts val="0"/>
              </a:spcBef>
              <a:spcAft>
                <a:spcPts val="600"/>
              </a:spcAft>
              <a:buNone/>
            </a:pPr>
            <a:r>
              <a:rPr lang="en-US" sz="1600" b="1" dirty="0">
                <a:solidFill>
                  <a:srgbClr val="000000"/>
                </a:solidFill>
                <a:latin typeface="-apple-system"/>
              </a:rPr>
              <a:t>  </a:t>
            </a:r>
            <a:endParaRPr lang="en-US" sz="1600" b="1" i="0" dirty="0">
              <a:effectLst/>
              <a:latin typeface="-apple-system"/>
            </a:endParaRPr>
          </a:p>
          <a:p>
            <a:pPr marL="0" indent="0" algn="l">
              <a:spcBef>
                <a:spcPts val="0"/>
              </a:spcBef>
              <a:spcAft>
                <a:spcPts val="600"/>
              </a:spcAft>
              <a:buNone/>
            </a:pPr>
            <a:endParaRPr lang="en-US" sz="1400" b="0" i="0" dirty="0">
              <a:solidFill>
                <a:srgbClr val="000000"/>
              </a:solidFill>
              <a:effectLst/>
              <a:latin typeface="-apple-system"/>
            </a:endParaRPr>
          </a:p>
          <a:p>
            <a:pPr marL="0" indent="0">
              <a:buNone/>
            </a:pPr>
            <a:endParaRPr lang="en-US" sz="2000" b="1" i="0" dirty="0">
              <a:effectLst/>
              <a:latin typeface="Calibri" panose="020F0502020204030204" pitchFamily="34" charset="0"/>
              <a:cs typeface="Calibri" panose="020F0502020204030204" pitchFamily="34" charset="0"/>
            </a:endParaRPr>
          </a:p>
          <a:p>
            <a:endParaRPr lang="en-US" sz="2000" b="1" i="0" dirty="0">
              <a:effectLst/>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02114C5C-F067-4F30-B6FC-7C0FFA5A4B4F}"/>
              </a:ext>
            </a:extLst>
          </p:cNvPr>
          <p:cNvSpPr>
            <a:spLocks noGrp="1"/>
          </p:cNvSpPr>
          <p:nvPr>
            <p:ph type="title"/>
          </p:nvPr>
        </p:nvSpPr>
        <p:spPr>
          <a:xfrm>
            <a:off x="548640" y="488561"/>
            <a:ext cx="10687175" cy="514616"/>
          </a:xfrm>
        </p:spPr>
        <p:txBody>
          <a:bodyPr/>
          <a:lstStyle/>
          <a:p>
            <a:r>
              <a:rPr lang="en-US" sz="2400" dirty="0">
                <a:latin typeface="Calibri" panose="020F0502020204030204" pitchFamily="34" charset="0"/>
                <a:cs typeface="Calibri" panose="020F0502020204030204" pitchFamily="34" charset="0"/>
              </a:rPr>
              <a:t>What is Synonym and use of Synonym</a:t>
            </a:r>
          </a:p>
        </p:txBody>
      </p:sp>
      <p:sp>
        <p:nvSpPr>
          <p:cNvPr id="4" name="Date Placeholder 3">
            <a:extLst>
              <a:ext uri="{FF2B5EF4-FFF2-40B4-BE49-F238E27FC236}">
                <a16:creationId xmlns:a16="http://schemas.microsoft.com/office/drawing/2014/main" id="{56218211-72F2-4050-A03B-9BFD75E4D4C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5D0D97E-6C6C-4F97-B80B-DBE947ACB38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1C3B30ED-F9EF-4907-8B4F-A0902E84D27A}"/>
              </a:ext>
            </a:extLst>
          </p:cNvPr>
          <p:cNvSpPr>
            <a:spLocks noGrp="1"/>
          </p:cNvSpPr>
          <p:nvPr>
            <p:ph type="sldNum" sz="quarter" idx="16"/>
          </p:nvPr>
        </p:nvSpPr>
        <p:spPr/>
        <p:txBody>
          <a:bodyPr/>
          <a:lstStyle/>
          <a:p>
            <a:fld id="{2533969A-88D7-D043-9145-D433A02B4603}" type="slidenum">
              <a:rPr lang="en-US" smtClean="0"/>
              <a:pPr/>
              <a:t>25</a:t>
            </a:fld>
            <a:endParaRPr lang="en-US" dirty="0"/>
          </a:p>
        </p:txBody>
      </p:sp>
      <p:sp>
        <p:nvSpPr>
          <p:cNvPr id="7" name="Rectangle 6">
            <a:extLst>
              <a:ext uri="{FF2B5EF4-FFF2-40B4-BE49-F238E27FC236}">
                <a16:creationId xmlns:a16="http://schemas.microsoft.com/office/drawing/2014/main" id="{DC4FE696-F359-4275-B02F-60558BCFD5D8}"/>
              </a:ext>
            </a:extLst>
          </p:cNvPr>
          <p:cNvSpPr/>
          <p:nvPr/>
        </p:nvSpPr>
        <p:spPr>
          <a:xfrm>
            <a:off x="790113" y="5619565"/>
            <a:ext cx="8575829"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SYNONYM [ schema_name_1. ] </a:t>
            </a:r>
            <a:r>
              <a:rPr lang="en-US" dirty="0" err="1">
                <a:solidFill>
                  <a:schemeClr val="bg2"/>
                </a:solidFill>
              </a:rPr>
              <a:t>synonym_name</a:t>
            </a:r>
            <a:r>
              <a:rPr lang="en-US" dirty="0">
                <a:solidFill>
                  <a:schemeClr val="bg2"/>
                </a:solidFill>
              </a:rPr>
              <a:t> FOR object</a:t>
            </a:r>
            <a:r>
              <a:rPr lang="en-US" dirty="0"/>
              <a:t>;</a:t>
            </a:r>
          </a:p>
        </p:txBody>
      </p:sp>
    </p:spTree>
    <p:extLst>
      <p:ext uri="{BB962C8B-B14F-4D97-AF65-F5344CB8AC3E}">
        <p14:creationId xmlns:p14="http://schemas.microsoft.com/office/powerpoint/2010/main" val="4119674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BA9D23-50DF-4BDC-8A34-7E3CDEA40B28}"/>
              </a:ext>
            </a:extLst>
          </p:cNvPr>
          <p:cNvSpPr>
            <a:spLocks noGrp="1"/>
          </p:cNvSpPr>
          <p:nvPr>
            <p:ph sz="quarter" idx="13"/>
          </p:nvPr>
        </p:nvSpPr>
        <p:spPr>
          <a:xfrm>
            <a:off x="548640" y="1100831"/>
            <a:ext cx="10687175" cy="5255519"/>
          </a:xfrm>
        </p:spPr>
        <p:txBody>
          <a:bodyPr/>
          <a:lstStyle/>
          <a:p>
            <a:r>
              <a:rPr lang="en-US" sz="2400" b="0" i="0" dirty="0">
                <a:effectLst/>
                <a:latin typeface="Calibri" panose="020F0502020204030204" pitchFamily="34" charset="0"/>
                <a:cs typeface="Calibri" panose="020F0502020204030204" pitchFamily="34" charset="0"/>
              </a:rPr>
              <a:t>Creating a synonym within the same database example</a:t>
            </a:r>
          </a:p>
          <a:p>
            <a:pPr marL="0" indent="0">
              <a:buNone/>
            </a:pPr>
            <a:endParaRPr lang="en-US" dirty="0"/>
          </a:p>
          <a:p>
            <a:r>
              <a:rPr lang="en-US" sz="2400" b="0" i="0" dirty="0">
                <a:effectLst/>
                <a:latin typeface="Calibri" panose="020F0502020204030204" pitchFamily="34" charset="0"/>
                <a:cs typeface="Calibri" panose="020F0502020204030204" pitchFamily="34" charset="0"/>
              </a:rPr>
              <a:t>Creating a synonym for a table in another database</a:t>
            </a:r>
          </a:p>
          <a:p>
            <a:endParaRPr lang="en-US" dirty="0"/>
          </a:p>
          <a:p>
            <a:r>
              <a:rPr lang="en-US" sz="2400" b="0" i="0" dirty="0">
                <a:effectLst/>
                <a:latin typeface="Calibri" panose="020F0502020204030204" pitchFamily="34" charset="0"/>
                <a:cs typeface="Calibri" panose="020F0502020204030204" pitchFamily="34" charset="0"/>
              </a:rPr>
              <a:t>Listing all synonyms of a database</a:t>
            </a:r>
          </a:p>
          <a:p>
            <a:pPr marL="0" indent="0">
              <a:buNone/>
            </a:pPr>
            <a:r>
              <a:rPr lang="en-US" sz="2400" dirty="0">
                <a:latin typeface="Calibri" panose="020F0502020204030204" pitchFamily="34" charset="0"/>
                <a:cs typeface="Calibri" panose="020F0502020204030204" pitchFamily="34" charset="0"/>
              </a:rPr>
              <a:t>   </a:t>
            </a:r>
          </a:p>
          <a:p>
            <a:pPr marL="0" indent="0">
              <a:buNone/>
            </a:pPr>
            <a:r>
              <a:rPr lang="en-US" sz="2400" b="0" i="0" dirty="0">
                <a:effectLst/>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Removing a synonym</a:t>
            </a:r>
          </a:p>
          <a:p>
            <a:pPr marL="0" indent="0">
              <a:buNone/>
            </a:pPr>
            <a:endParaRPr lang="en-US" sz="1600" dirty="0"/>
          </a:p>
          <a:p>
            <a:pPr marL="0" indent="0">
              <a:buNone/>
            </a:pPr>
            <a:r>
              <a:rPr lang="en-US" sz="1600" dirty="0"/>
              <a:t>    Alter Synonym</a:t>
            </a:r>
          </a:p>
          <a:p>
            <a:r>
              <a:rPr lang="en-US" sz="1400" b="0" i="0" dirty="0">
                <a:solidFill>
                  <a:srgbClr val="181717"/>
                </a:solidFill>
                <a:effectLst/>
                <a:latin typeface="Verdana" panose="020B0604030504040204" pitchFamily="34" charset="0"/>
              </a:rPr>
              <a:t>You cannot alter a synonym. To make changes, you first have to drop the synonym and re-create it.</a:t>
            </a:r>
            <a:endParaRPr lang="en-US" sz="2000" dirty="0"/>
          </a:p>
          <a:p>
            <a:pPr marL="0" indent="0">
              <a:buNone/>
            </a:pPr>
            <a:endParaRPr lang="en-US" dirty="0"/>
          </a:p>
        </p:txBody>
      </p:sp>
      <p:sp>
        <p:nvSpPr>
          <p:cNvPr id="3" name="Title 2">
            <a:extLst>
              <a:ext uri="{FF2B5EF4-FFF2-40B4-BE49-F238E27FC236}">
                <a16:creationId xmlns:a16="http://schemas.microsoft.com/office/drawing/2014/main" id="{2037A3F5-6048-48BB-8C1D-3D34CC8C1316}"/>
              </a:ext>
            </a:extLst>
          </p:cNvPr>
          <p:cNvSpPr>
            <a:spLocks noGrp="1"/>
          </p:cNvSpPr>
          <p:nvPr>
            <p:ph type="title"/>
          </p:nvPr>
        </p:nvSpPr>
        <p:spPr>
          <a:xfrm>
            <a:off x="548640" y="488561"/>
            <a:ext cx="10687175" cy="400461"/>
          </a:xfrm>
        </p:spPr>
        <p:txBody>
          <a:bodyPr/>
          <a:lstStyle/>
          <a:p>
            <a:r>
              <a:rPr lang="en-US" dirty="0"/>
              <a:t>Examples</a:t>
            </a:r>
          </a:p>
        </p:txBody>
      </p:sp>
      <p:sp>
        <p:nvSpPr>
          <p:cNvPr id="4" name="Date Placeholder 3">
            <a:extLst>
              <a:ext uri="{FF2B5EF4-FFF2-40B4-BE49-F238E27FC236}">
                <a16:creationId xmlns:a16="http://schemas.microsoft.com/office/drawing/2014/main" id="{F6F1CE9E-1C28-4074-802E-1B68CB0DDF8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B7898CA-27E7-4394-B333-0B577040AA9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066582B-FF82-4E6D-9741-B4B9859DA30D}"/>
              </a:ext>
            </a:extLst>
          </p:cNvPr>
          <p:cNvSpPr>
            <a:spLocks noGrp="1"/>
          </p:cNvSpPr>
          <p:nvPr>
            <p:ph type="sldNum" sz="quarter" idx="16"/>
          </p:nvPr>
        </p:nvSpPr>
        <p:spPr/>
        <p:txBody>
          <a:bodyPr/>
          <a:lstStyle/>
          <a:p>
            <a:fld id="{2533969A-88D7-D043-9145-D433A02B4603}" type="slidenum">
              <a:rPr lang="en-US" smtClean="0"/>
              <a:pPr/>
              <a:t>26</a:t>
            </a:fld>
            <a:endParaRPr lang="en-US" dirty="0"/>
          </a:p>
        </p:txBody>
      </p:sp>
      <p:sp>
        <p:nvSpPr>
          <p:cNvPr id="7" name="Rectangle 6">
            <a:extLst>
              <a:ext uri="{FF2B5EF4-FFF2-40B4-BE49-F238E27FC236}">
                <a16:creationId xmlns:a16="http://schemas.microsoft.com/office/drawing/2014/main" id="{EE203D97-4D1B-4E49-BDB3-B98E501C80E7}"/>
              </a:ext>
            </a:extLst>
          </p:cNvPr>
          <p:cNvSpPr/>
          <p:nvPr/>
        </p:nvSpPr>
        <p:spPr>
          <a:xfrm>
            <a:off x="781235" y="1731147"/>
            <a:ext cx="8726749" cy="363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SYNONYM orders FOR </a:t>
            </a:r>
            <a:r>
              <a:rPr lang="en-US" dirty="0" err="1">
                <a:solidFill>
                  <a:schemeClr val="bg2"/>
                </a:solidFill>
              </a:rPr>
              <a:t>sales.orders</a:t>
            </a:r>
            <a:r>
              <a:rPr lang="en-US" dirty="0">
                <a:solidFill>
                  <a:schemeClr val="bg2"/>
                </a:solidFill>
              </a:rPr>
              <a:t>;</a:t>
            </a:r>
          </a:p>
        </p:txBody>
      </p:sp>
      <p:sp>
        <p:nvSpPr>
          <p:cNvPr id="8" name="Rectangle 7">
            <a:extLst>
              <a:ext uri="{FF2B5EF4-FFF2-40B4-BE49-F238E27FC236}">
                <a16:creationId xmlns:a16="http://schemas.microsoft.com/office/drawing/2014/main" id="{42F64B1A-F624-47D5-83D7-C43D8170DC53}"/>
              </a:ext>
            </a:extLst>
          </p:cNvPr>
          <p:cNvSpPr/>
          <p:nvPr/>
        </p:nvSpPr>
        <p:spPr>
          <a:xfrm>
            <a:off x="781235" y="2760956"/>
            <a:ext cx="8726749" cy="49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SYNONYM suppliers FOR </a:t>
            </a:r>
            <a:r>
              <a:rPr lang="en-US" dirty="0" err="1">
                <a:solidFill>
                  <a:schemeClr val="bg2"/>
                </a:solidFill>
              </a:rPr>
              <a:t>test.purchasing.suppliers</a:t>
            </a:r>
            <a:r>
              <a:rPr lang="en-US" dirty="0">
                <a:solidFill>
                  <a:schemeClr val="bg2"/>
                </a:solidFill>
              </a:rPr>
              <a:t>;</a:t>
            </a:r>
          </a:p>
        </p:txBody>
      </p:sp>
      <p:sp>
        <p:nvSpPr>
          <p:cNvPr id="9" name="Rectangle 8">
            <a:extLst>
              <a:ext uri="{FF2B5EF4-FFF2-40B4-BE49-F238E27FC236}">
                <a16:creationId xmlns:a16="http://schemas.microsoft.com/office/drawing/2014/main" id="{8A558AC5-E84B-4F3B-BF26-950D0B14D164}"/>
              </a:ext>
            </a:extLst>
          </p:cNvPr>
          <p:cNvSpPr/>
          <p:nvPr/>
        </p:nvSpPr>
        <p:spPr>
          <a:xfrm>
            <a:off x="781235" y="3923932"/>
            <a:ext cx="8726749"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alibri" panose="020F0502020204030204" pitchFamily="34" charset="0"/>
                <a:cs typeface="Calibri" panose="020F0502020204030204" pitchFamily="34" charset="0"/>
              </a:rPr>
              <a:t>SELECT name, </a:t>
            </a:r>
            <a:r>
              <a:rPr lang="en-US" dirty="0" err="1">
                <a:solidFill>
                  <a:schemeClr val="bg2"/>
                </a:solidFill>
                <a:latin typeface="Calibri" panose="020F0502020204030204" pitchFamily="34" charset="0"/>
                <a:cs typeface="Calibri" panose="020F0502020204030204" pitchFamily="34" charset="0"/>
              </a:rPr>
              <a:t>base_object_name,,type</a:t>
            </a:r>
            <a:r>
              <a:rPr lang="en-US" dirty="0">
                <a:solidFill>
                  <a:schemeClr val="bg2"/>
                </a:solidFill>
                <a:latin typeface="Calibri" panose="020F0502020204030204" pitchFamily="34" charset="0"/>
                <a:cs typeface="Calibri" panose="020F0502020204030204" pitchFamily="34" charset="0"/>
              </a:rPr>
              <a:t> from </a:t>
            </a:r>
            <a:r>
              <a:rPr lang="en-US" dirty="0" err="1">
                <a:solidFill>
                  <a:schemeClr val="bg2"/>
                </a:solidFill>
                <a:latin typeface="Calibri" panose="020F0502020204030204" pitchFamily="34" charset="0"/>
                <a:cs typeface="Calibri" panose="020F0502020204030204" pitchFamily="34" charset="0"/>
              </a:rPr>
              <a:t>sys.synonyms</a:t>
            </a:r>
            <a:r>
              <a:rPr lang="en-US" dirty="0">
                <a:solidFill>
                  <a:schemeClr val="bg2"/>
                </a:solidFill>
                <a:latin typeface="Calibri" panose="020F0502020204030204" pitchFamily="34" charset="0"/>
                <a:cs typeface="Calibri" panose="020F0502020204030204" pitchFamily="34" charset="0"/>
              </a:rPr>
              <a:t> order by name;</a:t>
            </a:r>
          </a:p>
        </p:txBody>
      </p:sp>
      <p:sp>
        <p:nvSpPr>
          <p:cNvPr id="10" name="Rectangle 9">
            <a:extLst>
              <a:ext uri="{FF2B5EF4-FFF2-40B4-BE49-F238E27FC236}">
                <a16:creationId xmlns:a16="http://schemas.microsoft.com/office/drawing/2014/main" id="{477CCA60-A368-45DA-B133-B90752ABB122}"/>
              </a:ext>
            </a:extLst>
          </p:cNvPr>
          <p:cNvSpPr/>
          <p:nvPr/>
        </p:nvSpPr>
        <p:spPr>
          <a:xfrm>
            <a:off x="781235" y="5086906"/>
            <a:ext cx="8726749"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DROP SYNONYM [ IF EXISTS ] [schema.] </a:t>
            </a:r>
            <a:r>
              <a:rPr lang="en-US" dirty="0" err="1">
                <a:solidFill>
                  <a:schemeClr val="bg2"/>
                </a:solidFill>
              </a:rPr>
              <a:t>synonym_name</a:t>
            </a:r>
            <a:r>
              <a:rPr lang="en-US" dirty="0"/>
              <a:t> </a:t>
            </a:r>
          </a:p>
        </p:txBody>
      </p:sp>
    </p:spTree>
    <p:extLst>
      <p:ext uri="{BB962C8B-B14F-4D97-AF65-F5344CB8AC3E}">
        <p14:creationId xmlns:p14="http://schemas.microsoft.com/office/powerpoint/2010/main" val="543868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6C7EAC-442F-4C55-9D8B-289B265030DC}"/>
              </a:ext>
            </a:extLst>
          </p:cNvPr>
          <p:cNvSpPr>
            <a:spLocks noGrp="1"/>
          </p:cNvSpPr>
          <p:nvPr>
            <p:ph type="ctrTitle"/>
          </p:nvPr>
        </p:nvSpPr>
        <p:spPr/>
        <p:txBody>
          <a:bodyPr/>
          <a:lstStyle/>
          <a:p>
            <a:pPr algn="ctr"/>
            <a:r>
              <a:rPr lang="en-US" sz="3600" dirty="0">
                <a:latin typeface="Calibri" panose="020F0502020204030204" pitchFamily="34" charset="0"/>
                <a:cs typeface="Calibri" panose="020F0502020204030204" pitchFamily="34" charset="0"/>
              </a:rPr>
              <a:t>Sequences</a:t>
            </a:r>
          </a:p>
        </p:txBody>
      </p:sp>
      <p:sp>
        <p:nvSpPr>
          <p:cNvPr id="4" name="Date Placeholder 3">
            <a:extLst>
              <a:ext uri="{FF2B5EF4-FFF2-40B4-BE49-F238E27FC236}">
                <a16:creationId xmlns:a16="http://schemas.microsoft.com/office/drawing/2014/main" id="{F4000B58-475A-4861-9F09-C2CACA668DC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C836A0F-B545-47CC-91C3-BA1CC809D1BD}"/>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CC97342-F906-45A2-AD39-DDA20FCBCA5B}"/>
              </a:ext>
            </a:extLst>
          </p:cNvPr>
          <p:cNvSpPr>
            <a:spLocks noGrp="1"/>
          </p:cNvSpPr>
          <p:nvPr>
            <p:ph type="sldNum" sz="quarter" idx="12"/>
          </p:nvPr>
        </p:nvSpPr>
        <p:spPr/>
        <p:txBody>
          <a:bodyPr/>
          <a:lstStyle/>
          <a:p>
            <a:fld id="{2533969A-88D7-D043-9145-D433A02B4603}" type="slidenum">
              <a:rPr lang="en-US" smtClean="0"/>
              <a:pPr/>
              <a:t>27</a:t>
            </a:fld>
            <a:endParaRPr lang="en-US" dirty="0"/>
          </a:p>
        </p:txBody>
      </p:sp>
    </p:spTree>
    <p:extLst>
      <p:ext uri="{BB962C8B-B14F-4D97-AF65-F5344CB8AC3E}">
        <p14:creationId xmlns:p14="http://schemas.microsoft.com/office/powerpoint/2010/main" val="1995615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452A2B-68CC-49CD-9EA5-F3AC17DE509F}"/>
              </a:ext>
            </a:extLst>
          </p:cNvPr>
          <p:cNvSpPr>
            <a:spLocks noGrp="1"/>
          </p:cNvSpPr>
          <p:nvPr>
            <p:ph sz="quarter" idx="13"/>
          </p:nvPr>
        </p:nvSpPr>
        <p:spPr>
          <a:xfrm>
            <a:off x="548640" y="1704513"/>
            <a:ext cx="10687175" cy="4495119"/>
          </a:xfrm>
        </p:spPr>
        <p:txBody>
          <a:bodyPr/>
          <a:lstStyle/>
          <a:p>
            <a:r>
              <a:rPr lang="en-US" sz="2400" dirty="0">
                <a:latin typeface="Calibri" panose="020F0502020204030204" pitchFamily="34" charset="0"/>
                <a:cs typeface="Calibri" panose="020F0502020204030204" pitchFamily="34" charset="0"/>
              </a:rPr>
              <a:t>What is Sequence</a:t>
            </a:r>
          </a:p>
          <a:p>
            <a:r>
              <a:rPr lang="en-US" sz="2400" dirty="0">
                <a:latin typeface="Calibri" panose="020F0502020204030204" pitchFamily="34" charset="0"/>
                <a:cs typeface="Calibri" panose="020F0502020204030204" pitchFamily="34" charset="0"/>
              </a:rPr>
              <a:t>Syntax for Sequence creation</a:t>
            </a:r>
          </a:p>
          <a:p>
            <a:r>
              <a:rPr lang="en-US" sz="2400" dirty="0">
                <a:latin typeface="Calibri" panose="020F0502020204030204" pitchFamily="34" charset="0"/>
                <a:cs typeface="Calibri" panose="020F0502020204030204" pitchFamily="34" charset="0"/>
              </a:rPr>
              <a:t>Sequence execution with Next value and </a:t>
            </a:r>
            <a:r>
              <a:rPr lang="en-US" sz="2400" dirty="0" err="1">
                <a:latin typeface="Calibri" panose="020F0502020204030204" pitchFamily="34" charset="0"/>
                <a:cs typeface="Calibri" panose="020F0502020204030204" pitchFamily="34" charset="0"/>
              </a:rPr>
              <a:t>Curr</a:t>
            </a:r>
            <a:r>
              <a:rPr lang="en-US" sz="2400" dirty="0">
                <a:latin typeface="Calibri" panose="020F0502020204030204" pitchFamily="34" charset="0"/>
                <a:cs typeface="Calibri" panose="020F0502020204030204" pitchFamily="34" charset="0"/>
              </a:rPr>
              <a:t> value</a:t>
            </a:r>
          </a:p>
          <a:p>
            <a:r>
              <a:rPr lang="en-US" sz="2400" dirty="0">
                <a:latin typeface="Calibri" panose="020F0502020204030204" pitchFamily="34" charset="0"/>
                <a:cs typeface="Calibri" panose="020F0502020204030204" pitchFamily="34" charset="0"/>
              </a:rPr>
              <a:t>Use SEQUENCE with a Table</a:t>
            </a:r>
          </a:p>
          <a:p>
            <a:r>
              <a:rPr lang="en-US" sz="2400" dirty="0">
                <a:latin typeface="Calibri" panose="020F0502020204030204" pitchFamily="34" charset="0"/>
                <a:cs typeface="Calibri" panose="020F0502020204030204" pitchFamily="34" charset="0"/>
              </a:rPr>
              <a:t>Getting sequences information</a:t>
            </a:r>
          </a:p>
          <a:p>
            <a:r>
              <a:rPr lang="en-US" sz="2400" dirty="0">
                <a:latin typeface="Calibri" panose="020F0502020204030204" pitchFamily="34" charset="0"/>
                <a:cs typeface="Calibri" panose="020F0502020204030204" pitchFamily="34" charset="0"/>
              </a:rPr>
              <a:t>Sequence vs. Identity columns</a:t>
            </a:r>
          </a:p>
          <a:p>
            <a:r>
              <a:rPr lang="en-US" sz="2400" dirty="0">
                <a:latin typeface="Calibri" panose="020F0502020204030204" pitchFamily="34" charset="0"/>
                <a:cs typeface="Calibri" panose="020F0502020204030204" pitchFamily="34" charset="0"/>
              </a:rPr>
              <a:t>Dropping Sequence</a:t>
            </a:r>
          </a:p>
        </p:txBody>
      </p:sp>
      <p:sp>
        <p:nvSpPr>
          <p:cNvPr id="3" name="Title 2">
            <a:extLst>
              <a:ext uri="{FF2B5EF4-FFF2-40B4-BE49-F238E27FC236}">
                <a16:creationId xmlns:a16="http://schemas.microsoft.com/office/drawing/2014/main" id="{9E916CC2-727B-4B65-B47C-27E1C41DB031}"/>
              </a:ext>
            </a:extLst>
          </p:cNvPr>
          <p:cNvSpPr>
            <a:spLocks noGrp="1"/>
          </p:cNvSpPr>
          <p:nvPr>
            <p:ph type="title"/>
          </p:nvPr>
        </p:nvSpPr>
        <p:spPr>
          <a:xfrm>
            <a:off x="548640" y="488562"/>
            <a:ext cx="10687175" cy="496860"/>
          </a:xfrm>
        </p:spPr>
        <p:txBody>
          <a:bodyPr/>
          <a:lstStyle/>
          <a:p>
            <a:r>
              <a:rPr lang="en-US" sz="2400" dirty="0">
                <a:latin typeface="Calibri" panose="020F0502020204030204" pitchFamily="34" charset="0"/>
                <a:cs typeface="Calibri" panose="020F0502020204030204" pitchFamily="34" charset="0"/>
              </a:rPr>
              <a:t>Sequence Outlines</a:t>
            </a:r>
          </a:p>
        </p:txBody>
      </p:sp>
      <p:sp>
        <p:nvSpPr>
          <p:cNvPr id="4" name="Date Placeholder 3">
            <a:extLst>
              <a:ext uri="{FF2B5EF4-FFF2-40B4-BE49-F238E27FC236}">
                <a16:creationId xmlns:a16="http://schemas.microsoft.com/office/drawing/2014/main" id="{7A49EED6-B695-42A6-A69A-147E84CB253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E70655B-35ED-4CB2-A133-90E85168BB8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EBF3790-E94C-4ACC-AA12-69D2BC502DCD}"/>
              </a:ext>
            </a:extLst>
          </p:cNvPr>
          <p:cNvSpPr>
            <a:spLocks noGrp="1"/>
          </p:cNvSpPr>
          <p:nvPr>
            <p:ph type="sldNum" sz="quarter" idx="16"/>
          </p:nvPr>
        </p:nvSpPr>
        <p:spPr/>
        <p:txBody>
          <a:bodyPr/>
          <a:lstStyle/>
          <a:p>
            <a:fld id="{2533969A-88D7-D043-9145-D433A02B4603}" type="slidenum">
              <a:rPr lang="en-US" smtClean="0"/>
              <a:pPr/>
              <a:t>28</a:t>
            </a:fld>
            <a:endParaRPr lang="en-US" dirty="0"/>
          </a:p>
        </p:txBody>
      </p:sp>
    </p:spTree>
    <p:extLst>
      <p:ext uri="{BB962C8B-B14F-4D97-AF65-F5344CB8AC3E}">
        <p14:creationId xmlns:p14="http://schemas.microsoft.com/office/powerpoint/2010/main" val="1403384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823F2-DC42-42F8-A809-2A0909B8E39C}"/>
              </a:ext>
            </a:extLst>
          </p:cNvPr>
          <p:cNvSpPr>
            <a:spLocks noGrp="1"/>
          </p:cNvSpPr>
          <p:nvPr>
            <p:ph sz="quarter" idx="13"/>
          </p:nvPr>
        </p:nvSpPr>
        <p:spPr>
          <a:xfrm>
            <a:off x="548640" y="639192"/>
            <a:ext cx="10687175" cy="5560440"/>
          </a:xfrm>
        </p:spPr>
        <p:txBody>
          <a:bodyPr/>
          <a:lstStyle/>
          <a:p>
            <a:r>
              <a:rPr lang="en-US" sz="2000" dirty="0">
                <a:solidFill>
                  <a:srgbClr val="181717"/>
                </a:solidFill>
                <a:latin typeface="Calibri" panose="020F0502020204030204" pitchFamily="34" charset="0"/>
                <a:cs typeface="Calibri" panose="020F0502020204030204" pitchFamily="34" charset="0"/>
              </a:rPr>
              <a:t>T</a:t>
            </a:r>
            <a:r>
              <a:rPr lang="en-US" sz="2000" b="0" i="0" dirty="0">
                <a:solidFill>
                  <a:srgbClr val="181717"/>
                </a:solidFill>
                <a:effectLst/>
                <a:latin typeface="Calibri" panose="020F0502020204030204" pitchFamily="34" charset="0"/>
                <a:cs typeface="Calibri" panose="020F0502020204030204" pitchFamily="34" charset="0"/>
              </a:rPr>
              <a:t>he sequence is a schema-bound object that generates a sequence of numbers either in ascending or descending order in a defined interval. </a:t>
            </a:r>
          </a:p>
          <a:p>
            <a:r>
              <a:rPr lang="en-US" sz="1800" b="0" i="0" dirty="0">
                <a:solidFill>
                  <a:srgbClr val="181717"/>
                </a:solidFill>
                <a:effectLst/>
                <a:latin typeface="Calibri" panose="020F0502020204030204" pitchFamily="34" charset="0"/>
                <a:cs typeface="Calibri" panose="020F0502020204030204" pitchFamily="34" charset="0"/>
              </a:rPr>
              <a:t>It can be configured to restart when the numbers get exhausted.</a:t>
            </a:r>
            <a:endParaRPr lang="en-US" sz="1800" dirty="0">
              <a:solidFill>
                <a:srgbClr val="181717"/>
              </a:solidFill>
              <a:latin typeface="Calibri" panose="020F0502020204030204" pitchFamily="34" charset="0"/>
              <a:cs typeface="Calibri" panose="020F0502020204030204" pitchFamily="34" charset="0"/>
            </a:endParaRPr>
          </a:p>
          <a:p>
            <a:r>
              <a:rPr lang="en-US" sz="1400" b="0" i="0" dirty="0">
                <a:solidFill>
                  <a:srgbClr val="181717"/>
                </a:solidFill>
                <a:effectLst/>
                <a:latin typeface="Verdana" panose="020B0604030504040204" pitchFamily="34" charset="0"/>
              </a:rPr>
              <a:t>A Sequence is not associated with any table.</a:t>
            </a: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Syntax </a:t>
            </a:r>
          </a:p>
          <a:p>
            <a:pPr marL="0" indent="0">
              <a:buNone/>
            </a:pPr>
            <a:r>
              <a:rPr lang="en-US" sz="2000" b="1" dirty="0">
                <a:latin typeface="Calibri" panose="020F0502020204030204" pitchFamily="34" charset="0"/>
                <a:cs typeface="Calibri" panose="020F0502020204030204" pitchFamily="34" charset="0"/>
              </a:rPr>
              <a:t>    </a:t>
            </a:r>
          </a:p>
        </p:txBody>
      </p:sp>
      <p:sp>
        <p:nvSpPr>
          <p:cNvPr id="4" name="Date Placeholder 3">
            <a:extLst>
              <a:ext uri="{FF2B5EF4-FFF2-40B4-BE49-F238E27FC236}">
                <a16:creationId xmlns:a16="http://schemas.microsoft.com/office/drawing/2014/main" id="{51EC4938-CF00-4E2B-9A7F-E3EB6C192D8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6510CAB-EE42-48BA-AB9A-75B2F736C6F2}"/>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C886446-01AB-4955-9486-65AFFF56D7CB}"/>
              </a:ext>
            </a:extLst>
          </p:cNvPr>
          <p:cNvSpPr>
            <a:spLocks noGrp="1"/>
          </p:cNvSpPr>
          <p:nvPr>
            <p:ph type="sldNum" sz="quarter" idx="16"/>
          </p:nvPr>
        </p:nvSpPr>
        <p:spPr/>
        <p:txBody>
          <a:bodyPr/>
          <a:lstStyle/>
          <a:p>
            <a:fld id="{2533969A-88D7-D043-9145-D433A02B4603}" type="slidenum">
              <a:rPr lang="en-US" smtClean="0"/>
              <a:pPr/>
              <a:t>29</a:t>
            </a:fld>
            <a:endParaRPr lang="en-US" dirty="0"/>
          </a:p>
        </p:txBody>
      </p:sp>
      <p:sp>
        <p:nvSpPr>
          <p:cNvPr id="8" name="Rectangle 7">
            <a:extLst>
              <a:ext uri="{FF2B5EF4-FFF2-40B4-BE49-F238E27FC236}">
                <a16:creationId xmlns:a16="http://schemas.microsoft.com/office/drawing/2014/main" id="{660A4F01-9DD1-4896-8657-646AFA046107}"/>
              </a:ext>
            </a:extLst>
          </p:cNvPr>
          <p:cNvSpPr/>
          <p:nvPr/>
        </p:nvSpPr>
        <p:spPr>
          <a:xfrm>
            <a:off x="781235" y="2701892"/>
            <a:ext cx="4580878" cy="333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SEQUENCE [</a:t>
            </a:r>
            <a:r>
              <a:rPr lang="en-US" dirty="0" err="1">
                <a:solidFill>
                  <a:schemeClr val="bg2"/>
                </a:solidFill>
              </a:rPr>
              <a:t>schema_name</a:t>
            </a:r>
            <a:r>
              <a:rPr lang="en-US" dirty="0">
                <a:solidFill>
                  <a:schemeClr val="bg2"/>
                </a:solidFill>
              </a:rPr>
              <a:t>.] </a:t>
            </a:r>
            <a:r>
              <a:rPr lang="en-US" dirty="0" err="1">
                <a:solidFill>
                  <a:schemeClr val="bg2"/>
                </a:solidFill>
              </a:rPr>
              <a:t>sequence_name</a:t>
            </a:r>
            <a:r>
              <a:rPr lang="en-US" dirty="0">
                <a:solidFill>
                  <a:schemeClr val="bg2"/>
                </a:solidFill>
              </a:rPr>
              <a:t>  </a:t>
            </a:r>
          </a:p>
          <a:p>
            <a:r>
              <a:rPr lang="en-US" dirty="0">
                <a:solidFill>
                  <a:schemeClr val="bg2"/>
                </a:solidFill>
              </a:rPr>
              <a:t>    [ AS [ </a:t>
            </a:r>
            <a:r>
              <a:rPr lang="en-US" dirty="0" err="1">
                <a:solidFill>
                  <a:schemeClr val="bg2"/>
                </a:solidFill>
              </a:rPr>
              <a:t>integer_type</a:t>
            </a:r>
            <a:r>
              <a:rPr lang="en-US" dirty="0">
                <a:solidFill>
                  <a:schemeClr val="bg2"/>
                </a:solidFill>
              </a:rPr>
              <a:t> ] ]  </a:t>
            </a:r>
          </a:p>
          <a:p>
            <a:r>
              <a:rPr lang="en-US" dirty="0">
                <a:solidFill>
                  <a:schemeClr val="bg2"/>
                </a:solidFill>
              </a:rPr>
              <a:t>    [ START WITH </a:t>
            </a:r>
            <a:r>
              <a:rPr lang="en-US" dirty="0" err="1">
                <a:solidFill>
                  <a:schemeClr val="bg2"/>
                </a:solidFill>
              </a:rPr>
              <a:t>start_value</a:t>
            </a:r>
            <a:r>
              <a:rPr lang="en-US" dirty="0">
                <a:solidFill>
                  <a:schemeClr val="bg2"/>
                </a:solidFill>
              </a:rPr>
              <a:t> ]  </a:t>
            </a:r>
          </a:p>
          <a:p>
            <a:r>
              <a:rPr lang="en-US" dirty="0">
                <a:solidFill>
                  <a:schemeClr val="bg2"/>
                </a:solidFill>
              </a:rPr>
              <a:t>    [ INCREMENT BY </a:t>
            </a:r>
            <a:r>
              <a:rPr lang="en-US" dirty="0" err="1">
                <a:solidFill>
                  <a:schemeClr val="bg2"/>
                </a:solidFill>
              </a:rPr>
              <a:t>increment_value</a:t>
            </a:r>
            <a:r>
              <a:rPr lang="en-US" dirty="0">
                <a:solidFill>
                  <a:schemeClr val="bg2"/>
                </a:solidFill>
              </a:rPr>
              <a:t> ]  </a:t>
            </a:r>
          </a:p>
          <a:p>
            <a:r>
              <a:rPr lang="en-US" dirty="0">
                <a:solidFill>
                  <a:schemeClr val="bg2"/>
                </a:solidFill>
              </a:rPr>
              <a:t>    [ { MINVALUE [ </a:t>
            </a:r>
            <a:r>
              <a:rPr lang="en-US" dirty="0" err="1">
                <a:solidFill>
                  <a:schemeClr val="bg2"/>
                </a:solidFill>
              </a:rPr>
              <a:t>minvalue</a:t>
            </a:r>
            <a:r>
              <a:rPr lang="en-US" dirty="0">
                <a:solidFill>
                  <a:schemeClr val="bg2"/>
                </a:solidFill>
              </a:rPr>
              <a:t> } | { NO MINVALUE } ]  </a:t>
            </a:r>
          </a:p>
          <a:p>
            <a:r>
              <a:rPr lang="en-US" dirty="0">
                <a:solidFill>
                  <a:schemeClr val="bg2"/>
                </a:solidFill>
              </a:rPr>
              <a:t>    [ { MAXVALUE [ </a:t>
            </a:r>
            <a:r>
              <a:rPr lang="en-US" dirty="0" err="1">
                <a:solidFill>
                  <a:schemeClr val="bg2"/>
                </a:solidFill>
              </a:rPr>
              <a:t>maxvalue</a:t>
            </a:r>
            <a:r>
              <a:rPr lang="en-US" dirty="0">
                <a:solidFill>
                  <a:schemeClr val="bg2"/>
                </a:solidFill>
              </a:rPr>
              <a:t> ] } | { NO MAXVALUE } ]  </a:t>
            </a:r>
          </a:p>
          <a:p>
            <a:r>
              <a:rPr lang="en-US" dirty="0">
                <a:solidFill>
                  <a:schemeClr val="bg2"/>
                </a:solidFill>
              </a:rPr>
              <a:t>    [ CYCLE | { NO CYCLE } ]  </a:t>
            </a:r>
          </a:p>
          <a:p>
            <a:r>
              <a:rPr lang="en-US" dirty="0">
                <a:solidFill>
                  <a:schemeClr val="bg2"/>
                </a:solidFill>
              </a:rPr>
              <a:t>    [ { CACHE [ size ] } | { NO CACHE } ];</a:t>
            </a:r>
          </a:p>
        </p:txBody>
      </p:sp>
    </p:spTree>
    <p:extLst>
      <p:ext uri="{BB962C8B-B14F-4D97-AF65-F5344CB8AC3E}">
        <p14:creationId xmlns:p14="http://schemas.microsoft.com/office/powerpoint/2010/main" val="242435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201F3F-FDC3-455B-92A6-0E119786266C}"/>
              </a:ext>
            </a:extLst>
          </p:cNvPr>
          <p:cNvSpPr>
            <a:spLocks noGrp="1"/>
          </p:cNvSpPr>
          <p:nvPr>
            <p:ph sz="quarter" idx="13"/>
          </p:nvPr>
        </p:nvSpPr>
        <p:spPr>
          <a:xfrm>
            <a:off x="548640" y="1313234"/>
            <a:ext cx="10687175" cy="4886398"/>
          </a:xfrm>
        </p:spPr>
        <p:txBody>
          <a:bodyPr lIns="360000"/>
          <a:lstStyle/>
          <a:p>
            <a:pPr marL="0" indent="0">
              <a:buNone/>
            </a:pP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 What is an Index and Use of Indexes ?</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When should indexes are required and when indexes are avoided ?</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Types of Indexes in SQL Server</a:t>
            </a:r>
          </a:p>
          <a:p>
            <a:r>
              <a:rPr lang="en-US" sz="2000" dirty="0">
                <a:latin typeface="Calibri" panose="020F0502020204030204" pitchFamily="34" charset="0"/>
                <a:cs typeface="Calibri" panose="020F0502020204030204" pitchFamily="34" charset="0"/>
              </a:rPr>
              <a:t>How to see the List of Indexes In Table / DB level ?</a:t>
            </a:r>
          </a:p>
          <a:p>
            <a:r>
              <a:rPr lang="en-US" sz="2000" dirty="0">
                <a:latin typeface="Calibri" panose="020F0502020204030204" pitchFamily="34" charset="0"/>
                <a:cs typeface="Calibri" panose="020F0502020204030204" pitchFamily="34" charset="0"/>
              </a:rPr>
              <a:t>Enable / Disable Indexes</a:t>
            </a:r>
          </a:p>
          <a:p>
            <a:r>
              <a:rPr lang="en-US" sz="2000" dirty="0">
                <a:latin typeface="Calibri" panose="020F0502020204030204" pitchFamily="34" charset="0"/>
                <a:cs typeface="Calibri" panose="020F0502020204030204" pitchFamily="34" charset="0"/>
              </a:rPr>
              <a:t>Rename / Drop Indexes</a:t>
            </a:r>
          </a:p>
          <a:p>
            <a:r>
              <a:rPr lang="en-US" sz="2000" dirty="0">
                <a:latin typeface="Calibri" panose="020F0502020204030204" pitchFamily="34" charset="0"/>
                <a:cs typeface="Calibri" panose="020F0502020204030204" pitchFamily="34" charset="0"/>
              </a:rPr>
              <a:t>Unique and Filtered Indexes</a:t>
            </a:r>
          </a:p>
          <a:p>
            <a:r>
              <a:rPr lang="en-US" sz="2000" dirty="0">
                <a:latin typeface="Calibri" panose="020F0502020204030204" pitchFamily="34" charset="0"/>
                <a:cs typeface="Calibri" panose="020F0502020204030204" pitchFamily="34" charset="0"/>
              </a:rPr>
              <a:t>Indexes with Included Columns</a:t>
            </a:r>
          </a:p>
          <a:p>
            <a:r>
              <a:rPr lang="en-US" sz="2000" dirty="0">
                <a:latin typeface="Calibri" panose="020F0502020204030204" pitchFamily="34" charset="0"/>
                <a:cs typeface="Calibri" panose="020F0502020204030204" pitchFamily="34" charset="0"/>
              </a:rPr>
              <a:t>Indexes with Computed Columns</a:t>
            </a:r>
          </a:p>
        </p:txBody>
      </p:sp>
      <p:sp>
        <p:nvSpPr>
          <p:cNvPr id="3" name="Title 2">
            <a:extLst>
              <a:ext uri="{FF2B5EF4-FFF2-40B4-BE49-F238E27FC236}">
                <a16:creationId xmlns:a16="http://schemas.microsoft.com/office/drawing/2014/main" id="{AFA9BAB9-2482-406B-AEC1-83DE0FECAFAA}"/>
              </a:ext>
            </a:extLst>
          </p:cNvPr>
          <p:cNvSpPr>
            <a:spLocks noGrp="1"/>
          </p:cNvSpPr>
          <p:nvPr>
            <p:ph type="title"/>
          </p:nvPr>
        </p:nvSpPr>
        <p:spPr>
          <a:xfrm>
            <a:off x="548640" y="658368"/>
            <a:ext cx="10687175" cy="456484"/>
          </a:xfrm>
        </p:spPr>
        <p:txBody>
          <a:bodyPr/>
          <a:lstStyle/>
          <a:p>
            <a:r>
              <a:rPr lang="en-US" dirty="0"/>
              <a:t>Index Outlines</a:t>
            </a:r>
          </a:p>
        </p:txBody>
      </p:sp>
      <p:sp>
        <p:nvSpPr>
          <p:cNvPr id="4" name="Date Placeholder 3">
            <a:extLst>
              <a:ext uri="{FF2B5EF4-FFF2-40B4-BE49-F238E27FC236}">
                <a16:creationId xmlns:a16="http://schemas.microsoft.com/office/drawing/2014/main" id="{0774076B-1D23-4115-8827-C24BBA72F6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69EE479-1B5F-406C-A431-339B82A3BE24}"/>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4D6F1443-A104-4957-AC66-1B5C8908D961}"/>
              </a:ext>
            </a:extLst>
          </p:cNvPr>
          <p:cNvSpPr>
            <a:spLocks noGrp="1"/>
          </p:cNvSpPr>
          <p:nvPr>
            <p:ph type="sldNum" sz="quarter" idx="16"/>
          </p:nvPr>
        </p:nvSpPr>
        <p:spPr/>
        <p:txBody>
          <a:bodyPr/>
          <a:lstStyle/>
          <a:p>
            <a:fld id="{2533969A-88D7-D043-9145-D433A02B4603}" type="slidenum">
              <a:rPr lang="en-US" smtClean="0"/>
              <a:pPr/>
              <a:t>3</a:t>
            </a:fld>
            <a:endParaRPr lang="en-US" dirty="0"/>
          </a:p>
        </p:txBody>
      </p:sp>
    </p:spTree>
    <p:extLst>
      <p:ext uri="{BB962C8B-B14F-4D97-AF65-F5344CB8AC3E}">
        <p14:creationId xmlns:p14="http://schemas.microsoft.com/office/powerpoint/2010/main" val="2327538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B63B4C-88D6-417C-9110-C6187B55ACC8}"/>
              </a:ext>
            </a:extLst>
          </p:cNvPr>
          <p:cNvSpPr>
            <a:spLocks noGrp="1"/>
          </p:cNvSpPr>
          <p:nvPr>
            <p:ph sz="quarter" idx="13"/>
          </p:nvPr>
        </p:nvSpPr>
        <p:spPr>
          <a:xfrm>
            <a:off x="548640" y="1207364"/>
            <a:ext cx="10687175" cy="4421080"/>
          </a:xfrm>
        </p:spPr>
        <p:txBody>
          <a:bodyPr/>
          <a:lstStyle/>
          <a:p>
            <a:pPr algn="l"/>
            <a:r>
              <a:rPr lang="en-US" sz="2400" b="0" i="0" dirty="0">
                <a:solidFill>
                  <a:srgbClr val="000000"/>
                </a:solidFill>
                <a:effectLst/>
                <a:latin typeface="Calibri" panose="020F0502020204030204" pitchFamily="34" charset="0"/>
                <a:cs typeface="Calibri" panose="020F0502020204030204" pitchFamily="34" charset="0"/>
              </a:rPr>
              <a:t>You use a sequence object instead of an identity column in the following cases:</a:t>
            </a:r>
          </a:p>
          <a:p>
            <a:pPr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The application requires a number before inserting values into the table.</a:t>
            </a:r>
          </a:p>
          <a:p>
            <a:pPr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The application requires sharing a sequence of numbers across multiple tables or multiple columns within the same table.</a:t>
            </a:r>
          </a:p>
          <a:p>
            <a:pPr algn="l">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The application requires to restart the number when a specified value is reached.</a:t>
            </a:r>
          </a:p>
          <a:p>
            <a:endParaRPr lang="en-US" dirty="0"/>
          </a:p>
        </p:txBody>
      </p:sp>
      <p:sp>
        <p:nvSpPr>
          <p:cNvPr id="3" name="Title 2">
            <a:extLst>
              <a:ext uri="{FF2B5EF4-FFF2-40B4-BE49-F238E27FC236}">
                <a16:creationId xmlns:a16="http://schemas.microsoft.com/office/drawing/2014/main" id="{7BB93C81-8A8A-4D9E-8C38-B20404D79E6D}"/>
              </a:ext>
            </a:extLst>
          </p:cNvPr>
          <p:cNvSpPr>
            <a:spLocks noGrp="1"/>
          </p:cNvSpPr>
          <p:nvPr>
            <p:ph type="title"/>
          </p:nvPr>
        </p:nvSpPr>
        <p:spPr>
          <a:xfrm>
            <a:off x="548640" y="488561"/>
            <a:ext cx="10687175" cy="514616"/>
          </a:xfrm>
        </p:spPr>
        <p:txBody>
          <a:bodyPr/>
          <a:lstStyle/>
          <a:p>
            <a:r>
              <a:rPr lang="en-US" b="0" i="0" dirty="0">
                <a:effectLst/>
                <a:latin typeface="-apple-system"/>
              </a:rPr>
              <a:t>When to use sequences</a:t>
            </a:r>
            <a:br>
              <a:rPr lang="en-US" b="0" i="0" dirty="0">
                <a:effectLst/>
                <a:latin typeface="-apple-system"/>
              </a:rPr>
            </a:br>
            <a:endParaRPr lang="en-US" dirty="0"/>
          </a:p>
        </p:txBody>
      </p:sp>
      <p:sp>
        <p:nvSpPr>
          <p:cNvPr id="4" name="Date Placeholder 3">
            <a:extLst>
              <a:ext uri="{FF2B5EF4-FFF2-40B4-BE49-F238E27FC236}">
                <a16:creationId xmlns:a16="http://schemas.microsoft.com/office/drawing/2014/main" id="{68F14A45-2436-49B4-9D5F-16367CFBA81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78E228C-DE5E-45E7-BF29-61B06DF3F97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31E113B-A372-468C-9130-539B4A435430}"/>
              </a:ext>
            </a:extLst>
          </p:cNvPr>
          <p:cNvSpPr>
            <a:spLocks noGrp="1"/>
          </p:cNvSpPr>
          <p:nvPr>
            <p:ph type="sldNum" sz="quarter" idx="16"/>
          </p:nvPr>
        </p:nvSpPr>
        <p:spPr/>
        <p:txBody>
          <a:bodyPr/>
          <a:lstStyle/>
          <a:p>
            <a:fld id="{2533969A-88D7-D043-9145-D433A02B4603}" type="slidenum">
              <a:rPr lang="en-US" smtClean="0"/>
              <a:pPr/>
              <a:t>30</a:t>
            </a:fld>
            <a:endParaRPr lang="en-US" dirty="0"/>
          </a:p>
        </p:txBody>
      </p:sp>
    </p:spTree>
    <p:extLst>
      <p:ext uri="{BB962C8B-B14F-4D97-AF65-F5344CB8AC3E}">
        <p14:creationId xmlns:p14="http://schemas.microsoft.com/office/powerpoint/2010/main" val="909297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03A84-89A2-4925-A622-6AA56D3F6FD9}"/>
              </a:ext>
            </a:extLst>
          </p:cNvPr>
          <p:cNvSpPr>
            <a:spLocks noGrp="1"/>
          </p:cNvSpPr>
          <p:nvPr>
            <p:ph sz="quarter" idx="13"/>
          </p:nvPr>
        </p:nvSpPr>
        <p:spPr>
          <a:xfrm>
            <a:off x="548640" y="656948"/>
            <a:ext cx="10687175" cy="5542684"/>
          </a:xfrm>
        </p:spPr>
        <p:txBody>
          <a:bodyPr/>
          <a:lstStyle/>
          <a:p>
            <a:pPr marL="0" indent="0">
              <a:buNone/>
            </a:pPr>
            <a:r>
              <a:rPr lang="en-US" sz="2000" b="1" dirty="0">
                <a:latin typeface="Calibri" panose="020F0502020204030204" pitchFamily="34" charset="0"/>
                <a:cs typeface="Calibri" panose="020F0502020204030204" pitchFamily="34" charset="0"/>
              </a:rPr>
              <a:t>Alter sequence</a:t>
            </a:r>
          </a:p>
          <a:p>
            <a:r>
              <a:rPr lang="en-US" sz="1800" dirty="0"/>
              <a:t> Using Alter statement, we can alter the sequence</a:t>
            </a:r>
          </a:p>
          <a:p>
            <a:pPr marL="0" indent="0">
              <a:buNone/>
            </a:pPr>
            <a:r>
              <a:rPr lang="en-US" sz="2000" b="1" dirty="0">
                <a:latin typeface="Calibri" panose="020F0502020204030204" pitchFamily="34" charset="0"/>
                <a:cs typeface="Calibri" panose="020F0502020204030204" pitchFamily="34" charset="0"/>
              </a:rPr>
              <a:t>Getting sequences information</a:t>
            </a:r>
          </a:p>
          <a:p>
            <a:pPr marL="0" indent="0">
              <a:buNone/>
            </a:pPr>
            <a:endParaRPr lang="en-US" dirty="0"/>
          </a:p>
          <a:p>
            <a:pPr marL="0" indent="0">
              <a:buNone/>
            </a:pPr>
            <a:r>
              <a:rPr lang="en-US" sz="2000" dirty="0"/>
              <a:t>Drop the sequences</a:t>
            </a:r>
          </a:p>
          <a:p>
            <a:pPr marL="0" indent="0">
              <a:buNone/>
            </a:pPr>
            <a:r>
              <a:rPr lang="en-US" sz="2000" dirty="0"/>
              <a:t>      </a:t>
            </a:r>
          </a:p>
        </p:txBody>
      </p:sp>
      <p:sp>
        <p:nvSpPr>
          <p:cNvPr id="4" name="Date Placeholder 3">
            <a:extLst>
              <a:ext uri="{FF2B5EF4-FFF2-40B4-BE49-F238E27FC236}">
                <a16:creationId xmlns:a16="http://schemas.microsoft.com/office/drawing/2014/main" id="{5A1C9BB8-41ED-4C74-BE09-1E88017548C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6D702A9-4F6C-477F-8F6F-ED9D4C34C5B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6C7A5C5-0AFA-47FB-8B5C-3AF9F6556B58}"/>
              </a:ext>
            </a:extLst>
          </p:cNvPr>
          <p:cNvSpPr>
            <a:spLocks noGrp="1"/>
          </p:cNvSpPr>
          <p:nvPr>
            <p:ph type="sldNum" sz="quarter" idx="16"/>
          </p:nvPr>
        </p:nvSpPr>
        <p:spPr/>
        <p:txBody>
          <a:bodyPr/>
          <a:lstStyle/>
          <a:p>
            <a:fld id="{2533969A-88D7-D043-9145-D433A02B4603}" type="slidenum">
              <a:rPr lang="en-US" smtClean="0"/>
              <a:pPr/>
              <a:t>31</a:t>
            </a:fld>
            <a:endParaRPr lang="en-US" dirty="0"/>
          </a:p>
        </p:txBody>
      </p:sp>
      <p:sp>
        <p:nvSpPr>
          <p:cNvPr id="7" name="Rectangle 6">
            <a:extLst>
              <a:ext uri="{FF2B5EF4-FFF2-40B4-BE49-F238E27FC236}">
                <a16:creationId xmlns:a16="http://schemas.microsoft.com/office/drawing/2014/main" id="{5E4F78B3-96E3-4C5C-8287-C9E41DE6703C}"/>
              </a:ext>
            </a:extLst>
          </p:cNvPr>
          <p:cNvSpPr/>
          <p:nvPr/>
        </p:nvSpPr>
        <p:spPr>
          <a:xfrm>
            <a:off x="878889" y="2050742"/>
            <a:ext cx="8797771" cy="39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SELECT * From </a:t>
            </a:r>
            <a:r>
              <a:rPr lang="en-US" dirty="0" err="1">
                <a:solidFill>
                  <a:schemeClr val="bg2"/>
                </a:solidFill>
              </a:rPr>
              <a:t>sys.sequences</a:t>
            </a:r>
            <a:r>
              <a:rPr lang="en-US" dirty="0">
                <a:solidFill>
                  <a:schemeClr val="bg2"/>
                </a:solidFill>
              </a:rPr>
              <a:t>;</a:t>
            </a:r>
          </a:p>
        </p:txBody>
      </p:sp>
      <p:sp>
        <p:nvSpPr>
          <p:cNvPr id="8" name="Rectangle 7">
            <a:extLst>
              <a:ext uri="{FF2B5EF4-FFF2-40B4-BE49-F238E27FC236}">
                <a16:creationId xmlns:a16="http://schemas.microsoft.com/office/drawing/2014/main" id="{816F00E1-D800-4108-9AAA-4A3C28F83633}"/>
              </a:ext>
            </a:extLst>
          </p:cNvPr>
          <p:cNvSpPr/>
          <p:nvPr/>
        </p:nvSpPr>
        <p:spPr>
          <a:xfrm>
            <a:off x="878889" y="3302493"/>
            <a:ext cx="8797771" cy="39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Drop sequence </a:t>
            </a:r>
            <a:r>
              <a:rPr lang="en-US" dirty="0" err="1">
                <a:solidFill>
                  <a:schemeClr val="bg2"/>
                </a:solidFill>
              </a:rPr>
              <a:t>sequence_name</a:t>
            </a:r>
            <a:r>
              <a:rPr lang="en-US" dirty="0">
                <a:solidFill>
                  <a:schemeClr val="bg2"/>
                </a:solidFill>
              </a:rPr>
              <a:t>;</a:t>
            </a:r>
          </a:p>
        </p:txBody>
      </p:sp>
    </p:spTree>
    <p:extLst>
      <p:ext uri="{BB962C8B-B14F-4D97-AF65-F5344CB8AC3E}">
        <p14:creationId xmlns:p14="http://schemas.microsoft.com/office/powerpoint/2010/main" val="914336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DDFE841-C496-4530-B664-F50205EEF932}"/>
              </a:ext>
            </a:extLst>
          </p:cNvPr>
          <p:cNvSpPr>
            <a:spLocks noGrp="1"/>
          </p:cNvSpPr>
          <p:nvPr>
            <p:ph type="ctrTitle"/>
          </p:nvPr>
        </p:nvSpPr>
        <p:spPr>
          <a:xfrm>
            <a:off x="548641" y="2000805"/>
            <a:ext cx="9307763" cy="761850"/>
          </a:xfrm>
        </p:spPr>
        <p:txBody>
          <a:bodyPr/>
          <a:lstStyle/>
          <a:p>
            <a:pPr algn="ctr"/>
            <a:r>
              <a:rPr lang="en-US" sz="3200" dirty="0">
                <a:latin typeface="Calibri" panose="020F0502020204030204" pitchFamily="34" charset="0"/>
                <a:cs typeface="Calibri" panose="020F0502020204030204" pitchFamily="34" charset="0"/>
              </a:rPr>
              <a:t>Schema</a:t>
            </a:r>
          </a:p>
        </p:txBody>
      </p:sp>
      <p:sp>
        <p:nvSpPr>
          <p:cNvPr id="4" name="Date Placeholder 3">
            <a:extLst>
              <a:ext uri="{FF2B5EF4-FFF2-40B4-BE49-F238E27FC236}">
                <a16:creationId xmlns:a16="http://schemas.microsoft.com/office/drawing/2014/main" id="{9C5C67CF-0B3B-4026-9394-E64744191EE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39B1DBA-2D63-4BF6-8A01-39634CD39D80}"/>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E8F87E7-44AE-4300-A48B-DB8AE20045CB}"/>
              </a:ext>
            </a:extLst>
          </p:cNvPr>
          <p:cNvSpPr>
            <a:spLocks noGrp="1"/>
          </p:cNvSpPr>
          <p:nvPr>
            <p:ph type="sldNum" sz="quarter" idx="12"/>
          </p:nvPr>
        </p:nvSpPr>
        <p:spPr/>
        <p:txBody>
          <a:bodyPr/>
          <a:lstStyle/>
          <a:p>
            <a:fld id="{2533969A-88D7-D043-9145-D433A02B4603}" type="slidenum">
              <a:rPr lang="en-US" smtClean="0"/>
              <a:pPr/>
              <a:t>32</a:t>
            </a:fld>
            <a:endParaRPr lang="en-US" dirty="0"/>
          </a:p>
        </p:txBody>
      </p:sp>
    </p:spTree>
    <p:extLst>
      <p:ext uri="{BB962C8B-B14F-4D97-AF65-F5344CB8AC3E}">
        <p14:creationId xmlns:p14="http://schemas.microsoft.com/office/powerpoint/2010/main" val="548765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1169B3-EF68-4980-A5EE-45C70783FBA6}"/>
              </a:ext>
            </a:extLst>
          </p:cNvPr>
          <p:cNvSpPr>
            <a:spLocks noGrp="1"/>
          </p:cNvSpPr>
          <p:nvPr>
            <p:ph sz="quarter" idx="13"/>
          </p:nvPr>
        </p:nvSpPr>
        <p:spPr>
          <a:xfrm>
            <a:off x="548640" y="532660"/>
            <a:ext cx="10687175" cy="5666972"/>
          </a:xfrm>
        </p:spPr>
        <p:txBody>
          <a:bodyPr/>
          <a:lstStyle/>
          <a:p>
            <a:pPr marL="0" indent="0">
              <a:buNone/>
            </a:pPr>
            <a:r>
              <a:rPr lang="en-US" sz="2400" b="1" spc="20" dirty="0">
                <a:solidFill>
                  <a:srgbClr val="022D75"/>
                </a:solidFill>
                <a:effectLst/>
                <a:latin typeface="Calibri" panose="020F0502020204030204" pitchFamily="34" charset="0"/>
                <a:ea typeface="Calibri" panose="020F0502020204030204" pitchFamily="34" charset="0"/>
                <a:cs typeface="Calibri" panose="020F0502020204030204" pitchFamily="34" charset="0"/>
              </a:rPr>
              <a:t>Overview of Schema</a:t>
            </a:r>
          </a:p>
          <a:p>
            <a:r>
              <a:rPr lang="en-US" sz="1600" spc="20" dirty="0">
                <a:solidFill>
                  <a:srgbClr val="181717"/>
                </a:solidFill>
                <a:effectLst/>
                <a:latin typeface="Verdana" panose="020B0604030504040204" pitchFamily="34" charset="0"/>
                <a:ea typeface="Calibri" panose="020F0502020204030204" pitchFamily="34" charset="0"/>
                <a:cs typeface="Times New Roman" panose="02020603050405020304" pitchFamily="18" charset="0"/>
              </a:rPr>
              <a:t>schema is a logical collection of database objects such as tables, views, stored procedures, indexes, triggers, functions. </a:t>
            </a:r>
          </a:p>
          <a:p>
            <a:r>
              <a:rPr lang="en-US" sz="1600" spc="20" dirty="0">
                <a:solidFill>
                  <a:srgbClr val="181717"/>
                </a:solidFill>
                <a:effectLst/>
                <a:latin typeface="Verdana" panose="020B0604030504040204" pitchFamily="34" charset="0"/>
                <a:ea typeface="Calibri" panose="020F0502020204030204" pitchFamily="34" charset="0"/>
                <a:cs typeface="Times New Roman" panose="02020603050405020304" pitchFamily="18" charset="0"/>
              </a:rPr>
              <a:t>It can be thought of as a container, created by a database user. The database user who creates a schema is the schema owner.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a:solidFill>
                  <a:srgbClr val="181717"/>
                </a:solidFill>
                <a:effectLst/>
                <a:latin typeface="Verdana" panose="020B0604030504040204" pitchFamily="34" charset="0"/>
                <a:ea typeface="Times New Roman" panose="02020603050405020304" pitchFamily="18" charset="0"/>
                <a:cs typeface="Times New Roman" panose="02020603050405020304" pitchFamily="18" charset="0"/>
              </a:rPr>
              <a:t>A schema can belong to only one database whereas a database can have one or multiple schemas.</a:t>
            </a:r>
            <a:endParaRPr lang="en-US" sz="1600" dirty="0">
              <a:solidFill>
                <a:srgbClr val="18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a:solidFill>
                  <a:srgbClr val="181717"/>
                </a:solidFill>
                <a:effectLst/>
                <a:latin typeface="Verdana" panose="020B0604030504040204" pitchFamily="34" charset="0"/>
                <a:ea typeface="Times New Roman" panose="02020603050405020304" pitchFamily="18" charset="0"/>
                <a:cs typeface="Times New Roman" panose="02020603050405020304" pitchFamily="18" charset="0"/>
              </a:rPr>
              <a:t>There are no restrictions on the number of objects in a schema.</a:t>
            </a:r>
            <a:endParaRPr lang="en-US" sz="1600" dirty="0">
              <a:solidFill>
                <a:srgbClr val="18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a:solidFill>
                  <a:srgbClr val="181717"/>
                </a:solidFill>
                <a:effectLst/>
                <a:latin typeface="Verdana" panose="020B0604030504040204" pitchFamily="34" charset="0"/>
                <a:ea typeface="Times New Roman" panose="02020603050405020304" pitchFamily="18" charset="0"/>
                <a:cs typeface="Times New Roman" panose="02020603050405020304" pitchFamily="18" charset="0"/>
              </a:rPr>
              <a:t>SQL Server provides us with a few built-in schemas such as dbo, guest, sys, etc.</a:t>
            </a:r>
            <a:endParaRPr lang="en-US" sz="1600" dirty="0">
              <a:solidFill>
                <a:srgbClr val="18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a:solidFill>
                  <a:srgbClr val="181717"/>
                </a:solidFill>
                <a:effectLst/>
                <a:latin typeface="Verdana" panose="020B0604030504040204" pitchFamily="34" charset="0"/>
                <a:ea typeface="Times New Roman" panose="02020603050405020304" pitchFamily="18" charset="0"/>
                <a:cs typeface="Times New Roman" panose="02020603050405020304" pitchFamily="18" charset="0"/>
              </a:rPr>
              <a:t>dbo is the default schema for a newly created database.</a:t>
            </a:r>
            <a:endParaRPr lang="en-US" sz="1600" dirty="0">
              <a:solidFill>
                <a:srgbClr val="18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a:solidFill>
                  <a:srgbClr val="181717"/>
                </a:solidFill>
                <a:effectLst/>
                <a:latin typeface="Verdana" panose="020B0604030504040204" pitchFamily="34" charset="0"/>
                <a:ea typeface="Times New Roman" panose="02020603050405020304" pitchFamily="18" charset="0"/>
                <a:cs typeface="Times New Roman" panose="02020603050405020304" pitchFamily="18" charset="0"/>
              </a:rPr>
              <a:t>Schema ownership can be transferred from one user to another user in the same database.</a:t>
            </a:r>
            <a:endParaRPr lang="en-US" sz="1600" dirty="0">
              <a:solidFill>
                <a:srgbClr val="18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a:solidFill>
                  <a:srgbClr val="181717"/>
                </a:solidFill>
                <a:effectLst/>
                <a:latin typeface="Verdana" panose="020B0604030504040204" pitchFamily="34" charset="0"/>
                <a:ea typeface="Times New Roman" panose="02020603050405020304" pitchFamily="18" charset="0"/>
                <a:cs typeface="Times New Roman" panose="02020603050405020304" pitchFamily="18" charset="0"/>
              </a:rPr>
              <a:t>A database user can be dropped without dropping the database objects owned by the user. But the schema cannot be deleted if it owns database objects.</a:t>
            </a:r>
            <a:endParaRPr lang="en-US" sz="1600" dirty="0">
              <a:solidFill>
                <a:srgbClr val="181717"/>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EA5E25D0-BF3F-4A9F-87D1-068D85C9834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77A3693-9C8C-45AF-963A-E6208C1E519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B1877237-E630-4B8A-A7D9-3DA3B1BA1B16}"/>
              </a:ext>
            </a:extLst>
          </p:cNvPr>
          <p:cNvSpPr>
            <a:spLocks noGrp="1"/>
          </p:cNvSpPr>
          <p:nvPr>
            <p:ph type="sldNum" sz="quarter" idx="16"/>
          </p:nvPr>
        </p:nvSpPr>
        <p:spPr/>
        <p:txBody>
          <a:bodyPr/>
          <a:lstStyle/>
          <a:p>
            <a:fld id="{2533969A-88D7-D043-9145-D433A02B4603}" type="slidenum">
              <a:rPr lang="en-US" smtClean="0"/>
              <a:pPr/>
              <a:t>33</a:t>
            </a:fld>
            <a:endParaRPr lang="en-US" dirty="0"/>
          </a:p>
        </p:txBody>
      </p:sp>
    </p:spTree>
    <p:extLst>
      <p:ext uri="{BB962C8B-B14F-4D97-AF65-F5344CB8AC3E}">
        <p14:creationId xmlns:p14="http://schemas.microsoft.com/office/powerpoint/2010/main" val="1556928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F72A6A-F381-4D22-BC36-937EB0712AB0}"/>
              </a:ext>
            </a:extLst>
          </p:cNvPr>
          <p:cNvSpPr>
            <a:spLocks noGrp="1"/>
          </p:cNvSpPr>
          <p:nvPr>
            <p:ph sz="quarter" idx="13"/>
          </p:nvPr>
        </p:nvSpPr>
        <p:spPr>
          <a:xfrm>
            <a:off x="548640" y="443883"/>
            <a:ext cx="10687175" cy="5755749"/>
          </a:xfrm>
        </p:spPr>
        <p:txBody>
          <a:bodyPr/>
          <a:lstStyle/>
          <a:p>
            <a:r>
              <a:rPr lang="en-US" sz="2000" dirty="0">
                <a:latin typeface="Calibri" panose="020F0502020204030204" pitchFamily="34" charset="0"/>
                <a:cs typeface="Calibri" panose="020F0502020204030204" pitchFamily="34" charset="0"/>
              </a:rPr>
              <a:t>Syntax for Schema creation </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a:p>
            <a:pPr marL="0" indent="0">
              <a:spcBef>
                <a:spcPts val="0"/>
              </a:spcBef>
              <a:spcAft>
                <a:spcPts val="600"/>
              </a:spcAft>
              <a:buNone/>
            </a:pPr>
            <a:r>
              <a:rPr lang="en-US" sz="20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Note : </a:t>
            </a:r>
            <a:r>
              <a:rPr lang="en-US" sz="1600" spc="20" dirty="0">
                <a:solidFill>
                  <a:srgbClr val="181717"/>
                </a:solidFill>
                <a:effectLst/>
                <a:latin typeface="Verdana" panose="020B0604030504040204" pitchFamily="34" charset="0"/>
                <a:ea typeface="Calibri" panose="020F0502020204030204" pitchFamily="34" charset="0"/>
                <a:cs typeface="Times New Roman" panose="02020603050405020304" pitchFamily="18" charset="0"/>
              </a:rPr>
              <a:t>After you create a schema, you can create objects under this schema and grant</a:t>
            </a:r>
          </a:p>
          <a:p>
            <a:pPr marL="0" indent="0">
              <a:spcBef>
                <a:spcPts val="0"/>
              </a:spcBef>
              <a:spcAft>
                <a:spcPts val="600"/>
              </a:spcAft>
              <a:buNone/>
            </a:pPr>
            <a:r>
              <a:rPr lang="en-US" sz="1600" spc="20" dirty="0">
                <a:solidFill>
                  <a:srgbClr val="181717"/>
                </a:solidFill>
                <a:latin typeface="Verdana" panose="020B0604030504040204" pitchFamily="34" charset="0"/>
                <a:ea typeface="Calibri" panose="020F0502020204030204" pitchFamily="34" charset="0"/>
                <a:cs typeface="Times New Roman" panose="02020603050405020304" pitchFamily="18" charset="0"/>
              </a:rPr>
              <a:t>         </a:t>
            </a:r>
            <a:r>
              <a:rPr lang="en-US" sz="1600" spc="20" dirty="0">
                <a:solidFill>
                  <a:srgbClr val="181717"/>
                </a:solidFill>
                <a:effectLst/>
                <a:latin typeface="Verdana" panose="020B0604030504040204" pitchFamily="34" charset="0"/>
                <a:ea typeface="Calibri" panose="020F0502020204030204" pitchFamily="34" charset="0"/>
                <a:cs typeface="Times New Roman" panose="02020603050405020304" pitchFamily="18" charset="0"/>
              </a:rPr>
              <a:t>  permissions to other users.</a:t>
            </a:r>
          </a:p>
          <a:p>
            <a:pPr marL="0" indent="0">
              <a:buNone/>
            </a:pPr>
            <a:r>
              <a:rPr lang="en-US" sz="1800" spc="20" dirty="0">
                <a:solidFill>
                  <a:srgbClr val="181717"/>
                </a:solidFill>
                <a:latin typeface="Verdana" panose="020B0604030504040204" pitchFamily="34" charset="0"/>
                <a:ea typeface="Calibri" panose="020F0502020204030204" pitchFamily="34" charset="0"/>
                <a:cs typeface="Times New Roman" panose="02020603050405020304" pitchFamily="18" charset="0"/>
              </a:rPr>
              <a:t>  </a:t>
            </a:r>
            <a:r>
              <a:rPr lang="en-US" sz="1800" b="1" dirty="0">
                <a:solidFill>
                  <a:srgbClr val="181717"/>
                </a:solidFill>
                <a:effectLst/>
                <a:latin typeface="Segoe UI" panose="020B0502040204020203" pitchFamily="34" charset="0"/>
                <a:ea typeface="Times New Roman" panose="02020603050405020304" pitchFamily="18" charset="0"/>
                <a:cs typeface="Times New Roman" panose="02020603050405020304" pitchFamily="18" charset="0"/>
              </a:rPr>
              <a:t>Modify Schema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15" dirty="0">
                <a:solidFill>
                  <a:srgbClr val="181717"/>
                </a:solidFill>
                <a:latin typeface="Verdana" panose="020B0604030504040204" pitchFamily="34" charset="0"/>
                <a:ea typeface="Calibri" panose="020F0502020204030204" pitchFamily="34" charset="0"/>
                <a:cs typeface="Times New Roman" panose="02020603050405020304" pitchFamily="18" charset="0"/>
              </a:rPr>
              <a:t>T</a:t>
            </a:r>
            <a:r>
              <a:rPr lang="en-US" sz="1800" spc="15" dirty="0">
                <a:solidFill>
                  <a:srgbClr val="181717"/>
                </a:solidFill>
                <a:effectLst/>
                <a:latin typeface="Verdana" panose="020B0604030504040204" pitchFamily="34" charset="0"/>
                <a:ea typeface="Times New Roman" panose="02020603050405020304" pitchFamily="18" charset="0"/>
                <a:cs typeface="Times New Roman" panose="02020603050405020304" pitchFamily="18" charset="0"/>
              </a:rPr>
              <a:t>o transfer database objects from one schema to another schema in the same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a:t>
            </a:r>
            <a:r>
              <a:rPr lang="en-US" sz="1800" b="1" dirty="0">
                <a:solidFill>
                  <a:srgbClr val="181717"/>
                </a:solidFill>
                <a:effectLst/>
                <a:latin typeface="Segoe UI" panose="020B0502040204020203" pitchFamily="34" charset="0"/>
                <a:ea typeface="Times New Roman" panose="02020603050405020304" pitchFamily="18" charset="0"/>
                <a:cs typeface="Times New Roman" panose="02020603050405020304" pitchFamily="18" charset="0"/>
              </a:rPr>
              <a:t>Delete a Schema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600" spc="15" dirty="0">
                <a:solidFill>
                  <a:srgbClr val="181717"/>
                </a:solidFill>
                <a:latin typeface="Verdana" panose="020B0604030504040204" pitchFamily="34" charset="0"/>
                <a:cs typeface="Times New Roman" panose="02020603050405020304" pitchFamily="18" charset="0"/>
              </a:rPr>
              <a:t>    </a:t>
            </a:r>
            <a:r>
              <a:rPr lang="en-US" sz="1400" spc="15" dirty="0">
                <a:solidFill>
                  <a:srgbClr val="181717"/>
                </a:solidFill>
                <a:latin typeface="Verdana" panose="020B0604030504040204" pitchFamily="34" charset="0"/>
                <a:cs typeface="Times New Roman" panose="02020603050405020304" pitchFamily="18" charset="0"/>
              </a:rPr>
              <a:t>D</a:t>
            </a:r>
            <a:r>
              <a:rPr lang="en-US" sz="1400" spc="15" dirty="0">
                <a:solidFill>
                  <a:srgbClr val="181717"/>
                </a:solidFill>
                <a:effectLst/>
                <a:latin typeface="Verdana" panose="020B0604030504040204" pitchFamily="34" charset="0"/>
                <a:ea typeface="Times New Roman" panose="02020603050405020304" pitchFamily="18" charset="0"/>
                <a:cs typeface="Times New Roman" panose="02020603050405020304" pitchFamily="18" charset="0"/>
              </a:rPr>
              <a:t>eletes a schema from the database. The schema that is being dropped must not contain any   database objects. If the schema contains objects, the DROP statement fails.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Modify Schema Owner </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ALTER AUTHORIZATION ON SCHEMA :: </a:t>
            </a:r>
            <a:r>
              <a:rPr lang="en-US" sz="2000" b="1" dirty="0" err="1">
                <a:latin typeface="Calibri" panose="020F0502020204030204" pitchFamily="34" charset="0"/>
                <a:cs typeface="Calibri" panose="020F0502020204030204" pitchFamily="34" charset="0"/>
              </a:rPr>
              <a:t>hrdbo</a:t>
            </a:r>
            <a:r>
              <a:rPr lang="en-US" sz="2000" b="1" dirty="0">
                <a:latin typeface="Calibri" panose="020F0502020204030204" pitchFamily="34" charset="0"/>
                <a:cs typeface="Calibri" panose="020F0502020204030204" pitchFamily="34" charset="0"/>
              </a:rPr>
              <a:t> TO dbo</a:t>
            </a:r>
          </a:p>
        </p:txBody>
      </p:sp>
      <p:sp>
        <p:nvSpPr>
          <p:cNvPr id="4" name="Date Placeholder 3">
            <a:extLst>
              <a:ext uri="{FF2B5EF4-FFF2-40B4-BE49-F238E27FC236}">
                <a16:creationId xmlns:a16="http://schemas.microsoft.com/office/drawing/2014/main" id="{5292C66A-ABE1-40B0-8045-FCDB24C9B9C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3DA0D63-D9DE-4FD1-9E5F-12F717CE9392}"/>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FA0547F-7C56-4801-801D-8A6A6BBB4A4E}"/>
              </a:ext>
            </a:extLst>
          </p:cNvPr>
          <p:cNvSpPr>
            <a:spLocks noGrp="1"/>
          </p:cNvSpPr>
          <p:nvPr>
            <p:ph type="sldNum" sz="quarter" idx="16"/>
          </p:nvPr>
        </p:nvSpPr>
        <p:spPr/>
        <p:txBody>
          <a:bodyPr/>
          <a:lstStyle/>
          <a:p>
            <a:fld id="{2533969A-88D7-D043-9145-D433A02B4603}" type="slidenum">
              <a:rPr lang="en-US" smtClean="0"/>
              <a:pPr/>
              <a:t>34</a:t>
            </a:fld>
            <a:endParaRPr lang="en-US" dirty="0"/>
          </a:p>
        </p:txBody>
      </p:sp>
      <p:sp>
        <p:nvSpPr>
          <p:cNvPr id="7" name="Rectangle 6">
            <a:extLst>
              <a:ext uri="{FF2B5EF4-FFF2-40B4-BE49-F238E27FC236}">
                <a16:creationId xmlns:a16="http://schemas.microsoft.com/office/drawing/2014/main" id="{F1D9289C-3687-4B26-93BC-7B4E016834F8}"/>
              </a:ext>
            </a:extLst>
          </p:cNvPr>
          <p:cNvSpPr/>
          <p:nvPr/>
        </p:nvSpPr>
        <p:spPr>
          <a:xfrm>
            <a:off x="878888" y="852257"/>
            <a:ext cx="6800295" cy="46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Schema &lt;</a:t>
            </a:r>
            <a:r>
              <a:rPr lang="en-US" dirty="0" err="1">
                <a:solidFill>
                  <a:schemeClr val="bg2"/>
                </a:solidFill>
              </a:rPr>
              <a:t>Schema_name</a:t>
            </a:r>
            <a:r>
              <a:rPr lang="en-US" dirty="0">
                <a:solidFill>
                  <a:schemeClr val="bg2"/>
                </a:solidFill>
              </a:rPr>
              <a:t>&gt; Authorization &lt;</a:t>
            </a:r>
            <a:r>
              <a:rPr lang="en-US" dirty="0" err="1">
                <a:solidFill>
                  <a:schemeClr val="bg2"/>
                </a:solidFill>
              </a:rPr>
              <a:t>user_name</a:t>
            </a:r>
            <a:r>
              <a:rPr lang="en-US" dirty="0">
                <a:solidFill>
                  <a:schemeClr val="bg2"/>
                </a:solidFill>
              </a:rPr>
              <a:t>&gt;</a:t>
            </a:r>
          </a:p>
        </p:txBody>
      </p:sp>
      <p:sp>
        <p:nvSpPr>
          <p:cNvPr id="9" name="Rectangle 8">
            <a:extLst>
              <a:ext uri="{FF2B5EF4-FFF2-40B4-BE49-F238E27FC236}">
                <a16:creationId xmlns:a16="http://schemas.microsoft.com/office/drawing/2014/main" id="{AD7BBBB2-A7AE-49CF-A2FD-B7495D413BCF}"/>
              </a:ext>
            </a:extLst>
          </p:cNvPr>
          <p:cNvSpPr/>
          <p:nvPr/>
        </p:nvSpPr>
        <p:spPr>
          <a:xfrm>
            <a:off x="878889" y="3551069"/>
            <a:ext cx="7235301" cy="248574"/>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Alter </a:t>
            </a:r>
            <a:r>
              <a:rPr lang="en-US" dirty="0" err="1">
                <a:solidFill>
                  <a:schemeClr val="bg2"/>
                </a:solidFill>
              </a:rPr>
              <a:t>Schma</a:t>
            </a:r>
            <a:r>
              <a:rPr lang="en-US" dirty="0">
                <a:solidFill>
                  <a:schemeClr val="bg2"/>
                </a:solidFill>
              </a:rPr>
              <a:t> </a:t>
            </a:r>
            <a:r>
              <a:rPr lang="en-US" dirty="0" err="1">
                <a:solidFill>
                  <a:schemeClr val="bg2"/>
                </a:solidFill>
              </a:rPr>
              <a:t>hrdbo</a:t>
            </a:r>
            <a:r>
              <a:rPr lang="en-US" dirty="0">
                <a:solidFill>
                  <a:schemeClr val="bg2"/>
                </a:solidFill>
              </a:rPr>
              <a:t> Transfer OBJECT :: </a:t>
            </a:r>
            <a:r>
              <a:rPr lang="en-US" dirty="0" err="1">
                <a:solidFill>
                  <a:schemeClr val="bg2"/>
                </a:solidFill>
              </a:rPr>
              <a:t>dbo.Employee</a:t>
            </a:r>
            <a:r>
              <a:rPr lang="en-US" dirty="0">
                <a:solidFill>
                  <a:schemeClr val="bg2"/>
                </a:solidFill>
              </a:rPr>
              <a:t>;</a:t>
            </a:r>
          </a:p>
        </p:txBody>
      </p:sp>
      <p:sp>
        <p:nvSpPr>
          <p:cNvPr id="10" name="Rectangle 9">
            <a:extLst>
              <a:ext uri="{FF2B5EF4-FFF2-40B4-BE49-F238E27FC236}">
                <a16:creationId xmlns:a16="http://schemas.microsoft.com/office/drawing/2014/main" id="{F798D72A-99B4-41E7-85D4-927B9656816D}"/>
              </a:ext>
            </a:extLst>
          </p:cNvPr>
          <p:cNvSpPr/>
          <p:nvPr/>
        </p:nvSpPr>
        <p:spPr>
          <a:xfrm>
            <a:off x="958788" y="5264459"/>
            <a:ext cx="6968971" cy="248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solidFill>
                <a:effectLst/>
                <a:latin typeface="Courier New" panose="02070309020205020404" pitchFamily="49" charset="0"/>
                <a:ea typeface="Times New Roman" panose="02020603050405020304" pitchFamily="18" charset="0"/>
                <a:cs typeface="Times New Roman" panose="02020603050405020304" pitchFamily="18" charset="0"/>
              </a:rPr>
              <a:t>DROP SCHEMA [IF EXISTS] </a:t>
            </a:r>
            <a:r>
              <a:rPr lang="en-US" sz="1800" dirty="0" err="1">
                <a:solidFill>
                  <a:schemeClr val="bg2"/>
                </a:solidFill>
                <a:effectLst/>
                <a:latin typeface="Courier New" panose="02070309020205020404" pitchFamily="49" charset="0"/>
                <a:ea typeface="Times New Roman" panose="02020603050405020304" pitchFamily="18" charset="0"/>
                <a:cs typeface="Times New Roman" panose="02020603050405020304" pitchFamily="18" charset="0"/>
              </a:rPr>
              <a:t>schema_name</a:t>
            </a:r>
            <a:endParaRPr lang="en-US"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6495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5E10-7551-473E-BAB1-7EA2F754E011}"/>
              </a:ext>
            </a:extLst>
          </p:cNvPr>
          <p:cNvSpPr>
            <a:spLocks noGrp="1"/>
          </p:cNvSpPr>
          <p:nvPr>
            <p:ph type="ctrTitle"/>
          </p:nvPr>
        </p:nvSpPr>
        <p:spPr/>
        <p:txBody>
          <a:bodyPr/>
          <a:lstStyle/>
          <a:p>
            <a:pPr algn="ctr"/>
            <a:r>
              <a:rPr lang="en-US" sz="3200" dirty="0">
                <a:latin typeface="Calibri" panose="020F0502020204030204" pitchFamily="34" charset="0"/>
                <a:cs typeface="Calibri" panose="020F0502020204030204" pitchFamily="34" charset="0"/>
              </a:rPr>
              <a:t>SubQueries</a:t>
            </a:r>
          </a:p>
        </p:txBody>
      </p:sp>
      <p:sp>
        <p:nvSpPr>
          <p:cNvPr id="3" name="Date Placeholder 2">
            <a:extLst>
              <a:ext uri="{FF2B5EF4-FFF2-40B4-BE49-F238E27FC236}">
                <a16:creationId xmlns:a16="http://schemas.microsoft.com/office/drawing/2014/main" id="{D06CAC25-F933-4DB6-83BA-0F24B4F11D2A}"/>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C4BF85AD-3983-4CA2-B162-35020FA3D37F}"/>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6B1D6317-ABEE-48BA-B4F8-4968DDE93B76}"/>
              </a:ext>
            </a:extLst>
          </p:cNvPr>
          <p:cNvSpPr>
            <a:spLocks noGrp="1"/>
          </p:cNvSpPr>
          <p:nvPr>
            <p:ph type="sldNum" sz="quarter" idx="12"/>
          </p:nvPr>
        </p:nvSpPr>
        <p:spPr/>
        <p:txBody>
          <a:bodyPr/>
          <a:lstStyle/>
          <a:p>
            <a:fld id="{2533969A-88D7-D043-9145-D433A02B4603}" type="slidenum">
              <a:rPr lang="en-US" smtClean="0"/>
              <a:pPr/>
              <a:t>35</a:t>
            </a:fld>
            <a:endParaRPr lang="en-US" dirty="0"/>
          </a:p>
        </p:txBody>
      </p:sp>
    </p:spTree>
    <p:extLst>
      <p:ext uri="{BB962C8B-B14F-4D97-AF65-F5344CB8AC3E}">
        <p14:creationId xmlns:p14="http://schemas.microsoft.com/office/powerpoint/2010/main" val="166271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686D0F-9CDC-4B76-BB39-A59CAFD4B9C6}"/>
              </a:ext>
            </a:extLst>
          </p:cNvPr>
          <p:cNvSpPr>
            <a:spLocks noGrp="1"/>
          </p:cNvSpPr>
          <p:nvPr>
            <p:ph sz="quarter" idx="13"/>
          </p:nvPr>
        </p:nvSpPr>
        <p:spPr>
          <a:xfrm>
            <a:off x="548640" y="1056443"/>
            <a:ext cx="10687175" cy="5349705"/>
          </a:xfrm>
        </p:spPr>
        <p:txBody>
          <a:bodyPr/>
          <a:lstStyle/>
          <a:p>
            <a:pPr>
              <a:lnSpc>
                <a:spcPct val="107000"/>
              </a:lnSpc>
              <a:spcAft>
                <a:spcPts val="800"/>
              </a:spcAft>
            </a:pPr>
            <a:endParaRPr lang="en-US" sz="1600"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600" dirty="0">
                <a:solidFill>
                  <a:srgbClr val="333333"/>
                </a:solidFill>
                <a:latin typeface="Calibri" panose="020F0502020204030204" pitchFamily="34" charset="0"/>
                <a:ea typeface="Calibri" panose="020F0502020204030204" pitchFamily="34" charset="0"/>
                <a:cs typeface="Calibri" panose="020F0502020204030204" pitchFamily="34" charset="0"/>
              </a:rPr>
              <a:t>A</a:t>
            </a:r>
            <a:r>
              <a:rPr lang="en-US" sz="16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subquery is a query within a query.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6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You can create subqueries within your SQL statements. These subqueries can reside in the select, where, From clauses and Insert, Update and Delete statements.</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600" dirty="0">
                <a:solidFill>
                  <a:srgbClr val="333333"/>
                </a:solidFill>
                <a:latin typeface="Calibri" panose="020F0502020204030204" pitchFamily="34" charset="0"/>
                <a:ea typeface="Calibri" panose="020F0502020204030204" pitchFamily="34" charset="0"/>
                <a:cs typeface="Calibri" panose="020F0502020204030204" pitchFamily="34" charset="0"/>
              </a:rPr>
              <a:t>A </a:t>
            </a:r>
            <a:r>
              <a:rPr lang="en-US" sz="16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subquery is also called an INNER QUERY or INNER SELECT and The main query is called Outer Query or Outer select.</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600" dirty="0">
                <a:solidFill>
                  <a:srgbClr val="333333"/>
                </a:solidFill>
                <a:latin typeface="Calibri" panose="020F0502020204030204" pitchFamily="34" charset="0"/>
                <a:ea typeface="Calibri" panose="020F0502020204030204" pitchFamily="34" charset="0"/>
                <a:cs typeface="Calibri" panose="020F0502020204030204" pitchFamily="34" charset="0"/>
              </a:rPr>
              <a:t>T</a:t>
            </a:r>
            <a:r>
              <a:rPr lang="en-US" sz="16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he subquery will be found in the WHERE clause. These subqueries are also called </a:t>
            </a:r>
            <a:r>
              <a:rPr lang="en-US" sz="1600" b="1" dirty="0">
                <a:solidFill>
                  <a:schemeClr val="accent1"/>
                </a:solidFill>
                <a:effectLst/>
                <a:latin typeface="Calibri" panose="020F0502020204030204" pitchFamily="34" charset="0"/>
                <a:cs typeface="Calibri" panose="020F0502020204030204" pitchFamily="34" charset="0"/>
              </a:rPr>
              <a:t>nested subqueries</a:t>
            </a:r>
            <a:r>
              <a:rPr lang="en-US" sz="1600" dirty="0">
                <a:effectLst/>
                <a:latin typeface="Calibri" panose="020F0502020204030204" pitchFamily="34" charset="0"/>
                <a:cs typeface="Calibri" panose="020F0502020204030204" pitchFamily="34" charset="0"/>
              </a:rPr>
              <a:t>.</a:t>
            </a:r>
          </a:p>
          <a:p>
            <a:pPr>
              <a:lnSpc>
                <a:spcPct val="107000"/>
              </a:lnSpc>
              <a:spcAft>
                <a:spcPts val="800"/>
              </a:spcAft>
            </a:pPr>
            <a:r>
              <a:rPr lang="en-US" sz="16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 subquery can also be found in the FROM clause. These are called </a:t>
            </a:r>
            <a:r>
              <a:rPr lang="en-US" sz="16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inline views</a:t>
            </a:r>
            <a:r>
              <a:rPr lang="en-US" sz="16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Syntax : </a:t>
            </a:r>
          </a:p>
          <a:p>
            <a:pPr marL="0" indent="0">
              <a:buNone/>
            </a:pPr>
            <a:r>
              <a:rPr lang="en-US" dirty="0"/>
              <a:t>      </a:t>
            </a:r>
          </a:p>
        </p:txBody>
      </p:sp>
      <p:sp>
        <p:nvSpPr>
          <p:cNvPr id="3" name="Title 2">
            <a:extLst>
              <a:ext uri="{FF2B5EF4-FFF2-40B4-BE49-F238E27FC236}">
                <a16:creationId xmlns:a16="http://schemas.microsoft.com/office/drawing/2014/main" id="{DB281223-C919-4772-AE7D-C9EF6B70C428}"/>
              </a:ext>
            </a:extLst>
          </p:cNvPr>
          <p:cNvSpPr>
            <a:spLocks noGrp="1"/>
          </p:cNvSpPr>
          <p:nvPr>
            <p:ph type="title"/>
          </p:nvPr>
        </p:nvSpPr>
        <p:spPr>
          <a:xfrm>
            <a:off x="548640" y="488561"/>
            <a:ext cx="10687175" cy="567882"/>
          </a:xfrm>
        </p:spPr>
        <p:txBody>
          <a:bodyPr/>
          <a:lstStyle/>
          <a:p>
            <a:r>
              <a:rPr lang="en-US" dirty="0"/>
              <a:t>SubQueries</a:t>
            </a:r>
          </a:p>
        </p:txBody>
      </p:sp>
      <p:sp>
        <p:nvSpPr>
          <p:cNvPr id="4" name="Date Placeholder 3">
            <a:extLst>
              <a:ext uri="{FF2B5EF4-FFF2-40B4-BE49-F238E27FC236}">
                <a16:creationId xmlns:a16="http://schemas.microsoft.com/office/drawing/2014/main" id="{82F09067-B8C5-4A42-A18B-442A7660708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E3FFD57-BB9A-41E4-92BD-BF3999B0952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954DC87-E798-44D3-9F87-A65FD3887D66}"/>
              </a:ext>
            </a:extLst>
          </p:cNvPr>
          <p:cNvSpPr>
            <a:spLocks noGrp="1"/>
          </p:cNvSpPr>
          <p:nvPr>
            <p:ph type="sldNum" sz="quarter" idx="16"/>
          </p:nvPr>
        </p:nvSpPr>
        <p:spPr/>
        <p:txBody>
          <a:bodyPr/>
          <a:lstStyle/>
          <a:p>
            <a:fld id="{2533969A-88D7-D043-9145-D433A02B4603}" type="slidenum">
              <a:rPr lang="en-US" smtClean="0"/>
              <a:pPr/>
              <a:t>36</a:t>
            </a:fld>
            <a:endParaRPr lang="en-US" dirty="0"/>
          </a:p>
        </p:txBody>
      </p:sp>
      <p:pic>
        <p:nvPicPr>
          <p:cNvPr id="8" name="Picture 7" descr="Table&#10;&#10;Description automatically generated">
            <a:extLst>
              <a:ext uri="{FF2B5EF4-FFF2-40B4-BE49-F238E27FC236}">
                <a16:creationId xmlns:a16="http://schemas.microsoft.com/office/drawing/2014/main" id="{BC3F9AB3-B7FA-45F1-B73C-0D291D6A86F0}"/>
              </a:ext>
            </a:extLst>
          </p:cNvPr>
          <p:cNvPicPr>
            <a:picLocks noChangeAspect="1"/>
          </p:cNvPicPr>
          <p:nvPr/>
        </p:nvPicPr>
        <p:blipFill>
          <a:blip r:embed="rId2"/>
          <a:stretch>
            <a:fillRect/>
          </a:stretch>
        </p:blipFill>
        <p:spPr>
          <a:xfrm>
            <a:off x="4665278" y="4429958"/>
            <a:ext cx="5364945" cy="1848034"/>
          </a:xfrm>
          <a:prstGeom prst="rect">
            <a:avLst/>
          </a:prstGeom>
        </p:spPr>
      </p:pic>
      <p:cxnSp>
        <p:nvCxnSpPr>
          <p:cNvPr id="10" name="Straight Connector 9">
            <a:extLst>
              <a:ext uri="{FF2B5EF4-FFF2-40B4-BE49-F238E27FC236}">
                <a16:creationId xmlns:a16="http://schemas.microsoft.com/office/drawing/2014/main" id="{678325CC-0DCB-4A2C-8792-B1243E85A21A}"/>
              </a:ext>
            </a:extLst>
          </p:cNvPr>
          <p:cNvCxnSpPr/>
          <p:nvPr/>
        </p:nvCxnSpPr>
        <p:spPr>
          <a:xfrm flipH="1">
            <a:off x="2947481" y="4931923"/>
            <a:ext cx="2071991" cy="31128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35372C7-45BB-44F2-8FD6-EF01A5EF8589}"/>
              </a:ext>
            </a:extLst>
          </p:cNvPr>
          <p:cNvSpPr txBox="1"/>
          <p:nvPr/>
        </p:nvSpPr>
        <p:spPr>
          <a:xfrm>
            <a:off x="1402672" y="5308847"/>
            <a:ext cx="1411549" cy="369332"/>
          </a:xfrm>
          <a:prstGeom prst="rect">
            <a:avLst/>
          </a:prstGeom>
          <a:noFill/>
        </p:spPr>
        <p:txBody>
          <a:bodyPr wrap="square" rtlCol="0">
            <a:spAutoFit/>
          </a:bodyPr>
          <a:lstStyle/>
          <a:p>
            <a:r>
              <a:rPr lang="en-US" dirty="0"/>
              <a:t>Outer Query</a:t>
            </a:r>
          </a:p>
        </p:txBody>
      </p:sp>
      <p:cxnSp>
        <p:nvCxnSpPr>
          <p:cNvPr id="13" name="Straight Arrow Connector 12">
            <a:extLst>
              <a:ext uri="{FF2B5EF4-FFF2-40B4-BE49-F238E27FC236}">
                <a16:creationId xmlns:a16="http://schemas.microsoft.com/office/drawing/2014/main" id="{DEE2FE4D-FA08-407D-A46B-3B10D33F6BDD}"/>
              </a:ext>
            </a:extLst>
          </p:cNvPr>
          <p:cNvCxnSpPr/>
          <p:nvPr/>
        </p:nvCxnSpPr>
        <p:spPr>
          <a:xfrm flipV="1">
            <a:off x="3329126" y="5779363"/>
            <a:ext cx="3577701" cy="25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79B999-07F8-4088-8F12-8223870708EC}"/>
              </a:ext>
            </a:extLst>
          </p:cNvPr>
          <p:cNvSpPr txBox="1"/>
          <p:nvPr/>
        </p:nvSpPr>
        <p:spPr>
          <a:xfrm>
            <a:off x="1713390" y="6036816"/>
            <a:ext cx="1544715" cy="369332"/>
          </a:xfrm>
          <a:prstGeom prst="rect">
            <a:avLst/>
          </a:prstGeom>
          <a:noFill/>
        </p:spPr>
        <p:txBody>
          <a:bodyPr wrap="square" rtlCol="0">
            <a:spAutoFit/>
          </a:bodyPr>
          <a:lstStyle/>
          <a:p>
            <a:r>
              <a:rPr lang="en-US" dirty="0"/>
              <a:t>Inner Query</a:t>
            </a:r>
          </a:p>
        </p:txBody>
      </p:sp>
    </p:spTree>
    <p:extLst>
      <p:ext uri="{BB962C8B-B14F-4D97-AF65-F5344CB8AC3E}">
        <p14:creationId xmlns:p14="http://schemas.microsoft.com/office/powerpoint/2010/main" val="2079667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23C183-3C28-43D5-A2E1-621B883EE93C}"/>
              </a:ext>
            </a:extLst>
          </p:cNvPr>
          <p:cNvSpPr>
            <a:spLocks noGrp="1"/>
          </p:cNvSpPr>
          <p:nvPr>
            <p:ph sz="quarter" idx="13"/>
          </p:nvPr>
        </p:nvSpPr>
        <p:spPr>
          <a:xfrm>
            <a:off x="548640" y="683581"/>
            <a:ext cx="10687175" cy="5516051"/>
          </a:xfrm>
        </p:spPr>
        <p:txBody>
          <a:bodyPr/>
          <a:lstStyle/>
          <a:p>
            <a:pPr marL="0" indent="0">
              <a:buNone/>
            </a:pPr>
            <a:r>
              <a:rPr lang="en-US" b="0" i="0" dirty="0">
                <a:effectLst/>
                <a:latin typeface="-apple-system"/>
              </a:rPr>
              <a:t>Nesting subquery</a:t>
            </a:r>
          </a:p>
          <a:p>
            <a:r>
              <a:rPr lang="en-US" sz="2000" b="0" i="0" dirty="0">
                <a:solidFill>
                  <a:srgbClr val="000000"/>
                </a:solidFill>
                <a:effectLst/>
                <a:latin typeface="Calibri" panose="020F0502020204030204" pitchFamily="34" charset="0"/>
                <a:cs typeface="Calibri" panose="020F0502020204030204" pitchFamily="34" charset="0"/>
              </a:rPr>
              <a:t>A subquery can be nested within another subquery. </a:t>
            </a:r>
          </a:p>
          <a:p>
            <a:r>
              <a:rPr lang="en-US" sz="2000" b="0" i="0" dirty="0">
                <a:solidFill>
                  <a:srgbClr val="000000"/>
                </a:solidFill>
                <a:effectLst/>
                <a:latin typeface="Calibri" panose="020F0502020204030204" pitchFamily="34" charset="0"/>
                <a:cs typeface="Calibri" panose="020F0502020204030204" pitchFamily="34" charset="0"/>
              </a:rPr>
              <a:t>SQL Server supports up to 32 levels of nesting.</a:t>
            </a:r>
          </a:p>
          <a:p>
            <a:pPr marL="0" indent="0">
              <a:buNone/>
            </a:pPr>
            <a:r>
              <a:rPr lang="en-US" sz="2000" b="1" dirty="0">
                <a:latin typeface="Calibri" panose="020F0502020204030204" pitchFamily="34" charset="0"/>
                <a:cs typeface="Calibri" panose="020F0502020204030204" pitchFamily="34" charset="0"/>
              </a:rPr>
              <a:t>SQL Server subquery types</a:t>
            </a:r>
          </a:p>
          <a:p>
            <a:r>
              <a:rPr lang="en-US" sz="2000" dirty="0">
                <a:latin typeface="Calibri" panose="020F0502020204030204" pitchFamily="34" charset="0"/>
                <a:cs typeface="Calibri" panose="020F0502020204030204" pitchFamily="34" charset="0"/>
              </a:rPr>
              <a:t>You can use a subquery in many places:</a:t>
            </a:r>
          </a:p>
          <a:p>
            <a:pPr marL="0" indent="0">
              <a:buNone/>
            </a:pPr>
            <a:r>
              <a:rPr lang="en-US" sz="2000" dirty="0">
                <a:latin typeface="Calibri" panose="020F0502020204030204" pitchFamily="34" charset="0"/>
                <a:cs typeface="Calibri" panose="020F0502020204030204" pitchFamily="34" charset="0"/>
              </a:rPr>
              <a:t>              1. </a:t>
            </a:r>
            <a:r>
              <a:rPr lang="en-US" sz="1800" dirty="0">
                <a:latin typeface="Calibri" panose="020F0502020204030204" pitchFamily="34" charset="0"/>
                <a:cs typeface="Calibri" panose="020F0502020204030204" pitchFamily="34" charset="0"/>
              </a:rPr>
              <a:t>In place of an expression</a:t>
            </a:r>
          </a:p>
          <a:p>
            <a:pPr marL="0" indent="0">
              <a:buNone/>
            </a:pPr>
            <a:r>
              <a:rPr lang="en-US" sz="1800" dirty="0">
                <a:latin typeface="Calibri" panose="020F0502020204030204" pitchFamily="34" charset="0"/>
                <a:cs typeface="Calibri" panose="020F0502020204030204" pitchFamily="34" charset="0"/>
              </a:rPr>
              <a:t>               2. With IN or NOT IN</a:t>
            </a:r>
          </a:p>
          <a:p>
            <a:pPr marL="0" indent="0">
              <a:buNone/>
            </a:pPr>
            <a:r>
              <a:rPr lang="en-US" sz="1800" dirty="0">
                <a:latin typeface="Calibri" panose="020F0502020204030204" pitchFamily="34" charset="0"/>
                <a:cs typeface="Calibri" panose="020F0502020204030204" pitchFamily="34" charset="0"/>
              </a:rPr>
              <a:t>               3. With ANY or ALL</a:t>
            </a:r>
          </a:p>
          <a:p>
            <a:pPr marL="0" indent="0">
              <a:buNone/>
            </a:pPr>
            <a:r>
              <a:rPr lang="en-US" sz="1800" dirty="0">
                <a:latin typeface="Calibri" panose="020F0502020204030204" pitchFamily="34" charset="0"/>
                <a:cs typeface="Calibri" panose="020F0502020204030204" pitchFamily="34" charset="0"/>
              </a:rPr>
              <a:t>               4. With EXISTS or NOT EXISTS</a:t>
            </a:r>
          </a:p>
          <a:p>
            <a:pPr marL="0" indent="0">
              <a:buNone/>
            </a:pPr>
            <a:r>
              <a:rPr lang="en-US" sz="1800" dirty="0">
                <a:latin typeface="Calibri" panose="020F0502020204030204" pitchFamily="34" charset="0"/>
                <a:cs typeface="Calibri" panose="020F0502020204030204" pitchFamily="34" charset="0"/>
              </a:rPr>
              <a:t>               5. In UPDATE, DELETE, or INSERT statement</a:t>
            </a:r>
          </a:p>
          <a:p>
            <a:pPr marL="0" indent="0">
              <a:buNone/>
            </a:pPr>
            <a:r>
              <a:rPr lang="en-US" sz="1800" dirty="0">
                <a:latin typeface="Calibri" panose="020F0502020204030204" pitchFamily="34" charset="0"/>
                <a:cs typeface="Calibri" panose="020F0502020204030204" pitchFamily="34" charset="0"/>
              </a:rPr>
              <a:t>               6. In the FROM and Where clause</a:t>
            </a:r>
          </a:p>
        </p:txBody>
      </p:sp>
      <p:sp>
        <p:nvSpPr>
          <p:cNvPr id="4" name="Date Placeholder 3">
            <a:extLst>
              <a:ext uri="{FF2B5EF4-FFF2-40B4-BE49-F238E27FC236}">
                <a16:creationId xmlns:a16="http://schemas.microsoft.com/office/drawing/2014/main" id="{0084D616-AFF5-40E8-9FCB-A7685EE4955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FF5ACF0-C023-444B-96DE-F14524796C6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101393C-C11D-4910-A579-F95522EE43C3}"/>
              </a:ext>
            </a:extLst>
          </p:cNvPr>
          <p:cNvSpPr>
            <a:spLocks noGrp="1"/>
          </p:cNvSpPr>
          <p:nvPr>
            <p:ph type="sldNum" sz="quarter" idx="16"/>
          </p:nvPr>
        </p:nvSpPr>
        <p:spPr/>
        <p:txBody>
          <a:bodyPr/>
          <a:lstStyle/>
          <a:p>
            <a:fld id="{2533969A-88D7-D043-9145-D433A02B4603}" type="slidenum">
              <a:rPr lang="en-US" smtClean="0"/>
              <a:pPr/>
              <a:t>37</a:t>
            </a:fld>
            <a:endParaRPr lang="en-US" dirty="0"/>
          </a:p>
        </p:txBody>
      </p:sp>
    </p:spTree>
    <p:extLst>
      <p:ext uri="{BB962C8B-B14F-4D97-AF65-F5344CB8AC3E}">
        <p14:creationId xmlns:p14="http://schemas.microsoft.com/office/powerpoint/2010/main" val="3686098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DA11F3-B0F8-481A-A861-5E860D4931EA}"/>
              </a:ext>
            </a:extLst>
          </p:cNvPr>
          <p:cNvSpPr>
            <a:spLocks noGrp="1"/>
          </p:cNvSpPr>
          <p:nvPr>
            <p:ph sz="quarter" idx="13"/>
          </p:nvPr>
        </p:nvSpPr>
        <p:spPr>
          <a:xfrm>
            <a:off x="548640" y="1269507"/>
            <a:ext cx="10687175" cy="4930125"/>
          </a:xfrm>
        </p:spPr>
        <p:txBody>
          <a:bodyPr/>
          <a:lstStyle/>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 correlated subquery is a subquery that uses the values of the outer query.</a:t>
            </a:r>
          </a:p>
          <a:p>
            <a:r>
              <a:rPr lang="en-US" sz="2000" b="0" i="0" dirty="0">
                <a:solidFill>
                  <a:srgbClr val="273239"/>
                </a:solidFill>
                <a:effectLst/>
                <a:latin typeface="Calibri" panose="020F0502020204030204" pitchFamily="34" charset="0"/>
                <a:cs typeface="Calibri" panose="020F0502020204030204" pitchFamily="34" charset="0"/>
              </a:rPr>
              <a:t>Correlated subqueries are used for row-by-row processing. </a:t>
            </a:r>
          </a:p>
          <a:p>
            <a:r>
              <a:rPr lang="en-US" sz="2000" b="0" i="0" dirty="0">
                <a:solidFill>
                  <a:srgbClr val="273239"/>
                </a:solidFill>
                <a:effectLst/>
                <a:latin typeface="Calibri" panose="020F0502020204030204" pitchFamily="34" charset="0"/>
                <a:cs typeface="Calibri" panose="020F0502020204030204" pitchFamily="34" charset="0"/>
              </a:rPr>
              <a:t>Each subquery is executed once for every row of the outer query.</a:t>
            </a:r>
          </a:p>
          <a:p>
            <a:pPr marL="0" indent="0">
              <a:buNone/>
            </a:pPr>
            <a:r>
              <a:rPr lang="en-US" sz="2000" b="1" dirty="0">
                <a:latin typeface="Calibri" panose="020F0502020204030204" pitchFamily="34" charset="0"/>
                <a:cs typeface="Calibri" panose="020F0502020204030204" pitchFamily="34" charset="0"/>
              </a:rPr>
              <a:t>Few Rules for Subqueries:</a:t>
            </a:r>
          </a:p>
          <a:p>
            <a:r>
              <a:rPr lang="en-US" sz="2000" dirty="0">
                <a:latin typeface="Calibri" panose="020F0502020204030204" pitchFamily="34" charset="0"/>
                <a:cs typeface="Calibri" panose="020F0502020204030204" pitchFamily="34" charset="0"/>
              </a:rPr>
              <a:t>An Order by cannot be used in Subquery</a:t>
            </a:r>
          </a:p>
          <a:p>
            <a:r>
              <a:rPr lang="en-US" sz="2000" dirty="0">
                <a:latin typeface="Calibri" panose="020F0502020204030204" pitchFamily="34" charset="0"/>
                <a:cs typeface="Calibri" panose="020F0502020204030204" pitchFamily="34" charset="0"/>
              </a:rPr>
              <a:t>Subquery must be enclosed with in parenthesis</a:t>
            </a:r>
          </a:p>
          <a:p>
            <a:r>
              <a:rPr lang="en-US" sz="2000" dirty="0">
                <a:latin typeface="Calibri" panose="020F0502020204030204" pitchFamily="34" charset="0"/>
                <a:cs typeface="Calibri" panose="020F0502020204030204" pitchFamily="34" charset="0"/>
              </a:rPr>
              <a:t>A subquery that uses an Exists operator always is a correlated subquery</a:t>
            </a:r>
          </a:p>
        </p:txBody>
      </p:sp>
      <p:sp>
        <p:nvSpPr>
          <p:cNvPr id="3" name="Title 2">
            <a:extLst>
              <a:ext uri="{FF2B5EF4-FFF2-40B4-BE49-F238E27FC236}">
                <a16:creationId xmlns:a16="http://schemas.microsoft.com/office/drawing/2014/main" id="{84B0E277-9DBE-4393-90CD-C6048DAB4B73}"/>
              </a:ext>
            </a:extLst>
          </p:cNvPr>
          <p:cNvSpPr>
            <a:spLocks noGrp="1"/>
          </p:cNvSpPr>
          <p:nvPr>
            <p:ph type="title"/>
          </p:nvPr>
        </p:nvSpPr>
        <p:spPr>
          <a:xfrm>
            <a:off x="548640" y="488561"/>
            <a:ext cx="10687175" cy="550126"/>
          </a:xfrm>
        </p:spPr>
        <p:txBody>
          <a:bodyPr/>
          <a:lstStyle/>
          <a:p>
            <a:r>
              <a:rPr lang="en-US" sz="2800" b="0" i="0" dirty="0">
                <a:effectLst/>
                <a:latin typeface="Calibri" panose="020F0502020204030204" pitchFamily="34" charset="0"/>
                <a:cs typeface="Calibri" panose="020F0502020204030204" pitchFamily="34" charset="0"/>
              </a:rPr>
              <a:t>correlated subquery</a:t>
            </a:r>
            <a:br>
              <a:rPr lang="en-US" b="0" i="0" dirty="0">
                <a:effectLst/>
                <a:latin typeface="-apple-system"/>
              </a:rPr>
            </a:br>
            <a:endParaRPr lang="en-US" dirty="0"/>
          </a:p>
        </p:txBody>
      </p:sp>
      <p:sp>
        <p:nvSpPr>
          <p:cNvPr id="4" name="Date Placeholder 3">
            <a:extLst>
              <a:ext uri="{FF2B5EF4-FFF2-40B4-BE49-F238E27FC236}">
                <a16:creationId xmlns:a16="http://schemas.microsoft.com/office/drawing/2014/main" id="{48FDD3A5-EC49-44D0-B90E-975F283C103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6C3F565-9703-4B6E-B6BB-1971B1E4783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33EF753-48F6-4FCA-8899-5DEA4762EC88}"/>
              </a:ext>
            </a:extLst>
          </p:cNvPr>
          <p:cNvSpPr>
            <a:spLocks noGrp="1"/>
          </p:cNvSpPr>
          <p:nvPr>
            <p:ph type="sldNum" sz="quarter" idx="16"/>
          </p:nvPr>
        </p:nvSpPr>
        <p:spPr/>
        <p:txBody>
          <a:bodyPr/>
          <a:lstStyle/>
          <a:p>
            <a:fld id="{2533969A-88D7-D043-9145-D433A02B4603}" type="slidenum">
              <a:rPr lang="en-US" smtClean="0"/>
              <a:pPr/>
              <a:t>38</a:t>
            </a:fld>
            <a:endParaRPr lang="en-US" dirty="0"/>
          </a:p>
        </p:txBody>
      </p:sp>
    </p:spTree>
    <p:extLst>
      <p:ext uri="{BB962C8B-B14F-4D97-AF65-F5344CB8AC3E}">
        <p14:creationId xmlns:p14="http://schemas.microsoft.com/office/powerpoint/2010/main" val="884462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ED5E-DBA8-4439-9FC8-A3C5E9066769}"/>
              </a:ext>
            </a:extLst>
          </p:cNvPr>
          <p:cNvSpPr>
            <a:spLocks noGrp="1"/>
          </p:cNvSpPr>
          <p:nvPr>
            <p:ph type="ctrTitle"/>
          </p:nvPr>
        </p:nvSpPr>
        <p:spPr/>
        <p:txBody>
          <a:bodyPr/>
          <a:lstStyle/>
          <a:p>
            <a:pPr algn="ctr"/>
            <a:r>
              <a:rPr lang="en-US" sz="3600" dirty="0">
                <a:latin typeface="Calibri" panose="020F0502020204030204" pitchFamily="34" charset="0"/>
                <a:cs typeface="Calibri" panose="020F0502020204030204" pitchFamily="34" charset="0"/>
              </a:rPr>
              <a:t>CTE (Common Table Expression)</a:t>
            </a:r>
          </a:p>
        </p:txBody>
      </p:sp>
      <p:sp>
        <p:nvSpPr>
          <p:cNvPr id="3" name="Date Placeholder 2">
            <a:extLst>
              <a:ext uri="{FF2B5EF4-FFF2-40B4-BE49-F238E27FC236}">
                <a16:creationId xmlns:a16="http://schemas.microsoft.com/office/drawing/2014/main" id="{E7F7B732-EA0B-4AA0-9392-0BA731FA9DB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BB648BA0-2342-4530-A2C5-6A70A128AEAA}"/>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CA9793AB-5BC3-4E19-B3AB-907E01E0E7FA}"/>
              </a:ext>
            </a:extLst>
          </p:cNvPr>
          <p:cNvSpPr>
            <a:spLocks noGrp="1"/>
          </p:cNvSpPr>
          <p:nvPr>
            <p:ph type="sldNum" sz="quarter" idx="12"/>
          </p:nvPr>
        </p:nvSpPr>
        <p:spPr/>
        <p:txBody>
          <a:bodyPr/>
          <a:lstStyle/>
          <a:p>
            <a:fld id="{2533969A-88D7-D043-9145-D433A02B4603}" type="slidenum">
              <a:rPr lang="en-US" smtClean="0"/>
              <a:pPr/>
              <a:t>39</a:t>
            </a:fld>
            <a:endParaRPr lang="en-US" dirty="0"/>
          </a:p>
        </p:txBody>
      </p:sp>
    </p:spTree>
    <p:extLst>
      <p:ext uri="{BB962C8B-B14F-4D97-AF65-F5344CB8AC3E}">
        <p14:creationId xmlns:p14="http://schemas.microsoft.com/office/powerpoint/2010/main" val="387070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F42696-36F7-4AEC-B8C4-C034F8180128}"/>
              </a:ext>
            </a:extLst>
          </p:cNvPr>
          <p:cNvSpPr>
            <a:spLocks noGrp="1"/>
          </p:cNvSpPr>
          <p:nvPr>
            <p:ph sz="quarter" idx="13"/>
          </p:nvPr>
        </p:nvSpPr>
        <p:spPr>
          <a:xfrm>
            <a:off x="522007" y="1264595"/>
            <a:ext cx="10687175" cy="4943913"/>
          </a:xfrm>
        </p:spPr>
        <p:txBody>
          <a:bodyPr/>
          <a:lstStyle/>
          <a:p>
            <a:pPr marL="0" indent="0">
              <a:buNone/>
            </a:pPr>
            <a:endParaRPr lang="en-US" sz="2000" b="1"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p>
          <a:p>
            <a:r>
              <a:rPr lang="en-US" sz="2000" b="0" i="0" dirty="0">
                <a:solidFill>
                  <a:srgbClr val="181717"/>
                </a:solidFill>
                <a:effectLst/>
                <a:latin typeface="Calibri" panose="020F0502020204030204" pitchFamily="34" charset="0"/>
                <a:cs typeface="Calibri" panose="020F0502020204030204" pitchFamily="34" charset="0"/>
              </a:rPr>
              <a:t>An Index in SQL Server is a data structure associated with tables and views that helps in faster retrieval of rows.</a:t>
            </a:r>
          </a:p>
          <a:p>
            <a:r>
              <a:rPr lang="en-US" sz="2000" b="0" i="0" dirty="0">
                <a:solidFill>
                  <a:srgbClr val="181717"/>
                </a:solidFill>
                <a:effectLst/>
                <a:latin typeface="Calibri" panose="020F0502020204030204" pitchFamily="34" charset="0"/>
                <a:cs typeface="Calibri" panose="020F0502020204030204" pitchFamily="34" charset="0"/>
              </a:rPr>
              <a:t>Data in a table is stored in rows in an unordered structure called Heap. </a:t>
            </a:r>
          </a:p>
          <a:p>
            <a:r>
              <a:rPr lang="en-US" sz="2000" b="0" i="0" dirty="0">
                <a:solidFill>
                  <a:srgbClr val="181717"/>
                </a:solidFill>
                <a:effectLst/>
                <a:latin typeface="Calibri" panose="020F0502020204030204" pitchFamily="34" charset="0"/>
                <a:cs typeface="Calibri" panose="020F0502020204030204" pitchFamily="34" charset="0"/>
              </a:rPr>
              <a:t>If you have to fetch data from a table, the query optimizer has to scan the entire table to retrieve the required row(s). </a:t>
            </a:r>
          </a:p>
          <a:p>
            <a:r>
              <a:rPr lang="en-US" sz="2000" b="0" i="0" dirty="0">
                <a:solidFill>
                  <a:srgbClr val="181717"/>
                </a:solidFill>
                <a:effectLst/>
                <a:latin typeface="Calibri" panose="020F0502020204030204" pitchFamily="34" charset="0"/>
                <a:cs typeface="Calibri" panose="020F0502020204030204" pitchFamily="34" charset="0"/>
              </a:rPr>
              <a:t>If a table has a large number of rows, then SQL Server will take a long time to retrieve the required rows. So, to speed up data retrieval, SQL Server has a special data structure called indexes.</a:t>
            </a:r>
          </a:p>
          <a:p>
            <a:r>
              <a:rPr lang="en-US" sz="2000" dirty="0">
                <a:latin typeface="Calibri" panose="020F0502020204030204" pitchFamily="34" charset="0"/>
                <a:cs typeface="Calibri" panose="020F0502020204030204" pitchFamily="34" charset="0"/>
              </a:rPr>
              <a:t>An index is mostly created on one or more columns which are commonly used in the SELECT clause or WHERE clause.                                                                                             </a:t>
            </a:r>
          </a:p>
        </p:txBody>
      </p:sp>
      <p:sp>
        <p:nvSpPr>
          <p:cNvPr id="3" name="Title 2">
            <a:extLst>
              <a:ext uri="{FF2B5EF4-FFF2-40B4-BE49-F238E27FC236}">
                <a16:creationId xmlns:a16="http://schemas.microsoft.com/office/drawing/2014/main" id="{614488D4-604F-4E7A-B5FF-4AB2E7F6C895}"/>
              </a:ext>
            </a:extLst>
          </p:cNvPr>
          <p:cNvSpPr>
            <a:spLocks noGrp="1"/>
          </p:cNvSpPr>
          <p:nvPr>
            <p:ph type="title"/>
          </p:nvPr>
        </p:nvSpPr>
        <p:spPr>
          <a:xfrm>
            <a:off x="548640" y="488561"/>
            <a:ext cx="10687175" cy="425839"/>
          </a:xfrm>
        </p:spPr>
        <p:txBody>
          <a:bodyPr/>
          <a:lstStyle/>
          <a:p>
            <a:r>
              <a:rPr lang="en-US" dirty="0">
                <a:latin typeface="Calibri" panose="020F0502020204030204" pitchFamily="34" charset="0"/>
                <a:cs typeface="Calibri" panose="020F0502020204030204" pitchFamily="34" charset="0"/>
              </a:rPr>
              <a:t>What is Index and use of Index ?</a:t>
            </a:r>
          </a:p>
        </p:txBody>
      </p:sp>
      <p:sp>
        <p:nvSpPr>
          <p:cNvPr id="4" name="Date Placeholder 3">
            <a:extLst>
              <a:ext uri="{FF2B5EF4-FFF2-40B4-BE49-F238E27FC236}">
                <a16:creationId xmlns:a16="http://schemas.microsoft.com/office/drawing/2014/main" id="{42AE9F61-27B5-4501-B3B9-9A6E1A71369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F4B4680-BB6A-4B0A-AD98-2E2F6EAF6FBE}"/>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2A5FD08F-E368-42B0-B6A3-8403847A4484}"/>
              </a:ext>
            </a:extLst>
          </p:cNvPr>
          <p:cNvSpPr>
            <a:spLocks noGrp="1"/>
          </p:cNvSpPr>
          <p:nvPr>
            <p:ph type="sldNum" sz="quarter" idx="16"/>
          </p:nvPr>
        </p:nvSpPr>
        <p:spPr/>
        <p:txBody>
          <a:bodyPr/>
          <a:lstStyle/>
          <a:p>
            <a:fld id="{2533969A-88D7-D043-9145-D433A02B4603}" type="slidenum">
              <a:rPr lang="en-US" smtClean="0"/>
              <a:pPr/>
              <a:t>4</a:t>
            </a:fld>
            <a:endParaRPr lang="en-US" dirty="0"/>
          </a:p>
        </p:txBody>
      </p:sp>
      <p:pic>
        <p:nvPicPr>
          <p:cNvPr id="1030" name="Picture 6" descr="SQL Server Indexes">
            <a:extLst>
              <a:ext uri="{FF2B5EF4-FFF2-40B4-BE49-F238E27FC236}">
                <a16:creationId xmlns:a16="http://schemas.microsoft.com/office/drawing/2014/main" id="{FC816EC6-1EB5-4101-A3FB-7FEC7EB35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934" y="268574"/>
            <a:ext cx="2342137" cy="165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24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591E9-1AD7-45A8-A29A-8C6ABBEF4B57}"/>
              </a:ext>
            </a:extLst>
          </p:cNvPr>
          <p:cNvSpPr>
            <a:spLocks noGrp="1"/>
          </p:cNvSpPr>
          <p:nvPr>
            <p:ph sz="quarter" idx="13"/>
          </p:nvPr>
        </p:nvSpPr>
        <p:spPr>
          <a:xfrm>
            <a:off x="548640" y="585926"/>
            <a:ext cx="10687175" cy="5613706"/>
          </a:xfrm>
        </p:spPr>
        <p:txBody>
          <a:bodyPr/>
          <a:lstStyle/>
          <a:p>
            <a:r>
              <a:rPr lang="en-US" sz="2000" b="0" i="0" dirty="0">
                <a:effectLst/>
                <a:latin typeface="Calibri" panose="020F0502020204030204" pitchFamily="34" charset="0"/>
                <a:cs typeface="Calibri" panose="020F0502020204030204" pitchFamily="34" charset="0"/>
              </a:rPr>
              <a:t>Common Table Expressions</a:t>
            </a:r>
            <a:r>
              <a:rPr lang="en-US" sz="2000" b="0" i="0" dirty="0">
                <a:solidFill>
                  <a:srgbClr val="61738E"/>
                </a:solidFill>
                <a:effectLst/>
                <a:latin typeface="Calibri" panose="020F0502020204030204" pitchFamily="34" charset="0"/>
                <a:cs typeface="Calibri" panose="020F0502020204030204" pitchFamily="34" charset="0"/>
              </a:rPr>
              <a:t> (CTEs) allow us to create temporary named results sets that exist temporarily within the execution scope of </a:t>
            </a:r>
            <a:r>
              <a:rPr lang="en-US" sz="2000" b="0" i="0" dirty="0">
                <a:effectLst/>
                <a:latin typeface="Calibri" panose="020F0502020204030204" pitchFamily="34" charset="0"/>
                <a:cs typeface="Calibri" panose="020F0502020204030204" pitchFamily="34" charset="0"/>
              </a:rPr>
              <a:t>SQL</a:t>
            </a:r>
            <a:r>
              <a:rPr lang="en-US" sz="2000" b="0" i="0" dirty="0">
                <a:solidFill>
                  <a:srgbClr val="61738E"/>
                </a:solidFill>
                <a:effectLst/>
                <a:latin typeface="Calibri" panose="020F0502020204030204" pitchFamily="34" charset="0"/>
                <a:cs typeface="Calibri" panose="020F0502020204030204" pitchFamily="34" charset="0"/>
              </a:rPr>
              <a:t> statements such as </a:t>
            </a:r>
            <a:r>
              <a:rPr lang="en-US" sz="2000" b="0" i="0" dirty="0">
                <a:effectLst/>
                <a:latin typeface="Calibri" panose="020F0502020204030204" pitchFamily="34" charset="0"/>
                <a:cs typeface="Calibri" panose="020F0502020204030204" pitchFamily="34" charset="0"/>
              </a:rPr>
              <a:t>SELECT</a:t>
            </a:r>
            <a:r>
              <a:rPr lang="en-US" sz="2000" b="0" i="0" dirty="0">
                <a:solidFill>
                  <a:srgbClr val="61738E"/>
                </a:solidFill>
                <a:effectLst/>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INSERT</a:t>
            </a:r>
            <a:r>
              <a:rPr lang="en-US" sz="2000" b="0" i="0" dirty="0">
                <a:solidFill>
                  <a:srgbClr val="61738E"/>
                </a:solidFill>
                <a:effectLst/>
                <a:latin typeface="Calibri" panose="020F0502020204030204" pitchFamily="34" charset="0"/>
                <a:cs typeface="Calibri" panose="020F0502020204030204" pitchFamily="34" charset="0"/>
              </a:rPr>
              <a:t>, </a:t>
            </a:r>
            <a:r>
              <a:rPr lang="en-US" sz="2000" b="0" i="0" u="none" strike="noStrike" dirty="0">
                <a:effectLst/>
                <a:latin typeface="Calibri" panose="020F0502020204030204" pitchFamily="34" charset="0"/>
                <a:cs typeface="Calibri" panose="020F0502020204030204" pitchFamily="34" charset="0"/>
                <a:hlinkClick r:id="rId3"/>
              </a:rPr>
              <a:t>UPDATE</a:t>
            </a:r>
            <a:r>
              <a:rPr lang="en-US" sz="2000" b="0" i="0" dirty="0">
                <a:solidFill>
                  <a:srgbClr val="61738E"/>
                </a:solidFill>
                <a:effectLst/>
                <a:latin typeface="Calibri" panose="020F0502020204030204" pitchFamily="34" charset="0"/>
                <a:cs typeface="Calibri" panose="020F0502020204030204" pitchFamily="34" charset="0"/>
              </a:rPr>
              <a:t>, </a:t>
            </a:r>
            <a:r>
              <a:rPr lang="en-US" sz="2000" b="0" i="0" dirty="0">
                <a:effectLst/>
                <a:latin typeface="Calibri" panose="020F0502020204030204" pitchFamily="34" charset="0"/>
                <a:cs typeface="Calibri" panose="020F0502020204030204" pitchFamily="34" charset="0"/>
              </a:rPr>
              <a:t>DELETE</a:t>
            </a:r>
            <a:r>
              <a:rPr lang="en-US" sz="2000" b="0" i="0" dirty="0">
                <a:solidFill>
                  <a:srgbClr val="61738E"/>
                </a:solidFill>
                <a:effectLst/>
                <a:latin typeface="Calibri" panose="020F0502020204030204" pitchFamily="34" charset="0"/>
                <a:cs typeface="Calibri" panose="020F0502020204030204" pitchFamily="34" charset="0"/>
              </a:rPr>
              <a:t>, and </a:t>
            </a:r>
            <a:r>
              <a:rPr lang="en-US" sz="2000" b="0" i="0" dirty="0">
                <a:effectLst/>
                <a:latin typeface="Calibri" panose="020F0502020204030204" pitchFamily="34" charset="0"/>
                <a:cs typeface="Calibri" panose="020F0502020204030204" pitchFamily="34" charset="0"/>
              </a:rPr>
              <a:t>MERGE</a:t>
            </a:r>
            <a:r>
              <a:rPr lang="en-US" sz="2000" b="0" i="0" dirty="0">
                <a:solidFill>
                  <a:srgbClr val="61738E"/>
                </a:solidFill>
                <a:effectLst/>
                <a:latin typeface="Calibri" panose="020F0502020204030204" pitchFamily="34" charset="0"/>
                <a:cs typeface="Calibri" panose="020F0502020204030204" pitchFamily="34" charset="0"/>
              </a:rPr>
              <a:t>.</a:t>
            </a:r>
          </a:p>
          <a:p>
            <a:r>
              <a:rPr lang="en-US" sz="1800" b="1" i="0" dirty="0">
                <a:effectLst/>
                <a:latin typeface="Calibri" panose="020F0502020204030204" pitchFamily="34" charset="0"/>
                <a:cs typeface="Calibri" panose="020F0502020204030204" pitchFamily="34" charset="0"/>
              </a:rPr>
              <a:t>Syntax of CTE In SQL Server</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1400" b="0" i="0" dirty="0">
                <a:solidFill>
                  <a:srgbClr val="61738E"/>
                </a:solidFill>
                <a:effectLst/>
                <a:latin typeface="Source Sans Pro" panose="020B0503030403020204" pitchFamily="34" charset="0"/>
              </a:rPr>
              <a:t>Before the CTEs, we were using the derived table to define a large and complex query.</a:t>
            </a:r>
            <a:endParaRPr lang="en-US" sz="2000" b="0" i="0" dirty="0">
              <a:solidFill>
                <a:srgbClr val="61738E"/>
              </a:solidFill>
              <a:effectLst/>
              <a:latin typeface="Calibri" panose="020F0502020204030204" pitchFamily="34" charset="0"/>
              <a:cs typeface="Calibri" panose="020F0502020204030204" pitchFamily="34" charset="0"/>
            </a:endParaRPr>
          </a:p>
          <a:p>
            <a:r>
              <a:rPr lang="en-US" sz="1400" b="0" i="0" dirty="0">
                <a:solidFill>
                  <a:srgbClr val="61738E"/>
                </a:solidFill>
                <a:effectLst/>
                <a:latin typeface="Source Sans Pro" panose="020B0503030403020204" pitchFamily="34" charset="0"/>
              </a:rPr>
              <a:t>The table is being called temporary because it exists only during the scope of the SQL statement written after </a:t>
            </a:r>
            <a:r>
              <a:rPr lang="en-US" sz="1400" b="1" i="0" dirty="0">
                <a:solidFill>
                  <a:srgbClr val="61738E"/>
                </a:solidFill>
                <a:effectLst/>
                <a:latin typeface="Source Sans Pro" panose="020B0503030403020204" pitchFamily="34" charset="0"/>
              </a:rPr>
              <a:t>CTEs</a:t>
            </a:r>
            <a:r>
              <a:rPr lang="en-US" sz="1400" b="0" i="0" dirty="0">
                <a:solidFill>
                  <a:srgbClr val="61738E"/>
                </a:solidFill>
                <a:effectLst/>
                <a:latin typeface="Source Sans Pro" panose="020B0503030403020204" pitchFamily="34" charset="0"/>
              </a:rPr>
              <a:t>.</a:t>
            </a:r>
          </a:p>
          <a:p>
            <a:endParaRPr lang="en-US"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47E4002-C7D8-46C7-A175-8A552815E14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C726DFB-5EEA-47A1-B6FC-D7D37476C65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A7105E6-C27C-40F9-99DE-11ED2AB39C0C}"/>
              </a:ext>
            </a:extLst>
          </p:cNvPr>
          <p:cNvSpPr>
            <a:spLocks noGrp="1"/>
          </p:cNvSpPr>
          <p:nvPr>
            <p:ph type="sldNum" sz="quarter" idx="16"/>
          </p:nvPr>
        </p:nvSpPr>
        <p:spPr/>
        <p:txBody>
          <a:bodyPr/>
          <a:lstStyle/>
          <a:p>
            <a:fld id="{2533969A-88D7-D043-9145-D433A02B4603}" type="slidenum">
              <a:rPr lang="en-US" smtClean="0"/>
              <a:pPr/>
              <a:t>40</a:t>
            </a:fld>
            <a:endParaRPr lang="en-US" dirty="0"/>
          </a:p>
        </p:txBody>
      </p:sp>
      <p:sp>
        <p:nvSpPr>
          <p:cNvPr id="8" name="Rectangle 7">
            <a:extLst>
              <a:ext uri="{FF2B5EF4-FFF2-40B4-BE49-F238E27FC236}">
                <a16:creationId xmlns:a16="http://schemas.microsoft.com/office/drawing/2014/main" id="{1373896B-10F9-4FBA-988D-84B63A7A3821}"/>
              </a:ext>
            </a:extLst>
          </p:cNvPr>
          <p:cNvSpPr/>
          <p:nvPr/>
        </p:nvSpPr>
        <p:spPr>
          <a:xfrm>
            <a:off x="896645" y="2086252"/>
            <a:ext cx="4660776" cy="2210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WITH &lt;</a:t>
            </a:r>
            <a:r>
              <a:rPr lang="en-US" dirty="0" err="1">
                <a:solidFill>
                  <a:schemeClr val="bg2"/>
                </a:solidFill>
              </a:rPr>
              <a:t>common_table_expression</a:t>
            </a:r>
            <a:r>
              <a:rPr lang="en-US" dirty="0">
                <a:solidFill>
                  <a:schemeClr val="bg2"/>
                </a:solidFill>
              </a:rPr>
              <a:t>&gt; ([column names])</a:t>
            </a:r>
          </a:p>
          <a:p>
            <a:r>
              <a:rPr lang="en-US" dirty="0">
                <a:solidFill>
                  <a:schemeClr val="bg2"/>
                </a:solidFill>
              </a:rPr>
              <a:t>AS</a:t>
            </a:r>
          </a:p>
          <a:p>
            <a:r>
              <a:rPr lang="en-US" dirty="0">
                <a:solidFill>
                  <a:schemeClr val="bg2"/>
                </a:solidFill>
              </a:rPr>
              <a:t>(</a:t>
            </a:r>
          </a:p>
          <a:p>
            <a:r>
              <a:rPr lang="en-US" dirty="0">
                <a:solidFill>
                  <a:schemeClr val="bg2"/>
                </a:solidFill>
              </a:rPr>
              <a:t>   &lt;</a:t>
            </a:r>
            <a:r>
              <a:rPr lang="en-US" dirty="0" err="1">
                <a:solidFill>
                  <a:schemeClr val="bg2"/>
                </a:solidFill>
              </a:rPr>
              <a:t>cte_query_definition</a:t>
            </a:r>
            <a:r>
              <a:rPr lang="en-US" dirty="0">
                <a:solidFill>
                  <a:schemeClr val="bg2"/>
                </a:solidFill>
              </a:rPr>
              <a:t>&gt;</a:t>
            </a:r>
          </a:p>
          <a:p>
            <a:r>
              <a:rPr lang="en-US" dirty="0">
                <a:solidFill>
                  <a:schemeClr val="bg2"/>
                </a:solidFill>
              </a:rPr>
              <a:t>)</a:t>
            </a:r>
          </a:p>
          <a:p>
            <a:r>
              <a:rPr lang="en-US" dirty="0">
                <a:solidFill>
                  <a:schemeClr val="bg2"/>
                </a:solidFill>
              </a:rPr>
              <a:t>&lt;</a:t>
            </a:r>
            <a:r>
              <a:rPr lang="en-US" dirty="0" err="1">
                <a:solidFill>
                  <a:schemeClr val="bg2"/>
                </a:solidFill>
              </a:rPr>
              <a:t>sql_statement</a:t>
            </a:r>
            <a:r>
              <a:rPr lang="en-US" dirty="0">
                <a:solidFill>
                  <a:schemeClr val="bg2"/>
                </a:solidFill>
              </a:rPr>
              <a:t>&gt;</a:t>
            </a:r>
          </a:p>
        </p:txBody>
      </p:sp>
      <p:pic>
        <p:nvPicPr>
          <p:cNvPr id="10" name="Picture 9" descr="Diagram&#10;&#10;Description automatically generated">
            <a:extLst>
              <a:ext uri="{FF2B5EF4-FFF2-40B4-BE49-F238E27FC236}">
                <a16:creationId xmlns:a16="http://schemas.microsoft.com/office/drawing/2014/main" id="{88DF08BF-0758-4591-B7D9-50ABDE7F9494}"/>
              </a:ext>
            </a:extLst>
          </p:cNvPr>
          <p:cNvPicPr>
            <a:picLocks noChangeAspect="1"/>
          </p:cNvPicPr>
          <p:nvPr/>
        </p:nvPicPr>
        <p:blipFill>
          <a:blip r:embed="rId4"/>
          <a:stretch>
            <a:fillRect/>
          </a:stretch>
        </p:blipFill>
        <p:spPr>
          <a:xfrm>
            <a:off x="5792118" y="2086252"/>
            <a:ext cx="5791702" cy="1996613"/>
          </a:xfrm>
          <a:prstGeom prst="rect">
            <a:avLst/>
          </a:prstGeom>
        </p:spPr>
      </p:pic>
    </p:spTree>
    <p:extLst>
      <p:ext uri="{BB962C8B-B14F-4D97-AF65-F5344CB8AC3E}">
        <p14:creationId xmlns:p14="http://schemas.microsoft.com/office/powerpoint/2010/main" val="760671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5498C0-6741-4ADF-A594-8382C1CB6AE9}"/>
              </a:ext>
            </a:extLst>
          </p:cNvPr>
          <p:cNvSpPr>
            <a:spLocks noGrp="1"/>
          </p:cNvSpPr>
          <p:nvPr>
            <p:ph sz="quarter" idx="13"/>
          </p:nvPr>
        </p:nvSpPr>
        <p:spPr/>
        <p:txBody>
          <a:bodyPr/>
          <a:lstStyle/>
          <a:p>
            <a:pPr algn="l"/>
            <a:r>
              <a:rPr lang="en-US" sz="2400" b="0" i="0" dirty="0">
                <a:solidFill>
                  <a:srgbClr val="61738E"/>
                </a:solidFill>
                <a:effectLst/>
                <a:latin typeface="Calibri" panose="020F0502020204030204" pitchFamily="34" charset="0"/>
                <a:cs typeface="Calibri" panose="020F0502020204030204" pitchFamily="34" charset="0"/>
              </a:rPr>
              <a:t>Using sub-queries in SQL, we can join the records or filter the records from a sub-query. We face maintainability issues whenever we refer to the same data or use the same sub-query to join the same records.</a:t>
            </a:r>
          </a:p>
          <a:p>
            <a:pPr algn="l"/>
            <a:r>
              <a:rPr lang="en-US" sz="2400" b="0" i="0" dirty="0">
                <a:solidFill>
                  <a:srgbClr val="61738E"/>
                </a:solidFill>
                <a:effectLst/>
                <a:latin typeface="Calibri" panose="020F0502020204030204" pitchFamily="34" charset="0"/>
                <a:cs typeface="Calibri" panose="020F0502020204030204" pitchFamily="34" charset="0"/>
              </a:rPr>
              <a:t>Additionally, there are Derived Tables, </a:t>
            </a:r>
            <a:r>
              <a:rPr lang="en-US" sz="2400" b="0" i="0" u="none" strike="noStrike" dirty="0">
                <a:solidFill>
                  <a:srgbClr val="61738E"/>
                </a:solidFill>
                <a:effectLst/>
                <a:latin typeface="Calibri" panose="020F0502020204030204" pitchFamily="34" charset="0"/>
                <a:cs typeface="Calibri" panose="020F0502020204030204" pitchFamily="34" charset="0"/>
                <a:hlinkClick r:id="rId2"/>
              </a:rPr>
              <a:t>Temporary Tables</a:t>
            </a:r>
            <a:r>
              <a:rPr lang="en-US" sz="2400" b="0" i="0" dirty="0">
                <a:solidFill>
                  <a:srgbClr val="61738E"/>
                </a:solidFill>
                <a:effectLst/>
                <a:latin typeface="Calibri" panose="020F0502020204030204" pitchFamily="34" charset="0"/>
                <a:cs typeface="Calibri" panose="020F0502020204030204" pitchFamily="34" charset="0"/>
              </a:rPr>
              <a:t>, and Temporary Variables approaches in SQL that are somewhat similar to CTE, although each has its own set of cons compared to CTE. </a:t>
            </a:r>
          </a:p>
          <a:p>
            <a:pPr algn="l"/>
            <a:r>
              <a:rPr lang="en-US" sz="2400" b="0" i="0" dirty="0">
                <a:solidFill>
                  <a:srgbClr val="61738E"/>
                </a:solidFill>
                <a:effectLst/>
                <a:latin typeface="Calibri" panose="020F0502020204030204" pitchFamily="34" charset="0"/>
                <a:cs typeface="Calibri" panose="020F0502020204030204" pitchFamily="34" charset="0"/>
              </a:rPr>
              <a:t>Common Table Expression proves its worth with improved readability and easier maintenance.</a:t>
            </a:r>
          </a:p>
          <a:p>
            <a:endParaRPr lang="en-US" dirty="0"/>
          </a:p>
        </p:txBody>
      </p:sp>
      <p:sp>
        <p:nvSpPr>
          <p:cNvPr id="3" name="Title 2">
            <a:extLst>
              <a:ext uri="{FF2B5EF4-FFF2-40B4-BE49-F238E27FC236}">
                <a16:creationId xmlns:a16="http://schemas.microsoft.com/office/drawing/2014/main" id="{1950A471-DA8E-4B6A-AB58-F0FEFDBE56BC}"/>
              </a:ext>
            </a:extLst>
          </p:cNvPr>
          <p:cNvSpPr>
            <a:spLocks noGrp="1"/>
          </p:cNvSpPr>
          <p:nvPr>
            <p:ph type="title"/>
          </p:nvPr>
        </p:nvSpPr>
        <p:spPr>
          <a:xfrm>
            <a:off x="548640" y="488561"/>
            <a:ext cx="10687175" cy="638903"/>
          </a:xfrm>
        </p:spPr>
        <p:txBody>
          <a:bodyPr/>
          <a:lstStyle/>
          <a:p>
            <a:r>
              <a:rPr lang="en-US" b="1" i="0" dirty="0">
                <a:effectLst/>
                <a:latin typeface="Source Sans Pro" panose="020B0503030403020204" pitchFamily="34" charset="0"/>
              </a:rPr>
              <a:t>Why Do We Need CTE In SQL Server?</a:t>
            </a:r>
            <a:br>
              <a:rPr lang="en-US" b="1" i="0" dirty="0">
                <a:effectLst/>
                <a:latin typeface="Source Sans Pro" panose="020B0503030403020204" pitchFamily="34" charset="0"/>
              </a:rPr>
            </a:br>
            <a:endParaRPr lang="en-US" dirty="0"/>
          </a:p>
        </p:txBody>
      </p:sp>
      <p:sp>
        <p:nvSpPr>
          <p:cNvPr id="4" name="Date Placeholder 3">
            <a:extLst>
              <a:ext uri="{FF2B5EF4-FFF2-40B4-BE49-F238E27FC236}">
                <a16:creationId xmlns:a16="http://schemas.microsoft.com/office/drawing/2014/main" id="{B9A887CB-EE8A-4007-92E4-18FC7927CC4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5EF44A5-A7B9-43CA-9D66-BAE4DA35CA3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4F8B071-09A7-47FB-86F4-ACC7376FD821}"/>
              </a:ext>
            </a:extLst>
          </p:cNvPr>
          <p:cNvSpPr>
            <a:spLocks noGrp="1"/>
          </p:cNvSpPr>
          <p:nvPr>
            <p:ph type="sldNum" sz="quarter" idx="16"/>
          </p:nvPr>
        </p:nvSpPr>
        <p:spPr/>
        <p:txBody>
          <a:bodyPr/>
          <a:lstStyle/>
          <a:p>
            <a:fld id="{2533969A-88D7-D043-9145-D433A02B4603}" type="slidenum">
              <a:rPr lang="en-US" smtClean="0"/>
              <a:pPr/>
              <a:t>41</a:t>
            </a:fld>
            <a:endParaRPr lang="en-US" dirty="0"/>
          </a:p>
        </p:txBody>
      </p:sp>
    </p:spTree>
    <p:extLst>
      <p:ext uri="{BB962C8B-B14F-4D97-AF65-F5344CB8AC3E}">
        <p14:creationId xmlns:p14="http://schemas.microsoft.com/office/powerpoint/2010/main" val="549341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4E38C5-4312-440A-8071-F0E0FC23ADB0}"/>
              </a:ext>
            </a:extLst>
          </p:cNvPr>
          <p:cNvSpPr>
            <a:spLocks noGrp="1"/>
          </p:cNvSpPr>
          <p:nvPr>
            <p:ph sz="quarter" idx="13"/>
          </p:nvPr>
        </p:nvSpPr>
        <p:spPr>
          <a:xfrm>
            <a:off x="548640" y="1121790"/>
            <a:ext cx="10687175" cy="5077842"/>
          </a:xfrm>
        </p:spPr>
        <p:txBody>
          <a:bodyPr/>
          <a:lstStyle/>
          <a:p>
            <a:pPr algn="just"/>
            <a:r>
              <a:rPr lang="en-US" sz="2400" b="1" i="0" dirty="0">
                <a:solidFill>
                  <a:srgbClr val="333333"/>
                </a:solidFill>
                <a:effectLst/>
                <a:latin typeface="inter-bold"/>
              </a:rPr>
              <a:t>Some of its advantages are given below:</a:t>
            </a:r>
            <a:endParaRPr lang="en-US" sz="2400" b="0" i="0" dirty="0">
              <a:solidFill>
                <a:srgbClr val="333333"/>
              </a:solidFill>
              <a:effectLst/>
              <a:latin typeface="inter-regular"/>
            </a:endParaRPr>
          </a:p>
          <a:p>
            <a:pPr algn="just">
              <a:buFont typeface="Arial" panose="020B0604020202020204" pitchFamily="34" charset="0"/>
              <a:buChar char="•"/>
            </a:pPr>
            <a:r>
              <a:rPr lang="en-US" sz="1800" b="0" i="0" dirty="0">
                <a:solidFill>
                  <a:srgbClr val="000000"/>
                </a:solidFill>
                <a:effectLst/>
                <a:latin typeface="Calibri" panose="020F0502020204030204" pitchFamily="34" charset="0"/>
                <a:cs typeface="Calibri" panose="020F0502020204030204" pitchFamily="34" charset="0"/>
              </a:rPr>
              <a:t>CTE facilitates code maintenance easier.</a:t>
            </a:r>
          </a:p>
          <a:p>
            <a:pPr algn="just">
              <a:buFont typeface="Arial" panose="020B0604020202020204" pitchFamily="34" charset="0"/>
              <a:buChar char="•"/>
            </a:pPr>
            <a:r>
              <a:rPr lang="en-US" sz="1800" b="0" i="0" dirty="0">
                <a:solidFill>
                  <a:srgbClr val="000000"/>
                </a:solidFill>
                <a:effectLst/>
                <a:latin typeface="Calibri" panose="020F0502020204030204" pitchFamily="34" charset="0"/>
                <a:cs typeface="Calibri" panose="020F0502020204030204" pitchFamily="34" charset="0"/>
              </a:rPr>
              <a:t>CTE increases the readability of the code.</a:t>
            </a:r>
          </a:p>
          <a:p>
            <a:pPr algn="just">
              <a:buFont typeface="Arial" panose="020B0604020202020204" pitchFamily="34" charset="0"/>
              <a:buChar char="•"/>
            </a:pPr>
            <a:r>
              <a:rPr lang="en-US" sz="1800" b="0" i="0" dirty="0">
                <a:solidFill>
                  <a:srgbClr val="000000"/>
                </a:solidFill>
                <a:effectLst/>
                <a:latin typeface="Calibri" panose="020F0502020204030204" pitchFamily="34" charset="0"/>
                <a:cs typeface="Calibri" panose="020F0502020204030204" pitchFamily="34" charset="0"/>
              </a:rPr>
              <a:t>It increases the performance of the query.</a:t>
            </a:r>
          </a:p>
          <a:p>
            <a:pPr algn="just">
              <a:buFont typeface="Arial" panose="020B0604020202020204" pitchFamily="34" charset="0"/>
              <a:buChar char="•"/>
            </a:pPr>
            <a:r>
              <a:rPr lang="en-US" sz="1800" b="0" i="0" dirty="0">
                <a:solidFill>
                  <a:srgbClr val="000000"/>
                </a:solidFill>
                <a:effectLst/>
                <a:latin typeface="Calibri" panose="020F0502020204030204" pitchFamily="34" charset="0"/>
                <a:cs typeface="Calibri" panose="020F0502020204030204" pitchFamily="34" charset="0"/>
              </a:rPr>
              <a:t>CTE makes it possible to implement recursive queries easily.</a:t>
            </a:r>
          </a:p>
          <a:p>
            <a:pPr marL="0" indent="0">
              <a:buNone/>
            </a:pPr>
            <a:r>
              <a:rPr lang="en-US" b="0" i="0" dirty="0">
                <a:solidFill>
                  <a:srgbClr val="610B38"/>
                </a:solidFill>
                <a:effectLst/>
                <a:latin typeface="erdana"/>
              </a:rPr>
              <a:t> </a:t>
            </a:r>
            <a:r>
              <a:rPr lang="en-US" sz="2400" b="0" i="0" dirty="0">
                <a:solidFill>
                  <a:srgbClr val="610B38"/>
                </a:solidFill>
                <a:effectLst/>
                <a:latin typeface="Calibri" panose="020F0502020204030204" pitchFamily="34" charset="0"/>
                <a:cs typeface="Calibri" panose="020F0502020204030204" pitchFamily="34" charset="0"/>
              </a:rPr>
              <a:t>Multiple CTE</a:t>
            </a:r>
          </a:p>
          <a:p>
            <a:pPr marL="0" indent="0">
              <a:buNone/>
            </a:pPr>
            <a:r>
              <a:rPr lang="en-US" sz="1800" b="0" i="0" dirty="0">
                <a:solidFill>
                  <a:srgbClr val="333333"/>
                </a:solidFill>
                <a:effectLst/>
                <a:latin typeface="Calibri" panose="020F0502020204030204" pitchFamily="34" charset="0"/>
                <a:cs typeface="Calibri" panose="020F0502020204030204" pitchFamily="34" charset="0"/>
              </a:rPr>
              <a:t>The multiple CTE definition can be defined using UNION, UNION ALL, JOIN, INTERSECT, or EXCEPT.</a:t>
            </a:r>
          </a:p>
          <a:p>
            <a:pPr marL="0" indent="0">
              <a:buNone/>
            </a:pPr>
            <a:endParaRPr lang="en-US" sz="1800" b="0" i="0" dirty="0">
              <a:solidFill>
                <a:srgbClr val="333333"/>
              </a:solidFill>
              <a:effectLst/>
              <a:latin typeface="Calibri" panose="020F0502020204030204" pitchFamily="34" charset="0"/>
              <a:cs typeface="Calibri" panose="020F0502020204030204" pitchFamily="34" charset="0"/>
            </a:endParaRPr>
          </a:p>
          <a:p>
            <a:pPr marL="0" indent="0">
              <a:buNone/>
            </a:pPr>
            <a:r>
              <a:rPr lang="en-US" b="0" i="0" dirty="0">
                <a:solidFill>
                  <a:srgbClr val="610B38"/>
                </a:solidFill>
                <a:effectLst/>
                <a:latin typeface="erdana"/>
              </a:rPr>
              <a:t> </a:t>
            </a:r>
          </a:p>
          <a:p>
            <a:pPr marL="0" indent="0">
              <a:buNone/>
            </a:pPr>
            <a:endParaRPr lang="en-US" dirty="0"/>
          </a:p>
        </p:txBody>
      </p:sp>
      <p:sp>
        <p:nvSpPr>
          <p:cNvPr id="3" name="Title 2">
            <a:extLst>
              <a:ext uri="{FF2B5EF4-FFF2-40B4-BE49-F238E27FC236}">
                <a16:creationId xmlns:a16="http://schemas.microsoft.com/office/drawing/2014/main" id="{90239048-F0EC-4FCF-A80A-46E2C4E62D6C}"/>
              </a:ext>
            </a:extLst>
          </p:cNvPr>
          <p:cNvSpPr>
            <a:spLocks noGrp="1"/>
          </p:cNvSpPr>
          <p:nvPr>
            <p:ph type="title"/>
          </p:nvPr>
        </p:nvSpPr>
        <p:spPr>
          <a:xfrm>
            <a:off x="548640" y="488561"/>
            <a:ext cx="10687175" cy="633229"/>
          </a:xfrm>
        </p:spPr>
        <p:txBody>
          <a:bodyPr/>
          <a:lstStyle/>
          <a:p>
            <a:r>
              <a:rPr lang="en-US" dirty="0"/>
              <a:t>Advantages</a:t>
            </a:r>
          </a:p>
        </p:txBody>
      </p:sp>
      <p:sp>
        <p:nvSpPr>
          <p:cNvPr id="4" name="Date Placeholder 3">
            <a:extLst>
              <a:ext uri="{FF2B5EF4-FFF2-40B4-BE49-F238E27FC236}">
                <a16:creationId xmlns:a16="http://schemas.microsoft.com/office/drawing/2014/main" id="{8F11C8FA-5AAB-454D-9588-CE970555C37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318C4B4-04DB-4DAD-8DFE-E26AA84D6FB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400F24F9-714F-44BD-86E1-C2992A96F142}"/>
              </a:ext>
            </a:extLst>
          </p:cNvPr>
          <p:cNvSpPr>
            <a:spLocks noGrp="1"/>
          </p:cNvSpPr>
          <p:nvPr>
            <p:ph type="sldNum" sz="quarter" idx="16"/>
          </p:nvPr>
        </p:nvSpPr>
        <p:spPr/>
        <p:txBody>
          <a:bodyPr/>
          <a:lstStyle/>
          <a:p>
            <a:fld id="{2533969A-88D7-D043-9145-D433A02B4603}" type="slidenum">
              <a:rPr lang="en-US" smtClean="0"/>
              <a:pPr/>
              <a:t>42</a:t>
            </a:fld>
            <a:endParaRPr lang="en-US" dirty="0"/>
          </a:p>
        </p:txBody>
      </p:sp>
      <p:sp>
        <p:nvSpPr>
          <p:cNvPr id="7" name="Rectangle 6">
            <a:extLst>
              <a:ext uri="{FF2B5EF4-FFF2-40B4-BE49-F238E27FC236}">
                <a16:creationId xmlns:a16="http://schemas.microsoft.com/office/drawing/2014/main" id="{B89B8933-D545-4BDA-8447-54494622DE8B}"/>
              </a:ext>
            </a:extLst>
          </p:cNvPr>
          <p:cNvSpPr/>
          <p:nvPr/>
        </p:nvSpPr>
        <p:spPr>
          <a:xfrm>
            <a:off x="956184" y="4619134"/>
            <a:ext cx="4388813" cy="1580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WITH   </a:t>
            </a:r>
          </a:p>
          <a:p>
            <a:r>
              <a:rPr lang="en-US" dirty="0">
                <a:solidFill>
                  <a:schemeClr val="bg2"/>
                </a:solidFill>
              </a:rPr>
              <a:t>   cte_name1 (</a:t>
            </a:r>
            <a:r>
              <a:rPr lang="en-US" dirty="0" err="1">
                <a:solidFill>
                  <a:schemeClr val="bg2"/>
                </a:solidFill>
              </a:rPr>
              <a:t>column_names</a:t>
            </a:r>
            <a:r>
              <a:rPr lang="en-US" dirty="0">
                <a:solidFill>
                  <a:schemeClr val="bg2"/>
                </a:solidFill>
              </a:rPr>
              <a:t>) AS (query),  </a:t>
            </a:r>
          </a:p>
          <a:p>
            <a:r>
              <a:rPr lang="en-US" dirty="0">
                <a:solidFill>
                  <a:schemeClr val="bg2"/>
                </a:solidFill>
              </a:rPr>
              <a:t>   cte_name2 (</a:t>
            </a:r>
            <a:r>
              <a:rPr lang="en-US" dirty="0" err="1">
                <a:solidFill>
                  <a:schemeClr val="bg2"/>
                </a:solidFill>
              </a:rPr>
              <a:t>column_names</a:t>
            </a:r>
            <a:r>
              <a:rPr lang="en-US" dirty="0">
                <a:solidFill>
                  <a:schemeClr val="bg2"/>
                </a:solidFill>
              </a:rPr>
              <a:t>) AS (query)  </a:t>
            </a:r>
          </a:p>
          <a:p>
            <a:r>
              <a:rPr lang="en-US" dirty="0">
                <a:solidFill>
                  <a:schemeClr val="bg2"/>
                </a:solidFill>
              </a:rPr>
              <a:t>as</a:t>
            </a:r>
          </a:p>
          <a:p>
            <a:r>
              <a:rPr lang="en-US" dirty="0">
                <a:solidFill>
                  <a:schemeClr val="bg2"/>
                </a:solidFill>
              </a:rPr>
              <a:t>select Query</a:t>
            </a:r>
          </a:p>
        </p:txBody>
      </p:sp>
    </p:spTree>
    <p:extLst>
      <p:ext uri="{BB962C8B-B14F-4D97-AF65-F5344CB8AC3E}">
        <p14:creationId xmlns:p14="http://schemas.microsoft.com/office/powerpoint/2010/main" val="3637866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017F-5702-46EF-AB79-05DC985EC480}"/>
              </a:ext>
            </a:extLst>
          </p:cNvPr>
          <p:cNvSpPr>
            <a:spLocks noGrp="1"/>
          </p:cNvSpPr>
          <p:nvPr>
            <p:ph type="ctrTitle"/>
          </p:nvPr>
        </p:nvSpPr>
        <p:spPr>
          <a:xfrm>
            <a:off x="548641" y="1828801"/>
            <a:ext cx="9307763" cy="989814"/>
          </a:xfrm>
        </p:spPr>
        <p:txBody>
          <a:bodyPr/>
          <a:lstStyle/>
          <a:p>
            <a:pPr algn="ctr"/>
            <a:br>
              <a:rPr lang="en-US" b="0" i="0" dirty="0">
                <a:solidFill>
                  <a:srgbClr val="610B38"/>
                </a:solidFill>
                <a:effectLst/>
                <a:latin typeface="erdana"/>
              </a:rPr>
            </a:br>
            <a:r>
              <a:rPr lang="en-US" sz="3600" b="0" i="0" dirty="0">
                <a:effectLst/>
                <a:latin typeface="Calibri" panose="020F0502020204030204" pitchFamily="34" charset="0"/>
                <a:cs typeface="Calibri" panose="020F0502020204030204" pitchFamily="34" charset="0"/>
              </a:rPr>
              <a:t>SQL TEMP TABLE</a:t>
            </a:r>
            <a:br>
              <a:rPr lang="en-US" b="0" i="0" dirty="0">
                <a:solidFill>
                  <a:srgbClr val="610B38"/>
                </a:solidFill>
                <a:effectLst/>
                <a:latin typeface="erdana"/>
              </a:rPr>
            </a:br>
            <a:endParaRPr lang="en-US" dirty="0"/>
          </a:p>
        </p:txBody>
      </p:sp>
      <p:sp>
        <p:nvSpPr>
          <p:cNvPr id="3" name="Date Placeholder 2">
            <a:extLst>
              <a:ext uri="{FF2B5EF4-FFF2-40B4-BE49-F238E27FC236}">
                <a16:creationId xmlns:a16="http://schemas.microsoft.com/office/drawing/2014/main" id="{DAD62A44-2BEB-47E1-88FF-D0005198505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AB845610-8CBE-47BE-9F82-D4BB01EB37C0}"/>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4052A937-48E6-4A3C-AFB2-B3849E202C50}"/>
              </a:ext>
            </a:extLst>
          </p:cNvPr>
          <p:cNvSpPr>
            <a:spLocks noGrp="1"/>
          </p:cNvSpPr>
          <p:nvPr>
            <p:ph type="sldNum" sz="quarter" idx="12"/>
          </p:nvPr>
        </p:nvSpPr>
        <p:spPr/>
        <p:txBody>
          <a:bodyPr/>
          <a:lstStyle/>
          <a:p>
            <a:fld id="{2533969A-88D7-D043-9145-D433A02B4603}" type="slidenum">
              <a:rPr lang="en-US" smtClean="0"/>
              <a:pPr/>
              <a:t>43</a:t>
            </a:fld>
            <a:endParaRPr lang="en-US" dirty="0"/>
          </a:p>
        </p:txBody>
      </p:sp>
    </p:spTree>
    <p:extLst>
      <p:ext uri="{BB962C8B-B14F-4D97-AF65-F5344CB8AC3E}">
        <p14:creationId xmlns:p14="http://schemas.microsoft.com/office/powerpoint/2010/main" val="3386471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945662-6634-4F1F-93A9-746887DD3291}"/>
              </a:ext>
            </a:extLst>
          </p:cNvPr>
          <p:cNvSpPr>
            <a:spLocks noGrp="1"/>
          </p:cNvSpPr>
          <p:nvPr>
            <p:ph sz="quarter" idx="13"/>
          </p:nvPr>
        </p:nvSpPr>
        <p:spPr>
          <a:xfrm>
            <a:off x="548640" y="537328"/>
            <a:ext cx="10687175" cy="5662304"/>
          </a:xfrm>
        </p:spPr>
        <p:txBody>
          <a:bodyPr/>
          <a:lstStyle/>
          <a:p>
            <a:pPr algn="l"/>
            <a:r>
              <a:rPr lang="en-US" b="0" i="0" dirty="0">
                <a:solidFill>
                  <a:srgbClr val="000000"/>
                </a:solidFill>
                <a:effectLst/>
                <a:latin typeface="-apple-system"/>
              </a:rPr>
              <a:t>Temporary tables are tables that exist temporarily on the SQL Server.</a:t>
            </a:r>
          </a:p>
          <a:p>
            <a:pPr algn="l"/>
            <a:r>
              <a:rPr lang="en-US" b="0" i="0" dirty="0">
                <a:solidFill>
                  <a:srgbClr val="000000"/>
                </a:solidFill>
                <a:effectLst/>
                <a:latin typeface="-apple-system"/>
              </a:rPr>
              <a:t>The temporary tables are useful for storing the immediate result sets that are accessed multiple times.</a:t>
            </a:r>
          </a:p>
          <a:p>
            <a:pPr marL="0" indent="0">
              <a:buNone/>
            </a:pPr>
            <a:r>
              <a:rPr lang="en-US" sz="2400" b="1" dirty="0">
                <a:latin typeface="Calibri" panose="020F0502020204030204" pitchFamily="34" charset="0"/>
                <a:cs typeface="Calibri" panose="020F0502020204030204" pitchFamily="34" charset="0"/>
              </a:rPr>
              <a:t>Types of Temporary Tables:</a:t>
            </a:r>
          </a:p>
          <a:p>
            <a:pPr marL="0" indent="0">
              <a:buNone/>
            </a:pPr>
            <a:r>
              <a:rPr lang="en-US" sz="2400" dirty="0">
                <a:latin typeface="Calibri" panose="020F0502020204030204" pitchFamily="34" charset="0"/>
                <a:cs typeface="Calibri" panose="020F0502020204030204" pitchFamily="34" charset="0"/>
              </a:rPr>
              <a:t>      1. Local Temporary Table</a:t>
            </a:r>
          </a:p>
          <a:p>
            <a:pPr marL="0" indent="0">
              <a:buNone/>
            </a:pPr>
            <a:r>
              <a:rPr lang="en-US" sz="2400" dirty="0">
                <a:latin typeface="Calibri" panose="020F0502020204030204" pitchFamily="34" charset="0"/>
                <a:cs typeface="Calibri" panose="020F0502020204030204" pitchFamily="34" charset="0"/>
              </a:rPr>
              <a:t>      2.  Global Temporary Table</a:t>
            </a:r>
          </a:p>
          <a:p>
            <a:pPr marL="0" indent="0">
              <a:buNone/>
            </a:pPr>
            <a:r>
              <a:rPr lang="en-US" sz="2400" b="1" i="0" dirty="0">
                <a:effectLst/>
                <a:latin typeface="Calibri" panose="020F0502020204030204" pitchFamily="34" charset="0"/>
                <a:cs typeface="Calibri" panose="020F0502020204030204" pitchFamily="34" charset="0"/>
              </a:rPr>
              <a:t>Creating temporary tables:</a:t>
            </a:r>
          </a:p>
          <a:p>
            <a:pPr marL="0" indent="0">
              <a:buNone/>
            </a:pPr>
            <a:r>
              <a:rPr lang="en-US" sz="1600" dirty="0">
                <a:solidFill>
                  <a:srgbClr val="000000"/>
                </a:solidFill>
                <a:latin typeface="-apple-system"/>
              </a:rPr>
              <a:t>   </a:t>
            </a:r>
            <a:r>
              <a:rPr lang="en-US" sz="2400" dirty="0">
                <a:solidFill>
                  <a:srgbClr val="000000"/>
                </a:solidFill>
                <a:latin typeface="-apple-system"/>
              </a:rPr>
              <a:t>T</a:t>
            </a:r>
            <a:r>
              <a:rPr lang="en-US" sz="2400" b="0" i="0" dirty="0">
                <a:solidFill>
                  <a:srgbClr val="000000"/>
                </a:solidFill>
                <a:effectLst/>
                <a:latin typeface="-apple-system"/>
              </a:rPr>
              <a:t>wo ways to create temporary tables</a:t>
            </a:r>
          </a:p>
          <a:p>
            <a:pPr marL="0" indent="0">
              <a:buNone/>
            </a:pPr>
            <a:r>
              <a:rPr lang="en-US" sz="2400" dirty="0">
                <a:solidFill>
                  <a:srgbClr val="000000"/>
                </a:solidFill>
                <a:latin typeface="-apple-system"/>
                <a:cs typeface="Calibri" panose="020F0502020204030204" pitchFamily="34" charset="0"/>
              </a:rPr>
              <a:t>          1. Select Into</a:t>
            </a:r>
          </a:p>
          <a:p>
            <a:pPr marL="0" indent="0">
              <a:buNone/>
            </a:pPr>
            <a:r>
              <a:rPr lang="en-US" sz="2400" i="0" dirty="0">
                <a:solidFill>
                  <a:srgbClr val="000000"/>
                </a:solidFill>
                <a:effectLst/>
                <a:latin typeface="-apple-system"/>
                <a:cs typeface="Calibri" panose="020F0502020204030204" pitchFamily="34" charset="0"/>
              </a:rPr>
              <a:t>          2. Create Table</a:t>
            </a:r>
            <a:endParaRPr lang="en-US" sz="2400" i="0" dirty="0">
              <a:effectLst/>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18B361F-8B06-48A6-8B6E-B33F049CFB5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C2A7F49-7BAD-470F-ADF6-D164758F239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00283DF-6E7D-4C2B-87A8-E661E0812520}"/>
              </a:ext>
            </a:extLst>
          </p:cNvPr>
          <p:cNvSpPr>
            <a:spLocks noGrp="1"/>
          </p:cNvSpPr>
          <p:nvPr>
            <p:ph type="sldNum" sz="quarter" idx="16"/>
          </p:nvPr>
        </p:nvSpPr>
        <p:spPr/>
        <p:txBody>
          <a:bodyPr/>
          <a:lstStyle/>
          <a:p>
            <a:fld id="{2533969A-88D7-D043-9145-D433A02B4603}" type="slidenum">
              <a:rPr lang="en-US" smtClean="0"/>
              <a:pPr/>
              <a:t>44</a:t>
            </a:fld>
            <a:endParaRPr lang="en-US" dirty="0"/>
          </a:p>
        </p:txBody>
      </p:sp>
    </p:spTree>
    <p:extLst>
      <p:ext uri="{BB962C8B-B14F-4D97-AF65-F5344CB8AC3E}">
        <p14:creationId xmlns:p14="http://schemas.microsoft.com/office/powerpoint/2010/main" val="2345759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2CB699-47CE-4939-8458-35A6020A90F6}"/>
              </a:ext>
            </a:extLst>
          </p:cNvPr>
          <p:cNvSpPr>
            <a:spLocks noGrp="1"/>
          </p:cNvSpPr>
          <p:nvPr>
            <p:ph sz="quarter" idx="13"/>
          </p:nvPr>
        </p:nvSpPr>
        <p:spPr>
          <a:xfrm>
            <a:off x="548640" y="575035"/>
            <a:ext cx="10687175" cy="5624597"/>
          </a:xfrm>
        </p:spPr>
        <p:txBody>
          <a:bodyPr/>
          <a:lstStyle/>
          <a:p>
            <a:pPr marL="0" indent="0">
              <a:buNone/>
            </a:pPr>
            <a:r>
              <a:rPr lang="en-US" b="1" i="0" dirty="0">
                <a:solidFill>
                  <a:srgbClr val="610B38"/>
                </a:solidFill>
                <a:effectLst/>
                <a:latin typeface="erdana"/>
              </a:rPr>
              <a:t>Local Temp Table</a:t>
            </a:r>
          </a:p>
          <a:p>
            <a:r>
              <a:rPr lang="en-US" sz="2400" b="0" i="0" dirty="0">
                <a:solidFill>
                  <a:srgbClr val="333333"/>
                </a:solidFill>
                <a:effectLst/>
                <a:latin typeface="Calibri" panose="020F0502020204030204" pitchFamily="34" charset="0"/>
                <a:cs typeface="Calibri" panose="020F0502020204030204" pitchFamily="34" charset="0"/>
              </a:rPr>
              <a:t>Local temp tables are only available at current connection time.</a:t>
            </a:r>
          </a:p>
          <a:p>
            <a:r>
              <a:rPr lang="en-US" sz="2400" b="0" i="0" dirty="0">
                <a:solidFill>
                  <a:srgbClr val="333333"/>
                </a:solidFill>
                <a:effectLst/>
                <a:latin typeface="Calibri" panose="020F0502020204030204" pitchFamily="34" charset="0"/>
                <a:cs typeface="Calibri" panose="020F0502020204030204" pitchFamily="34" charset="0"/>
              </a:rPr>
              <a:t> It is automatically deleted when user disconnects from instances.</a:t>
            </a:r>
          </a:p>
          <a:p>
            <a:r>
              <a:rPr lang="en-US" sz="2400" b="0" i="0" dirty="0">
                <a:solidFill>
                  <a:srgbClr val="333333"/>
                </a:solidFill>
                <a:effectLst/>
                <a:latin typeface="Calibri" panose="020F0502020204030204" pitchFamily="34" charset="0"/>
                <a:cs typeface="Calibri" panose="020F0502020204030204" pitchFamily="34" charset="0"/>
              </a:rPr>
              <a:t> It is started with hash (#) sign.</a:t>
            </a:r>
          </a:p>
          <a:p>
            <a:pPr marL="0" indent="0">
              <a:buNone/>
            </a:pPr>
            <a:r>
              <a:rPr lang="en-US" sz="2400" b="1" dirty="0">
                <a:solidFill>
                  <a:srgbClr val="333333"/>
                </a:solidFill>
                <a:latin typeface="Calibri" panose="020F0502020204030204" pitchFamily="34" charset="0"/>
                <a:cs typeface="Calibri" panose="020F0502020204030204" pitchFamily="34" charset="0"/>
              </a:rPr>
              <a:t>Syntax :  </a:t>
            </a:r>
            <a:r>
              <a:rPr lang="en-US" sz="2400" dirty="0">
                <a:solidFill>
                  <a:srgbClr val="333333"/>
                </a:solidFill>
                <a:latin typeface="Calibri" panose="020F0502020204030204" pitchFamily="34" charset="0"/>
                <a:cs typeface="Calibri" panose="020F0502020204030204" pitchFamily="34" charset="0"/>
              </a:rPr>
              <a:t>create table #test (------------------);</a:t>
            </a:r>
            <a:endParaRPr lang="en-US" sz="2400" b="0" i="0" dirty="0">
              <a:solidFill>
                <a:srgbClr val="333333"/>
              </a:solidFill>
              <a:effectLst/>
              <a:latin typeface="Calibri" panose="020F0502020204030204" pitchFamily="34" charset="0"/>
              <a:cs typeface="Calibri" panose="020F0502020204030204" pitchFamily="34" charset="0"/>
            </a:endParaRPr>
          </a:p>
          <a:p>
            <a:pPr marL="0" indent="0">
              <a:buNone/>
            </a:pPr>
            <a:r>
              <a:rPr lang="en-US" sz="2400" b="1" dirty="0">
                <a:solidFill>
                  <a:srgbClr val="333333"/>
                </a:solidFill>
                <a:latin typeface="Calibri" panose="020F0502020204030204" pitchFamily="34" charset="0"/>
                <a:cs typeface="Calibri" panose="020F0502020204030204" pitchFamily="34" charset="0"/>
              </a:rPr>
              <a:t>Global Temp Table</a:t>
            </a:r>
          </a:p>
          <a:p>
            <a:r>
              <a:rPr lang="en-US" sz="2000" b="0" i="0" dirty="0">
                <a:solidFill>
                  <a:srgbClr val="333333"/>
                </a:solidFill>
                <a:effectLst/>
                <a:latin typeface="Calibri" panose="020F0502020204030204" pitchFamily="34" charset="0"/>
                <a:cs typeface="Calibri" panose="020F0502020204030204" pitchFamily="34" charset="0"/>
              </a:rPr>
              <a:t>Global temp tables name starts with double hash (##). </a:t>
            </a:r>
          </a:p>
          <a:p>
            <a:r>
              <a:rPr lang="en-US" sz="2000" b="0" i="0" dirty="0">
                <a:solidFill>
                  <a:srgbClr val="333333"/>
                </a:solidFill>
                <a:effectLst/>
                <a:latin typeface="Calibri" panose="020F0502020204030204" pitchFamily="34" charset="0"/>
                <a:cs typeface="Calibri" panose="020F0502020204030204" pitchFamily="34" charset="0"/>
              </a:rPr>
              <a:t>Once this table is created, it is like a permanent table.</a:t>
            </a:r>
          </a:p>
          <a:p>
            <a:r>
              <a:rPr lang="en-US" sz="2000" b="0" i="0" dirty="0">
                <a:solidFill>
                  <a:srgbClr val="333333"/>
                </a:solidFill>
                <a:effectLst/>
                <a:latin typeface="Calibri" panose="020F0502020204030204" pitchFamily="34" charset="0"/>
                <a:cs typeface="Calibri" panose="020F0502020204030204" pitchFamily="34" charset="0"/>
              </a:rPr>
              <a:t> It is always ready for all users and not deleted until the total connection is withdrawn.</a:t>
            </a:r>
          </a:p>
          <a:p>
            <a:r>
              <a:rPr lang="en-US" b="0" i="0" dirty="0">
                <a:solidFill>
                  <a:srgbClr val="610B38"/>
                </a:solidFill>
                <a:effectLst/>
                <a:latin typeface="erdana"/>
              </a:rPr>
              <a:t>Syntax : create table ##Acnt_dets(---------------);</a:t>
            </a:r>
          </a:p>
          <a:p>
            <a:endParaRPr lang="en-US" dirty="0"/>
          </a:p>
        </p:txBody>
      </p:sp>
      <p:sp>
        <p:nvSpPr>
          <p:cNvPr id="4" name="Date Placeholder 3">
            <a:extLst>
              <a:ext uri="{FF2B5EF4-FFF2-40B4-BE49-F238E27FC236}">
                <a16:creationId xmlns:a16="http://schemas.microsoft.com/office/drawing/2014/main" id="{B814C1B6-517A-4A31-A812-D2D37431E32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55B843D-6A10-4057-8718-096775B08D4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9F7BC81-FFD2-4D85-8DA9-E543BB05B877}"/>
              </a:ext>
            </a:extLst>
          </p:cNvPr>
          <p:cNvSpPr>
            <a:spLocks noGrp="1"/>
          </p:cNvSpPr>
          <p:nvPr>
            <p:ph type="sldNum" sz="quarter" idx="16"/>
          </p:nvPr>
        </p:nvSpPr>
        <p:spPr/>
        <p:txBody>
          <a:bodyPr/>
          <a:lstStyle/>
          <a:p>
            <a:fld id="{2533969A-88D7-D043-9145-D433A02B4603}" type="slidenum">
              <a:rPr lang="en-US" smtClean="0"/>
              <a:pPr/>
              <a:t>45</a:t>
            </a:fld>
            <a:endParaRPr lang="en-US" dirty="0"/>
          </a:p>
        </p:txBody>
      </p:sp>
    </p:spTree>
    <p:extLst>
      <p:ext uri="{BB962C8B-B14F-4D97-AF65-F5344CB8AC3E}">
        <p14:creationId xmlns:p14="http://schemas.microsoft.com/office/powerpoint/2010/main" val="3269104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81B8E7-1146-4A8E-97F2-3AF76B72E23C}"/>
              </a:ext>
            </a:extLst>
          </p:cNvPr>
          <p:cNvSpPr>
            <a:spLocks noGrp="1"/>
          </p:cNvSpPr>
          <p:nvPr>
            <p:ph sz="quarter" idx="13"/>
          </p:nvPr>
        </p:nvSpPr>
        <p:spPr>
          <a:xfrm>
            <a:off x="548640" y="443060"/>
            <a:ext cx="10687175" cy="5756572"/>
          </a:xfrm>
        </p:spPr>
        <p:txBody>
          <a:bodyPr anchor="ctr"/>
          <a:lstStyle/>
          <a:p>
            <a:pPr marL="0" indent="0">
              <a:buNone/>
            </a:pPr>
            <a:r>
              <a:rPr lang="en-US" sz="2400" b="1" dirty="0">
                <a:solidFill>
                  <a:srgbClr val="012C74"/>
                </a:solidFill>
                <a:latin typeface="Calibri" panose="020F0502020204030204" pitchFamily="34" charset="0"/>
                <a:cs typeface="Calibri" panose="020F0502020204030204" pitchFamily="34" charset="0"/>
              </a:rPr>
              <a:t>Create temporary tables using SELECT INTO statement</a:t>
            </a:r>
          </a:p>
          <a:p>
            <a:pPr marL="0" indent="0">
              <a:buNone/>
            </a:pPr>
            <a:r>
              <a:rPr lang="en-US" sz="2000" b="1" dirty="0">
                <a:latin typeface="Calibri" panose="020F0502020204030204" pitchFamily="34" charset="0"/>
                <a:cs typeface="Calibri" panose="020F0502020204030204" pitchFamily="34" charset="0"/>
              </a:rPr>
              <a:t>  </a:t>
            </a:r>
          </a:p>
          <a:p>
            <a:pPr marL="0" indent="0">
              <a:buNone/>
            </a:pPr>
            <a:endParaRPr lang="en-US" sz="2000" b="1" dirty="0">
              <a:latin typeface="Calibri" panose="020F0502020204030204" pitchFamily="34" charset="0"/>
              <a:cs typeface="Calibri" panose="020F0502020204030204" pitchFamily="34" charset="0"/>
            </a:endParaRPr>
          </a:p>
          <a:p>
            <a:pPr marL="0" indent="0">
              <a:buNone/>
            </a:pPr>
            <a:r>
              <a:rPr lang="en-US" sz="2000" b="1" i="0" dirty="0">
                <a:solidFill>
                  <a:srgbClr val="012C74"/>
                </a:solidFill>
                <a:effectLst/>
                <a:latin typeface="Calibri" panose="020F0502020204030204" pitchFamily="34" charset="0"/>
                <a:cs typeface="Calibri" panose="020F0502020204030204" pitchFamily="34" charset="0"/>
              </a:rPr>
              <a:t>Dropping temporary tables</a:t>
            </a:r>
          </a:p>
          <a:p>
            <a:pPr algn="l"/>
            <a:r>
              <a:rPr lang="en-US" sz="2000" b="1" i="0" dirty="0">
                <a:effectLst/>
                <a:latin typeface="Calibri" panose="020F0502020204030204" pitchFamily="34" charset="0"/>
                <a:cs typeface="Calibri" panose="020F0502020204030204" pitchFamily="34" charset="0"/>
              </a:rPr>
              <a:t>Automatic removal</a:t>
            </a:r>
          </a:p>
          <a:p>
            <a:pPr marL="0" indent="0" algn="l">
              <a:buNone/>
            </a:pPr>
            <a:r>
              <a:rPr lang="en-US" sz="1200" b="0" i="0" dirty="0">
                <a:solidFill>
                  <a:srgbClr val="000000"/>
                </a:solidFill>
                <a:effectLst/>
                <a:latin typeface="-apple-system"/>
              </a:rPr>
              <a:t>          1. </a:t>
            </a:r>
            <a:r>
              <a:rPr lang="en-US" sz="1800" b="0" i="0" dirty="0">
                <a:solidFill>
                  <a:srgbClr val="000000"/>
                </a:solidFill>
                <a:effectLst/>
                <a:latin typeface="Calibri" panose="020F0502020204030204" pitchFamily="34" charset="0"/>
                <a:cs typeface="Calibri" panose="020F0502020204030204" pitchFamily="34" charset="0"/>
              </a:rPr>
              <a:t>SQL Server drops a temporary table automatically when you close the connection that created it.</a:t>
            </a:r>
          </a:p>
          <a:p>
            <a:pPr marL="0" indent="0" algn="l">
              <a:buNone/>
            </a:pPr>
            <a:r>
              <a:rPr lang="en-US" sz="1800" b="0" i="0" dirty="0">
                <a:solidFill>
                  <a:srgbClr val="000000"/>
                </a:solidFill>
                <a:effectLst/>
                <a:latin typeface="Calibri" panose="020F0502020204030204" pitchFamily="34" charset="0"/>
                <a:cs typeface="Calibri" panose="020F0502020204030204" pitchFamily="34" charset="0"/>
              </a:rPr>
              <a:t>       2. SQL Server drops a global temporary table once the connection that created it closed and the queries </a:t>
            </a:r>
          </a:p>
          <a:p>
            <a:pPr marL="0" indent="0" algn="l">
              <a:buNone/>
            </a:pPr>
            <a:r>
              <a:rPr lang="en-US" sz="1800" dirty="0">
                <a:solidFill>
                  <a:srgbClr val="000000"/>
                </a:solidFill>
                <a:latin typeface="Calibri" panose="020F0502020204030204" pitchFamily="34" charset="0"/>
                <a:cs typeface="Calibri" panose="020F0502020204030204" pitchFamily="34" charset="0"/>
              </a:rPr>
              <a:t>     </a:t>
            </a:r>
            <a:r>
              <a:rPr lang="en-US" sz="1800" b="0" i="0" dirty="0">
                <a:solidFill>
                  <a:srgbClr val="000000"/>
                </a:solidFill>
                <a:effectLst/>
                <a:latin typeface="Calibri" panose="020F0502020204030204" pitchFamily="34" charset="0"/>
                <a:cs typeface="Calibri" panose="020F0502020204030204" pitchFamily="34" charset="0"/>
              </a:rPr>
              <a:t>      against this table from other connections completes.</a:t>
            </a:r>
          </a:p>
          <a:p>
            <a:pPr algn="l"/>
            <a:r>
              <a:rPr lang="en-US" sz="2000" b="1" i="0" dirty="0">
                <a:effectLst/>
                <a:latin typeface="Calibri" panose="020F0502020204030204" pitchFamily="34" charset="0"/>
                <a:cs typeface="Calibri" panose="020F0502020204030204" pitchFamily="34" charset="0"/>
              </a:rPr>
              <a:t>Manual Deletion</a:t>
            </a:r>
          </a:p>
          <a:p>
            <a:pPr marL="0" indent="0">
              <a:buNone/>
            </a:pPr>
            <a:r>
              <a:rPr lang="en-US" sz="1200" dirty="0">
                <a:solidFill>
                  <a:srgbClr val="FCC28C"/>
                </a:solidFill>
                <a:latin typeface="Courier New" panose="02070309020205020404" pitchFamily="49" charset="0"/>
              </a:rPr>
              <a:t>         </a:t>
            </a:r>
            <a:endParaRPr lang="en-US" sz="18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C8A71467-EA97-4A64-9100-797D0CC5EDA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ECD209C-BE5B-41C0-9A17-A7196DEA1FE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3EFAE3A-8D5F-4714-93B5-02FD8BBE0BC9}"/>
              </a:ext>
            </a:extLst>
          </p:cNvPr>
          <p:cNvSpPr>
            <a:spLocks noGrp="1"/>
          </p:cNvSpPr>
          <p:nvPr>
            <p:ph type="sldNum" sz="quarter" idx="16"/>
          </p:nvPr>
        </p:nvSpPr>
        <p:spPr/>
        <p:txBody>
          <a:bodyPr/>
          <a:lstStyle/>
          <a:p>
            <a:fld id="{2533969A-88D7-D043-9145-D433A02B4603}" type="slidenum">
              <a:rPr lang="en-US" smtClean="0"/>
              <a:pPr/>
              <a:t>46</a:t>
            </a:fld>
            <a:endParaRPr lang="en-US" dirty="0"/>
          </a:p>
        </p:txBody>
      </p:sp>
      <p:sp>
        <p:nvSpPr>
          <p:cNvPr id="3" name="Rectangle 2">
            <a:extLst>
              <a:ext uri="{FF2B5EF4-FFF2-40B4-BE49-F238E27FC236}">
                <a16:creationId xmlns:a16="http://schemas.microsoft.com/office/drawing/2014/main" id="{4BCBF548-0067-4F89-ACFD-31B007B0DA20}"/>
              </a:ext>
            </a:extLst>
          </p:cNvPr>
          <p:cNvSpPr/>
          <p:nvPr/>
        </p:nvSpPr>
        <p:spPr>
          <a:xfrm>
            <a:off x="1027522" y="1527142"/>
            <a:ext cx="5986020" cy="744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alibri" panose="020F0502020204030204" pitchFamily="34" charset="0"/>
                <a:cs typeface="Calibri" panose="020F0502020204030204" pitchFamily="34" charset="0"/>
              </a:rPr>
              <a:t>Select &lt;select list&gt; into </a:t>
            </a:r>
            <a:r>
              <a:rPr lang="en-US" dirty="0" err="1">
                <a:solidFill>
                  <a:schemeClr val="bg2"/>
                </a:solidFill>
                <a:latin typeface="Calibri" panose="020F0502020204030204" pitchFamily="34" charset="0"/>
                <a:cs typeface="Calibri" panose="020F0502020204030204" pitchFamily="34" charset="0"/>
              </a:rPr>
              <a:t>temp_table</a:t>
            </a:r>
            <a:endParaRPr lang="en-US" dirty="0">
              <a:solidFill>
                <a:schemeClr val="bg2"/>
              </a:solidFill>
              <a:latin typeface="Calibri" panose="020F0502020204030204" pitchFamily="34" charset="0"/>
              <a:cs typeface="Calibri" panose="020F0502020204030204" pitchFamily="34" charset="0"/>
            </a:endParaRPr>
          </a:p>
          <a:p>
            <a:r>
              <a:rPr lang="en-US" dirty="0">
                <a:solidFill>
                  <a:schemeClr val="bg2"/>
                </a:solidFill>
                <a:latin typeface="Calibri" panose="020F0502020204030204" pitchFamily="34" charset="0"/>
                <a:cs typeface="Calibri" panose="020F0502020204030204" pitchFamily="34" charset="0"/>
              </a:rPr>
              <a:t>From </a:t>
            </a:r>
            <a:r>
              <a:rPr lang="en-US" dirty="0" err="1">
                <a:solidFill>
                  <a:schemeClr val="bg2"/>
                </a:solidFill>
                <a:latin typeface="Calibri" panose="020F0502020204030204" pitchFamily="34" charset="0"/>
                <a:cs typeface="Calibri" panose="020F0502020204030204" pitchFamily="34" charset="0"/>
              </a:rPr>
              <a:t>table_name</a:t>
            </a:r>
            <a:endParaRPr lang="en-US" dirty="0">
              <a:solidFill>
                <a:schemeClr val="bg2"/>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29720969-3363-4496-8E24-61F0BEB3FF61}"/>
              </a:ext>
            </a:extLst>
          </p:cNvPr>
          <p:cNvSpPr/>
          <p:nvPr/>
        </p:nvSpPr>
        <p:spPr>
          <a:xfrm>
            <a:off x="1131216" y="5453406"/>
            <a:ext cx="4553147" cy="466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Drop table ##temp_table</a:t>
            </a:r>
          </a:p>
        </p:txBody>
      </p:sp>
    </p:spTree>
    <p:extLst>
      <p:ext uri="{BB962C8B-B14F-4D97-AF65-F5344CB8AC3E}">
        <p14:creationId xmlns:p14="http://schemas.microsoft.com/office/powerpoint/2010/main" val="2978043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1B29-5C05-4CD6-BDAD-A9CBF8BA2270}"/>
              </a:ext>
            </a:extLst>
          </p:cNvPr>
          <p:cNvSpPr>
            <a:spLocks noGrp="1"/>
          </p:cNvSpPr>
          <p:nvPr>
            <p:ph type="ctrTitle"/>
          </p:nvPr>
        </p:nvSpPr>
        <p:spPr>
          <a:xfrm>
            <a:off x="548641" y="2000805"/>
            <a:ext cx="9307763" cy="685834"/>
          </a:xfrm>
        </p:spPr>
        <p:txBody>
          <a:bodyPr/>
          <a:lstStyle/>
          <a:p>
            <a:pPr algn="ctr"/>
            <a:r>
              <a:rPr lang="en-US" sz="3200" dirty="0">
                <a:latin typeface="Calibri" panose="020F0502020204030204" pitchFamily="34" charset="0"/>
                <a:cs typeface="Calibri" panose="020F0502020204030204" pitchFamily="34" charset="0"/>
              </a:rPr>
              <a:t>Dynamic SQL</a:t>
            </a:r>
          </a:p>
        </p:txBody>
      </p:sp>
      <p:sp>
        <p:nvSpPr>
          <p:cNvPr id="3" name="Date Placeholder 2">
            <a:extLst>
              <a:ext uri="{FF2B5EF4-FFF2-40B4-BE49-F238E27FC236}">
                <a16:creationId xmlns:a16="http://schemas.microsoft.com/office/drawing/2014/main" id="{8A8BF12C-D7B0-4581-907D-8A4EC70DB665}"/>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C24BF6BD-11D7-4F30-9A08-D754107761CA}"/>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26973416-39FC-4D35-8CC5-3DF39709A950}"/>
              </a:ext>
            </a:extLst>
          </p:cNvPr>
          <p:cNvSpPr>
            <a:spLocks noGrp="1"/>
          </p:cNvSpPr>
          <p:nvPr>
            <p:ph type="sldNum" sz="quarter" idx="12"/>
          </p:nvPr>
        </p:nvSpPr>
        <p:spPr/>
        <p:txBody>
          <a:bodyPr/>
          <a:lstStyle/>
          <a:p>
            <a:fld id="{2533969A-88D7-D043-9145-D433A02B4603}" type="slidenum">
              <a:rPr lang="en-US" smtClean="0"/>
              <a:pPr/>
              <a:t>47</a:t>
            </a:fld>
            <a:endParaRPr lang="en-US" dirty="0"/>
          </a:p>
        </p:txBody>
      </p:sp>
    </p:spTree>
    <p:extLst>
      <p:ext uri="{BB962C8B-B14F-4D97-AF65-F5344CB8AC3E}">
        <p14:creationId xmlns:p14="http://schemas.microsoft.com/office/powerpoint/2010/main" val="3764387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A85ADA-1A29-45F2-9D10-0BA72D0CD53C}"/>
              </a:ext>
            </a:extLst>
          </p:cNvPr>
          <p:cNvSpPr>
            <a:spLocks noGrp="1"/>
          </p:cNvSpPr>
          <p:nvPr>
            <p:ph sz="quarter" idx="13"/>
          </p:nvPr>
        </p:nvSpPr>
        <p:spPr>
          <a:xfrm>
            <a:off x="548640" y="961534"/>
            <a:ext cx="10687175" cy="5238098"/>
          </a:xfrm>
        </p:spPr>
        <p:txBody>
          <a:bodyPr/>
          <a:lstStyle/>
          <a:p>
            <a:r>
              <a:rPr lang="en-US" sz="2000" b="0" i="0" dirty="0">
                <a:solidFill>
                  <a:srgbClr val="181717"/>
                </a:solidFill>
                <a:effectLst/>
                <a:latin typeface="Calibri" panose="020F0502020204030204" pitchFamily="34" charset="0"/>
                <a:cs typeface="Calibri" panose="020F0502020204030204" pitchFamily="34" charset="0"/>
              </a:rPr>
              <a:t>Dynamic SQL is a programming technique where you build SQL query as a string and execute it dynamically at runtime.</a:t>
            </a:r>
          </a:p>
          <a:p>
            <a:r>
              <a:rPr lang="en-US" sz="2000" dirty="0">
                <a:solidFill>
                  <a:schemeClr val="bg1">
                    <a:lumMod val="50000"/>
                  </a:schemeClr>
                </a:solidFill>
                <a:latin typeface="Calibri" panose="020F0502020204030204" pitchFamily="34" charset="0"/>
                <a:cs typeface="Calibri" panose="020F0502020204030204" pitchFamily="34" charset="0"/>
              </a:rPr>
              <a:t>The dynamic SQL query string can be executed using EXEC or EXECUTE command or using the </a:t>
            </a:r>
            <a:r>
              <a:rPr lang="en-US" sz="2000" dirty="0" err="1">
                <a:solidFill>
                  <a:schemeClr val="bg1">
                    <a:lumMod val="50000"/>
                  </a:schemeClr>
                </a:solidFill>
                <a:latin typeface="Calibri" panose="020F0502020204030204" pitchFamily="34" charset="0"/>
                <a:cs typeface="Calibri" panose="020F0502020204030204" pitchFamily="34" charset="0"/>
              </a:rPr>
              <a:t>sp_executesql</a:t>
            </a:r>
            <a:r>
              <a:rPr lang="en-US" sz="2000" dirty="0">
                <a:solidFill>
                  <a:schemeClr val="bg1">
                    <a:lumMod val="50000"/>
                  </a:schemeClr>
                </a:solidFill>
                <a:latin typeface="Calibri" panose="020F0502020204030204" pitchFamily="34" charset="0"/>
                <a:cs typeface="Calibri" panose="020F0502020204030204" pitchFamily="34" charset="0"/>
              </a:rPr>
              <a:t> stored procedure.</a:t>
            </a:r>
          </a:p>
          <a:p>
            <a:r>
              <a:rPr lang="en-US" sz="2000" dirty="0">
                <a:solidFill>
                  <a:schemeClr val="bg1">
                    <a:lumMod val="50000"/>
                  </a:schemeClr>
                </a:solidFill>
                <a:latin typeface="Calibri" panose="020F0502020204030204" pitchFamily="34" charset="0"/>
                <a:cs typeface="Calibri" panose="020F0502020204030204" pitchFamily="34" charset="0"/>
              </a:rPr>
              <a:t>You can also build and execute SQL query string by directly passing the SQL query string to </a:t>
            </a:r>
            <a:r>
              <a:rPr lang="en-US" sz="2000" dirty="0" err="1">
                <a:solidFill>
                  <a:schemeClr val="bg1">
                    <a:lumMod val="50000"/>
                  </a:schemeClr>
                </a:solidFill>
                <a:latin typeface="Calibri" panose="020F0502020204030204" pitchFamily="34" charset="0"/>
                <a:cs typeface="Calibri" panose="020F0502020204030204" pitchFamily="34" charset="0"/>
              </a:rPr>
              <a:t>sp_executesql</a:t>
            </a:r>
            <a:r>
              <a:rPr lang="en-US" sz="2000" dirty="0">
                <a:solidFill>
                  <a:schemeClr val="bg1">
                    <a:lumMod val="50000"/>
                  </a:schemeClr>
                </a:solidFill>
                <a:latin typeface="Calibri" panose="020F0502020204030204" pitchFamily="34" charset="0"/>
                <a:cs typeface="Calibri" panose="020F0502020204030204" pitchFamily="34" charset="0"/>
              </a:rPr>
              <a:t> stored procedure, as shown below.</a:t>
            </a:r>
          </a:p>
          <a:p>
            <a:endParaRPr lang="en-US" sz="24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Example :</a:t>
            </a:r>
          </a:p>
          <a:p>
            <a:pPr marL="0" indent="0">
              <a:spcBef>
                <a:spcPts val="0"/>
              </a:spcBef>
              <a:spcAft>
                <a:spcPts val="600"/>
              </a:spcAft>
              <a:buNone/>
            </a:pPr>
            <a:r>
              <a:rPr lang="en-US" sz="24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exec </a:t>
            </a:r>
            <a:r>
              <a:rPr lang="en-US" sz="2000" dirty="0" err="1">
                <a:solidFill>
                  <a:schemeClr val="bg1">
                    <a:lumMod val="50000"/>
                  </a:schemeClr>
                </a:solidFill>
                <a:latin typeface="Calibri" panose="020F0502020204030204" pitchFamily="34" charset="0"/>
                <a:cs typeface="Calibri" panose="020F0502020204030204" pitchFamily="34" charset="0"/>
              </a:rPr>
              <a:t>sp_executesql</a:t>
            </a:r>
            <a:r>
              <a:rPr lang="en-US" sz="2000" dirty="0">
                <a:solidFill>
                  <a:schemeClr val="bg1">
                    <a:lumMod val="50000"/>
                  </a:schemeClr>
                </a:solidFill>
                <a:latin typeface="Calibri" panose="020F0502020204030204" pitchFamily="34" charset="0"/>
                <a:cs typeface="Calibri" panose="020F0502020204030204" pitchFamily="34" charset="0"/>
              </a:rPr>
              <a:t> N'SELECT * FROM EMPLOYEE WHERE EMPID = @empId’, </a:t>
            </a:r>
          </a:p>
          <a:p>
            <a:pPr marL="0" indent="0">
              <a:spcBef>
                <a:spcPts val="0"/>
              </a:spcBef>
              <a:spcAft>
                <a:spcPts val="600"/>
              </a:spcAft>
              <a:buNone/>
            </a:pPr>
            <a:r>
              <a:rPr lang="en-US" sz="2000" dirty="0">
                <a:solidFill>
                  <a:schemeClr val="bg1">
                    <a:lumMod val="50000"/>
                  </a:schemeClr>
                </a:solidFill>
                <a:latin typeface="Calibri" panose="020F0502020204030204" pitchFamily="34" charset="0"/>
                <a:cs typeface="Calibri" panose="020F0502020204030204" pitchFamily="34" charset="0"/>
              </a:rPr>
              <a:t>       </a:t>
            </a:r>
            <a:r>
              <a:rPr lang="en-US" sz="2000" dirty="0" err="1">
                <a:solidFill>
                  <a:schemeClr val="bg1">
                    <a:lumMod val="50000"/>
                  </a:schemeClr>
                </a:solidFill>
                <a:latin typeface="Calibri" panose="020F0502020204030204" pitchFamily="34" charset="0"/>
                <a:cs typeface="Calibri" panose="020F0502020204030204" pitchFamily="34" charset="0"/>
              </a:rPr>
              <a:t>N'@empid</a:t>
            </a:r>
            <a:r>
              <a:rPr lang="en-US" sz="2000" dirty="0">
                <a:solidFill>
                  <a:schemeClr val="bg1">
                    <a:lumMod val="50000"/>
                  </a:schemeClr>
                </a:solidFill>
                <a:latin typeface="Calibri" panose="020F0502020204030204" pitchFamily="34" charset="0"/>
                <a:cs typeface="Calibri" panose="020F0502020204030204" pitchFamily="34" charset="0"/>
              </a:rPr>
              <a:t> </a:t>
            </a:r>
            <a:r>
              <a:rPr lang="en-US" sz="2000" dirty="0" err="1">
                <a:solidFill>
                  <a:schemeClr val="bg1">
                    <a:lumMod val="50000"/>
                  </a:schemeClr>
                </a:solidFill>
                <a:latin typeface="Calibri" panose="020F0502020204030204" pitchFamily="34" charset="0"/>
                <a:cs typeface="Calibri" panose="020F0502020204030204" pitchFamily="34" charset="0"/>
              </a:rPr>
              <a:t>nvarchar</a:t>
            </a:r>
            <a:r>
              <a:rPr lang="en-US" sz="2000" dirty="0">
                <a:solidFill>
                  <a:schemeClr val="bg1">
                    <a:lumMod val="50000"/>
                  </a:schemeClr>
                </a:solidFill>
                <a:latin typeface="Calibri" panose="020F0502020204030204" pitchFamily="34" charset="0"/>
                <a:cs typeface="Calibri" panose="020F0502020204030204" pitchFamily="34" charset="0"/>
              </a:rPr>
              <a:t>(50)', @empId = '5’</a:t>
            </a:r>
          </a:p>
          <a:p>
            <a:r>
              <a:rPr lang="en-US" sz="2000" dirty="0">
                <a:solidFill>
                  <a:schemeClr val="bg1">
                    <a:lumMod val="50000"/>
                  </a:schemeClr>
                </a:solidFill>
                <a:latin typeface="Calibri" panose="020F0502020204030204" pitchFamily="34" charset="0"/>
                <a:cs typeface="Calibri" panose="020F0502020204030204" pitchFamily="34" charset="0"/>
              </a:rPr>
              <a:t>Dynamic SQL for DML and DDL Statements</a:t>
            </a:r>
          </a:p>
          <a:p>
            <a:r>
              <a:rPr lang="en-US" sz="2000" dirty="0">
                <a:solidFill>
                  <a:schemeClr val="bg1">
                    <a:lumMod val="50000"/>
                  </a:schemeClr>
                </a:solidFill>
                <a:latin typeface="Calibri" panose="020F0502020204030204" pitchFamily="34" charset="0"/>
                <a:cs typeface="Calibri" panose="020F0502020204030204" pitchFamily="34" charset="0"/>
              </a:rPr>
              <a:t>Dynamic SQL in the Stored Procedure</a:t>
            </a:r>
          </a:p>
        </p:txBody>
      </p:sp>
      <p:sp>
        <p:nvSpPr>
          <p:cNvPr id="4" name="Date Placeholder 3">
            <a:extLst>
              <a:ext uri="{FF2B5EF4-FFF2-40B4-BE49-F238E27FC236}">
                <a16:creationId xmlns:a16="http://schemas.microsoft.com/office/drawing/2014/main" id="{E0CE2D5E-55E9-4279-AED5-886F9FFA6D1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700FDD5-0CA9-49B4-9E17-CA100994A81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344B904-C6B7-48B7-BD90-1B33EEBA75C9}"/>
              </a:ext>
            </a:extLst>
          </p:cNvPr>
          <p:cNvSpPr>
            <a:spLocks noGrp="1"/>
          </p:cNvSpPr>
          <p:nvPr>
            <p:ph type="sldNum" sz="quarter" idx="16"/>
          </p:nvPr>
        </p:nvSpPr>
        <p:spPr/>
        <p:txBody>
          <a:bodyPr/>
          <a:lstStyle/>
          <a:p>
            <a:fld id="{2533969A-88D7-D043-9145-D433A02B4603}" type="slidenum">
              <a:rPr lang="en-US" smtClean="0"/>
              <a:pPr/>
              <a:t>48</a:t>
            </a:fld>
            <a:endParaRPr lang="en-US" dirty="0"/>
          </a:p>
        </p:txBody>
      </p:sp>
      <p:sp>
        <p:nvSpPr>
          <p:cNvPr id="9" name="Rectangle 8">
            <a:extLst>
              <a:ext uri="{FF2B5EF4-FFF2-40B4-BE49-F238E27FC236}">
                <a16:creationId xmlns:a16="http://schemas.microsoft.com/office/drawing/2014/main" id="{DCAB6919-94A9-4BF9-9522-8FA6386DFA78}"/>
              </a:ext>
            </a:extLst>
          </p:cNvPr>
          <p:cNvSpPr/>
          <p:nvPr/>
        </p:nvSpPr>
        <p:spPr>
          <a:xfrm>
            <a:off x="956185" y="3299381"/>
            <a:ext cx="10133815" cy="40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solidFill>
                  <a:schemeClr val="bg2"/>
                </a:solidFill>
              </a:rPr>
              <a:t>sp_executesql</a:t>
            </a:r>
            <a:r>
              <a:rPr lang="en-US" dirty="0">
                <a:solidFill>
                  <a:schemeClr val="bg2"/>
                </a:solidFill>
              </a:rPr>
              <a:t> N'SQL query', N'@param1 </a:t>
            </a:r>
            <a:r>
              <a:rPr lang="en-US" dirty="0" err="1">
                <a:solidFill>
                  <a:schemeClr val="bg2"/>
                </a:solidFill>
              </a:rPr>
              <a:t>data_type</a:t>
            </a:r>
            <a:r>
              <a:rPr lang="en-US" dirty="0">
                <a:solidFill>
                  <a:schemeClr val="bg2"/>
                </a:solidFill>
              </a:rPr>
              <a:t>', @param1 = 'value1'</a:t>
            </a:r>
          </a:p>
        </p:txBody>
      </p:sp>
    </p:spTree>
    <p:extLst>
      <p:ext uri="{BB962C8B-B14F-4D97-AF65-F5344CB8AC3E}">
        <p14:creationId xmlns:p14="http://schemas.microsoft.com/office/powerpoint/2010/main" val="1041647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363FB-71E0-4BE0-B9EF-DAEBF497E26D}"/>
              </a:ext>
            </a:extLst>
          </p:cNvPr>
          <p:cNvSpPr>
            <a:spLocks noGrp="1"/>
          </p:cNvSpPr>
          <p:nvPr>
            <p:ph sz="quarter" idx="13"/>
          </p:nvPr>
        </p:nvSpPr>
        <p:spPr>
          <a:xfrm>
            <a:off x="548640" y="1187777"/>
            <a:ext cx="10687175" cy="5011855"/>
          </a:xfrm>
        </p:spPr>
        <p:txBody>
          <a:bodyPr numCol="2"/>
          <a:lstStyle/>
          <a:p>
            <a:pPr marL="0" indent="0">
              <a:buNone/>
            </a:pPr>
            <a:r>
              <a:rPr lang="en-US" sz="2000" b="1" dirty="0">
                <a:latin typeface="Calibri" panose="020F0502020204030204" pitchFamily="34" charset="0"/>
                <a:cs typeface="Calibri" panose="020F0502020204030204" pitchFamily="34" charset="0"/>
              </a:rPr>
              <a:t>Advantages</a:t>
            </a:r>
          </a:p>
        </p:txBody>
      </p:sp>
      <p:sp>
        <p:nvSpPr>
          <p:cNvPr id="3" name="Title 2">
            <a:extLst>
              <a:ext uri="{FF2B5EF4-FFF2-40B4-BE49-F238E27FC236}">
                <a16:creationId xmlns:a16="http://schemas.microsoft.com/office/drawing/2014/main" id="{E0089612-70BB-428D-B654-1D3794423474}"/>
              </a:ext>
            </a:extLst>
          </p:cNvPr>
          <p:cNvSpPr>
            <a:spLocks noGrp="1"/>
          </p:cNvSpPr>
          <p:nvPr>
            <p:ph type="title"/>
          </p:nvPr>
        </p:nvSpPr>
        <p:spPr>
          <a:xfrm>
            <a:off x="548640" y="488561"/>
            <a:ext cx="10687175" cy="425839"/>
          </a:xfrm>
        </p:spPr>
        <p:txBody>
          <a:bodyPr/>
          <a:lstStyle/>
          <a:p>
            <a:r>
              <a:rPr lang="en-US" dirty="0"/>
              <a:t>Advantages and Disadvantages of Dynamic SQL</a:t>
            </a:r>
          </a:p>
        </p:txBody>
      </p:sp>
      <p:sp>
        <p:nvSpPr>
          <p:cNvPr id="4" name="Date Placeholder 3">
            <a:extLst>
              <a:ext uri="{FF2B5EF4-FFF2-40B4-BE49-F238E27FC236}">
                <a16:creationId xmlns:a16="http://schemas.microsoft.com/office/drawing/2014/main" id="{A9190971-0AB3-4238-B713-D2B34F9722B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180CB44-14E8-4E51-B0D8-FC58511BB63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5FC28D8-7930-4110-A0E2-A36A05C979C1}"/>
              </a:ext>
            </a:extLst>
          </p:cNvPr>
          <p:cNvSpPr>
            <a:spLocks noGrp="1"/>
          </p:cNvSpPr>
          <p:nvPr>
            <p:ph type="sldNum" sz="quarter" idx="16"/>
          </p:nvPr>
        </p:nvSpPr>
        <p:spPr/>
        <p:txBody>
          <a:bodyPr/>
          <a:lstStyle/>
          <a:p>
            <a:fld id="{2533969A-88D7-D043-9145-D433A02B4603}" type="slidenum">
              <a:rPr lang="en-US" smtClean="0"/>
              <a:pPr/>
              <a:t>49</a:t>
            </a:fld>
            <a:endParaRPr lang="en-US" dirty="0"/>
          </a:p>
        </p:txBody>
      </p:sp>
      <p:sp>
        <p:nvSpPr>
          <p:cNvPr id="7" name="TextBox 6">
            <a:extLst>
              <a:ext uri="{FF2B5EF4-FFF2-40B4-BE49-F238E27FC236}">
                <a16:creationId xmlns:a16="http://schemas.microsoft.com/office/drawing/2014/main" id="{1F327356-F45D-417F-9059-33ADF6FF2126}"/>
              </a:ext>
            </a:extLst>
          </p:cNvPr>
          <p:cNvSpPr txBox="1"/>
          <p:nvPr/>
        </p:nvSpPr>
        <p:spPr>
          <a:xfrm>
            <a:off x="735291" y="1512964"/>
            <a:ext cx="4779389" cy="4985980"/>
          </a:xfrm>
          <a:prstGeom prst="rect">
            <a:avLst/>
          </a:prstGeom>
          <a:noFill/>
        </p:spPr>
        <p:txBody>
          <a:bodyPr wrap="square" rtlCol="0">
            <a:spAutoFit/>
          </a:bodyPr>
          <a:lstStyle/>
          <a:p>
            <a:endParaRPr lang="en-US" dirty="0"/>
          </a:p>
          <a:p>
            <a:endParaRPr lang="en-US" dirty="0"/>
          </a:p>
          <a:p>
            <a:endParaRPr lang="en-US" dirty="0"/>
          </a:p>
          <a:p>
            <a:pPr algn="just">
              <a:buFont typeface="Arial" panose="020B0604020202020204" pitchFamily="34" charset="0"/>
              <a:buChar char="•"/>
            </a:pPr>
            <a:r>
              <a:rPr lang="en-US" sz="2000" b="0" i="0" dirty="0">
                <a:solidFill>
                  <a:srgbClr val="181717"/>
                </a:solidFill>
                <a:effectLst/>
                <a:latin typeface="Calibri" panose="020F0502020204030204" pitchFamily="34" charset="0"/>
                <a:cs typeface="Calibri" panose="020F0502020204030204" pitchFamily="34" charset="0"/>
              </a:rPr>
              <a:t>Dynamic SQL is flexible and can be reused by using parameters in building the query.</a:t>
            </a:r>
          </a:p>
          <a:p>
            <a:pPr algn="just"/>
            <a:endParaRPr lang="en-US" sz="2000" dirty="0">
              <a:solidFill>
                <a:srgbClr val="181717"/>
              </a:solidFill>
              <a:latin typeface="Calibri" panose="020F0502020204030204" pitchFamily="34" charset="0"/>
              <a:cs typeface="Calibri" panose="020F0502020204030204" pitchFamily="34" charset="0"/>
            </a:endParaRPr>
          </a:p>
          <a:p>
            <a:pPr algn="just"/>
            <a:endParaRPr lang="en-US" sz="2000" b="0" i="0" dirty="0">
              <a:solidFill>
                <a:srgbClr val="181717"/>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000" b="0" i="0" dirty="0">
                <a:solidFill>
                  <a:srgbClr val="181717"/>
                </a:solidFill>
                <a:effectLst/>
                <a:latin typeface="Calibri" panose="020F0502020204030204" pitchFamily="34" charset="0"/>
                <a:cs typeface="Calibri" panose="020F0502020204030204" pitchFamily="34" charset="0"/>
              </a:rPr>
              <a:t>Performance is improved as a better execution plan is generated.</a:t>
            </a:r>
          </a:p>
          <a:p>
            <a:pPr algn="just">
              <a:buFont typeface="Arial" panose="020B0604020202020204" pitchFamily="34" charset="0"/>
              <a:buChar char="•"/>
            </a:pPr>
            <a:endParaRPr lang="en-US" dirty="0">
              <a:solidFill>
                <a:srgbClr val="181717"/>
              </a:solidFill>
              <a:latin typeface="Verdana" panose="020B0604030504040204" pitchFamily="34" charset="0"/>
            </a:endParaRPr>
          </a:p>
          <a:p>
            <a:pPr algn="just">
              <a:buFont typeface="Arial" panose="020B0604020202020204" pitchFamily="34" charset="0"/>
              <a:buChar char="•"/>
            </a:pPr>
            <a:endParaRPr lang="en-US" b="0" i="0" dirty="0">
              <a:solidFill>
                <a:srgbClr val="181717"/>
              </a:solidFill>
              <a:effectLst/>
              <a:latin typeface="Verdana" panose="020B0604030504040204" pitchFamily="34" charset="0"/>
            </a:endParaRPr>
          </a:p>
          <a:p>
            <a:pPr algn="just">
              <a:buFont typeface="Arial" panose="020B0604020202020204" pitchFamily="34" charset="0"/>
              <a:buChar char="•"/>
            </a:pPr>
            <a:endParaRPr lang="en-US" dirty="0">
              <a:solidFill>
                <a:srgbClr val="181717"/>
              </a:solidFill>
              <a:latin typeface="Verdana" panose="020B0604030504040204" pitchFamily="34" charset="0"/>
            </a:endParaRPr>
          </a:p>
          <a:p>
            <a:pPr algn="just">
              <a:buFont typeface="Arial" panose="020B0604020202020204" pitchFamily="34" charset="0"/>
              <a:buChar char="•"/>
            </a:pPr>
            <a:endParaRPr lang="en-US" b="0" i="0" dirty="0">
              <a:solidFill>
                <a:srgbClr val="181717"/>
              </a:solidFill>
              <a:effectLst/>
              <a:latin typeface="Verdana" panose="020B0604030504040204" pitchFamily="34" charset="0"/>
            </a:endParaRPr>
          </a:p>
          <a:p>
            <a:pPr algn="just">
              <a:buFont typeface="Arial" panose="020B0604020202020204" pitchFamily="34" charset="0"/>
              <a:buChar char="•"/>
            </a:pPr>
            <a:endParaRPr lang="en-US" dirty="0">
              <a:solidFill>
                <a:srgbClr val="181717"/>
              </a:solidFill>
              <a:latin typeface="Verdana" panose="020B0604030504040204" pitchFamily="34" charset="0"/>
            </a:endParaRPr>
          </a:p>
          <a:p>
            <a:pPr algn="just">
              <a:buFont typeface="Arial" panose="020B0604020202020204" pitchFamily="34" charset="0"/>
              <a:buChar char="•"/>
            </a:pPr>
            <a:endParaRPr lang="en-US" b="0" i="0" dirty="0">
              <a:solidFill>
                <a:srgbClr val="181717"/>
              </a:solidFill>
              <a:effectLst/>
              <a:latin typeface="Verdana" panose="020B0604030504040204" pitchFamily="34" charset="0"/>
            </a:endParaRPr>
          </a:p>
          <a:p>
            <a:pPr algn="just">
              <a:buFont typeface="Arial" panose="020B0604020202020204" pitchFamily="34" charset="0"/>
              <a:buChar char="•"/>
            </a:pPr>
            <a:endParaRPr lang="en-US" b="0" i="0" dirty="0">
              <a:solidFill>
                <a:srgbClr val="181717"/>
              </a:solidFill>
              <a:effectLst/>
              <a:latin typeface="Verdana" panose="020B0604030504040204" pitchFamily="34" charset="0"/>
            </a:endParaRPr>
          </a:p>
          <a:p>
            <a:endParaRPr lang="en-US" dirty="0"/>
          </a:p>
        </p:txBody>
      </p:sp>
      <p:sp>
        <p:nvSpPr>
          <p:cNvPr id="8" name="TextBox 7">
            <a:extLst>
              <a:ext uri="{FF2B5EF4-FFF2-40B4-BE49-F238E27FC236}">
                <a16:creationId xmlns:a16="http://schemas.microsoft.com/office/drawing/2014/main" id="{BDFAA31D-58D0-431F-AE90-35D9C109C89B}"/>
              </a:ext>
            </a:extLst>
          </p:cNvPr>
          <p:cNvSpPr txBox="1"/>
          <p:nvPr/>
        </p:nvSpPr>
        <p:spPr>
          <a:xfrm>
            <a:off x="6749592" y="1668544"/>
            <a:ext cx="4486223" cy="4247317"/>
          </a:xfrm>
          <a:prstGeom prst="rect">
            <a:avLst/>
          </a:prstGeom>
          <a:noFill/>
        </p:spPr>
        <p:txBody>
          <a:bodyPr wrap="square" rtlCol="0">
            <a:spAutoFit/>
          </a:bodyPr>
          <a:lstStyle/>
          <a:p>
            <a:r>
              <a:rPr lang="en-US" dirty="0"/>
              <a:t>Disadvantages</a:t>
            </a:r>
          </a:p>
          <a:p>
            <a:endParaRPr lang="en-US" dirty="0"/>
          </a:p>
          <a:p>
            <a:pPr algn="just">
              <a:buFont typeface="Arial" panose="020B0604020202020204" pitchFamily="34" charset="0"/>
              <a:buChar char="•"/>
            </a:pPr>
            <a:r>
              <a:rPr lang="en-US" b="0" i="0" dirty="0">
                <a:solidFill>
                  <a:srgbClr val="181717"/>
                </a:solidFill>
                <a:effectLst/>
                <a:latin typeface="Calibri" panose="020F0502020204030204" pitchFamily="34" charset="0"/>
                <a:cs typeface="Calibri" panose="020F0502020204030204" pitchFamily="34" charset="0"/>
              </a:rPr>
              <a:t> Hard to debug.</a:t>
            </a:r>
          </a:p>
          <a:p>
            <a:pPr algn="just">
              <a:buFont typeface="Arial" panose="020B0604020202020204" pitchFamily="34" charset="0"/>
              <a:buChar char="•"/>
            </a:pPr>
            <a:endParaRPr lang="en-US" b="0" i="0" dirty="0">
              <a:solidFill>
                <a:srgbClr val="181717"/>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0" i="0" dirty="0">
                <a:solidFill>
                  <a:srgbClr val="181717"/>
                </a:solidFill>
                <a:effectLst/>
                <a:latin typeface="Calibri" panose="020F0502020204030204" pitchFamily="34" charset="0"/>
                <a:cs typeface="Calibri" panose="020F0502020204030204" pitchFamily="34" charset="0"/>
              </a:rPr>
              <a:t> Error management is difficult and   unreliable.</a:t>
            </a:r>
          </a:p>
          <a:p>
            <a:pPr algn="just">
              <a:buFont typeface="Arial" panose="020B0604020202020204" pitchFamily="34" charset="0"/>
              <a:buChar char="•"/>
            </a:pPr>
            <a:endParaRPr lang="en-US" b="0" i="0" dirty="0">
              <a:solidFill>
                <a:srgbClr val="181717"/>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0" i="0" dirty="0">
                <a:solidFill>
                  <a:srgbClr val="181717"/>
                </a:solidFill>
                <a:effectLst/>
                <a:latin typeface="Calibri" panose="020F0502020204030204" pitchFamily="34" charset="0"/>
                <a:cs typeface="Calibri" panose="020F0502020204030204" pitchFamily="34" charset="0"/>
              </a:rPr>
              <a:t> Dynamic SQL is slower than static SQL as SQL Server must generate an execution plan every time at runtime.</a:t>
            </a:r>
          </a:p>
          <a:p>
            <a:pPr algn="just">
              <a:buFont typeface="Arial" panose="020B0604020202020204" pitchFamily="34" charset="0"/>
              <a:buChar char="•"/>
            </a:pPr>
            <a:endParaRPr lang="en-US" b="0" i="0" dirty="0">
              <a:solidFill>
                <a:srgbClr val="181717"/>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0" i="0" dirty="0">
                <a:solidFill>
                  <a:srgbClr val="181717"/>
                </a:solidFill>
                <a:effectLst/>
                <a:latin typeface="Calibri" panose="020F0502020204030204" pitchFamily="34" charset="0"/>
                <a:cs typeface="Calibri" panose="020F0502020204030204" pitchFamily="34" charset="0"/>
              </a:rPr>
              <a:t> Dynamic SQL requires the users to have direct access permission on all accessed database objects like tables and views.</a:t>
            </a:r>
          </a:p>
          <a:p>
            <a:endParaRPr lang="en-US" dirty="0"/>
          </a:p>
        </p:txBody>
      </p:sp>
      <p:cxnSp>
        <p:nvCxnSpPr>
          <p:cNvPr id="10" name="Straight Connector 9">
            <a:extLst>
              <a:ext uri="{FF2B5EF4-FFF2-40B4-BE49-F238E27FC236}">
                <a16:creationId xmlns:a16="http://schemas.microsoft.com/office/drawing/2014/main" id="{DB466B36-A387-47B6-B106-519423ECA126}"/>
              </a:ext>
            </a:extLst>
          </p:cNvPr>
          <p:cNvCxnSpPr/>
          <p:nvPr/>
        </p:nvCxnSpPr>
        <p:spPr>
          <a:xfrm>
            <a:off x="5948313" y="1506191"/>
            <a:ext cx="0" cy="43855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79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DC22A8-2A13-4C39-8DBC-2E2C2F8F794D}"/>
              </a:ext>
            </a:extLst>
          </p:cNvPr>
          <p:cNvSpPr>
            <a:spLocks noGrp="1"/>
          </p:cNvSpPr>
          <p:nvPr>
            <p:ph sz="quarter" idx="13"/>
          </p:nvPr>
        </p:nvSpPr>
        <p:spPr>
          <a:xfrm>
            <a:off x="548640" y="1171852"/>
            <a:ext cx="10687175" cy="5027780"/>
          </a:xfrm>
        </p:spPr>
        <p:txBody>
          <a:bodyPr/>
          <a:lstStyle/>
          <a:p>
            <a:endParaRPr lang="en-US" sz="1600" b="0" i="0" dirty="0">
              <a:solidFill>
                <a:srgbClr val="333333"/>
              </a:solidFill>
              <a:effectLst/>
              <a:latin typeface="inter-regular"/>
            </a:endParaRPr>
          </a:p>
          <a:p>
            <a:pPr marL="0" indent="0">
              <a:buNone/>
            </a:pPr>
            <a:r>
              <a:rPr lang="en-US" sz="1600" b="1" i="0" dirty="0">
                <a:solidFill>
                  <a:srgbClr val="333333"/>
                </a:solidFill>
                <a:effectLst/>
                <a:latin typeface="inter-regular"/>
              </a:rPr>
              <a:t>We can create an index in the following cases</a:t>
            </a:r>
          </a:p>
          <a:p>
            <a:pPr>
              <a:buFont typeface="Arial" panose="020B0604020202020204" pitchFamily="34" charset="0"/>
              <a:buChar char="•"/>
            </a:pPr>
            <a:r>
              <a:rPr lang="en-US" sz="1600" dirty="0">
                <a:solidFill>
                  <a:srgbClr val="333333"/>
                </a:solidFill>
                <a:latin typeface="inter-regular"/>
              </a:rPr>
              <a:t> </a:t>
            </a:r>
            <a:r>
              <a:rPr lang="en-US" sz="1600" b="0" i="0" dirty="0">
                <a:solidFill>
                  <a:srgbClr val="000000"/>
                </a:solidFill>
                <a:effectLst/>
                <a:latin typeface="inter-regular"/>
              </a:rPr>
              <a:t>When a column has a wide range of values</a:t>
            </a:r>
          </a:p>
          <a:p>
            <a:pPr algn="just">
              <a:buFont typeface="Arial" panose="020B0604020202020204" pitchFamily="34" charset="0"/>
              <a:buChar char="•"/>
            </a:pPr>
            <a:r>
              <a:rPr lang="en-US" sz="1600" b="0" i="0" dirty="0">
                <a:solidFill>
                  <a:srgbClr val="000000"/>
                </a:solidFill>
                <a:effectLst/>
                <a:latin typeface="inter-regular"/>
              </a:rPr>
              <a:t>When the column does not have a large number of null values</a:t>
            </a:r>
          </a:p>
          <a:p>
            <a:pPr algn="just">
              <a:buFont typeface="Arial" panose="020B0604020202020204" pitchFamily="34" charset="0"/>
              <a:buChar char="•"/>
            </a:pPr>
            <a:r>
              <a:rPr lang="en-US" sz="1600" b="0" i="0" dirty="0">
                <a:solidFill>
                  <a:srgbClr val="000000"/>
                </a:solidFill>
                <a:effectLst/>
                <a:latin typeface="inter-regular"/>
              </a:rPr>
              <a:t>When single or multiple columns used together in a where or join clause</a:t>
            </a:r>
          </a:p>
          <a:p>
            <a:pPr algn="just">
              <a:buFont typeface="Arial" panose="020B0604020202020204" pitchFamily="34" charset="0"/>
              <a:buChar char="•"/>
            </a:pPr>
            <a:endParaRPr lang="en-US" sz="1600" b="0" i="0" dirty="0">
              <a:solidFill>
                <a:srgbClr val="000000"/>
              </a:solidFill>
              <a:effectLst/>
              <a:latin typeface="inter-regular"/>
            </a:endParaRPr>
          </a:p>
          <a:p>
            <a:pPr marL="0" indent="0" algn="just">
              <a:buNone/>
            </a:pPr>
            <a:r>
              <a:rPr lang="en-US" sz="1600" b="1" i="0" dirty="0">
                <a:solidFill>
                  <a:srgbClr val="333333"/>
                </a:solidFill>
                <a:effectLst/>
                <a:latin typeface="inter-regular"/>
              </a:rPr>
              <a:t>We can avoid an index in the following cases</a:t>
            </a:r>
          </a:p>
          <a:p>
            <a:pPr algn="just">
              <a:buFont typeface="Arial" panose="020B0604020202020204" pitchFamily="34" charset="0"/>
              <a:buChar char="•"/>
            </a:pPr>
            <a:r>
              <a:rPr lang="en-US" sz="1600" b="0" i="0" dirty="0">
                <a:solidFill>
                  <a:srgbClr val="000000"/>
                </a:solidFill>
                <a:effectLst/>
                <a:latin typeface="inter-regular"/>
              </a:rPr>
              <a:t>When a table is small</a:t>
            </a:r>
          </a:p>
          <a:p>
            <a:pPr algn="just">
              <a:buFont typeface="Arial" panose="020B0604020202020204" pitchFamily="34" charset="0"/>
              <a:buChar char="•"/>
            </a:pPr>
            <a:r>
              <a:rPr lang="en-US" sz="1600" b="0" i="0" dirty="0">
                <a:solidFill>
                  <a:srgbClr val="000000"/>
                </a:solidFill>
                <a:effectLst/>
                <a:latin typeface="inter-regular"/>
              </a:rPr>
              <a:t>When the columns aren't used as a query condition</a:t>
            </a:r>
          </a:p>
          <a:p>
            <a:pPr algn="just">
              <a:buFont typeface="Arial" panose="020B0604020202020204" pitchFamily="34" charset="0"/>
              <a:buChar char="•"/>
            </a:pPr>
            <a:r>
              <a:rPr lang="en-US" sz="1600" b="0" i="0" dirty="0">
                <a:solidFill>
                  <a:srgbClr val="000000"/>
                </a:solidFill>
                <a:effectLst/>
                <a:latin typeface="inter-regular"/>
              </a:rPr>
              <a:t>When the column is constantly updated</a:t>
            </a:r>
          </a:p>
          <a:p>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CB111C19-D984-429E-90DE-837DDA6F6B9F}"/>
              </a:ext>
            </a:extLst>
          </p:cNvPr>
          <p:cNvSpPr>
            <a:spLocks noGrp="1"/>
          </p:cNvSpPr>
          <p:nvPr>
            <p:ph type="title"/>
          </p:nvPr>
        </p:nvSpPr>
        <p:spPr>
          <a:xfrm>
            <a:off x="548640" y="488561"/>
            <a:ext cx="10687175" cy="470227"/>
          </a:xfrm>
        </p:spPr>
        <p:txBody>
          <a:bodyPr/>
          <a:lstStyle/>
          <a:p>
            <a:r>
              <a:rPr lang="en-US" sz="2400" dirty="0">
                <a:latin typeface="Calibri" panose="020F0502020204030204" pitchFamily="34" charset="0"/>
                <a:cs typeface="Calibri" panose="020F0502020204030204" pitchFamily="34" charset="0"/>
              </a:rPr>
              <a:t>When should indexes are required and when indexes are avoided ?</a:t>
            </a:r>
          </a:p>
        </p:txBody>
      </p:sp>
      <p:sp>
        <p:nvSpPr>
          <p:cNvPr id="4" name="Date Placeholder 3">
            <a:extLst>
              <a:ext uri="{FF2B5EF4-FFF2-40B4-BE49-F238E27FC236}">
                <a16:creationId xmlns:a16="http://schemas.microsoft.com/office/drawing/2014/main" id="{E9A018EC-1F63-48FB-81F8-F5804F86DAF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A6CE5E0-9784-4B59-A01F-2B90C745A9E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B2C55F6-ACE0-440E-9DE1-1C6953E57E13}"/>
              </a:ext>
            </a:extLst>
          </p:cNvPr>
          <p:cNvSpPr>
            <a:spLocks noGrp="1"/>
          </p:cNvSpPr>
          <p:nvPr>
            <p:ph type="sldNum" sz="quarter" idx="16"/>
          </p:nvPr>
        </p:nvSpPr>
        <p:spPr/>
        <p:txBody>
          <a:bodyPr/>
          <a:lstStyle/>
          <a:p>
            <a:fld id="{2533969A-88D7-D043-9145-D433A02B4603}" type="slidenum">
              <a:rPr lang="en-US" smtClean="0"/>
              <a:pPr/>
              <a:t>5</a:t>
            </a:fld>
            <a:endParaRPr lang="en-US" dirty="0"/>
          </a:p>
        </p:txBody>
      </p:sp>
    </p:spTree>
    <p:extLst>
      <p:ext uri="{BB962C8B-B14F-4D97-AF65-F5344CB8AC3E}">
        <p14:creationId xmlns:p14="http://schemas.microsoft.com/office/powerpoint/2010/main" val="2893558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A0F9-0732-435E-AEAA-956330958F31}"/>
              </a:ext>
            </a:extLst>
          </p:cNvPr>
          <p:cNvSpPr>
            <a:spLocks noGrp="1"/>
          </p:cNvSpPr>
          <p:nvPr>
            <p:ph type="ctrTitle"/>
          </p:nvPr>
        </p:nvSpPr>
        <p:spPr/>
        <p:txBody>
          <a:bodyPr/>
          <a:lstStyle/>
          <a:p>
            <a:pPr algn="ctr"/>
            <a:r>
              <a:rPr lang="en-US" sz="2800" b="1" dirty="0">
                <a:effectLst/>
                <a:latin typeface="Calibri" panose="020F0502020204030204" pitchFamily="34" charset="0"/>
                <a:ea typeface="Calibri" panose="020F0502020204030204" pitchFamily="34" charset="0"/>
                <a:cs typeface="Times New Roman" panose="02020603050405020304" pitchFamily="18" charset="0"/>
              </a:rPr>
              <a:t>Miscellaneous </a:t>
            </a:r>
            <a:endParaRPr lang="en-US" sz="2800" dirty="0"/>
          </a:p>
        </p:txBody>
      </p:sp>
      <p:sp>
        <p:nvSpPr>
          <p:cNvPr id="3" name="Date Placeholder 2">
            <a:extLst>
              <a:ext uri="{FF2B5EF4-FFF2-40B4-BE49-F238E27FC236}">
                <a16:creationId xmlns:a16="http://schemas.microsoft.com/office/drawing/2014/main" id="{2A2D086E-EF61-4F57-9BFA-065F3190277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2F15D190-6615-4F1A-A699-48FA72A24F65}"/>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C17E145C-0165-437D-98DD-6AE5C0DB7EC9}"/>
              </a:ext>
            </a:extLst>
          </p:cNvPr>
          <p:cNvSpPr>
            <a:spLocks noGrp="1"/>
          </p:cNvSpPr>
          <p:nvPr>
            <p:ph type="sldNum" sz="quarter" idx="12"/>
          </p:nvPr>
        </p:nvSpPr>
        <p:spPr/>
        <p:txBody>
          <a:bodyPr/>
          <a:lstStyle/>
          <a:p>
            <a:fld id="{2533969A-88D7-D043-9145-D433A02B4603}" type="slidenum">
              <a:rPr lang="en-US" smtClean="0"/>
              <a:pPr/>
              <a:t>50</a:t>
            </a:fld>
            <a:endParaRPr lang="en-US" dirty="0"/>
          </a:p>
        </p:txBody>
      </p:sp>
    </p:spTree>
    <p:extLst>
      <p:ext uri="{BB962C8B-B14F-4D97-AF65-F5344CB8AC3E}">
        <p14:creationId xmlns:p14="http://schemas.microsoft.com/office/powerpoint/2010/main" val="3351702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6E7D4A-D620-46EE-BA1A-4C54A345B967}"/>
              </a:ext>
            </a:extLst>
          </p:cNvPr>
          <p:cNvSpPr>
            <a:spLocks noGrp="1"/>
          </p:cNvSpPr>
          <p:nvPr>
            <p:ph sz="quarter" idx="13"/>
          </p:nvPr>
        </p:nvSpPr>
        <p:spPr>
          <a:xfrm>
            <a:off x="898836" y="1342302"/>
            <a:ext cx="10687175" cy="4879879"/>
          </a:xfrm>
        </p:spPr>
        <p:txBody>
          <a:bodyPr/>
          <a:lstStyle/>
          <a:p>
            <a:r>
              <a:rPr lang="en-US" sz="2000" b="0" i="0" dirty="0">
                <a:solidFill>
                  <a:srgbClr val="273239"/>
                </a:solidFill>
                <a:effectLst/>
                <a:latin typeface="Calibri" panose="020F0502020204030204" pitchFamily="34" charset="0"/>
                <a:cs typeface="Calibri" panose="020F0502020204030204" pitchFamily="34" charset="0"/>
              </a:rPr>
              <a:t>Sometimes there is a scenario when we have to perform bulk insert data from .csv files into SQL Server database.</a:t>
            </a:r>
          </a:p>
          <a:p>
            <a:r>
              <a:rPr lang="en-US" sz="2000" b="0" i="0" dirty="0">
                <a:solidFill>
                  <a:srgbClr val="273239"/>
                </a:solidFill>
                <a:effectLst/>
                <a:latin typeface="Calibri" panose="020F0502020204030204" pitchFamily="34" charset="0"/>
                <a:cs typeface="Calibri" panose="020F0502020204030204" pitchFamily="34" charset="0"/>
              </a:rPr>
              <a:t> We can use the GUI interface in SSMS(SQL Server Management Studio) to import data from Excel, CSV, </a:t>
            </a:r>
            <a:r>
              <a:rPr lang="en-US" sz="2000" b="0" i="0" dirty="0" err="1">
                <a:solidFill>
                  <a:srgbClr val="273239"/>
                </a:solidFill>
                <a:effectLst/>
                <a:latin typeface="Calibri" panose="020F0502020204030204" pitchFamily="34" charset="0"/>
                <a:cs typeface="Calibri" panose="020F0502020204030204" pitchFamily="34" charset="0"/>
              </a:rPr>
              <a:t>etc</a:t>
            </a:r>
            <a:r>
              <a:rPr lang="en-US" sz="2000" b="0" i="0" dirty="0">
                <a:solidFill>
                  <a:srgbClr val="273239"/>
                </a:solidFill>
                <a:effectLst/>
                <a:latin typeface="Calibri" panose="020F0502020204030204" pitchFamily="34" charset="0"/>
                <a:cs typeface="Calibri" panose="020F0502020204030204" pitchFamily="34" charset="0"/>
              </a:rPr>
              <a:t> files. </a:t>
            </a:r>
          </a:p>
          <a:p>
            <a:r>
              <a:rPr lang="en-US" sz="2000" b="0" i="0" dirty="0">
                <a:solidFill>
                  <a:srgbClr val="273239"/>
                </a:solidFill>
                <a:effectLst/>
                <a:latin typeface="Calibri" panose="020F0502020204030204" pitchFamily="34" charset="0"/>
                <a:cs typeface="Calibri" panose="020F0502020204030204" pitchFamily="34" charset="0"/>
              </a:rPr>
              <a:t>What if we have millions of data to be imported, the above will be a time-consuming task so, now you will see how you can handle such kinds of operation.</a:t>
            </a:r>
          </a:p>
          <a:p>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B1F7E71-29CD-4C46-9767-F30FC488F6D0}"/>
              </a:ext>
            </a:extLst>
          </p:cNvPr>
          <p:cNvSpPr>
            <a:spLocks noGrp="1"/>
          </p:cNvSpPr>
          <p:nvPr>
            <p:ph type="title"/>
          </p:nvPr>
        </p:nvSpPr>
        <p:spPr>
          <a:xfrm>
            <a:off x="548640" y="488561"/>
            <a:ext cx="10687175" cy="510680"/>
          </a:xfrm>
        </p:spPr>
        <p:txBody>
          <a:bodyPr/>
          <a:lstStyle/>
          <a:p>
            <a:r>
              <a:rPr lang="en-US" dirty="0"/>
              <a:t>Bulk Insert</a:t>
            </a:r>
          </a:p>
        </p:txBody>
      </p:sp>
      <p:sp>
        <p:nvSpPr>
          <p:cNvPr id="4" name="Date Placeholder 3">
            <a:extLst>
              <a:ext uri="{FF2B5EF4-FFF2-40B4-BE49-F238E27FC236}">
                <a16:creationId xmlns:a16="http://schemas.microsoft.com/office/drawing/2014/main" id="{5F05B62C-0ECB-4407-9D3D-ACD034DD18F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DC7422F-5E2B-45F7-B2BA-E058738B00F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705EFF4-B1CC-4F4D-BB1A-DEB7625C0BC1}"/>
              </a:ext>
            </a:extLst>
          </p:cNvPr>
          <p:cNvSpPr>
            <a:spLocks noGrp="1"/>
          </p:cNvSpPr>
          <p:nvPr>
            <p:ph type="sldNum" sz="quarter" idx="16"/>
          </p:nvPr>
        </p:nvSpPr>
        <p:spPr/>
        <p:txBody>
          <a:bodyPr/>
          <a:lstStyle/>
          <a:p>
            <a:fld id="{2533969A-88D7-D043-9145-D433A02B4603}" type="slidenum">
              <a:rPr lang="en-US" smtClean="0"/>
              <a:pPr/>
              <a:t>51</a:t>
            </a:fld>
            <a:endParaRPr lang="en-US" dirty="0"/>
          </a:p>
        </p:txBody>
      </p:sp>
      <p:pic>
        <p:nvPicPr>
          <p:cNvPr id="2050" name="Picture 2" descr="Lightbox">
            <a:extLst>
              <a:ext uri="{FF2B5EF4-FFF2-40B4-BE49-F238E27FC236}">
                <a16:creationId xmlns:a16="http://schemas.microsoft.com/office/drawing/2014/main" id="{FC166E9B-E1BD-49B2-80BE-F5732E600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264" y="3745149"/>
            <a:ext cx="4455268" cy="24770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422624C-430D-4B41-BC0D-006021FB58F0}"/>
              </a:ext>
            </a:extLst>
          </p:cNvPr>
          <p:cNvSpPr/>
          <p:nvPr/>
        </p:nvSpPr>
        <p:spPr>
          <a:xfrm>
            <a:off x="3101419" y="4553146"/>
            <a:ext cx="3036366" cy="55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 interface (SSMS)</a:t>
            </a:r>
          </a:p>
        </p:txBody>
      </p:sp>
      <p:sp>
        <p:nvSpPr>
          <p:cNvPr id="8" name="Arrow: Right 7">
            <a:extLst>
              <a:ext uri="{FF2B5EF4-FFF2-40B4-BE49-F238E27FC236}">
                <a16:creationId xmlns:a16="http://schemas.microsoft.com/office/drawing/2014/main" id="{4C8E1D0A-B784-4188-ADC2-8436F98C3890}"/>
              </a:ext>
            </a:extLst>
          </p:cNvPr>
          <p:cNvSpPr/>
          <p:nvPr/>
        </p:nvSpPr>
        <p:spPr>
          <a:xfrm>
            <a:off x="6137785" y="4788816"/>
            <a:ext cx="423271" cy="179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779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8FD99A-1026-450D-9A5B-37F2663C3D67}"/>
              </a:ext>
            </a:extLst>
          </p:cNvPr>
          <p:cNvSpPr>
            <a:spLocks noGrp="1"/>
          </p:cNvSpPr>
          <p:nvPr>
            <p:ph sz="quarter" idx="13"/>
          </p:nvPr>
        </p:nvSpPr>
        <p:spPr>
          <a:xfrm>
            <a:off x="548640" y="1089498"/>
            <a:ext cx="10687175" cy="5110134"/>
          </a:xfrm>
        </p:spPr>
        <p:txBody>
          <a:bodyPr/>
          <a:lstStyle/>
          <a:p>
            <a:pPr marL="0" indent="0">
              <a:buNone/>
            </a:pPr>
            <a:r>
              <a:rPr lang="en-US" sz="1800" dirty="0">
                <a:latin typeface="Calibri" panose="020F0502020204030204" pitchFamily="34" charset="0"/>
                <a:cs typeface="Calibri" panose="020F0502020204030204" pitchFamily="34" charset="0"/>
              </a:rPr>
              <a:t>Using T-SQL Command</a:t>
            </a:r>
          </a:p>
          <a:p>
            <a:pPr marL="0" indent="0">
              <a:buNone/>
            </a:pPr>
            <a:r>
              <a:rPr lang="en-US" sz="1800" dirty="0">
                <a:latin typeface="Calibri" panose="020F0502020204030204" pitchFamily="34" charset="0"/>
                <a:cs typeface="Calibri" panose="020F0502020204030204" pitchFamily="34" charset="0"/>
              </a:rPr>
              <a:t>  </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Example :</a:t>
            </a:r>
          </a:p>
          <a:p>
            <a:pPr marL="0" indent="0">
              <a:buNone/>
            </a:pPr>
            <a:r>
              <a:rPr lang="en-US" sz="1800" dirty="0">
                <a:latin typeface="Calibri" panose="020F0502020204030204" pitchFamily="34" charset="0"/>
                <a:cs typeface="Calibri" panose="020F0502020204030204" pitchFamily="34" charset="0"/>
              </a:rPr>
              <a:t>            </a:t>
            </a:r>
          </a:p>
        </p:txBody>
      </p:sp>
      <p:sp>
        <p:nvSpPr>
          <p:cNvPr id="3" name="Title 2">
            <a:extLst>
              <a:ext uri="{FF2B5EF4-FFF2-40B4-BE49-F238E27FC236}">
                <a16:creationId xmlns:a16="http://schemas.microsoft.com/office/drawing/2014/main" id="{64FC01D6-47B4-4D41-855C-7EEB8E487603}"/>
              </a:ext>
            </a:extLst>
          </p:cNvPr>
          <p:cNvSpPr>
            <a:spLocks noGrp="1"/>
          </p:cNvSpPr>
          <p:nvPr>
            <p:ph type="title"/>
          </p:nvPr>
        </p:nvSpPr>
        <p:spPr>
          <a:xfrm>
            <a:off x="548640" y="488561"/>
            <a:ext cx="10687175" cy="600937"/>
          </a:xfrm>
        </p:spPr>
        <p:txBody>
          <a:bodyPr/>
          <a:lstStyle/>
          <a:p>
            <a:r>
              <a:rPr lang="en-US" dirty="0"/>
              <a:t>Bulk insert (Another Approach)</a:t>
            </a:r>
          </a:p>
        </p:txBody>
      </p:sp>
      <p:sp>
        <p:nvSpPr>
          <p:cNvPr id="4" name="Date Placeholder 3">
            <a:extLst>
              <a:ext uri="{FF2B5EF4-FFF2-40B4-BE49-F238E27FC236}">
                <a16:creationId xmlns:a16="http://schemas.microsoft.com/office/drawing/2014/main" id="{AE892D4E-4534-42C6-A43E-74B5FEA5BED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827DC39-87A0-44A0-9B18-D00B609BFEC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6C5B34E-83DA-4A8C-B2FE-1A40A69DFEC3}"/>
              </a:ext>
            </a:extLst>
          </p:cNvPr>
          <p:cNvSpPr>
            <a:spLocks noGrp="1"/>
          </p:cNvSpPr>
          <p:nvPr>
            <p:ph type="sldNum" sz="quarter" idx="16"/>
          </p:nvPr>
        </p:nvSpPr>
        <p:spPr/>
        <p:txBody>
          <a:bodyPr/>
          <a:lstStyle/>
          <a:p>
            <a:fld id="{2533969A-88D7-D043-9145-D433A02B4603}" type="slidenum">
              <a:rPr lang="en-US" smtClean="0"/>
              <a:pPr/>
              <a:t>52</a:t>
            </a:fld>
            <a:endParaRPr lang="en-US" dirty="0"/>
          </a:p>
        </p:txBody>
      </p:sp>
      <p:sp>
        <p:nvSpPr>
          <p:cNvPr id="8" name="Rectangle 7">
            <a:extLst>
              <a:ext uri="{FF2B5EF4-FFF2-40B4-BE49-F238E27FC236}">
                <a16:creationId xmlns:a16="http://schemas.microsoft.com/office/drawing/2014/main" id="{105D0A2D-A610-4324-8D52-3FAD5510F70A}"/>
              </a:ext>
            </a:extLst>
          </p:cNvPr>
          <p:cNvSpPr/>
          <p:nvPr/>
        </p:nvSpPr>
        <p:spPr>
          <a:xfrm>
            <a:off x="810705" y="1574276"/>
            <a:ext cx="4986780" cy="895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BULK INSERT </a:t>
            </a:r>
            <a:r>
              <a:rPr lang="en-US" dirty="0" err="1">
                <a:solidFill>
                  <a:schemeClr val="bg2"/>
                </a:solidFill>
              </a:rPr>
              <a:t>table_name</a:t>
            </a:r>
            <a:endParaRPr lang="en-US" dirty="0">
              <a:solidFill>
                <a:schemeClr val="bg2"/>
              </a:solidFill>
            </a:endParaRPr>
          </a:p>
          <a:p>
            <a:r>
              <a:rPr lang="en-US" dirty="0">
                <a:solidFill>
                  <a:schemeClr val="bg2"/>
                </a:solidFill>
              </a:rPr>
              <a:t>FROM </a:t>
            </a:r>
            <a:r>
              <a:rPr lang="en-US" dirty="0" err="1">
                <a:solidFill>
                  <a:schemeClr val="bg2"/>
                </a:solidFill>
              </a:rPr>
              <a:t>path_to_file</a:t>
            </a:r>
            <a:endParaRPr lang="en-US" dirty="0">
              <a:solidFill>
                <a:schemeClr val="bg2"/>
              </a:solidFill>
            </a:endParaRPr>
          </a:p>
          <a:p>
            <a:r>
              <a:rPr lang="en-US" dirty="0">
                <a:solidFill>
                  <a:schemeClr val="bg2"/>
                </a:solidFill>
              </a:rPr>
              <a:t>WITH options;</a:t>
            </a:r>
          </a:p>
        </p:txBody>
      </p:sp>
      <p:sp>
        <p:nvSpPr>
          <p:cNvPr id="9" name="Rectangle 8">
            <a:extLst>
              <a:ext uri="{FF2B5EF4-FFF2-40B4-BE49-F238E27FC236}">
                <a16:creationId xmlns:a16="http://schemas.microsoft.com/office/drawing/2014/main" id="{A8E417BF-F071-4969-8431-CC2DA45881B7}"/>
              </a:ext>
            </a:extLst>
          </p:cNvPr>
          <p:cNvSpPr/>
          <p:nvPr/>
        </p:nvSpPr>
        <p:spPr>
          <a:xfrm>
            <a:off x="1150070" y="3601038"/>
            <a:ext cx="3883843" cy="226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BULK INSERT Employees</a:t>
            </a:r>
          </a:p>
          <a:p>
            <a:r>
              <a:rPr lang="en-US" dirty="0">
                <a:solidFill>
                  <a:schemeClr val="bg2"/>
                </a:solidFill>
              </a:rPr>
              <a:t>FROM 'D:\data\employees.csv'</a:t>
            </a:r>
          </a:p>
          <a:p>
            <a:r>
              <a:rPr lang="en-US" dirty="0">
                <a:solidFill>
                  <a:schemeClr val="bg2"/>
                </a:solidFill>
              </a:rPr>
              <a:t>WITH (</a:t>
            </a:r>
          </a:p>
          <a:p>
            <a:r>
              <a:rPr lang="en-US" dirty="0">
                <a:solidFill>
                  <a:schemeClr val="bg2"/>
                </a:solidFill>
              </a:rPr>
              <a:t>  FIELDTERMINATOR = ',',</a:t>
            </a:r>
          </a:p>
          <a:p>
            <a:r>
              <a:rPr lang="en-US" dirty="0">
                <a:solidFill>
                  <a:schemeClr val="bg2"/>
                </a:solidFill>
              </a:rPr>
              <a:t>  ROWTERMINATOR = '\n',</a:t>
            </a:r>
          </a:p>
          <a:p>
            <a:r>
              <a:rPr lang="en-US" dirty="0">
                <a:solidFill>
                  <a:schemeClr val="bg2"/>
                </a:solidFill>
              </a:rPr>
              <a:t>  FIRSTROW = 2</a:t>
            </a:r>
          </a:p>
          <a:p>
            <a:r>
              <a:rPr lang="en-US" dirty="0">
                <a:solidFill>
                  <a:schemeClr val="bg2"/>
                </a:solidFill>
              </a:rPr>
              <a:t>);</a:t>
            </a:r>
          </a:p>
        </p:txBody>
      </p:sp>
    </p:spTree>
    <p:extLst>
      <p:ext uri="{BB962C8B-B14F-4D97-AF65-F5344CB8AC3E}">
        <p14:creationId xmlns:p14="http://schemas.microsoft.com/office/powerpoint/2010/main" val="2745980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FA7B8A-6548-4FDF-A7E4-E2AA8BC5ACD2}"/>
              </a:ext>
            </a:extLst>
          </p:cNvPr>
          <p:cNvSpPr>
            <a:spLocks noGrp="1"/>
          </p:cNvSpPr>
          <p:nvPr>
            <p:ph sz="quarter" idx="13"/>
          </p:nvPr>
        </p:nvSpPr>
        <p:spPr>
          <a:xfrm>
            <a:off x="548640" y="1159497"/>
            <a:ext cx="10774356" cy="5040135"/>
          </a:xfrm>
        </p:spPr>
        <p:txBody>
          <a:bodyPr lIns="108000"/>
          <a:lstStyle/>
          <a:p>
            <a:r>
              <a:rPr lang="en-US" sz="2000" b="0" i="0" dirty="0">
                <a:solidFill>
                  <a:srgbClr val="333333"/>
                </a:solidFill>
                <a:effectLst/>
                <a:latin typeface="Calibri" panose="020F0502020204030204" pitchFamily="34" charset="0"/>
                <a:cs typeface="Calibri" panose="020F0502020204030204" pitchFamily="34" charset="0"/>
              </a:rPr>
              <a:t>The </a:t>
            </a:r>
            <a:r>
              <a:rPr lang="en-US" sz="2000" b="1" i="0" dirty="0">
                <a:solidFill>
                  <a:srgbClr val="333333"/>
                </a:solidFill>
                <a:effectLst/>
                <a:latin typeface="Calibri" panose="020F0502020204030204" pitchFamily="34" charset="0"/>
                <a:cs typeface="Calibri" panose="020F0502020204030204" pitchFamily="34" charset="0"/>
              </a:rPr>
              <a:t>CASE</a:t>
            </a:r>
            <a:r>
              <a:rPr lang="en-US" sz="2000" b="0" i="0" dirty="0">
                <a:solidFill>
                  <a:srgbClr val="333333"/>
                </a:solidFill>
                <a:effectLst/>
                <a:latin typeface="Calibri" panose="020F0502020204030204" pitchFamily="34" charset="0"/>
                <a:cs typeface="Calibri" panose="020F0502020204030204" pitchFamily="34" charset="0"/>
              </a:rPr>
              <a:t> is a statement that operates if-then-else type of logical queries.</a:t>
            </a:r>
          </a:p>
          <a:p>
            <a:pPr algn="just"/>
            <a:r>
              <a:rPr lang="en-US" sz="2000" b="0" i="0" dirty="0">
                <a:solidFill>
                  <a:srgbClr val="333333"/>
                </a:solidFill>
                <a:effectLst/>
                <a:latin typeface="Calibri" panose="020F0502020204030204" pitchFamily="34" charset="0"/>
                <a:cs typeface="Calibri" panose="020F0502020204030204" pitchFamily="34" charset="0"/>
              </a:rPr>
              <a:t>CASE statement is used in SELECT, INSERT, and DELETE statements with the following three clauses</a:t>
            </a:r>
          </a:p>
          <a:p>
            <a:pPr algn="just">
              <a:buFont typeface="+mj-lt"/>
              <a:buAutoNum type="arabicPeriod"/>
            </a:pPr>
            <a:r>
              <a:rPr lang="en-US" sz="2000" b="0" i="0" dirty="0">
                <a:solidFill>
                  <a:srgbClr val="000000"/>
                </a:solidFill>
                <a:effectLst/>
                <a:latin typeface="Calibri" panose="020F0502020204030204" pitchFamily="34" charset="0"/>
                <a:cs typeface="Calibri" panose="020F0502020204030204" pitchFamily="34" charset="0"/>
              </a:rPr>
              <a:t>WHERE Clause</a:t>
            </a:r>
          </a:p>
          <a:p>
            <a:pPr algn="just">
              <a:buFont typeface="+mj-lt"/>
              <a:buAutoNum type="arabicPeriod"/>
            </a:pPr>
            <a:r>
              <a:rPr lang="en-US" sz="2000" b="0" i="0" dirty="0">
                <a:solidFill>
                  <a:srgbClr val="000000"/>
                </a:solidFill>
                <a:effectLst/>
                <a:latin typeface="Calibri" panose="020F0502020204030204" pitchFamily="34" charset="0"/>
                <a:cs typeface="Calibri" panose="020F0502020204030204" pitchFamily="34" charset="0"/>
              </a:rPr>
              <a:t>ORDER BY Clause</a:t>
            </a:r>
          </a:p>
          <a:p>
            <a:pPr algn="just">
              <a:buFont typeface="+mj-lt"/>
              <a:buAutoNum type="arabicPeriod"/>
            </a:pPr>
            <a:r>
              <a:rPr lang="en-US" sz="2000" b="0" i="0" dirty="0">
                <a:solidFill>
                  <a:srgbClr val="000000"/>
                </a:solidFill>
                <a:effectLst/>
                <a:latin typeface="Calibri" panose="020F0502020204030204" pitchFamily="34" charset="0"/>
                <a:cs typeface="Calibri" panose="020F0502020204030204" pitchFamily="34" charset="0"/>
              </a:rPr>
              <a:t>GROUP BY Clause</a:t>
            </a:r>
          </a:p>
          <a:p>
            <a:pPr marL="0" indent="0">
              <a:buNone/>
            </a:pPr>
            <a:r>
              <a:rPr lang="en-US" sz="2400" dirty="0">
                <a:solidFill>
                  <a:srgbClr val="333333"/>
                </a:solidFill>
                <a:latin typeface="Calibri" panose="020F0502020204030204" pitchFamily="34" charset="0"/>
                <a:cs typeface="Calibri" panose="020F0502020204030204" pitchFamily="34" charset="0"/>
              </a:rPr>
              <a:t>Types of CASE Statements</a:t>
            </a:r>
          </a:p>
          <a:p>
            <a:pPr marL="0" indent="0">
              <a:buNone/>
            </a:pPr>
            <a:r>
              <a:rPr lang="en-US" sz="2400" dirty="0">
                <a:solidFill>
                  <a:srgbClr val="333333"/>
                </a:solidFill>
                <a:latin typeface="Calibri" panose="020F0502020204030204" pitchFamily="34" charset="0"/>
                <a:cs typeface="Calibri" panose="020F0502020204030204" pitchFamily="34" charset="0"/>
              </a:rPr>
              <a:t>        1. Simple CASE </a:t>
            </a:r>
          </a:p>
          <a:p>
            <a:pPr marL="0" indent="0">
              <a:buNone/>
            </a:pPr>
            <a:r>
              <a:rPr lang="en-US" sz="2400" dirty="0">
                <a:solidFill>
                  <a:srgbClr val="333333"/>
                </a:solidFill>
                <a:latin typeface="Calibri" panose="020F0502020204030204" pitchFamily="34" charset="0"/>
                <a:cs typeface="Calibri" panose="020F0502020204030204" pitchFamily="34" charset="0"/>
              </a:rPr>
              <a:t>        2. Searched CASE</a:t>
            </a:r>
          </a:p>
        </p:txBody>
      </p:sp>
      <p:sp>
        <p:nvSpPr>
          <p:cNvPr id="3" name="Title 2">
            <a:extLst>
              <a:ext uri="{FF2B5EF4-FFF2-40B4-BE49-F238E27FC236}">
                <a16:creationId xmlns:a16="http://schemas.microsoft.com/office/drawing/2014/main" id="{6D448E62-8C56-4B99-B02F-BE4968A2CD2E}"/>
              </a:ext>
            </a:extLst>
          </p:cNvPr>
          <p:cNvSpPr>
            <a:spLocks noGrp="1"/>
          </p:cNvSpPr>
          <p:nvPr>
            <p:ph type="title"/>
          </p:nvPr>
        </p:nvSpPr>
        <p:spPr>
          <a:xfrm>
            <a:off x="548640" y="488561"/>
            <a:ext cx="10687175" cy="586095"/>
          </a:xfrm>
        </p:spPr>
        <p:txBody>
          <a:bodyPr/>
          <a:lstStyle/>
          <a:p>
            <a:r>
              <a:rPr lang="en-US" dirty="0"/>
              <a:t>CASE Statement</a:t>
            </a:r>
          </a:p>
        </p:txBody>
      </p:sp>
      <p:sp>
        <p:nvSpPr>
          <p:cNvPr id="4" name="Date Placeholder 3">
            <a:extLst>
              <a:ext uri="{FF2B5EF4-FFF2-40B4-BE49-F238E27FC236}">
                <a16:creationId xmlns:a16="http://schemas.microsoft.com/office/drawing/2014/main" id="{4661F24F-A229-4EBF-876A-D21012D74C4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5FE4291-35E2-4E4C-A9ED-C54057E30FF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46C58BB-D1AE-4E6A-B88F-6236651C354F}"/>
              </a:ext>
            </a:extLst>
          </p:cNvPr>
          <p:cNvSpPr>
            <a:spLocks noGrp="1"/>
          </p:cNvSpPr>
          <p:nvPr>
            <p:ph type="sldNum" sz="quarter" idx="16"/>
          </p:nvPr>
        </p:nvSpPr>
        <p:spPr/>
        <p:txBody>
          <a:bodyPr/>
          <a:lstStyle/>
          <a:p>
            <a:fld id="{2533969A-88D7-D043-9145-D433A02B4603}" type="slidenum">
              <a:rPr lang="en-US" smtClean="0"/>
              <a:pPr/>
              <a:t>53</a:t>
            </a:fld>
            <a:endParaRPr lang="en-US" dirty="0"/>
          </a:p>
        </p:txBody>
      </p:sp>
      <p:sp>
        <p:nvSpPr>
          <p:cNvPr id="8" name="Rectangle 7">
            <a:extLst>
              <a:ext uri="{FF2B5EF4-FFF2-40B4-BE49-F238E27FC236}">
                <a16:creationId xmlns:a16="http://schemas.microsoft.com/office/drawing/2014/main" id="{8DC1DBF6-7394-4743-9824-EBA0116B1B25}"/>
              </a:ext>
            </a:extLst>
          </p:cNvPr>
          <p:cNvSpPr/>
          <p:nvPr/>
        </p:nvSpPr>
        <p:spPr>
          <a:xfrm>
            <a:off x="6096000" y="2704289"/>
            <a:ext cx="3184187" cy="1381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Case expression in Where </a:t>
            </a:r>
          </a:p>
          <a:p>
            <a:r>
              <a:rPr lang="en-US" dirty="0">
                <a:solidFill>
                  <a:schemeClr val="bg2"/>
                </a:solidFill>
              </a:rPr>
              <a:t>Case expression in Group by</a:t>
            </a:r>
          </a:p>
          <a:p>
            <a:r>
              <a:rPr lang="en-US" dirty="0">
                <a:solidFill>
                  <a:schemeClr val="bg2"/>
                </a:solidFill>
              </a:rPr>
              <a:t>Case expression in Order by</a:t>
            </a:r>
          </a:p>
          <a:p>
            <a:r>
              <a:rPr lang="en-US" dirty="0">
                <a:solidFill>
                  <a:schemeClr val="bg2"/>
                </a:solidFill>
              </a:rPr>
              <a:t>Case expression in CTE</a:t>
            </a:r>
          </a:p>
        </p:txBody>
      </p:sp>
    </p:spTree>
    <p:extLst>
      <p:ext uri="{BB962C8B-B14F-4D97-AF65-F5344CB8AC3E}">
        <p14:creationId xmlns:p14="http://schemas.microsoft.com/office/powerpoint/2010/main" val="7193496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E30399-ADCF-4A00-97DB-65207C65D19E}"/>
              </a:ext>
            </a:extLst>
          </p:cNvPr>
          <p:cNvSpPr>
            <a:spLocks noGrp="1"/>
          </p:cNvSpPr>
          <p:nvPr>
            <p:ph sz="quarter" idx="13"/>
          </p:nvPr>
        </p:nvSpPr>
        <p:spPr>
          <a:xfrm>
            <a:off x="548640" y="443060"/>
            <a:ext cx="10687175" cy="5756572"/>
          </a:xfrm>
        </p:spPr>
        <p:txBody>
          <a:bodyPr/>
          <a:lstStyle/>
          <a:p>
            <a:r>
              <a:rPr lang="en-US" dirty="0"/>
              <a:t>Syntax for Simple CASE:</a:t>
            </a:r>
          </a:p>
          <a:p>
            <a:pPr marL="0" indent="0">
              <a:buNone/>
            </a:pPr>
            <a:r>
              <a:rPr lang="en-US" dirty="0"/>
              <a:t>     </a:t>
            </a:r>
          </a:p>
          <a:p>
            <a:pPr marL="0" indent="0">
              <a:buNone/>
            </a:pPr>
            <a:endParaRPr lang="en-US" dirty="0"/>
          </a:p>
          <a:p>
            <a:pPr marL="0" indent="0">
              <a:buNone/>
            </a:pPr>
            <a:endParaRPr lang="en-US" dirty="0"/>
          </a:p>
          <a:p>
            <a:pPr marL="0" indent="0">
              <a:buNone/>
            </a:pPr>
            <a:r>
              <a:rPr lang="en-US" dirty="0"/>
              <a:t>  Syntax for searched CASE:</a:t>
            </a:r>
          </a:p>
          <a:p>
            <a:pPr marL="0" indent="0">
              <a:buNone/>
            </a:pPr>
            <a:r>
              <a:rPr lang="en-US" dirty="0"/>
              <a:t>        </a:t>
            </a:r>
          </a:p>
        </p:txBody>
      </p:sp>
      <p:sp>
        <p:nvSpPr>
          <p:cNvPr id="4" name="Date Placeholder 3">
            <a:extLst>
              <a:ext uri="{FF2B5EF4-FFF2-40B4-BE49-F238E27FC236}">
                <a16:creationId xmlns:a16="http://schemas.microsoft.com/office/drawing/2014/main" id="{ACC8D062-82AB-4760-8ABE-54D8BFD9126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28B63CD-CB68-4F07-B59F-9358FCE5366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93782D8-A8EA-4C1B-8673-99E3BAD1F22C}"/>
              </a:ext>
            </a:extLst>
          </p:cNvPr>
          <p:cNvSpPr>
            <a:spLocks noGrp="1"/>
          </p:cNvSpPr>
          <p:nvPr>
            <p:ph type="sldNum" sz="quarter" idx="16"/>
          </p:nvPr>
        </p:nvSpPr>
        <p:spPr/>
        <p:txBody>
          <a:bodyPr/>
          <a:lstStyle/>
          <a:p>
            <a:fld id="{2533969A-88D7-D043-9145-D433A02B4603}" type="slidenum">
              <a:rPr lang="en-US" smtClean="0"/>
              <a:pPr/>
              <a:t>54</a:t>
            </a:fld>
            <a:endParaRPr lang="en-US" dirty="0"/>
          </a:p>
        </p:txBody>
      </p:sp>
      <p:sp>
        <p:nvSpPr>
          <p:cNvPr id="8" name="Rectangle 7">
            <a:extLst>
              <a:ext uri="{FF2B5EF4-FFF2-40B4-BE49-F238E27FC236}">
                <a16:creationId xmlns:a16="http://schemas.microsoft.com/office/drawing/2014/main" id="{042B99F0-29DD-4CCF-BF46-86D19BE0927E}"/>
              </a:ext>
            </a:extLst>
          </p:cNvPr>
          <p:cNvSpPr/>
          <p:nvPr/>
        </p:nvSpPr>
        <p:spPr>
          <a:xfrm>
            <a:off x="1338606" y="1036949"/>
            <a:ext cx="4411745" cy="148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r>
              <a:rPr lang="en-US" dirty="0">
                <a:solidFill>
                  <a:schemeClr val="bg2"/>
                </a:solidFill>
              </a:rPr>
              <a:t>CASE &lt;expression&gt;   </a:t>
            </a:r>
          </a:p>
          <a:p>
            <a:r>
              <a:rPr lang="en-US" dirty="0">
                <a:solidFill>
                  <a:schemeClr val="bg2"/>
                </a:solidFill>
              </a:rPr>
              <a:t>WHEN condition_1 THEN statement_1  </a:t>
            </a:r>
          </a:p>
          <a:p>
            <a:r>
              <a:rPr lang="en-US" dirty="0">
                <a:solidFill>
                  <a:schemeClr val="bg2"/>
                </a:solidFill>
              </a:rPr>
              <a:t>WHEN condition_2 THEN stateent_2 …….  </a:t>
            </a:r>
          </a:p>
          <a:p>
            <a:r>
              <a:rPr lang="en-US" dirty="0">
                <a:solidFill>
                  <a:schemeClr val="bg2"/>
                </a:solidFill>
              </a:rPr>
              <a:t>WHEN </a:t>
            </a:r>
            <a:r>
              <a:rPr lang="en-US" dirty="0" err="1">
                <a:solidFill>
                  <a:schemeClr val="bg2"/>
                </a:solidFill>
              </a:rPr>
              <a:t>condition_N</a:t>
            </a:r>
            <a:r>
              <a:rPr lang="en-US" dirty="0">
                <a:solidFill>
                  <a:schemeClr val="bg2"/>
                </a:solidFill>
              </a:rPr>
              <a:t> THEN </a:t>
            </a:r>
            <a:r>
              <a:rPr lang="en-US" dirty="0" err="1">
                <a:solidFill>
                  <a:schemeClr val="bg2"/>
                </a:solidFill>
              </a:rPr>
              <a:t>statement_N</a:t>
            </a:r>
            <a:r>
              <a:rPr lang="en-US" dirty="0">
                <a:solidFill>
                  <a:schemeClr val="bg2"/>
                </a:solidFill>
              </a:rPr>
              <a:t>  </a:t>
            </a:r>
          </a:p>
          <a:p>
            <a:r>
              <a:rPr lang="en-US" dirty="0">
                <a:solidFill>
                  <a:schemeClr val="bg2"/>
                </a:solidFill>
              </a:rPr>
              <a:t>ELSE result  </a:t>
            </a:r>
          </a:p>
          <a:p>
            <a:r>
              <a:rPr lang="en-US" dirty="0">
                <a:solidFill>
                  <a:schemeClr val="bg2"/>
                </a:solidFill>
              </a:rPr>
              <a:t>END; </a:t>
            </a:r>
          </a:p>
        </p:txBody>
      </p:sp>
      <p:sp>
        <p:nvSpPr>
          <p:cNvPr id="9" name="Rectangle 8">
            <a:extLst>
              <a:ext uri="{FF2B5EF4-FFF2-40B4-BE49-F238E27FC236}">
                <a16:creationId xmlns:a16="http://schemas.microsoft.com/office/drawing/2014/main" id="{A2F7FA92-44CD-4509-9858-F786C3633C7C}"/>
              </a:ext>
            </a:extLst>
          </p:cNvPr>
          <p:cNvSpPr/>
          <p:nvPr/>
        </p:nvSpPr>
        <p:spPr>
          <a:xfrm>
            <a:off x="1498862" y="3676453"/>
            <a:ext cx="6664750" cy="2215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CASE </a:t>
            </a:r>
          </a:p>
          <a:p>
            <a:r>
              <a:rPr lang="en-US" dirty="0">
                <a:solidFill>
                  <a:schemeClr val="bg2"/>
                </a:solidFill>
              </a:rPr>
              <a:t>     WHEN &lt;Boolean_Expression_1&gt; THEN Statement_1</a:t>
            </a:r>
          </a:p>
          <a:p>
            <a:r>
              <a:rPr lang="en-US" dirty="0">
                <a:solidFill>
                  <a:schemeClr val="bg2"/>
                </a:solidFill>
              </a:rPr>
              <a:t>     WHEN &lt;Boolean_Expression_2&gt; THEN Statement_2</a:t>
            </a:r>
          </a:p>
          <a:p>
            <a:r>
              <a:rPr lang="en-US" dirty="0">
                <a:solidFill>
                  <a:schemeClr val="bg2"/>
                </a:solidFill>
              </a:rPr>
              <a:t>     .</a:t>
            </a:r>
          </a:p>
          <a:p>
            <a:r>
              <a:rPr lang="en-US" dirty="0">
                <a:solidFill>
                  <a:schemeClr val="bg2"/>
                </a:solidFill>
              </a:rPr>
              <a:t>     .</a:t>
            </a:r>
          </a:p>
          <a:p>
            <a:r>
              <a:rPr lang="en-US" dirty="0">
                <a:solidFill>
                  <a:schemeClr val="bg2"/>
                </a:solidFill>
              </a:rPr>
              <a:t>     WHEN &lt;</a:t>
            </a:r>
            <a:r>
              <a:rPr lang="en-US" dirty="0" err="1">
                <a:solidFill>
                  <a:schemeClr val="bg2"/>
                </a:solidFill>
              </a:rPr>
              <a:t>Boolean_Expression_N</a:t>
            </a:r>
            <a:r>
              <a:rPr lang="en-US" dirty="0">
                <a:solidFill>
                  <a:schemeClr val="bg2"/>
                </a:solidFill>
              </a:rPr>
              <a:t>&gt; THEN </a:t>
            </a:r>
            <a:r>
              <a:rPr lang="en-US" dirty="0" err="1">
                <a:solidFill>
                  <a:schemeClr val="bg2"/>
                </a:solidFill>
              </a:rPr>
              <a:t>Statement_N</a:t>
            </a:r>
            <a:endParaRPr lang="en-US" dirty="0">
              <a:solidFill>
                <a:schemeClr val="bg2"/>
              </a:solidFill>
            </a:endParaRPr>
          </a:p>
          <a:p>
            <a:r>
              <a:rPr lang="en-US" dirty="0">
                <a:solidFill>
                  <a:schemeClr val="bg2"/>
                </a:solidFill>
              </a:rPr>
              <a:t>     [ELSE </a:t>
            </a:r>
            <a:r>
              <a:rPr lang="en-US" dirty="0" err="1">
                <a:solidFill>
                  <a:schemeClr val="bg2"/>
                </a:solidFill>
              </a:rPr>
              <a:t>Statement_Else</a:t>
            </a:r>
            <a:r>
              <a:rPr lang="en-US" dirty="0">
                <a:solidFill>
                  <a:schemeClr val="bg2"/>
                </a:solidFill>
              </a:rPr>
              <a:t>]   </a:t>
            </a:r>
          </a:p>
          <a:p>
            <a:r>
              <a:rPr lang="en-US" dirty="0">
                <a:solidFill>
                  <a:schemeClr val="bg2"/>
                </a:solidFill>
              </a:rPr>
              <a:t>END AS [ALIAS_NAME]</a:t>
            </a:r>
          </a:p>
        </p:txBody>
      </p:sp>
    </p:spTree>
    <p:extLst>
      <p:ext uri="{BB962C8B-B14F-4D97-AF65-F5344CB8AC3E}">
        <p14:creationId xmlns:p14="http://schemas.microsoft.com/office/powerpoint/2010/main" val="24746855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057925-AD55-4035-83B3-D426DC0F246C}"/>
              </a:ext>
            </a:extLst>
          </p:cNvPr>
          <p:cNvSpPr>
            <a:spLocks noGrp="1"/>
          </p:cNvSpPr>
          <p:nvPr>
            <p:ph sz="quarter" idx="13"/>
          </p:nvPr>
        </p:nvSpPr>
        <p:spPr>
          <a:xfrm>
            <a:off x="473354" y="359923"/>
            <a:ext cx="10687175" cy="5839709"/>
          </a:xfrm>
        </p:spPr>
        <p:txBody>
          <a:bodyPr/>
          <a:lstStyle/>
          <a:p>
            <a:pPr marL="0" indent="0">
              <a:buNone/>
            </a:pPr>
            <a:r>
              <a:rPr lang="en-US" sz="2000" b="1" dirty="0">
                <a:solidFill>
                  <a:srgbClr val="125798"/>
                </a:solidFill>
                <a:latin typeface="Calibri" panose="020F0502020204030204" pitchFamily="34" charset="0"/>
                <a:cs typeface="Calibri" panose="020F0502020204030204" pitchFamily="34" charset="0"/>
              </a:rPr>
              <a:t>DISTINCT clause</a:t>
            </a:r>
          </a:p>
          <a:p>
            <a:pPr marL="0" indent="0">
              <a:buNone/>
            </a:pPr>
            <a:r>
              <a:rPr lang="en-US" sz="2000" dirty="0">
                <a:latin typeface="Calibri" panose="020F0502020204030204" pitchFamily="34" charset="0"/>
                <a:cs typeface="Calibri" panose="020F0502020204030204" pitchFamily="34" charset="0"/>
              </a:rPr>
              <a:t>    to retrieve the only distinct values in a specified list of columns.</a:t>
            </a:r>
          </a:p>
          <a:p>
            <a:pPr marL="0" indent="0">
              <a:buNone/>
            </a:pPr>
            <a:r>
              <a:rPr lang="en-US" dirty="0"/>
              <a:t>  </a:t>
            </a:r>
          </a:p>
          <a:p>
            <a:pPr marL="0" indent="0">
              <a:buNone/>
            </a:pPr>
            <a:endParaRPr lang="en-US" dirty="0"/>
          </a:p>
          <a:p>
            <a:pPr marL="0" indent="0">
              <a:buNone/>
            </a:pPr>
            <a:endParaRPr lang="en-US" dirty="0"/>
          </a:p>
          <a:p>
            <a:pPr marL="0" indent="0">
              <a:buNone/>
            </a:pPr>
            <a:r>
              <a:rPr lang="en-US" sz="2000" b="1" dirty="0">
                <a:solidFill>
                  <a:srgbClr val="125798"/>
                </a:solidFill>
                <a:latin typeface="Calibri" panose="020F0502020204030204" pitchFamily="34" charset="0"/>
                <a:cs typeface="Calibri" panose="020F0502020204030204" pitchFamily="34" charset="0"/>
              </a:rPr>
              <a:t>Offset and Fetch</a:t>
            </a:r>
          </a:p>
          <a:p>
            <a:pPr marL="0" indent="0">
              <a:buNone/>
            </a:pPr>
            <a:r>
              <a:rPr lang="en-US" sz="2000" b="1" dirty="0">
                <a:latin typeface="Calibri" panose="020F0502020204030204" pitchFamily="34" charset="0"/>
                <a:cs typeface="Calibri" panose="020F0502020204030204" pitchFamily="34" charset="0"/>
              </a:rPr>
              <a:t>Offset : </a:t>
            </a:r>
            <a:r>
              <a:rPr lang="en-US" sz="2000" dirty="0">
                <a:latin typeface="Calibri" panose="020F0502020204030204" pitchFamily="34" charset="0"/>
                <a:cs typeface="Calibri" panose="020F0502020204030204" pitchFamily="34" charset="0"/>
              </a:rPr>
              <a:t>The number of rows to skip before starting to return rows from the query.</a:t>
            </a:r>
          </a:p>
          <a:p>
            <a:pPr marL="0" indent="0">
              <a:buNone/>
            </a:pPr>
            <a:r>
              <a:rPr lang="en-US" sz="2000" b="1" dirty="0">
                <a:latin typeface="Calibri" panose="020F0502020204030204" pitchFamily="34" charset="0"/>
                <a:cs typeface="Calibri" panose="020F0502020204030204" pitchFamily="34" charset="0"/>
              </a:rPr>
              <a:t>Fetch : </a:t>
            </a:r>
            <a:r>
              <a:rPr lang="en-US" sz="2000" dirty="0">
                <a:latin typeface="Calibri" panose="020F0502020204030204" pitchFamily="34" charset="0"/>
                <a:cs typeface="Calibri" panose="020F0502020204030204" pitchFamily="34" charset="0"/>
              </a:rPr>
              <a:t>the number of rows to return after the OFFSET clause has been processed</a:t>
            </a:r>
          </a:p>
          <a:p>
            <a:pPr marL="0" indent="0">
              <a:buNone/>
            </a:pPr>
            <a:r>
              <a:rPr lang="en-US" sz="2000" dirty="0">
                <a:latin typeface="Calibri" panose="020F0502020204030204" pitchFamily="34" charset="0"/>
                <a:cs typeface="Calibri" panose="020F0502020204030204" pitchFamily="34" charset="0"/>
              </a:rPr>
              <a:t>The OFFSET clause is mandatory while the FETCH clause is optional.</a:t>
            </a:r>
          </a:p>
          <a:p>
            <a:pPr marL="0" indent="0">
              <a:buNone/>
            </a:pPr>
            <a:r>
              <a:rPr lang="en-US" sz="2000" dirty="0">
                <a:latin typeface="Calibri" panose="020F0502020204030204" pitchFamily="34" charset="0"/>
                <a:cs typeface="Calibri" panose="020F0502020204030204" pitchFamily="34" charset="0"/>
              </a:rPr>
              <a:t>You must use the OFFSET and FETCH clauses with the ORDER BY clause. Otherwise, you will get an error.</a:t>
            </a:r>
          </a:p>
          <a:p>
            <a:pPr marL="0" indent="0">
              <a:buNone/>
            </a:pPr>
            <a:endParaRPr lang="en-US" dirty="0"/>
          </a:p>
          <a:p>
            <a:pPr marL="0" indent="0">
              <a:buNone/>
            </a:pPr>
            <a:r>
              <a:rPr lang="en-US" dirty="0"/>
              <a:t> </a:t>
            </a:r>
          </a:p>
        </p:txBody>
      </p:sp>
      <p:sp>
        <p:nvSpPr>
          <p:cNvPr id="4" name="Date Placeholder 3">
            <a:extLst>
              <a:ext uri="{FF2B5EF4-FFF2-40B4-BE49-F238E27FC236}">
                <a16:creationId xmlns:a16="http://schemas.microsoft.com/office/drawing/2014/main" id="{8A931743-E888-44C8-B24C-CEC2C5BF02A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14F9607-01E8-422E-84F8-2B5412A24ED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5CA6A62-691A-47ED-8DEE-A85856D67601}"/>
              </a:ext>
            </a:extLst>
          </p:cNvPr>
          <p:cNvSpPr>
            <a:spLocks noGrp="1"/>
          </p:cNvSpPr>
          <p:nvPr>
            <p:ph type="sldNum" sz="quarter" idx="16"/>
          </p:nvPr>
        </p:nvSpPr>
        <p:spPr/>
        <p:txBody>
          <a:bodyPr/>
          <a:lstStyle/>
          <a:p>
            <a:fld id="{2533969A-88D7-D043-9145-D433A02B4603}" type="slidenum">
              <a:rPr lang="en-US" smtClean="0"/>
              <a:pPr/>
              <a:t>55</a:t>
            </a:fld>
            <a:endParaRPr lang="en-US" dirty="0"/>
          </a:p>
        </p:txBody>
      </p:sp>
      <p:sp>
        <p:nvSpPr>
          <p:cNvPr id="8" name="Rectangle 7">
            <a:extLst>
              <a:ext uri="{FF2B5EF4-FFF2-40B4-BE49-F238E27FC236}">
                <a16:creationId xmlns:a16="http://schemas.microsoft.com/office/drawing/2014/main" id="{E8A141F1-D14F-44D2-9FC1-EAF81E919DE7}"/>
              </a:ext>
            </a:extLst>
          </p:cNvPr>
          <p:cNvSpPr/>
          <p:nvPr/>
        </p:nvSpPr>
        <p:spPr>
          <a:xfrm>
            <a:off x="1235414" y="1527243"/>
            <a:ext cx="3939702" cy="160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SELECT DISTINCT</a:t>
            </a:r>
          </a:p>
          <a:p>
            <a:r>
              <a:rPr lang="en-US" dirty="0">
                <a:solidFill>
                  <a:schemeClr val="bg2"/>
                </a:solidFill>
              </a:rPr>
              <a:t>	column_name1,</a:t>
            </a:r>
          </a:p>
          <a:p>
            <a:r>
              <a:rPr lang="en-US" dirty="0">
                <a:solidFill>
                  <a:schemeClr val="bg2"/>
                </a:solidFill>
              </a:rPr>
              <a:t>	column_name2 ,</a:t>
            </a:r>
          </a:p>
          <a:p>
            <a:r>
              <a:rPr lang="en-US" dirty="0">
                <a:solidFill>
                  <a:schemeClr val="bg2"/>
                </a:solidFill>
              </a:rPr>
              <a:t>	...</a:t>
            </a:r>
          </a:p>
          <a:p>
            <a:r>
              <a:rPr lang="en-US" dirty="0">
                <a:solidFill>
                  <a:schemeClr val="bg2"/>
                </a:solidFill>
              </a:rPr>
              <a:t>FROM</a:t>
            </a:r>
          </a:p>
          <a:p>
            <a:r>
              <a:rPr lang="en-US" dirty="0">
                <a:solidFill>
                  <a:schemeClr val="bg2"/>
                </a:solidFill>
              </a:rPr>
              <a:t>	</a:t>
            </a:r>
            <a:r>
              <a:rPr lang="en-US" dirty="0" err="1">
                <a:solidFill>
                  <a:schemeClr val="bg2"/>
                </a:solidFill>
              </a:rPr>
              <a:t>table_name</a:t>
            </a:r>
            <a:r>
              <a:rPr lang="en-US" dirty="0">
                <a:solidFill>
                  <a:schemeClr val="bg2"/>
                </a:solidFill>
              </a:rPr>
              <a:t>;</a:t>
            </a:r>
          </a:p>
        </p:txBody>
      </p:sp>
    </p:spTree>
    <p:extLst>
      <p:ext uri="{BB962C8B-B14F-4D97-AF65-F5344CB8AC3E}">
        <p14:creationId xmlns:p14="http://schemas.microsoft.com/office/powerpoint/2010/main" val="2965117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C1EF1E-9A48-473F-B97A-12557D10159F}"/>
              </a:ext>
            </a:extLst>
          </p:cNvPr>
          <p:cNvSpPr>
            <a:spLocks noGrp="1"/>
          </p:cNvSpPr>
          <p:nvPr>
            <p:ph sz="quarter" idx="13"/>
          </p:nvPr>
        </p:nvSpPr>
        <p:spPr>
          <a:xfrm>
            <a:off x="548640" y="1040860"/>
            <a:ext cx="10687175" cy="5158772"/>
          </a:xfrm>
        </p:spPr>
        <p:txBody>
          <a:bodyPr/>
          <a:lstStyle/>
          <a:p>
            <a:r>
              <a:rPr lang="en-US" sz="2400" dirty="0">
                <a:latin typeface="Calibri" panose="020F0502020204030204" pitchFamily="34" charset="0"/>
                <a:cs typeface="Calibri" panose="020F0502020204030204" pitchFamily="34" charset="0"/>
              </a:rPr>
              <a:t>Syntax for Fetch and OFFSET</a:t>
            </a:r>
          </a:p>
          <a:p>
            <a:endParaRPr lang="en-US" dirty="0"/>
          </a:p>
          <a:p>
            <a:endParaRPr lang="en-US" dirty="0"/>
          </a:p>
          <a:p>
            <a:r>
              <a:rPr lang="en-US" sz="2400" dirty="0">
                <a:latin typeface="Calibri" panose="020F0502020204030204" pitchFamily="34" charset="0"/>
                <a:cs typeface="Calibri" panose="020F0502020204030204" pitchFamily="34" charset="0"/>
              </a:rPr>
              <a:t>Example:</a:t>
            </a:r>
          </a:p>
          <a:p>
            <a:pPr marL="0" indent="0">
              <a:buNone/>
            </a:pPr>
            <a:r>
              <a:rPr lang="en-US" dirty="0"/>
              <a:t> </a:t>
            </a:r>
          </a:p>
        </p:txBody>
      </p:sp>
      <p:sp>
        <p:nvSpPr>
          <p:cNvPr id="3" name="Title 2">
            <a:extLst>
              <a:ext uri="{FF2B5EF4-FFF2-40B4-BE49-F238E27FC236}">
                <a16:creationId xmlns:a16="http://schemas.microsoft.com/office/drawing/2014/main" id="{62F6CEE3-5E7D-435B-B055-C37671969D7F}"/>
              </a:ext>
            </a:extLst>
          </p:cNvPr>
          <p:cNvSpPr>
            <a:spLocks noGrp="1"/>
          </p:cNvSpPr>
          <p:nvPr>
            <p:ph type="title"/>
          </p:nvPr>
        </p:nvSpPr>
        <p:spPr>
          <a:xfrm>
            <a:off x="548640" y="488561"/>
            <a:ext cx="10687175" cy="552299"/>
          </a:xfrm>
        </p:spPr>
        <p:txBody>
          <a:bodyPr/>
          <a:lstStyle/>
          <a:p>
            <a:r>
              <a:rPr lang="en-US" dirty="0"/>
              <a:t>Example:</a:t>
            </a:r>
          </a:p>
        </p:txBody>
      </p:sp>
      <p:sp>
        <p:nvSpPr>
          <p:cNvPr id="4" name="Date Placeholder 3">
            <a:extLst>
              <a:ext uri="{FF2B5EF4-FFF2-40B4-BE49-F238E27FC236}">
                <a16:creationId xmlns:a16="http://schemas.microsoft.com/office/drawing/2014/main" id="{75264491-0B34-436D-B062-1700FBBEBFA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BD4ADB0-3E3F-4245-AA31-C1F6AF476DE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53D6D40-6DF5-44A7-AFB0-4CA4D83CDC2D}"/>
              </a:ext>
            </a:extLst>
          </p:cNvPr>
          <p:cNvSpPr>
            <a:spLocks noGrp="1"/>
          </p:cNvSpPr>
          <p:nvPr>
            <p:ph type="sldNum" sz="quarter" idx="16"/>
          </p:nvPr>
        </p:nvSpPr>
        <p:spPr/>
        <p:txBody>
          <a:bodyPr/>
          <a:lstStyle/>
          <a:p>
            <a:fld id="{2533969A-88D7-D043-9145-D433A02B4603}" type="slidenum">
              <a:rPr lang="en-US" smtClean="0"/>
              <a:pPr/>
              <a:t>56</a:t>
            </a:fld>
            <a:endParaRPr lang="en-US" dirty="0"/>
          </a:p>
        </p:txBody>
      </p:sp>
      <p:sp>
        <p:nvSpPr>
          <p:cNvPr id="8" name="Rectangle 7">
            <a:extLst>
              <a:ext uri="{FF2B5EF4-FFF2-40B4-BE49-F238E27FC236}">
                <a16:creationId xmlns:a16="http://schemas.microsoft.com/office/drawing/2014/main" id="{64203C86-D9E5-4110-A02E-89714B6583E9}"/>
              </a:ext>
            </a:extLst>
          </p:cNvPr>
          <p:cNvSpPr/>
          <p:nvPr/>
        </p:nvSpPr>
        <p:spPr>
          <a:xfrm>
            <a:off x="865762" y="1682885"/>
            <a:ext cx="6332706" cy="1001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ORDER BY </a:t>
            </a:r>
            <a:r>
              <a:rPr lang="en-US" dirty="0" err="1">
                <a:solidFill>
                  <a:schemeClr val="bg2"/>
                </a:solidFill>
              </a:rPr>
              <a:t>column_list</a:t>
            </a:r>
            <a:r>
              <a:rPr lang="en-US" dirty="0">
                <a:solidFill>
                  <a:schemeClr val="bg2"/>
                </a:solidFill>
              </a:rPr>
              <a:t> [ASC |DESC]</a:t>
            </a:r>
          </a:p>
          <a:p>
            <a:r>
              <a:rPr lang="en-US" dirty="0">
                <a:solidFill>
                  <a:schemeClr val="bg2"/>
                </a:solidFill>
              </a:rPr>
              <a:t>OFFSET </a:t>
            </a:r>
            <a:r>
              <a:rPr lang="en-US" dirty="0" err="1">
                <a:solidFill>
                  <a:schemeClr val="bg2"/>
                </a:solidFill>
              </a:rPr>
              <a:t>offset_row_count</a:t>
            </a:r>
            <a:r>
              <a:rPr lang="en-US" dirty="0">
                <a:solidFill>
                  <a:schemeClr val="bg2"/>
                </a:solidFill>
              </a:rPr>
              <a:t> {ROW | ROWS}</a:t>
            </a:r>
          </a:p>
          <a:p>
            <a:r>
              <a:rPr lang="en-US" dirty="0">
                <a:solidFill>
                  <a:schemeClr val="bg2"/>
                </a:solidFill>
              </a:rPr>
              <a:t>FETCH {FIRST | NEXT} </a:t>
            </a:r>
            <a:r>
              <a:rPr lang="en-US" dirty="0" err="1">
                <a:solidFill>
                  <a:schemeClr val="bg2"/>
                </a:solidFill>
              </a:rPr>
              <a:t>fetch_row_count</a:t>
            </a:r>
            <a:r>
              <a:rPr lang="en-US" dirty="0">
                <a:solidFill>
                  <a:schemeClr val="bg2"/>
                </a:solidFill>
              </a:rPr>
              <a:t> {ROW | ROWS} ONLY</a:t>
            </a:r>
          </a:p>
        </p:txBody>
      </p:sp>
      <p:sp>
        <p:nvSpPr>
          <p:cNvPr id="9" name="Rectangle 8">
            <a:extLst>
              <a:ext uri="{FF2B5EF4-FFF2-40B4-BE49-F238E27FC236}">
                <a16:creationId xmlns:a16="http://schemas.microsoft.com/office/drawing/2014/main" id="{B2EA52F9-5E25-455E-BE3C-45EDD02A2778}"/>
              </a:ext>
            </a:extLst>
          </p:cNvPr>
          <p:cNvSpPr/>
          <p:nvPr/>
        </p:nvSpPr>
        <p:spPr>
          <a:xfrm>
            <a:off x="956185" y="3511685"/>
            <a:ext cx="5707262" cy="2188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r>
              <a:rPr lang="en-US" dirty="0">
                <a:solidFill>
                  <a:schemeClr val="bg2"/>
                </a:solidFill>
              </a:rPr>
              <a:t>SELECT </a:t>
            </a:r>
            <a:r>
              <a:rPr lang="en-US" dirty="0" err="1">
                <a:solidFill>
                  <a:schemeClr val="bg2"/>
                </a:solidFill>
              </a:rPr>
              <a:t>product_name</a:t>
            </a:r>
            <a:r>
              <a:rPr lang="en-US" dirty="0">
                <a:solidFill>
                  <a:schemeClr val="bg2"/>
                </a:solidFill>
              </a:rPr>
              <a:t>, </a:t>
            </a:r>
            <a:r>
              <a:rPr lang="en-US" dirty="0" err="1">
                <a:solidFill>
                  <a:schemeClr val="bg2"/>
                </a:solidFill>
              </a:rPr>
              <a:t>list_price</a:t>
            </a:r>
            <a:endParaRPr lang="en-US" dirty="0">
              <a:solidFill>
                <a:schemeClr val="bg2"/>
              </a:solidFill>
            </a:endParaRPr>
          </a:p>
          <a:p>
            <a:r>
              <a:rPr lang="en-US" dirty="0">
                <a:solidFill>
                  <a:schemeClr val="bg2"/>
                </a:solidFill>
              </a:rPr>
              <a:t>FROM </a:t>
            </a:r>
            <a:r>
              <a:rPr lang="en-US" dirty="0" err="1">
                <a:solidFill>
                  <a:schemeClr val="bg2"/>
                </a:solidFill>
              </a:rPr>
              <a:t>production.products</a:t>
            </a:r>
            <a:endParaRPr lang="en-US" dirty="0">
              <a:solidFill>
                <a:schemeClr val="bg2"/>
              </a:solidFill>
            </a:endParaRPr>
          </a:p>
          <a:p>
            <a:r>
              <a:rPr lang="en-US" dirty="0">
                <a:solidFill>
                  <a:schemeClr val="bg2"/>
                </a:solidFill>
              </a:rPr>
              <a:t>ORDER BY</a:t>
            </a:r>
          </a:p>
          <a:p>
            <a:r>
              <a:rPr lang="en-US" dirty="0">
                <a:solidFill>
                  <a:schemeClr val="bg2"/>
                </a:solidFill>
              </a:rPr>
              <a:t>    </a:t>
            </a:r>
            <a:r>
              <a:rPr lang="en-US" dirty="0" err="1">
                <a:solidFill>
                  <a:schemeClr val="bg2"/>
                </a:solidFill>
              </a:rPr>
              <a:t>list_price</a:t>
            </a:r>
            <a:r>
              <a:rPr lang="en-US" dirty="0">
                <a:solidFill>
                  <a:schemeClr val="bg2"/>
                </a:solidFill>
              </a:rPr>
              <a:t>,</a:t>
            </a:r>
          </a:p>
          <a:p>
            <a:r>
              <a:rPr lang="en-US" dirty="0">
                <a:solidFill>
                  <a:schemeClr val="bg2"/>
                </a:solidFill>
              </a:rPr>
              <a:t>    </a:t>
            </a:r>
            <a:r>
              <a:rPr lang="en-US" dirty="0" err="1">
                <a:solidFill>
                  <a:schemeClr val="bg2"/>
                </a:solidFill>
              </a:rPr>
              <a:t>product_name</a:t>
            </a:r>
            <a:r>
              <a:rPr lang="en-US" dirty="0">
                <a:solidFill>
                  <a:schemeClr val="bg2"/>
                </a:solidFill>
              </a:rPr>
              <a:t> </a:t>
            </a:r>
          </a:p>
          <a:p>
            <a:r>
              <a:rPr lang="en-US" dirty="0">
                <a:solidFill>
                  <a:schemeClr val="bg2"/>
                </a:solidFill>
              </a:rPr>
              <a:t>OFFSET 10 ROWS </a:t>
            </a:r>
          </a:p>
          <a:p>
            <a:r>
              <a:rPr lang="en-US" dirty="0">
                <a:solidFill>
                  <a:schemeClr val="bg2"/>
                </a:solidFill>
              </a:rPr>
              <a:t>FETCH NEXT 10 ROWS ONLY;</a:t>
            </a:r>
          </a:p>
        </p:txBody>
      </p:sp>
    </p:spTree>
    <p:extLst>
      <p:ext uri="{BB962C8B-B14F-4D97-AF65-F5344CB8AC3E}">
        <p14:creationId xmlns:p14="http://schemas.microsoft.com/office/powerpoint/2010/main" val="18979232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EA47E2-2CAA-4523-A6A2-22FD70EFF9AD}"/>
              </a:ext>
            </a:extLst>
          </p:cNvPr>
          <p:cNvSpPr>
            <a:spLocks noGrp="1"/>
          </p:cNvSpPr>
          <p:nvPr>
            <p:ph type="title"/>
          </p:nvPr>
        </p:nvSpPr>
        <p:spPr>
          <a:xfrm>
            <a:off x="548640" y="488561"/>
            <a:ext cx="10687175" cy="474477"/>
          </a:xfrm>
        </p:spPr>
        <p:txBody>
          <a:bodyPr/>
          <a:lstStyle/>
          <a:p>
            <a:r>
              <a:rPr lang="en-US" dirty="0"/>
              <a:t>Select TOP Clause</a:t>
            </a:r>
          </a:p>
        </p:txBody>
      </p:sp>
      <p:sp>
        <p:nvSpPr>
          <p:cNvPr id="4" name="Date Placeholder 3">
            <a:extLst>
              <a:ext uri="{FF2B5EF4-FFF2-40B4-BE49-F238E27FC236}">
                <a16:creationId xmlns:a16="http://schemas.microsoft.com/office/drawing/2014/main" id="{1AFCAADC-F732-4262-AFDB-E347EF22F01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2C10BD6-8700-4117-80A2-5723459C9A5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DA8F390-D7BC-47CC-A365-E06048F19F50}"/>
              </a:ext>
            </a:extLst>
          </p:cNvPr>
          <p:cNvSpPr>
            <a:spLocks noGrp="1"/>
          </p:cNvSpPr>
          <p:nvPr>
            <p:ph type="sldNum" sz="quarter" idx="16"/>
          </p:nvPr>
        </p:nvSpPr>
        <p:spPr/>
        <p:txBody>
          <a:bodyPr/>
          <a:lstStyle/>
          <a:p>
            <a:fld id="{2533969A-88D7-D043-9145-D433A02B4603}" type="slidenum">
              <a:rPr lang="en-US" smtClean="0"/>
              <a:pPr/>
              <a:t>57</a:t>
            </a:fld>
            <a:endParaRPr lang="en-US" dirty="0"/>
          </a:p>
        </p:txBody>
      </p:sp>
      <p:sp>
        <p:nvSpPr>
          <p:cNvPr id="8" name="Content Placeholder 7">
            <a:extLst>
              <a:ext uri="{FF2B5EF4-FFF2-40B4-BE49-F238E27FC236}">
                <a16:creationId xmlns:a16="http://schemas.microsoft.com/office/drawing/2014/main" id="{DD211F7E-CF9A-4508-91CF-7EEA300E2E9E}"/>
              </a:ext>
            </a:extLst>
          </p:cNvPr>
          <p:cNvSpPr>
            <a:spLocks noGrp="1"/>
          </p:cNvSpPr>
          <p:nvPr>
            <p:ph sz="quarter" idx="13"/>
          </p:nvPr>
        </p:nvSpPr>
        <p:spPr>
          <a:xfrm>
            <a:off x="548640" y="1245140"/>
            <a:ext cx="10687175" cy="4954492"/>
          </a:xfrm>
        </p:spPr>
        <p:txBody>
          <a:bodyPr/>
          <a:lstStyle/>
          <a:p>
            <a:r>
              <a:rPr lang="en-US" sz="2000" dirty="0">
                <a:latin typeface="Calibri" panose="020F0502020204030204" pitchFamily="34" charset="0"/>
                <a:cs typeface="Calibri" panose="020F0502020204030204" pitchFamily="34" charset="0"/>
              </a:rPr>
              <a:t>The SELECT TOP clause allows you to limit the number of rows or percentage of rows returned in a query result set.</a:t>
            </a:r>
          </a:p>
          <a:p>
            <a:endParaRPr lang="en-US" dirty="0"/>
          </a:p>
          <a:p>
            <a:endParaRPr lang="en-US" dirty="0"/>
          </a:p>
          <a:p>
            <a:endParaRPr lang="en-US" dirty="0"/>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TOP</a:t>
            </a:r>
            <a:r>
              <a:rPr lang="en-US" sz="2000" dirty="0">
                <a:latin typeface="Calibri" panose="020F0502020204030204" pitchFamily="34" charset="0"/>
                <a:cs typeface="Calibri" panose="020F0502020204030204" pitchFamily="34" charset="0"/>
              </a:rPr>
              <a:t> keyword is an expression that specifies the number of rows to be returned. The expression</a:t>
            </a:r>
          </a:p>
          <a:p>
            <a:r>
              <a:rPr lang="en-US" sz="2000" dirty="0">
                <a:latin typeface="Calibri" panose="020F0502020204030204" pitchFamily="34" charset="0"/>
                <a:cs typeface="Calibri" panose="020F0502020204030204" pitchFamily="34" charset="0"/>
              </a:rPr>
              <a:t> The</a:t>
            </a:r>
            <a:r>
              <a:rPr lang="en-US" sz="2000" b="1" dirty="0">
                <a:latin typeface="Calibri" panose="020F0502020204030204" pitchFamily="34" charset="0"/>
                <a:cs typeface="Calibri" panose="020F0502020204030204" pitchFamily="34" charset="0"/>
              </a:rPr>
              <a:t> PERCENT </a:t>
            </a:r>
            <a:r>
              <a:rPr lang="en-US" sz="2000" dirty="0">
                <a:latin typeface="Calibri" panose="020F0502020204030204" pitchFamily="34" charset="0"/>
                <a:cs typeface="Calibri" panose="020F0502020204030204" pitchFamily="34" charset="0"/>
              </a:rPr>
              <a:t>keyword Indicates that the query returns the first N percentage of rows</a:t>
            </a:r>
          </a:p>
          <a:p>
            <a:r>
              <a:rPr lang="en-US" sz="2000" dirty="0">
                <a:latin typeface="Calibri" panose="020F0502020204030204" pitchFamily="34" charset="0"/>
                <a:cs typeface="Calibri" panose="020F0502020204030204" pitchFamily="34" charset="0"/>
              </a:rPr>
              <a:t>The </a:t>
            </a:r>
            <a:r>
              <a:rPr lang="en-US" sz="2000" b="1" dirty="0">
                <a:latin typeface="Calibri" panose="020F0502020204030204" pitchFamily="34" charset="0"/>
                <a:cs typeface="Calibri" panose="020F0502020204030204" pitchFamily="34" charset="0"/>
              </a:rPr>
              <a:t>WITH TIES </a:t>
            </a:r>
            <a:r>
              <a:rPr lang="en-US" sz="2000" dirty="0">
                <a:latin typeface="Calibri" panose="020F0502020204030204" pitchFamily="34" charset="0"/>
                <a:cs typeface="Calibri" panose="020F0502020204030204" pitchFamily="34" charset="0"/>
              </a:rPr>
              <a:t>allows you to return more rows with values that match the last row in the limited result set</a:t>
            </a:r>
          </a:p>
        </p:txBody>
      </p:sp>
      <p:sp>
        <p:nvSpPr>
          <p:cNvPr id="9" name="Rectangle 8">
            <a:extLst>
              <a:ext uri="{FF2B5EF4-FFF2-40B4-BE49-F238E27FC236}">
                <a16:creationId xmlns:a16="http://schemas.microsoft.com/office/drawing/2014/main" id="{722969F5-6145-4096-B382-735569AD53EB}"/>
              </a:ext>
            </a:extLst>
          </p:cNvPr>
          <p:cNvSpPr/>
          <p:nvPr/>
        </p:nvSpPr>
        <p:spPr>
          <a:xfrm>
            <a:off x="1118681" y="2383278"/>
            <a:ext cx="4114800" cy="1177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2"/>
                </a:solidFill>
                <a:effectLst/>
                <a:latin typeface="Courier New" panose="02070309020205020404" pitchFamily="49" charset="0"/>
              </a:rPr>
              <a:t>SELECT TOP (expression) [PERCENT] [WITH TIES] FROM </a:t>
            </a:r>
            <a:r>
              <a:rPr lang="en-US" b="0" i="0" dirty="0" err="1">
                <a:solidFill>
                  <a:schemeClr val="bg2"/>
                </a:solidFill>
                <a:effectLst/>
                <a:latin typeface="Courier New" panose="02070309020205020404" pitchFamily="49" charset="0"/>
              </a:rPr>
              <a:t>table_name</a:t>
            </a:r>
            <a:r>
              <a:rPr lang="en-US" b="0" i="0" dirty="0">
                <a:solidFill>
                  <a:schemeClr val="bg2"/>
                </a:solidFill>
                <a:effectLst/>
                <a:latin typeface="Courier New" panose="02070309020205020404" pitchFamily="49" charset="0"/>
              </a:rPr>
              <a:t> ORDER BY </a:t>
            </a:r>
            <a:r>
              <a:rPr lang="en-US" b="0" i="0" dirty="0" err="1">
                <a:solidFill>
                  <a:schemeClr val="bg2"/>
                </a:solidFill>
                <a:effectLst/>
                <a:latin typeface="Courier New" panose="02070309020205020404" pitchFamily="49" charset="0"/>
              </a:rPr>
              <a:t>column_name</a:t>
            </a:r>
            <a:r>
              <a:rPr lang="en-US" b="0" i="0" dirty="0">
                <a:solidFill>
                  <a:schemeClr val="bg2"/>
                </a:solidFill>
                <a:effectLst/>
                <a:latin typeface="Courier New" panose="02070309020205020404" pitchFamily="49" charset="0"/>
              </a:rPr>
              <a:t>;</a:t>
            </a:r>
            <a:endParaRPr lang="en-US" dirty="0">
              <a:solidFill>
                <a:schemeClr val="bg2"/>
              </a:solidFill>
            </a:endParaRPr>
          </a:p>
        </p:txBody>
      </p:sp>
      <p:sp>
        <p:nvSpPr>
          <p:cNvPr id="12" name="Rectangle 11">
            <a:extLst>
              <a:ext uri="{FF2B5EF4-FFF2-40B4-BE49-F238E27FC236}">
                <a16:creationId xmlns:a16="http://schemas.microsoft.com/office/drawing/2014/main" id="{414D8CC9-81D5-48C8-95D5-CF46A8F92BC0}"/>
              </a:ext>
            </a:extLst>
          </p:cNvPr>
          <p:cNvSpPr/>
          <p:nvPr/>
        </p:nvSpPr>
        <p:spPr>
          <a:xfrm>
            <a:off x="5904690" y="1741251"/>
            <a:ext cx="4990290" cy="238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1. SELECT TOP 10 </a:t>
            </a:r>
            <a:r>
              <a:rPr lang="en-US" dirty="0" err="1">
                <a:solidFill>
                  <a:schemeClr val="bg2"/>
                </a:solidFill>
              </a:rPr>
              <a:t>Product_name,Qty</a:t>
            </a:r>
            <a:r>
              <a:rPr lang="en-US" dirty="0">
                <a:solidFill>
                  <a:schemeClr val="bg2"/>
                </a:solidFill>
              </a:rPr>
              <a:t> from Products</a:t>
            </a:r>
          </a:p>
          <a:p>
            <a:r>
              <a:rPr lang="en-US" dirty="0">
                <a:solidFill>
                  <a:schemeClr val="bg2"/>
                </a:solidFill>
              </a:rPr>
              <a:t> </a:t>
            </a:r>
          </a:p>
          <a:p>
            <a:r>
              <a:rPr lang="en-US" dirty="0">
                <a:solidFill>
                  <a:schemeClr val="bg2"/>
                </a:solidFill>
              </a:rPr>
              <a:t>2. SELECT TOP 1 PERCENT  </a:t>
            </a:r>
            <a:r>
              <a:rPr lang="en-US" dirty="0" err="1">
                <a:solidFill>
                  <a:schemeClr val="bg2"/>
                </a:solidFill>
              </a:rPr>
              <a:t>product_name</a:t>
            </a:r>
            <a:r>
              <a:rPr lang="en-US" dirty="0">
                <a:solidFill>
                  <a:schemeClr val="bg2"/>
                </a:solidFill>
              </a:rPr>
              <a:t>, Qty </a:t>
            </a:r>
          </a:p>
          <a:p>
            <a:r>
              <a:rPr lang="en-US" dirty="0">
                <a:solidFill>
                  <a:schemeClr val="bg2"/>
                </a:solidFill>
              </a:rPr>
              <a:t>from products</a:t>
            </a:r>
          </a:p>
          <a:p>
            <a:endParaRPr lang="en-US" dirty="0">
              <a:solidFill>
                <a:schemeClr val="bg2"/>
              </a:solidFill>
            </a:endParaRPr>
          </a:p>
          <a:p>
            <a:r>
              <a:rPr lang="en-US" dirty="0">
                <a:solidFill>
                  <a:schemeClr val="bg2"/>
                </a:solidFill>
              </a:rPr>
              <a:t>3. SELECT TOP 3 WITH TIES </a:t>
            </a:r>
            <a:r>
              <a:rPr lang="en-US" dirty="0" err="1">
                <a:solidFill>
                  <a:schemeClr val="bg2"/>
                </a:solidFill>
              </a:rPr>
              <a:t>product_name</a:t>
            </a:r>
            <a:r>
              <a:rPr lang="en-US" dirty="0">
                <a:solidFill>
                  <a:schemeClr val="bg2"/>
                </a:solidFill>
              </a:rPr>
              <a:t>, Qty </a:t>
            </a:r>
          </a:p>
          <a:p>
            <a:r>
              <a:rPr lang="en-US" dirty="0">
                <a:solidFill>
                  <a:schemeClr val="bg2"/>
                </a:solidFill>
              </a:rPr>
              <a:t>from products</a:t>
            </a:r>
          </a:p>
        </p:txBody>
      </p:sp>
    </p:spTree>
    <p:extLst>
      <p:ext uri="{BB962C8B-B14F-4D97-AF65-F5344CB8AC3E}">
        <p14:creationId xmlns:p14="http://schemas.microsoft.com/office/powerpoint/2010/main" val="2131321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E4644C-4A7D-4B66-94C8-B055238EEEB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B420071-B48B-40AB-984C-A7C50D8B564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8CA3CCA-4D3E-4B9F-A166-357FC844F19D}"/>
              </a:ext>
            </a:extLst>
          </p:cNvPr>
          <p:cNvSpPr>
            <a:spLocks noGrp="1"/>
          </p:cNvSpPr>
          <p:nvPr>
            <p:ph type="sldNum" sz="quarter" idx="16"/>
          </p:nvPr>
        </p:nvSpPr>
        <p:spPr/>
        <p:txBody>
          <a:bodyPr/>
          <a:lstStyle/>
          <a:p>
            <a:fld id="{2533969A-88D7-D043-9145-D433A02B4603}" type="slidenum">
              <a:rPr lang="en-US" smtClean="0"/>
              <a:pPr/>
              <a:t>58</a:t>
            </a:fld>
            <a:endParaRPr lang="en-US" dirty="0"/>
          </a:p>
        </p:txBody>
      </p:sp>
      <p:sp>
        <p:nvSpPr>
          <p:cNvPr id="7" name="Title 2">
            <a:extLst>
              <a:ext uri="{FF2B5EF4-FFF2-40B4-BE49-F238E27FC236}">
                <a16:creationId xmlns:a16="http://schemas.microsoft.com/office/drawing/2014/main" id="{FD231FF0-3AEE-4046-B434-5C9FA8716322}"/>
              </a:ext>
            </a:extLst>
          </p:cNvPr>
          <p:cNvSpPr>
            <a:spLocks noGrp="1"/>
          </p:cNvSpPr>
          <p:nvPr>
            <p:ph sz="quarter" idx="13"/>
          </p:nvPr>
        </p:nvSpPr>
        <p:spPr>
          <a:xfrm>
            <a:off x="549275" y="350838"/>
            <a:ext cx="10687050" cy="5848350"/>
          </a:xfrm>
        </p:spPr>
        <p:txBody>
          <a:bodyPr/>
          <a:lstStyle/>
          <a:p>
            <a:pPr marL="0" indent="0">
              <a:buNone/>
            </a:pPr>
            <a:r>
              <a:rPr lang="en-US" sz="2400" b="1" dirty="0">
                <a:solidFill>
                  <a:srgbClr val="125798"/>
                </a:solidFill>
                <a:latin typeface="Calibri" panose="020F0502020204030204" pitchFamily="34" charset="0"/>
                <a:cs typeface="Calibri" panose="020F0502020204030204" pitchFamily="34" charset="0"/>
              </a:rPr>
              <a:t>IDENTITY column</a:t>
            </a:r>
          </a:p>
          <a:p>
            <a:pPr marL="0" indent="0">
              <a:buNone/>
            </a:pPr>
            <a:r>
              <a:rPr lang="en-US" sz="2400" b="0" i="0" dirty="0">
                <a:solidFill>
                  <a:srgbClr val="000000"/>
                </a:solidFill>
                <a:effectLst/>
                <a:latin typeface="Calibri" panose="020F0502020204030204" pitchFamily="34" charset="0"/>
                <a:cs typeface="Calibri" panose="020F0502020204030204" pitchFamily="34" charset="0"/>
              </a:rPr>
              <a:t>  To add an identity column to a table.</a:t>
            </a:r>
          </a:p>
          <a:p>
            <a:pPr marL="0" indent="0">
              <a:buNone/>
            </a:pPr>
            <a:endParaRPr lang="en-US" dirty="0"/>
          </a:p>
          <a:p>
            <a:pPr marL="0" indent="0">
              <a:buNone/>
            </a:pPr>
            <a:r>
              <a:rPr lang="en-US" dirty="0"/>
              <a:t>  </a:t>
            </a:r>
            <a:r>
              <a:rPr lang="en-US" sz="2000" dirty="0"/>
              <a:t>The seed is the value of the first row loaded into the table.</a:t>
            </a:r>
          </a:p>
          <a:p>
            <a:pPr marL="0" indent="0">
              <a:buNone/>
            </a:pPr>
            <a:r>
              <a:rPr lang="en-US" sz="2000" dirty="0"/>
              <a:t>   The increment is the incremental value added to the identity value of the previous row.</a:t>
            </a:r>
          </a:p>
          <a:p>
            <a:pPr marL="0" indent="0">
              <a:buNone/>
            </a:pPr>
            <a:r>
              <a:rPr lang="en-US" sz="2000" dirty="0"/>
              <a:t>Example:</a:t>
            </a:r>
          </a:p>
          <a:p>
            <a:pPr marL="0" indent="0">
              <a:buNone/>
            </a:pPr>
            <a:r>
              <a:rPr lang="en-US" sz="2000" dirty="0"/>
              <a:t> </a:t>
            </a:r>
          </a:p>
        </p:txBody>
      </p:sp>
      <p:sp>
        <p:nvSpPr>
          <p:cNvPr id="8" name="Rectangle 7">
            <a:extLst>
              <a:ext uri="{FF2B5EF4-FFF2-40B4-BE49-F238E27FC236}">
                <a16:creationId xmlns:a16="http://schemas.microsoft.com/office/drawing/2014/main" id="{86DF633C-8D72-40A5-896A-5A0B0C82737E}"/>
              </a:ext>
            </a:extLst>
          </p:cNvPr>
          <p:cNvSpPr/>
          <p:nvPr/>
        </p:nvSpPr>
        <p:spPr>
          <a:xfrm>
            <a:off x="661481" y="1566153"/>
            <a:ext cx="4990289" cy="369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IDENTITY[(seed, increment)]</a:t>
            </a:r>
          </a:p>
        </p:txBody>
      </p:sp>
      <p:sp>
        <p:nvSpPr>
          <p:cNvPr id="10" name="Rectangle 9">
            <a:extLst>
              <a:ext uri="{FF2B5EF4-FFF2-40B4-BE49-F238E27FC236}">
                <a16:creationId xmlns:a16="http://schemas.microsoft.com/office/drawing/2014/main" id="{FD68989A-BC0E-44A9-A25C-898D8AC0FAC6}"/>
              </a:ext>
            </a:extLst>
          </p:cNvPr>
          <p:cNvSpPr/>
          <p:nvPr/>
        </p:nvSpPr>
        <p:spPr>
          <a:xfrm>
            <a:off x="924128" y="3852154"/>
            <a:ext cx="4727642" cy="173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TABLE </a:t>
            </a:r>
            <a:r>
              <a:rPr lang="en-US" dirty="0" err="1">
                <a:solidFill>
                  <a:schemeClr val="bg2"/>
                </a:solidFill>
              </a:rPr>
              <a:t>hr.person</a:t>
            </a:r>
            <a:r>
              <a:rPr lang="en-US" dirty="0">
                <a:solidFill>
                  <a:schemeClr val="bg2"/>
                </a:solidFill>
              </a:rPr>
              <a:t> (</a:t>
            </a:r>
          </a:p>
          <a:p>
            <a:r>
              <a:rPr lang="en-US" dirty="0">
                <a:solidFill>
                  <a:schemeClr val="bg2"/>
                </a:solidFill>
              </a:rPr>
              <a:t>    </a:t>
            </a:r>
            <a:r>
              <a:rPr lang="en-US" dirty="0" err="1">
                <a:solidFill>
                  <a:schemeClr val="bg2"/>
                </a:solidFill>
              </a:rPr>
              <a:t>person_id</a:t>
            </a:r>
            <a:r>
              <a:rPr lang="en-US" dirty="0">
                <a:solidFill>
                  <a:schemeClr val="bg2"/>
                </a:solidFill>
              </a:rPr>
              <a:t> INT IDENTITY(1,1) PRIMARY KEY,</a:t>
            </a:r>
          </a:p>
          <a:p>
            <a:r>
              <a:rPr lang="en-US" dirty="0">
                <a:solidFill>
                  <a:schemeClr val="bg2"/>
                </a:solidFill>
              </a:rPr>
              <a:t>    </a:t>
            </a:r>
            <a:r>
              <a:rPr lang="en-US" dirty="0" err="1">
                <a:solidFill>
                  <a:schemeClr val="bg2"/>
                </a:solidFill>
              </a:rPr>
              <a:t>first_name</a:t>
            </a:r>
            <a:r>
              <a:rPr lang="en-US" dirty="0">
                <a:solidFill>
                  <a:schemeClr val="bg2"/>
                </a:solidFill>
              </a:rPr>
              <a:t> VARCHAR(50) NOT NULL,</a:t>
            </a:r>
          </a:p>
          <a:p>
            <a:r>
              <a:rPr lang="en-US" dirty="0">
                <a:solidFill>
                  <a:schemeClr val="bg2"/>
                </a:solidFill>
              </a:rPr>
              <a:t>    </a:t>
            </a:r>
            <a:r>
              <a:rPr lang="en-US" dirty="0" err="1">
                <a:solidFill>
                  <a:schemeClr val="bg2"/>
                </a:solidFill>
              </a:rPr>
              <a:t>last_name</a:t>
            </a:r>
            <a:r>
              <a:rPr lang="en-US" dirty="0">
                <a:solidFill>
                  <a:schemeClr val="bg2"/>
                </a:solidFill>
              </a:rPr>
              <a:t> VARCHAR(50) NOT NULL,</a:t>
            </a:r>
          </a:p>
          <a:p>
            <a:r>
              <a:rPr lang="en-US" dirty="0">
                <a:solidFill>
                  <a:schemeClr val="bg2"/>
                </a:solidFill>
              </a:rPr>
              <a:t>    gender CHAR(1) NOT NULL</a:t>
            </a:r>
          </a:p>
          <a:p>
            <a:pPr algn="ctr"/>
            <a:r>
              <a:rPr lang="en-US" dirty="0">
                <a:solidFill>
                  <a:schemeClr val="bg2"/>
                </a:solidFill>
              </a:rPr>
              <a:t>);</a:t>
            </a:r>
          </a:p>
        </p:txBody>
      </p:sp>
    </p:spTree>
    <p:extLst>
      <p:ext uri="{BB962C8B-B14F-4D97-AF65-F5344CB8AC3E}">
        <p14:creationId xmlns:p14="http://schemas.microsoft.com/office/powerpoint/2010/main" val="1640701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0B33BC-1884-47A3-BFDB-FAD54B9261A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737B0BA-ED1C-4EC3-BF01-5EE62CB56CC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1AB45A9-6AC9-4B48-A7FA-22F8EA1F0F35}"/>
              </a:ext>
            </a:extLst>
          </p:cNvPr>
          <p:cNvSpPr>
            <a:spLocks noGrp="1"/>
          </p:cNvSpPr>
          <p:nvPr>
            <p:ph type="sldNum" sz="quarter" idx="16"/>
          </p:nvPr>
        </p:nvSpPr>
        <p:spPr/>
        <p:txBody>
          <a:bodyPr/>
          <a:lstStyle/>
          <a:p>
            <a:fld id="{2533969A-88D7-D043-9145-D433A02B4603}" type="slidenum">
              <a:rPr lang="en-US" smtClean="0"/>
              <a:pPr/>
              <a:t>59</a:t>
            </a:fld>
            <a:endParaRPr lang="en-US" dirty="0"/>
          </a:p>
        </p:txBody>
      </p:sp>
      <p:sp>
        <p:nvSpPr>
          <p:cNvPr id="7" name="Title 2">
            <a:extLst>
              <a:ext uri="{FF2B5EF4-FFF2-40B4-BE49-F238E27FC236}">
                <a16:creationId xmlns:a16="http://schemas.microsoft.com/office/drawing/2014/main" id="{B8CAC981-48B8-42A9-B9FA-BC65F2004E98}"/>
              </a:ext>
            </a:extLst>
          </p:cNvPr>
          <p:cNvSpPr>
            <a:spLocks noGrp="1"/>
          </p:cNvSpPr>
          <p:nvPr>
            <p:ph sz="quarter" idx="13"/>
          </p:nvPr>
        </p:nvSpPr>
        <p:spPr>
          <a:xfrm>
            <a:off x="549275" y="403225"/>
            <a:ext cx="10687050" cy="5795963"/>
          </a:xfrm>
        </p:spPr>
        <p:txBody>
          <a:bodyPr/>
          <a:lstStyle/>
          <a:p>
            <a:pPr marL="0" indent="0">
              <a:buNone/>
            </a:pPr>
            <a:r>
              <a:rPr lang="en-US" dirty="0">
                <a:solidFill>
                  <a:srgbClr val="125798"/>
                </a:solidFill>
                <a:latin typeface="Calibri" panose="020F0502020204030204" pitchFamily="34" charset="0"/>
                <a:cs typeface="Calibri" panose="020F0502020204030204" pitchFamily="34" charset="0"/>
              </a:rPr>
              <a:t>SELECT INTO statement</a:t>
            </a:r>
          </a:p>
          <a:p>
            <a:r>
              <a:rPr lang="en-US" sz="2400" dirty="0">
                <a:latin typeface="Calibri" panose="020F0502020204030204" pitchFamily="34" charset="0"/>
                <a:cs typeface="Calibri" panose="020F0502020204030204" pitchFamily="34" charset="0"/>
              </a:rPr>
              <a:t>SELECT INTO statement creates a new table and inserts rows from the query into it.</a:t>
            </a:r>
          </a:p>
          <a:p>
            <a:r>
              <a:rPr lang="en-US" sz="2400" dirty="0">
                <a:latin typeface="Calibri" panose="020F0502020204030204" pitchFamily="34" charset="0"/>
                <a:cs typeface="Calibri" panose="020F0502020204030204" pitchFamily="34" charset="0"/>
              </a:rPr>
              <a:t>SELECT INTO statement creates the destination table and copies rows, which satisfy the WHERE condition, from the source table to the destination table.</a:t>
            </a:r>
          </a:p>
          <a:p>
            <a:r>
              <a:rPr lang="en-US" dirty="0"/>
              <a:t> </a:t>
            </a:r>
            <a:r>
              <a:rPr lang="en-US" sz="2400" dirty="0">
                <a:latin typeface="Calibri" panose="020F0502020204030204" pitchFamily="34" charset="0"/>
                <a:cs typeface="Calibri" panose="020F0502020204030204" pitchFamily="34" charset="0"/>
              </a:rPr>
              <a:t>Syntax:</a:t>
            </a:r>
          </a:p>
        </p:txBody>
      </p:sp>
      <p:sp>
        <p:nvSpPr>
          <p:cNvPr id="8" name="Rectangle 7">
            <a:extLst>
              <a:ext uri="{FF2B5EF4-FFF2-40B4-BE49-F238E27FC236}">
                <a16:creationId xmlns:a16="http://schemas.microsoft.com/office/drawing/2014/main" id="{0D0152F9-26EC-4A00-A36B-9733D4860D63}"/>
              </a:ext>
            </a:extLst>
          </p:cNvPr>
          <p:cNvSpPr/>
          <p:nvPr/>
        </p:nvSpPr>
        <p:spPr>
          <a:xfrm>
            <a:off x="943898" y="3244645"/>
            <a:ext cx="2753032" cy="246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SELECT </a:t>
            </a:r>
          </a:p>
          <a:p>
            <a:r>
              <a:rPr lang="en-US" dirty="0">
                <a:solidFill>
                  <a:schemeClr val="bg2"/>
                </a:solidFill>
              </a:rPr>
              <a:t>    </a:t>
            </a:r>
            <a:r>
              <a:rPr lang="en-US" dirty="0" err="1">
                <a:solidFill>
                  <a:schemeClr val="bg2"/>
                </a:solidFill>
              </a:rPr>
              <a:t>select_list</a:t>
            </a:r>
            <a:endParaRPr lang="en-US" dirty="0">
              <a:solidFill>
                <a:schemeClr val="bg2"/>
              </a:solidFill>
            </a:endParaRPr>
          </a:p>
          <a:p>
            <a:r>
              <a:rPr lang="en-US" dirty="0">
                <a:solidFill>
                  <a:schemeClr val="bg2"/>
                </a:solidFill>
              </a:rPr>
              <a:t>INTO </a:t>
            </a:r>
          </a:p>
          <a:p>
            <a:r>
              <a:rPr lang="en-US" dirty="0">
                <a:solidFill>
                  <a:schemeClr val="bg2"/>
                </a:solidFill>
              </a:rPr>
              <a:t>    destination</a:t>
            </a:r>
          </a:p>
          <a:p>
            <a:r>
              <a:rPr lang="en-US" dirty="0">
                <a:solidFill>
                  <a:schemeClr val="bg2"/>
                </a:solidFill>
              </a:rPr>
              <a:t>FROM </a:t>
            </a:r>
          </a:p>
          <a:p>
            <a:r>
              <a:rPr lang="en-US" dirty="0">
                <a:solidFill>
                  <a:schemeClr val="bg2"/>
                </a:solidFill>
              </a:rPr>
              <a:t>    source</a:t>
            </a:r>
          </a:p>
          <a:p>
            <a:r>
              <a:rPr lang="en-US" dirty="0">
                <a:solidFill>
                  <a:schemeClr val="bg2"/>
                </a:solidFill>
              </a:rPr>
              <a:t>[WHERE condition]</a:t>
            </a:r>
          </a:p>
        </p:txBody>
      </p:sp>
      <p:sp>
        <p:nvSpPr>
          <p:cNvPr id="9" name="Rectangle 8">
            <a:extLst>
              <a:ext uri="{FF2B5EF4-FFF2-40B4-BE49-F238E27FC236}">
                <a16:creationId xmlns:a16="http://schemas.microsoft.com/office/drawing/2014/main" id="{E0C2250B-36B3-406D-8BF2-8C0562898738}"/>
              </a:ext>
            </a:extLst>
          </p:cNvPr>
          <p:cNvSpPr/>
          <p:nvPr/>
        </p:nvSpPr>
        <p:spPr>
          <a:xfrm>
            <a:off x="6636774" y="3608440"/>
            <a:ext cx="3470787" cy="224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SELECT </a:t>
            </a:r>
          </a:p>
          <a:p>
            <a:r>
              <a:rPr lang="en-US" dirty="0">
                <a:solidFill>
                  <a:schemeClr val="bg2"/>
                </a:solidFill>
              </a:rPr>
              <a:t>    *</a:t>
            </a:r>
          </a:p>
          <a:p>
            <a:r>
              <a:rPr lang="en-US" dirty="0">
                <a:solidFill>
                  <a:schemeClr val="bg2"/>
                </a:solidFill>
              </a:rPr>
              <a:t>INTO </a:t>
            </a:r>
          </a:p>
          <a:p>
            <a:r>
              <a:rPr lang="en-US" dirty="0">
                <a:solidFill>
                  <a:schemeClr val="bg2"/>
                </a:solidFill>
              </a:rPr>
              <a:t>    </a:t>
            </a:r>
            <a:r>
              <a:rPr lang="en-US" dirty="0" err="1">
                <a:solidFill>
                  <a:schemeClr val="bg2"/>
                </a:solidFill>
              </a:rPr>
              <a:t>marketing.customers</a:t>
            </a:r>
            <a:endParaRPr lang="en-US" dirty="0">
              <a:solidFill>
                <a:schemeClr val="bg2"/>
              </a:solidFill>
            </a:endParaRPr>
          </a:p>
          <a:p>
            <a:r>
              <a:rPr lang="en-US" dirty="0">
                <a:solidFill>
                  <a:schemeClr val="bg2"/>
                </a:solidFill>
              </a:rPr>
              <a:t>FROM </a:t>
            </a:r>
          </a:p>
          <a:p>
            <a:r>
              <a:rPr lang="en-US" dirty="0">
                <a:solidFill>
                  <a:schemeClr val="bg2"/>
                </a:solidFill>
              </a:rPr>
              <a:t>    </a:t>
            </a:r>
            <a:r>
              <a:rPr lang="en-US" dirty="0" err="1">
                <a:solidFill>
                  <a:schemeClr val="bg2"/>
                </a:solidFill>
              </a:rPr>
              <a:t>sales.customers</a:t>
            </a:r>
            <a:r>
              <a:rPr lang="en-US" dirty="0">
                <a:solidFill>
                  <a:schemeClr val="bg2"/>
                </a:solidFill>
              </a:rPr>
              <a:t>;</a:t>
            </a:r>
          </a:p>
        </p:txBody>
      </p:sp>
      <p:sp>
        <p:nvSpPr>
          <p:cNvPr id="10" name="TextBox 9">
            <a:extLst>
              <a:ext uri="{FF2B5EF4-FFF2-40B4-BE49-F238E27FC236}">
                <a16:creationId xmlns:a16="http://schemas.microsoft.com/office/drawing/2014/main" id="{3CFE204C-E928-40B2-AFE8-87F5DC613D21}"/>
              </a:ext>
            </a:extLst>
          </p:cNvPr>
          <p:cNvSpPr txBox="1"/>
          <p:nvPr/>
        </p:nvSpPr>
        <p:spPr>
          <a:xfrm>
            <a:off x="7580671" y="3244645"/>
            <a:ext cx="1268361"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20274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5C168A-B0A1-4687-A488-D6BDF9016CE5}"/>
              </a:ext>
            </a:extLst>
          </p:cNvPr>
          <p:cNvSpPr>
            <a:spLocks noGrp="1"/>
          </p:cNvSpPr>
          <p:nvPr>
            <p:ph sz="quarter" idx="13"/>
          </p:nvPr>
        </p:nvSpPr>
        <p:spPr>
          <a:xfrm>
            <a:off x="548640" y="1498060"/>
            <a:ext cx="10687175" cy="4701572"/>
          </a:xfrm>
        </p:spPr>
        <p:txBody>
          <a:bodyPr/>
          <a:lstStyle/>
          <a:p>
            <a:r>
              <a:rPr lang="en-US" sz="2000" b="0" i="0" dirty="0">
                <a:solidFill>
                  <a:srgbClr val="333333"/>
                </a:solidFill>
                <a:effectLst/>
                <a:latin typeface="Calibri" panose="020F0502020204030204" pitchFamily="34" charset="0"/>
                <a:cs typeface="Calibri" panose="020F0502020204030204" pitchFamily="34" charset="0"/>
              </a:rPr>
              <a:t>There are mainly two types of indexes in SQL Server</a:t>
            </a:r>
          </a:p>
          <a:p>
            <a:pPr marL="0" indent="0">
              <a:buNone/>
            </a:pPr>
            <a:r>
              <a:rPr lang="en-US" sz="2000" dirty="0">
                <a:solidFill>
                  <a:srgbClr val="333333"/>
                </a:solidFill>
                <a:latin typeface="Calibri" panose="020F0502020204030204" pitchFamily="34" charset="0"/>
                <a:cs typeface="Calibri" panose="020F0502020204030204" pitchFamily="34" charset="0"/>
              </a:rPr>
              <a:t>           1. Clustered Indexes</a:t>
            </a:r>
          </a:p>
          <a:p>
            <a:pPr marL="0" indent="0">
              <a:buNone/>
            </a:pPr>
            <a:r>
              <a:rPr lang="en-US" sz="2000" dirty="0">
                <a:solidFill>
                  <a:srgbClr val="333333"/>
                </a:solidFill>
                <a:latin typeface="Calibri" panose="020F0502020204030204" pitchFamily="34" charset="0"/>
                <a:cs typeface="Calibri" panose="020F0502020204030204" pitchFamily="34" charset="0"/>
              </a:rPr>
              <a:t>           2. Non-Clustered Indexes              </a:t>
            </a:r>
          </a:p>
          <a:p>
            <a:pPr marL="0" indent="0">
              <a:lnSpc>
                <a:spcPct val="150000"/>
              </a:lnSpc>
              <a:buNone/>
            </a:pPr>
            <a:r>
              <a:rPr lang="en-US" sz="2000" dirty="0">
                <a:solidFill>
                  <a:srgbClr val="333333"/>
                </a:solidFill>
                <a:latin typeface="Calibri" panose="020F0502020204030204" pitchFamily="34" charset="0"/>
                <a:cs typeface="Calibri" panose="020F0502020204030204" pitchFamily="34" charset="0"/>
              </a:rPr>
              <a:t> </a:t>
            </a:r>
            <a:r>
              <a:rPr lang="en-US" sz="2000" b="1" dirty="0">
                <a:solidFill>
                  <a:srgbClr val="333333"/>
                </a:solidFill>
                <a:latin typeface="Calibri" panose="020F0502020204030204" pitchFamily="34" charset="0"/>
                <a:cs typeface="Calibri" panose="020F0502020204030204" pitchFamily="34" charset="0"/>
              </a:rPr>
              <a:t>Clustered Index </a:t>
            </a:r>
          </a:p>
          <a:p>
            <a:pPr>
              <a:lnSpc>
                <a:spcPct val="150000"/>
              </a:lnSpc>
              <a:spcBef>
                <a:spcPts val="0"/>
              </a:spcBef>
              <a:spcAft>
                <a:spcPts val="600"/>
              </a:spcAft>
              <a:buFont typeface="Arial" panose="020B0604020202020204" pitchFamily="34" charset="0"/>
              <a:buChar char="•"/>
            </a:pPr>
            <a:r>
              <a:rPr lang="en-US" sz="1800" b="0" i="0" dirty="0">
                <a:solidFill>
                  <a:srgbClr val="181717"/>
                </a:solidFill>
                <a:effectLst/>
                <a:latin typeface="Calibri" panose="020F0502020204030204" pitchFamily="34" charset="0"/>
                <a:cs typeface="Calibri" panose="020F0502020204030204" pitchFamily="34" charset="0"/>
              </a:rPr>
              <a:t>The clustered index defines the order in which the table data will be sorted and stored.</a:t>
            </a:r>
            <a:endParaRPr lang="en-US" sz="1800" b="1" i="0" dirty="0">
              <a:solidFill>
                <a:srgbClr val="333333"/>
              </a:solidFill>
              <a:effectLst/>
              <a:latin typeface="Calibri" panose="020F0502020204030204" pitchFamily="34" charset="0"/>
              <a:cs typeface="Calibri" panose="020F0502020204030204" pitchFamily="34" charset="0"/>
            </a:endParaRPr>
          </a:p>
          <a:p>
            <a:pPr>
              <a:lnSpc>
                <a:spcPct val="150000"/>
              </a:lnSpc>
              <a:spcBef>
                <a:spcPts val="0"/>
              </a:spcBef>
              <a:spcAft>
                <a:spcPts val="600"/>
              </a:spcAft>
              <a:buFont typeface="Arial" panose="020B0604020202020204" pitchFamily="34" charset="0"/>
              <a:buChar char="•"/>
            </a:pPr>
            <a:r>
              <a:rPr lang="en-US" sz="1800" b="0" i="0" dirty="0">
                <a:solidFill>
                  <a:srgbClr val="181717"/>
                </a:solidFill>
                <a:effectLst/>
                <a:latin typeface="Calibri" panose="020F0502020204030204" pitchFamily="34" charset="0"/>
                <a:cs typeface="Calibri" panose="020F0502020204030204" pitchFamily="34" charset="0"/>
              </a:rPr>
              <a:t>When you define a clustered index on a column, it will sort data based on that column values and store it. </a:t>
            </a:r>
          </a:p>
          <a:p>
            <a:pPr>
              <a:lnSpc>
                <a:spcPct val="150000"/>
              </a:lnSpc>
              <a:spcBef>
                <a:spcPts val="0"/>
              </a:spcBef>
              <a:spcAft>
                <a:spcPts val="600"/>
              </a:spcAft>
              <a:buFont typeface="Arial" panose="020B0604020202020204" pitchFamily="34" charset="0"/>
              <a:buChar char="•"/>
            </a:pPr>
            <a:r>
              <a:rPr lang="en-US" sz="1800" b="0" i="0" dirty="0">
                <a:solidFill>
                  <a:srgbClr val="181717"/>
                </a:solidFill>
                <a:effectLst/>
                <a:latin typeface="Calibri" panose="020F0502020204030204" pitchFamily="34" charset="0"/>
                <a:cs typeface="Calibri" panose="020F0502020204030204" pitchFamily="34" charset="0"/>
              </a:rPr>
              <a:t>Thus, it helps in faster retrieval of the data.</a:t>
            </a:r>
          </a:p>
          <a:p>
            <a:pPr>
              <a:lnSpc>
                <a:spcPct val="150000"/>
              </a:lnSpc>
              <a:spcBef>
                <a:spcPts val="0"/>
              </a:spcBef>
              <a:spcAft>
                <a:spcPts val="600"/>
              </a:spcAft>
              <a:buFont typeface="Arial" panose="020B0604020202020204" pitchFamily="34" charset="0"/>
              <a:buChar char="•"/>
            </a:pPr>
            <a:r>
              <a:rPr lang="en-US" sz="1800" b="0" i="0" dirty="0">
                <a:solidFill>
                  <a:srgbClr val="181717"/>
                </a:solidFill>
                <a:effectLst/>
                <a:latin typeface="Calibri" panose="020F0502020204030204" pitchFamily="34" charset="0"/>
                <a:cs typeface="Calibri" panose="020F0502020204030204" pitchFamily="34" charset="0"/>
              </a:rPr>
              <a:t>There can be only </a:t>
            </a:r>
            <a:r>
              <a:rPr lang="en-US" sz="1800" b="1" i="0" dirty="0">
                <a:solidFill>
                  <a:srgbClr val="181717"/>
                </a:solidFill>
                <a:effectLst/>
                <a:latin typeface="Calibri" panose="020F0502020204030204" pitchFamily="34" charset="0"/>
                <a:cs typeface="Calibri" panose="020F0502020204030204" pitchFamily="34" charset="0"/>
              </a:rPr>
              <a:t>one clustered index on a table </a:t>
            </a:r>
            <a:r>
              <a:rPr lang="en-US" sz="1800" b="0" i="0" dirty="0">
                <a:solidFill>
                  <a:srgbClr val="181717"/>
                </a:solidFill>
                <a:effectLst/>
                <a:latin typeface="Calibri" panose="020F0502020204030204" pitchFamily="34" charset="0"/>
                <a:cs typeface="Calibri" panose="020F0502020204030204" pitchFamily="34" charset="0"/>
              </a:rPr>
              <a:t>because the data rows can be stored in only one order.</a:t>
            </a:r>
            <a:endParaRPr lang="en-US" sz="1800" dirty="0">
              <a:solidFill>
                <a:srgbClr val="181717"/>
              </a:solidFill>
              <a:latin typeface="Calibri" panose="020F0502020204030204" pitchFamily="34" charset="0"/>
              <a:cs typeface="Calibri" panose="020F0502020204030204" pitchFamily="34" charset="0"/>
            </a:endParaRPr>
          </a:p>
          <a:p>
            <a:pPr>
              <a:lnSpc>
                <a:spcPct val="150000"/>
              </a:lnSpc>
              <a:spcBef>
                <a:spcPts val="0"/>
              </a:spcBef>
              <a:spcAft>
                <a:spcPts val="600"/>
              </a:spcAft>
              <a:buFont typeface="Arial" panose="020B0604020202020204" pitchFamily="34" charset="0"/>
              <a:buChar char="•"/>
            </a:pPr>
            <a:r>
              <a:rPr lang="en-US" sz="1800" b="0" i="0" dirty="0">
                <a:solidFill>
                  <a:srgbClr val="181717"/>
                </a:solidFill>
                <a:effectLst/>
                <a:latin typeface="Calibri" panose="020F0502020204030204" pitchFamily="34" charset="0"/>
                <a:cs typeface="Calibri" panose="020F0502020204030204" pitchFamily="34" charset="0"/>
              </a:rPr>
              <a:t>When you create a </a:t>
            </a:r>
            <a:r>
              <a:rPr lang="en-US" sz="1800" b="1" i="0" dirty="0">
                <a:solidFill>
                  <a:srgbClr val="181717"/>
                </a:solidFill>
                <a:effectLst/>
                <a:latin typeface="Calibri" panose="020F0502020204030204" pitchFamily="34" charset="0"/>
                <a:cs typeface="Calibri" panose="020F0502020204030204" pitchFamily="34" charset="0"/>
              </a:rPr>
              <a:t>Primary Key constraint </a:t>
            </a:r>
            <a:r>
              <a:rPr lang="en-US" sz="1800" b="0" i="0" dirty="0">
                <a:solidFill>
                  <a:srgbClr val="181717"/>
                </a:solidFill>
                <a:effectLst/>
                <a:latin typeface="Calibri" panose="020F0502020204030204" pitchFamily="34" charset="0"/>
                <a:cs typeface="Calibri" panose="020F0502020204030204" pitchFamily="34" charset="0"/>
              </a:rPr>
              <a:t>on a table, a </a:t>
            </a:r>
            <a:r>
              <a:rPr lang="en-US" sz="1800" b="1" i="0" dirty="0">
                <a:solidFill>
                  <a:srgbClr val="181717"/>
                </a:solidFill>
                <a:effectLst/>
                <a:latin typeface="Calibri" panose="020F0502020204030204" pitchFamily="34" charset="0"/>
                <a:cs typeface="Calibri" panose="020F0502020204030204" pitchFamily="34" charset="0"/>
              </a:rPr>
              <a:t>unique clustered index </a:t>
            </a:r>
            <a:r>
              <a:rPr lang="en-US" sz="1800" b="0" i="0" dirty="0">
                <a:solidFill>
                  <a:srgbClr val="181717"/>
                </a:solidFill>
                <a:effectLst/>
                <a:latin typeface="Calibri" panose="020F0502020204030204" pitchFamily="34" charset="0"/>
                <a:cs typeface="Calibri" panose="020F0502020204030204" pitchFamily="34" charset="0"/>
              </a:rPr>
              <a:t>is automatically created on the table</a:t>
            </a:r>
            <a:r>
              <a:rPr lang="en-US" sz="1400" b="0" i="0" dirty="0">
                <a:solidFill>
                  <a:srgbClr val="181717"/>
                </a:solidFill>
                <a:effectLst/>
                <a:latin typeface="Verdana" panose="020B0604030504040204" pitchFamily="34" charset="0"/>
              </a:rPr>
              <a:t>.</a:t>
            </a:r>
            <a:endParaRPr lang="en-US" sz="2000" b="1"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56D73ACD-9AB1-4550-ADE5-4447B6B65A11}"/>
              </a:ext>
            </a:extLst>
          </p:cNvPr>
          <p:cNvSpPr>
            <a:spLocks noGrp="1"/>
          </p:cNvSpPr>
          <p:nvPr>
            <p:ph type="title"/>
          </p:nvPr>
        </p:nvSpPr>
        <p:spPr>
          <a:xfrm>
            <a:off x="548640" y="488561"/>
            <a:ext cx="10687175" cy="591209"/>
          </a:xfrm>
        </p:spPr>
        <p:txBody>
          <a:bodyPr/>
          <a:lstStyle/>
          <a:p>
            <a:r>
              <a:rPr lang="en-US" dirty="0"/>
              <a:t>Types of Indexes </a:t>
            </a:r>
          </a:p>
        </p:txBody>
      </p:sp>
      <p:sp>
        <p:nvSpPr>
          <p:cNvPr id="4" name="Date Placeholder 3">
            <a:extLst>
              <a:ext uri="{FF2B5EF4-FFF2-40B4-BE49-F238E27FC236}">
                <a16:creationId xmlns:a16="http://schemas.microsoft.com/office/drawing/2014/main" id="{1E38F11D-F9AB-4153-930C-A7CA245D85D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349FBE7-5B06-4530-81C7-157E4D5AA11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DCEF8D8-BE48-4954-AC85-E5E1F0D97C47}"/>
              </a:ext>
            </a:extLst>
          </p:cNvPr>
          <p:cNvSpPr>
            <a:spLocks noGrp="1"/>
          </p:cNvSpPr>
          <p:nvPr>
            <p:ph type="sldNum" sz="quarter" idx="16"/>
          </p:nvPr>
        </p:nvSpPr>
        <p:spPr/>
        <p:txBody>
          <a:bodyPr/>
          <a:lstStyle/>
          <a:p>
            <a:fld id="{2533969A-88D7-D043-9145-D433A02B4603}" type="slidenum">
              <a:rPr lang="en-US" smtClean="0"/>
              <a:pPr/>
              <a:t>6</a:t>
            </a:fld>
            <a:endParaRPr lang="en-US" dirty="0"/>
          </a:p>
        </p:txBody>
      </p:sp>
      <p:sp>
        <p:nvSpPr>
          <p:cNvPr id="8" name="AutoShape 4" descr="What are Clustered and Non-clustered Index? | Scaler Topics">
            <a:extLst>
              <a:ext uri="{FF2B5EF4-FFF2-40B4-BE49-F238E27FC236}">
                <a16:creationId xmlns:a16="http://schemas.microsoft.com/office/drawing/2014/main" id="{3B1469E4-B759-48EE-A397-90969368E7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What are Clustered and Non-clustered Index? | Scaler Topics">
            <a:extLst>
              <a:ext uri="{FF2B5EF4-FFF2-40B4-BE49-F238E27FC236}">
                <a16:creationId xmlns:a16="http://schemas.microsoft.com/office/drawing/2014/main" id="{A5CA2D59-D2CB-44F5-AEB0-A9E3D99CE72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Diagram&#10;&#10;Description automatically generated">
            <a:extLst>
              <a:ext uri="{FF2B5EF4-FFF2-40B4-BE49-F238E27FC236}">
                <a16:creationId xmlns:a16="http://schemas.microsoft.com/office/drawing/2014/main" id="{143F8052-F7C6-476C-9BC1-FC173FF0B598}"/>
              </a:ext>
            </a:extLst>
          </p:cNvPr>
          <p:cNvPicPr>
            <a:picLocks noChangeAspect="1"/>
          </p:cNvPicPr>
          <p:nvPr/>
        </p:nvPicPr>
        <p:blipFill>
          <a:blip r:embed="rId2"/>
          <a:stretch>
            <a:fillRect/>
          </a:stretch>
        </p:blipFill>
        <p:spPr>
          <a:xfrm>
            <a:off x="6553199" y="1079770"/>
            <a:ext cx="4682615" cy="2349230"/>
          </a:xfrm>
          <a:prstGeom prst="rect">
            <a:avLst/>
          </a:prstGeom>
        </p:spPr>
      </p:pic>
    </p:spTree>
    <p:extLst>
      <p:ext uri="{BB962C8B-B14F-4D97-AF65-F5344CB8AC3E}">
        <p14:creationId xmlns:p14="http://schemas.microsoft.com/office/powerpoint/2010/main" val="3041503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B5FFCE-92D0-44FF-BF8F-C6DE2345B0A4}"/>
              </a:ext>
            </a:extLst>
          </p:cNvPr>
          <p:cNvSpPr>
            <a:spLocks noGrp="1"/>
          </p:cNvSpPr>
          <p:nvPr>
            <p:ph sz="quarter" idx="13"/>
          </p:nvPr>
        </p:nvSpPr>
        <p:spPr>
          <a:xfrm>
            <a:off x="548640" y="1484671"/>
            <a:ext cx="10687175" cy="4714961"/>
          </a:xfrm>
        </p:spPr>
        <p:txBody>
          <a:bodyPr/>
          <a:lstStyle/>
          <a:p>
            <a:r>
              <a:rPr lang="en-US" sz="2000" b="0" i="0" dirty="0">
                <a:solidFill>
                  <a:srgbClr val="000000"/>
                </a:solidFill>
                <a:effectLst/>
                <a:latin typeface="Calibri" panose="020F0502020204030204" pitchFamily="34" charset="0"/>
                <a:cs typeface="Calibri" panose="020F0502020204030204" pitchFamily="34" charset="0"/>
              </a:rPr>
              <a:t>To </a:t>
            </a:r>
            <a:r>
              <a:rPr lang="en-US" sz="2000" b="0" i="0" u="none" strike="noStrike" dirty="0">
                <a:effectLst/>
                <a:latin typeface="Calibri" panose="020F0502020204030204" pitchFamily="34" charset="0"/>
                <a:cs typeface="Calibri" panose="020F0502020204030204" pitchFamily="34" charset="0"/>
                <a:hlinkClick r:id="rId2"/>
              </a:rPr>
              <a:t>insert</a:t>
            </a:r>
            <a:r>
              <a:rPr lang="en-US" sz="2000" b="0" i="0" dirty="0">
                <a:solidFill>
                  <a:srgbClr val="000000"/>
                </a:solidFill>
                <a:effectLst/>
                <a:latin typeface="Calibri" panose="020F0502020204030204" pitchFamily="34" charset="0"/>
                <a:cs typeface="Calibri" panose="020F0502020204030204" pitchFamily="34" charset="0"/>
              </a:rPr>
              <a:t> data from other tables into a table</a:t>
            </a:r>
          </a:p>
          <a:p>
            <a:endParaRPr lang="en-US" dirty="0"/>
          </a:p>
          <a:p>
            <a:endParaRPr lang="en-US" dirty="0"/>
          </a:p>
          <a:p>
            <a:r>
              <a:rPr lang="en-US" sz="2000" dirty="0">
                <a:latin typeface="Calibri" panose="020F0502020204030204" pitchFamily="34" charset="0"/>
                <a:cs typeface="Calibri" panose="020F0502020204030204" pitchFamily="34" charset="0"/>
              </a:rPr>
              <a:t>Examples</a:t>
            </a:r>
          </a:p>
          <a:p>
            <a:endParaRPr lang="en-US" dirty="0"/>
          </a:p>
        </p:txBody>
      </p:sp>
      <p:sp>
        <p:nvSpPr>
          <p:cNvPr id="4" name="Date Placeholder 3">
            <a:extLst>
              <a:ext uri="{FF2B5EF4-FFF2-40B4-BE49-F238E27FC236}">
                <a16:creationId xmlns:a16="http://schemas.microsoft.com/office/drawing/2014/main" id="{D296188F-B375-419D-951A-04625A67127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EADBDA6-24D7-488A-A520-3F30933044B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DDD8DAB-1631-4854-9174-A3014FF72B70}"/>
              </a:ext>
            </a:extLst>
          </p:cNvPr>
          <p:cNvSpPr>
            <a:spLocks noGrp="1"/>
          </p:cNvSpPr>
          <p:nvPr>
            <p:ph type="sldNum" sz="quarter" idx="16"/>
          </p:nvPr>
        </p:nvSpPr>
        <p:spPr/>
        <p:txBody>
          <a:bodyPr/>
          <a:lstStyle/>
          <a:p>
            <a:fld id="{2533969A-88D7-D043-9145-D433A02B4603}" type="slidenum">
              <a:rPr lang="en-US" smtClean="0"/>
              <a:pPr/>
              <a:t>60</a:t>
            </a:fld>
            <a:endParaRPr lang="en-US" dirty="0"/>
          </a:p>
        </p:txBody>
      </p:sp>
      <p:sp>
        <p:nvSpPr>
          <p:cNvPr id="7" name="Rectangle 1">
            <a:extLst>
              <a:ext uri="{FF2B5EF4-FFF2-40B4-BE49-F238E27FC236}">
                <a16:creationId xmlns:a16="http://schemas.microsoft.com/office/drawing/2014/main" id="{53827924-66F6-4F8C-8E95-2E63872E81D6}"/>
              </a:ext>
            </a:extLst>
          </p:cNvPr>
          <p:cNvSpPr>
            <a:spLocks noGrp="1" noChangeArrowheads="1"/>
          </p:cNvSpPr>
          <p:nvPr>
            <p:ph type="title"/>
          </p:nvPr>
        </p:nvSpPr>
        <p:spPr bwMode="auto">
          <a:xfrm>
            <a:off x="548640" y="576912"/>
            <a:ext cx="423967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lumMod val="50000"/>
                  </a:schemeClr>
                </a:solidFill>
                <a:effectLst/>
                <a:latin typeface="var(--font-family)"/>
              </a:rPr>
              <a:t>INSERT INTO SELECT</a:t>
            </a:r>
            <a:r>
              <a:rPr kumimoji="0" lang="en-US" altLang="en-US" sz="2400" b="0" i="0" u="none" strike="noStrike" cap="none" normalizeH="0" baseline="0" dirty="0">
                <a:ln>
                  <a:noFill/>
                </a:ln>
                <a:solidFill>
                  <a:schemeClr val="bg1">
                    <a:lumMod val="50000"/>
                  </a:schemeClr>
                </a:solidFill>
                <a:effectLst/>
                <a:latin typeface="-apple-system"/>
              </a:rPr>
              <a:t>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A525EF2-153E-4118-A810-B9873199C727}"/>
              </a:ext>
            </a:extLst>
          </p:cNvPr>
          <p:cNvSpPr/>
          <p:nvPr/>
        </p:nvSpPr>
        <p:spPr>
          <a:xfrm>
            <a:off x="816077" y="2153265"/>
            <a:ext cx="5034117" cy="953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INSERT  [ TOP ( expression ) [ PERCENT ] ] </a:t>
            </a:r>
          </a:p>
          <a:p>
            <a:r>
              <a:rPr lang="en-US" dirty="0">
                <a:solidFill>
                  <a:schemeClr val="bg2"/>
                </a:solidFill>
              </a:rPr>
              <a:t>INTO </a:t>
            </a:r>
            <a:r>
              <a:rPr lang="en-US" dirty="0" err="1">
                <a:solidFill>
                  <a:schemeClr val="bg2"/>
                </a:solidFill>
              </a:rPr>
              <a:t>target_table</a:t>
            </a:r>
            <a:r>
              <a:rPr lang="en-US" dirty="0">
                <a:solidFill>
                  <a:schemeClr val="bg2"/>
                </a:solidFill>
              </a:rPr>
              <a:t> (</a:t>
            </a:r>
            <a:r>
              <a:rPr lang="en-US" dirty="0" err="1">
                <a:solidFill>
                  <a:schemeClr val="bg2"/>
                </a:solidFill>
              </a:rPr>
              <a:t>column_list</a:t>
            </a:r>
            <a:r>
              <a:rPr lang="en-US" dirty="0">
                <a:solidFill>
                  <a:schemeClr val="bg2"/>
                </a:solidFill>
              </a:rPr>
              <a:t>)</a:t>
            </a:r>
          </a:p>
          <a:p>
            <a:r>
              <a:rPr lang="en-US" dirty="0">
                <a:solidFill>
                  <a:schemeClr val="bg2"/>
                </a:solidFill>
              </a:rPr>
              <a:t>query</a:t>
            </a:r>
          </a:p>
        </p:txBody>
      </p:sp>
      <p:sp>
        <p:nvSpPr>
          <p:cNvPr id="10" name="Rectangle 9">
            <a:extLst>
              <a:ext uri="{FF2B5EF4-FFF2-40B4-BE49-F238E27FC236}">
                <a16:creationId xmlns:a16="http://schemas.microsoft.com/office/drawing/2014/main" id="{1A6CEE50-9BF2-4A18-8923-21BB4B958BC9}"/>
              </a:ext>
            </a:extLst>
          </p:cNvPr>
          <p:cNvSpPr/>
          <p:nvPr/>
        </p:nvSpPr>
        <p:spPr>
          <a:xfrm>
            <a:off x="816076" y="3751007"/>
            <a:ext cx="4886633" cy="244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INSERT INTO </a:t>
            </a:r>
            <a:r>
              <a:rPr lang="en-US" dirty="0" err="1">
                <a:solidFill>
                  <a:schemeClr val="bg2"/>
                </a:solidFill>
              </a:rPr>
              <a:t>sales.addresses</a:t>
            </a:r>
            <a:r>
              <a:rPr lang="en-US" dirty="0">
                <a:solidFill>
                  <a:schemeClr val="bg2"/>
                </a:solidFill>
              </a:rPr>
              <a:t> (street, city, state, </a:t>
            </a:r>
            <a:r>
              <a:rPr lang="en-US" dirty="0" err="1">
                <a:solidFill>
                  <a:schemeClr val="bg2"/>
                </a:solidFill>
              </a:rPr>
              <a:t>zip_code</a:t>
            </a:r>
            <a:r>
              <a:rPr lang="en-US" dirty="0">
                <a:solidFill>
                  <a:schemeClr val="bg2"/>
                </a:solidFill>
              </a:rPr>
              <a:t>) </a:t>
            </a:r>
          </a:p>
          <a:p>
            <a:r>
              <a:rPr lang="en-US" dirty="0">
                <a:solidFill>
                  <a:schemeClr val="bg2"/>
                </a:solidFill>
              </a:rPr>
              <a:t>SELECT</a:t>
            </a:r>
          </a:p>
          <a:p>
            <a:r>
              <a:rPr lang="en-US" dirty="0">
                <a:solidFill>
                  <a:schemeClr val="bg2"/>
                </a:solidFill>
              </a:rPr>
              <a:t>    street,</a:t>
            </a:r>
          </a:p>
          <a:p>
            <a:r>
              <a:rPr lang="en-US" dirty="0">
                <a:solidFill>
                  <a:schemeClr val="bg2"/>
                </a:solidFill>
              </a:rPr>
              <a:t>    city,</a:t>
            </a:r>
          </a:p>
          <a:p>
            <a:r>
              <a:rPr lang="en-US" dirty="0">
                <a:solidFill>
                  <a:schemeClr val="bg2"/>
                </a:solidFill>
              </a:rPr>
              <a:t>    state,</a:t>
            </a:r>
          </a:p>
          <a:p>
            <a:r>
              <a:rPr lang="en-US" dirty="0">
                <a:solidFill>
                  <a:schemeClr val="bg2"/>
                </a:solidFill>
              </a:rPr>
              <a:t>    </a:t>
            </a:r>
            <a:r>
              <a:rPr lang="en-US" dirty="0" err="1">
                <a:solidFill>
                  <a:schemeClr val="bg2"/>
                </a:solidFill>
              </a:rPr>
              <a:t>zip_code</a:t>
            </a:r>
            <a:endParaRPr lang="en-US" dirty="0">
              <a:solidFill>
                <a:schemeClr val="bg2"/>
              </a:solidFill>
            </a:endParaRPr>
          </a:p>
          <a:p>
            <a:r>
              <a:rPr lang="en-US" dirty="0">
                <a:solidFill>
                  <a:schemeClr val="bg2"/>
                </a:solidFill>
              </a:rPr>
              <a:t>FROM</a:t>
            </a:r>
          </a:p>
          <a:p>
            <a:r>
              <a:rPr lang="en-US" dirty="0">
                <a:solidFill>
                  <a:schemeClr val="bg2"/>
                </a:solidFill>
              </a:rPr>
              <a:t>    </a:t>
            </a:r>
            <a:r>
              <a:rPr lang="en-US" dirty="0" err="1">
                <a:solidFill>
                  <a:schemeClr val="bg2"/>
                </a:solidFill>
              </a:rPr>
              <a:t>sales.customers</a:t>
            </a:r>
            <a:endParaRPr lang="en-US" dirty="0">
              <a:solidFill>
                <a:schemeClr val="bg2"/>
              </a:solidFill>
            </a:endParaRPr>
          </a:p>
        </p:txBody>
      </p:sp>
      <p:sp>
        <p:nvSpPr>
          <p:cNvPr id="11" name="Rectangle 10">
            <a:extLst>
              <a:ext uri="{FF2B5EF4-FFF2-40B4-BE49-F238E27FC236}">
                <a16:creationId xmlns:a16="http://schemas.microsoft.com/office/drawing/2014/main" id="{93AAC71B-8F8B-42DD-B89B-48D617C05549}"/>
              </a:ext>
            </a:extLst>
          </p:cNvPr>
          <p:cNvSpPr/>
          <p:nvPr/>
        </p:nvSpPr>
        <p:spPr>
          <a:xfrm>
            <a:off x="6174658" y="3751006"/>
            <a:ext cx="4886632" cy="244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INSERT TOP (10) INTO </a:t>
            </a:r>
            <a:r>
              <a:rPr lang="en-US" dirty="0" err="1">
                <a:solidFill>
                  <a:schemeClr val="bg2"/>
                </a:solidFill>
              </a:rPr>
              <a:t>sales.addresses</a:t>
            </a:r>
            <a:r>
              <a:rPr lang="en-US" dirty="0">
                <a:solidFill>
                  <a:schemeClr val="bg2"/>
                </a:solidFill>
              </a:rPr>
              <a:t> (street, city, state, </a:t>
            </a:r>
            <a:r>
              <a:rPr lang="en-US" dirty="0" err="1">
                <a:solidFill>
                  <a:schemeClr val="bg2"/>
                </a:solidFill>
              </a:rPr>
              <a:t>zip_code</a:t>
            </a:r>
            <a:r>
              <a:rPr lang="en-US" dirty="0">
                <a:solidFill>
                  <a:schemeClr val="bg2"/>
                </a:solidFill>
              </a:rPr>
              <a:t>) </a:t>
            </a:r>
          </a:p>
          <a:p>
            <a:r>
              <a:rPr lang="en-US" dirty="0">
                <a:solidFill>
                  <a:schemeClr val="bg2"/>
                </a:solidFill>
              </a:rPr>
              <a:t>SELECT</a:t>
            </a:r>
          </a:p>
          <a:p>
            <a:r>
              <a:rPr lang="en-US" dirty="0">
                <a:solidFill>
                  <a:schemeClr val="bg2"/>
                </a:solidFill>
              </a:rPr>
              <a:t>    </a:t>
            </a:r>
            <a:r>
              <a:rPr lang="en-US" dirty="0" err="1">
                <a:solidFill>
                  <a:schemeClr val="bg2"/>
                </a:solidFill>
              </a:rPr>
              <a:t>street,city,state,zip_code</a:t>
            </a:r>
            <a:endParaRPr lang="en-US" dirty="0">
              <a:solidFill>
                <a:schemeClr val="bg2"/>
              </a:solidFill>
            </a:endParaRPr>
          </a:p>
          <a:p>
            <a:r>
              <a:rPr lang="en-US" dirty="0">
                <a:solidFill>
                  <a:schemeClr val="bg2"/>
                </a:solidFill>
              </a:rPr>
              <a:t>FROM</a:t>
            </a:r>
          </a:p>
          <a:p>
            <a:r>
              <a:rPr lang="en-US" dirty="0">
                <a:solidFill>
                  <a:schemeClr val="bg2"/>
                </a:solidFill>
              </a:rPr>
              <a:t>    </a:t>
            </a:r>
            <a:r>
              <a:rPr lang="en-US" dirty="0" err="1">
                <a:solidFill>
                  <a:schemeClr val="bg2"/>
                </a:solidFill>
              </a:rPr>
              <a:t>sales.customers</a:t>
            </a:r>
            <a:endParaRPr lang="en-US" dirty="0">
              <a:solidFill>
                <a:schemeClr val="bg2"/>
              </a:solidFill>
            </a:endParaRPr>
          </a:p>
        </p:txBody>
      </p:sp>
    </p:spTree>
    <p:extLst>
      <p:ext uri="{BB962C8B-B14F-4D97-AF65-F5344CB8AC3E}">
        <p14:creationId xmlns:p14="http://schemas.microsoft.com/office/powerpoint/2010/main" val="816364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AE62BD-360F-4D21-B8CC-FC7079CEC2A3}"/>
              </a:ext>
            </a:extLst>
          </p:cNvPr>
          <p:cNvSpPr>
            <a:spLocks noGrp="1"/>
          </p:cNvSpPr>
          <p:nvPr>
            <p:ph sz="quarter" idx="13"/>
          </p:nvPr>
        </p:nvSpPr>
        <p:spPr>
          <a:xfrm>
            <a:off x="548640" y="1238865"/>
            <a:ext cx="10687175" cy="4960767"/>
          </a:xfrm>
        </p:spPr>
        <p:txBody>
          <a:bodyPr/>
          <a:lstStyle/>
          <a:p>
            <a:r>
              <a:rPr lang="en-US" sz="2400" dirty="0">
                <a:latin typeface="Calibri" panose="020F0502020204030204" pitchFamily="34" charset="0"/>
                <a:cs typeface="Calibri" panose="020F0502020204030204" pitchFamily="34" charset="0"/>
              </a:rPr>
              <a:t>The CREATE DATABASE statement creates a new database</a:t>
            </a:r>
          </a:p>
          <a:p>
            <a:endParaRPr lang="en-US" dirty="0"/>
          </a:p>
          <a:p>
            <a:r>
              <a:rPr lang="en-US" b="0" i="0" dirty="0">
                <a:solidFill>
                  <a:srgbClr val="000000"/>
                </a:solidFill>
                <a:effectLst/>
                <a:latin typeface="-apple-system"/>
              </a:rPr>
              <a:t>lists all databases in the SQL Server</a:t>
            </a:r>
          </a:p>
          <a:p>
            <a:endParaRPr lang="en-US" dirty="0"/>
          </a:p>
          <a:p>
            <a:pPr marL="0" indent="0">
              <a:buNone/>
            </a:pPr>
            <a:r>
              <a:rPr lang="en-US" sz="2000" b="1" dirty="0">
                <a:latin typeface="Calibri" panose="020F0502020204030204" pitchFamily="34" charset="0"/>
                <a:cs typeface="Calibri" panose="020F0502020204030204" pitchFamily="34" charset="0"/>
              </a:rPr>
              <a:t>   Or you can execute</a:t>
            </a:r>
            <a:r>
              <a:rPr lang="en-US" sz="2000" dirty="0">
                <a:latin typeface="Calibri" panose="020F0502020204030204" pitchFamily="34" charset="0"/>
                <a:cs typeface="Calibri" panose="020F0502020204030204" pitchFamily="34" charset="0"/>
              </a:rPr>
              <a:t> the stored procedure sp_databases:</a:t>
            </a:r>
          </a:p>
        </p:txBody>
      </p:sp>
      <p:sp>
        <p:nvSpPr>
          <p:cNvPr id="3" name="Title 2">
            <a:extLst>
              <a:ext uri="{FF2B5EF4-FFF2-40B4-BE49-F238E27FC236}">
                <a16:creationId xmlns:a16="http://schemas.microsoft.com/office/drawing/2014/main" id="{EFE36929-4EF7-4D0E-9BA6-DCF00DE0E393}"/>
              </a:ext>
            </a:extLst>
          </p:cNvPr>
          <p:cNvSpPr>
            <a:spLocks noGrp="1"/>
          </p:cNvSpPr>
          <p:nvPr>
            <p:ph type="title"/>
          </p:nvPr>
        </p:nvSpPr>
        <p:spPr>
          <a:xfrm>
            <a:off x="548640" y="488561"/>
            <a:ext cx="10687175" cy="475000"/>
          </a:xfrm>
        </p:spPr>
        <p:txBody>
          <a:bodyPr/>
          <a:lstStyle/>
          <a:p>
            <a:r>
              <a:rPr lang="en-US" b="0" i="0" dirty="0">
                <a:effectLst/>
                <a:latin typeface="-apple-system"/>
              </a:rPr>
              <a:t>CREATE  And Drop DATABASE</a:t>
            </a:r>
            <a:br>
              <a:rPr lang="en-US" b="0" i="0" dirty="0">
                <a:effectLst/>
                <a:latin typeface="-apple-system"/>
              </a:rPr>
            </a:br>
            <a:endParaRPr lang="en-US" dirty="0"/>
          </a:p>
        </p:txBody>
      </p:sp>
      <p:sp>
        <p:nvSpPr>
          <p:cNvPr id="4" name="Date Placeholder 3">
            <a:extLst>
              <a:ext uri="{FF2B5EF4-FFF2-40B4-BE49-F238E27FC236}">
                <a16:creationId xmlns:a16="http://schemas.microsoft.com/office/drawing/2014/main" id="{490F24A3-6224-46D8-A65B-FF23C743749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4E9DD67-5781-4B53-92D4-18C60BD13AC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F8CF377-AE9D-4452-9E5A-4173DA72FF5D}"/>
              </a:ext>
            </a:extLst>
          </p:cNvPr>
          <p:cNvSpPr>
            <a:spLocks noGrp="1"/>
          </p:cNvSpPr>
          <p:nvPr>
            <p:ph type="sldNum" sz="quarter" idx="16"/>
          </p:nvPr>
        </p:nvSpPr>
        <p:spPr/>
        <p:txBody>
          <a:bodyPr/>
          <a:lstStyle/>
          <a:p>
            <a:fld id="{2533969A-88D7-D043-9145-D433A02B4603}" type="slidenum">
              <a:rPr lang="en-US" smtClean="0"/>
              <a:pPr/>
              <a:t>61</a:t>
            </a:fld>
            <a:endParaRPr lang="en-US" dirty="0"/>
          </a:p>
        </p:txBody>
      </p:sp>
      <p:sp>
        <p:nvSpPr>
          <p:cNvPr id="7" name="Rectangle 6">
            <a:extLst>
              <a:ext uri="{FF2B5EF4-FFF2-40B4-BE49-F238E27FC236}">
                <a16:creationId xmlns:a16="http://schemas.microsoft.com/office/drawing/2014/main" id="{ACFB000C-382E-41B5-A0D9-86C5CE181F3F}"/>
              </a:ext>
            </a:extLst>
          </p:cNvPr>
          <p:cNvSpPr/>
          <p:nvPr/>
        </p:nvSpPr>
        <p:spPr>
          <a:xfrm>
            <a:off x="806245" y="1749485"/>
            <a:ext cx="5997678" cy="47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DATABASE database name;</a:t>
            </a:r>
          </a:p>
        </p:txBody>
      </p:sp>
      <p:sp>
        <p:nvSpPr>
          <p:cNvPr id="8" name="Rectangle 7">
            <a:extLst>
              <a:ext uri="{FF2B5EF4-FFF2-40B4-BE49-F238E27FC236}">
                <a16:creationId xmlns:a16="http://schemas.microsoft.com/office/drawing/2014/main" id="{34292526-D669-4F5D-83F4-B6B67973DA60}"/>
              </a:ext>
            </a:extLst>
          </p:cNvPr>
          <p:cNvSpPr/>
          <p:nvPr/>
        </p:nvSpPr>
        <p:spPr>
          <a:xfrm>
            <a:off x="904567" y="2890685"/>
            <a:ext cx="7069393" cy="538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SELECT  name from master.sys.databases order by name</a:t>
            </a:r>
          </a:p>
          <a:p>
            <a:endParaRPr lang="en-US" dirty="0"/>
          </a:p>
          <a:p>
            <a:endParaRPr lang="en-US" dirty="0"/>
          </a:p>
        </p:txBody>
      </p:sp>
      <p:sp>
        <p:nvSpPr>
          <p:cNvPr id="12" name="Rectangle 11">
            <a:extLst>
              <a:ext uri="{FF2B5EF4-FFF2-40B4-BE49-F238E27FC236}">
                <a16:creationId xmlns:a16="http://schemas.microsoft.com/office/drawing/2014/main" id="{D21EDC58-0DB2-4C44-BF7E-E8E12CC811E7}"/>
              </a:ext>
            </a:extLst>
          </p:cNvPr>
          <p:cNvSpPr/>
          <p:nvPr/>
        </p:nvSpPr>
        <p:spPr>
          <a:xfrm>
            <a:off x="1366684" y="4095201"/>
            <a:ext cx="3746090" cy="368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EXEC sp_databases</a:t>
            </a:r>
            <a:r>
              <a:rPr lang="en-US" dirty="0"/>
              <a:t>;</a:t>
            </a:r>
          </a:p>
        </p:txBody>
      </p:sp>
      <p:sp>
        <p:nvSpPr>
          <p:cNvPr id="13" name="Rectangle 12">
            <a:extLst>
              <a:ext uri="{FF2B5EF4-FFF2-40B4-BE49-F238E27FC236}">
                <a16:creationId xmlns:a16="http://schemas.microsoft.com/office/drawing/2014/main" id="{516AC1EB-0575-42CD-BBE9-D9E54BFD41CD}"/>
              </a:ext>
            </a:extLst>
          </p:cNvPr>
          <p:cNvSpPr/>
          <p:nvPr/>
        </p:nvSpPr>
        <p:spPr>
          <a:xfrm>
            <a:off x="1209368" y="4847303"/>
            <a:ext cx="5594555" cy="857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alibri" panose="020F0502020204030204" pitchFamily="34" charset="0"/>
                <a:cs typeface="Calibri" panose="020F0502020204030204" pitchFamily="34" charset="0"/>
              </a:rPr>
              <a:t>DROP DATABASE  [ IF EXISTS ]</a:t>
            </a:r>
          </a:p>
          <a:p>
            <a:r>
              <a:rPr lang="en-US" dirty="0">
                <a:solidFill>
                  <a:schemeClr val="bg2"/>
                </a:solidFill>
                <a:latin typeface="Calibri" panose="020F0502020204030204" pitchFamily="34" charset="0"/>
                <a:cs typeface="Calibri" panose="020F0502020204030204" pitchFamily="34" charset="0"/>
              </a:rPr>
              <a:t>    </a:t>
            </a:r>
            <a:r>
              <a:rPr lang="en-US" dirty="0" err="1">
                <a:solidFill>
                  <a:schemeClr val="bg2"/>
                </a:solidFill>
                <a:latin typeface="Calibri" panose="020F0502020204030204" pitchFamily="34" charset="0"/>
                <a:cs typeface="Calibri" panose="020F0502020204030204" pitchFamily="34" charset="0"/>
              </a:rPr>
              <a:t>database_name</a:t>
            </a:r>
            <a:r>
              <a:rPr lang="en-US" dirty="0">
                <a:solidFill>
                  <a:schemeClr val="bg2"/>
                </a:solidFill>
                <a:latin typeface="Calibri" panose="020F0502020204030204" pitchFamily="34" charset="0"/>
                <a:cs typeface="Calibri" panose="020F0502020204030204" pitchFamily="34" charset="0"/>
              </a:rPr>
              <a:t> </a:t>
            </a:r>
          </a:p>
          <a:p>
            <a:r>
              <a:rPr lang="en-US" dirty="0">
                <a:solidFill>
                  <a:schemeClr val="bg2"/>
                </a:solidFill>
                <a:latin typeface="Calibri" panose="020F0502020204030204" pitchFamily="34" charset="0"/>
                <a:cs typeface="Calibri" panose="020F0502020204030204" pitchFamily="34" charset="0"/>
              </a:rPr>
              <a:t>    [,database_name2,...];</a:t>
            </a:r>
          </a:p>
        </p:txBody>
      </p:sp>
      <p:sp>
        <p:nvSpPr>
          <p:cNvPr id="14" name="TextBox 13">
            <a:extLst>
              <a:ext uri="{FF2B5EF4-FFF2-40B4-BE49-F238E27FC236}">
                <a16:creationId xmlns:a16="http://schemas.microsoft.com/office/drawing/2014/main" id="{BC83F3F4-E640-48C5-B1B2-C7613D1155B8}"/>
              </a:ext>
            </a:extLst>
          </p:cNvPr>
          <p:cNvSpPr txBox="1"/>
          <p:nvPr/>
        </p:nvSpPr>
        <p:spPr>
          <a:xfrm>
            <a:off x="1045597" y="5874445"/>
            <a:ext cx="9445422" cy="369332"/>
          </a:xfrm>
          <a:prstGeom prst="rect">
            <a:avLst/>
          </a:prstGeom>
          <a:noFill/>
        </p:spPr>
        <p:txBody>
          <a:bodyPr wrap="square" rtlCol="0">
            <a:spAutoFit/>
          </a:bodyPr>
          <a:lstStyle/>
          <a:p>
            <a:r>
              <a:rPr lang="en-US" dirty="0"/>
              <a:t>you cannot drop the database that is currently being used</a:t>
            </a:r>
          </a:p>
        </p:txBody>
      </p:sp>
      <p:sp>
        <p:nvSpPr>
          <p:cNvPr id="15" name="TextBox 14">
            <a:extLst>
              <a:ext uri="{FF2B5EF4-FFF2-40B4-BE49-F238E27FC236}">
                <a16:creationId xmlns:a16="http://schemas.microsoft.com/office/drawing/2014/main" id="{DCB894F7-2EC0-4FAB-ADAC-D62118547E16}"/>
              </a:ext>
            </a:extLst>
          </p:cNvPr>
          <p:cNvSpPr txBox="1"/>
          <p:nvPr/>
        </p:nvSpPr>
        <p:spPr>
          <a:xfrm>
            <a:off x="806245" y="4463845"/>
            <a:ext cx="8711381" cy="383458"/>
          </a:xfrm>
          <a:prstGeom prst="rect">
            <a:avLst/>
          </a:prstGeom>
          <a:noFill/>
        </p:spPr>
        <p:txBody>
          <a:bodyPr wrap="square" rtlCol="0">
            <a:spAutoFit/>
          </a:bodyPr>
          <a:lstStyle/>
          <a:p>
            <a:r>
              <a:rPr lang="en-US" dirty="0"/>
              <a:t>DROP DATABASE statement allows you to delete one or more databases </a:t>
            </a:r>
          </a:p>
        </p:txBody>
      </p:sp>
    </p:spTree>
    <p:extLst>
      <p:ext uri="{BB962C8B-B14F-4D97-AF65-F5344CB8AC3E}">
        <p14:creationId xmlns:p14="http://schemas.microsoft.com/office/powerpoint/2010/main" val="1387126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DFBEF2-3924-4302-9569-0037476A2A78}"/>
              </a:ext>
            </a:extLst>
          </p:cNvPr>
          <p:cNvSpPr>
            <a:spLocks noGrp="1"/>
          </p:cNvSpPr>
          <p:nvPr>
            <p:ph sz="quarter" idx="13"/>
          </p:nvPr>
        </p:nvSpPr>
        <p:spPr>
          <a:xfrm>
            <a:off x="548640" y="1150374"/>
            <a:ext cx="10687175" cy="5049258"/>
          </a:xfrm>
        </p:spPr>
        <p:txBody>
          <a:bodyPr/>
          <a:lstStyle/>
          <a:p>
            <a:r>
              <a:rPr lang="en-US" dirty="0"/>
              <a:t>The XML data type is a very common data type that is used to store unstructured or heterogeneous data in SQL Server.</a:t>
            </a:r>
          </a:p>
          <a:p>
            <a:r>
              <a:rPr lang="en-US" dirty="0"/>
              <a:t>We can use xml data type like as:</a:t>
            </a:r>
          </a:p>
          <a:p>
            <a:r>
              <a:rPr lang="en-US" dirty="0"/>
              <a:t>Variable</a:t>
            </a:r>
          </a:p>
          <a:p>
            <a:r>
              <a:rPr lang="en-US" dirty="0"/>
              <a:t>Field/Column in a table</a:t>
            </a:r>
          </a:p>
          <a:p>
            <a:r>
              <a:rPr lang="en-US" dirty="0"/>
              <a:t>Parameter in the user-defined function (UDF) or stored procedure(SP)</a:t>
            </a:r>
          </a:p>
          <a:p>
            <a:r>
              <a:rPr lang="en-US" dirty="0"/>
              <a:t>return value from a UDF or SP</a:t>
            </a:r>
          </a:p>
        </p:txBody>
      </p:sp>
      <p:sp>
        <p:nvSpPr>
          <p:cNvPr id="3" name="Title 2">
            <a:extLst>
              <a:ext uri="{FF2B5EF4-FFF2-40B4-BE49-F238E27FC236}">
                <a16:creationId xmlns:a16="http://schemas.microsoft.com/office/drawing/2014/main" id="{BA957A6E-B6C6-4D76-B280-77C5E7B1F552}"/>
              </a:ext>
            </a:extLst>
          </p:cNvPr>
          <p:cNvSpPr>
            <a:spLocks noGrp="1"/>
          </p:cNvSpPr>
          <p:nvPr>
            <p:ph type="title"/>
          </p:nvPr>
        </p:nvSpPr>
        <p:spPr>
          <a:xfrm>
            <a:off x="548640" y="488561"/>
            <a:ext cx="10687175" cy="583155"/>
          </a:xfrm>
        </p:spPr>
        <p:txBody>
          <a:bodyPr/>
          <a:lstStyle/>
          <a:p>
            <a:r>
              <a:rPr lang="en-US" dirty="0"/>
              <a:t>SQL Server XML Data Type</a:t>
            </a:r>
          </a:p>
        </p:txBody>
      </p:sp>
      <p:sp>
        <p:nvSpPr>
          <p:cNvPr id="4" name="Date Placeholder 3">
            <a:extLst>
              <a:ext uri="{FF2B5EF4-FFF2-40B4-BE49-F238E27FC236}">
                <a16:creationId xmlns:a16="http://schemas.microsoft.com/office/drawing/2014/main" id="{7FC27856-B990-4B5A-9227-E5F63FA96E5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34B3EC8-CF68-4F6E-9CEC-DD7155EFED5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43C356C-431E-4F59-89D3-1C72E0CD7436}"/>
              </a:ext>
            </a:extLst>
          </p:cNvPr>
          <p:cNvSpPr>
            <a:spLocks noGrp="1"/>
          </p:cNvSpPr>
          <p:nvPr>
            <p:ph type="sldNum" sz="quarter" idx="16"/>
          </p:nvPr>
        </p:nvSpPr>
        <p:spPr/>
        <p:txBody>
          <a:bodyPr/>
          <a:lstStyle/>
          <a:p>
            <a:fld id="{2533969A-88D7-D043-9145-D433A02B4603}" type="slidenum">
              <a:rPr lang="en-US" smtClean="0"/>
              <a:pPr/>
              <a:t>62</a:t>
            </a:fld>
            <a:endParaRPr lang="en-US" dirty="0"/>
          </a:p>
        </p:txBody>
      </p:sp>
      <p:sp>
        <p:nvSpPr>
          <p:cNvPr id="7" name="Rectangle 6">
            <a:extLst>
              <a:ext uri="{FF2B5EF4-FFF2-40B4-BE49-F238E27FC236}">
                <a16:creationId xmlns:a16="http://schemas.microsoft.com/office/drawing/2014/main" id="{37D656DC-E004-45CB-8404-1C05622994CF}"/>
              </a:ext>
            </a:extLst>
          </p:cNvPr>
          <p:cNvSpPr/>
          <p:nvPr/>
        </p:nvSpPr>
        <p:spPr>
          <a:xfrm>
            <a:off x="6626942" y="2133601"/>
            <a:ext cx="4149213" cy="1917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SELECT </a:t>
            </a:r>
            <a:r>
              <a:rPr lang="en-US" dirty="0" err="1">
                <a:solidFill>
                  <a:schemeClr val="bg2"/>
                </a:solidFill>
              </a:rPr>
              <a:t>DeptName</a:t>
            </a:r>
            <a:r>
              <a:rPr lang="en-US" dirty="0">
                <a:solidFill>
                  <a:schemeClr val="bg2"/>
                </a:solidFill>
              </a:rPr>
              <a:t>, </a:t>
            </a:r>
            <a:r>
              <a:rPr lang="en-US" dirty="0" err="1">
                <a:solidFill>
                  <a:schemeClr val="bg2"/>
                </a:solidFill>
              </a:rPr>
              <a:t>EmpID</a:t>
            </a:r>
            <a:endParaRPr lang="en-US" dirty="0">
              <a:solidFill>
                <a:schemeClr val="bg2"/>
              </a:solidFill>
            </a:endParaRPr>
          </a:p>
          <a:p>
            <a:r>
              <a:rPr lang="en-US" dirty="0">
                <a:solidFill>
                  <a:schemeClr val="bg2"/>
                </a:solidFill>
              </a:rPr>
              <a:t>FROM Employee AS Emp JOIN Department AS Dept</a:t>
            </a:r>
          </a:p>
          <a:p>
            <a:r>
              <a:rPr lang="en-US" dirty="0">
                <a:solidFill>
                  <a:schemeClr val="bg2"/>
                </a:solidFill>
              </a:rPr>
              <a:t>ON </a:t>
            </a:r>
            <a:r>
              <a:rPr lang="en-US" dirty="0" err="1">
                <a:solidFill>
                  <a:schemeClr val="bg2"/>
                </a:solidFill>
              </a:rPr>
              <a:t>Emp.DeptID</a:t>
            </a:r>
            <a:r>
              <a:rPr lang="en-US" dirty="0">
                <a:solidFill>
                  <a:schemeClr val="bg2"/>
                </a:solidFill>
              </a:rPr>
              <a:t>= </a:t>
            </a:r>
            <a:r>
              <a:rPr lang="en-US" dirty="0" err="1">
                <a:solidFill>
                  <a:schemeClr val="bg2"/>
                </a:solidFill>
              </a:rPr>
              <a:t>Dept.DeptID</a:t>
            </a:r>
            <a:endParaRPr lang="en-US" dirty="0">
              <a:solidFill>
                <a:schemeClr val="bg2"/>
              </a:solidFill>
            </a:endParaRPr>
          </a:p>
          <a:p>
            <a:r>
              <a:rPr lang="en-US" dirty="0">
                <a:solidFill>
                  <a:schemeClr val="bg2"/>
                </a:solidFill>
              </a:rPr>
              <a:t>FOR XML AUTO; </a:t>
            </a:r>
          </a:p>
        </p:txBody>
      </p:sp>
    </p:spTree>
    <p:extLst>
      <p:ext uri="{BB962C8B-B14F-4D97-AF65-F5344CB8AC3E}">
        <p14:creationId xmlns:p14="http://schemas.microsoft.com/office/powerpoint/2010/main" val="12268563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B0BF063-E3B5-42B3-B393-D972B24B31F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80C0D688-B1C5-4A56-AA4E-F4567C765D71}"/>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6" name="TextBox 5">
            <a:extLst>
              <a:ext uri="{FF2B5EF4-FFF2-40B4-BE49-F238E27FC236}">
                <a16:creationId xmlns:a16="http://schemas.microsoft.com/office/drawing/2014/main" id="{364A23B5-BE8D-4A43-BF3E-03CE637084AD}"/>
              </a:ext>
            </a:extLst>
          </p:cNvPr>
          <p:cNvSpPr txBox="1"/>
          <p:nvPr/>
        </p:nvSpPr>
        <p:spPr>
          <a:xfrm>
            <a:off x="798879" y="4279022"/>
            <a:ext cx="10594240" cy="646331"/>
          </a:xfrm>
          <a:prstGeom prst="rect">
            <a:avLst/>
          </a:prstGeom>
          <a:noFill/>
        </p:spPr>
        <p:txBody>
          <a:bodyPr wrap="square" lIns="91440" tIns="45720" rIns="91440" bIns="45720" rtlCol="0" anchor="t">
            <a:spAutoFit/>
          </a:bodyPr>
          <a:lstStyle/>
          <a:p>
            <a:pPr algn="ctr">
              <a:defRPr/>
            </a:pPr>
            <a:r>
              <a:rPr lang="en-US" sz="3600" b="1" dirty="0">
                <a:solidFill>
                  <a:schemeClr val="bg2"/>
                </a:solidFill>
                <a:ea typeface="+mn-lt"/>
                <a:cs typeface="+mn-lt"/>
              </a:rPr>
              <a:t>Thank you</a:t>
            </a:r>
          </a:p>
        </p:txBody>
      </p:sp>
      <p:grpSp>
        <p:nvGrpSpPr>
          <p:cNvPr id="7" name="Group 6">
            <a:extLst>
              <a:ext uri="{FF2B5EF4-FFF2-40B4-BE49-F238E27FC236}">
                <a16:creationId xmlns:a16="http://schemas.microsoft.com/office/drawing/2014/main" id="{E57831B5-9179-4326-A414-4DF8733ADF42}"/>
              </a:ext>
            </a:extLst>
          </p:cNvPr>
          <p:cNvGrpSpPr/>
          <p:nvPr/>
        </p:nvGrpSpPr>
        <p:grpSpPr>
          <a:xfrm>
            <a:off x="4537922" y="2216364"/>
            <a:ext cx="2829045" cy="1757896"/>
            <a:chOff x="498858" y="433975"/>
            <a:chExt cx="2048448" cy="1272853"/>
          </a:xfrm>
        </p:grpSpPr>
        <p:sp>
          <p:nvSpPr>
            <p:cNvPr id="8" name="Speech Bubble: Rectangle 7">
              <a:extLst>
                <a:ext uri="{FF2B5EF4-FFF2-40B4-BE49-F238E27FC236}">
                  <a16:creationId xmlns:a16="http://schemas.microsoft.com/office/drawing/2014/main" id="{B6B225B0-9B51-4502-AE83-B79A3987210D}"/>
                </a:ext>
              </a:extLst>
            </p:cNvPr>
            <p:cNvSpPr/>
            <p:nvPr userDrawn="1"/>
          </p:nvSpPr>
          <p:spPr>
            <a:xfrm>
              <a:off x="1396473" y="795145"/>
              <a:ext cx="1150833" cy="911683"/>
            </a:xfrm>
            <a:prstGeom prst="wedgeRectCallout">
              <a:avLst>
                <a:gd name="adj1" fmla="val -33132"/>
                <a:gd name="adj2" fmla="val 68382"/>
              </a:avLst>
            </a:prstGeom>
            <a:gradFill>
              <a:gsLst>
                <a:gs pos="0">
                  <a:schemeClr val="accent1">
                    <a:lumMod val="75000"/>
                  </a:schemeClr>
                </a:gs>
                <a:gs pos="48000">
                  <a:schemeClr val="accent1">
                    <a:lumMod val="60000"/>
                    <a:lumOff val="40000"/>
                  </a:schemeClr>
                </a:gs>
                <a:gs pos="100000">
                  <a:schemeClr val="accent1">
                    <a:lumMod val="40000"/>
                    <a:lumOff val="6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A</a:t>
              </a:r>
            </a:p>
          </p:txBody>
        </p:sp>
        <p:sp>
          <p:nvSpPr>
            <p:cNvPr id="9" name="Speech Bubble: Rectangle 8">
              <a:extLst>
                <a:ext uri="{FF2B5EF4-FFF2-40B4-BE49-F238E27FC236}">
                  <a16:creationId xmlns:a16="http://schemas.microsoft.com/office/drawing/2014/main" id="{584C27EA-F11D-4D69-81D7-CF4CA1FCB4A6}"/>
                </a:ext>
              </a:extLst>
            </p:cNvPr>
            <p:cNvSpPr/>
            <p:nvPr userDrawn="1"/>
          </p:nvSpPr>
          <p:spPr>
            <a:xfrm>
              <a:off x="498858" y="433975"/>
              <a:ext cx="1150834" cy="924427"/>
            </a:xfrm>
            <a:prstGeom prst="wedgeRectCallout">
              <a:avLst>
                <a:gd name="adj1" fmla="val 33713"/>
                <a:gd name="adj2" fmla="val 67647"/>
              </a:avLst>
            </a:prstGeom>
            <a:solidFill>
              <a:srgbClr val="FFCA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Q</a:t>
              </a:r>
            </a:p>
          </p:txBody>
        </p:sp>
      </p:grpSp>
    </p:spTree>
    <p:extLst>
      <p:ext uri="{BB962C8B-B14F-4D97-AF65-F5344CB8AC3E}">
        <p14:creationId xmlns:p14="http://schemas.microsoft.com/office/powerpoint/2010/main" val="236282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C235F5-ECFE-4D35-9DED-DAC1157C9A3C}"/>
              </a:ext>
            </a:extLst>
          </p:cNvPr>
          <p:cNvSpPr>
            <a:spLocks noGrp="1"/>
          </p:cNvSpPr>
          <p:nvPr>
            <p:ph sz="quarter" idx="13"/>
          </p:nvPr>
        </p:nvSpPr>
        <p:spPr>
          <a:xfrm>
            <a:off x="548640" y="535021"/>
            <a:ext cx="10687175" cy="5664611"/>
          </a:xfrm>
        </p:spPr>
        <p:txBody>
          <a:bodyPr/>
          <a:lstStyle/>
          <a:p>
            <a:r>
              <a:rPr lang="en-US" sz="2000" dirty="0">
                <a:latin typeface="Calibri" panose="020F0502020204030204" pitchFamily="34" charset="0"/>
                <a:cs typeface="Calibri" panose="020F0502020204030204" pitchFamily="34" charset="0"/>
              </a:rPr>
              <a:t>Syntax for Create Clustered Index</a:t>
            </a:r>
          </a:p>
          <a:p>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  Create Clustered Index using SSMS and Table Designer</a:t>
            </a: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Non-Clustered Indexes</a:t>
            </a:r>
          </a:p>
          <a:p>
            <a:pPr>
              <a:buFont typeface="Arial" panose="020B0604020202020204" pitchFamily="34" charset="0"/>
              <a:buChar char="•"/>
            </a:pPr>
            <a:r>
              <a:rPr lang="en-US" sz="1800" b="1" dirty="0">
                <a:latin typeface="Calibri" panose="020F0502020204030204" pitchFamily="34" charset="0"/>
                <a:cs typeface="Calibri" panose="020F0502020204030204" pitchFamily="34" charset="0"/>
              </a:rPr>
              <a:t> </a:t>
            </a:r>
            <a:r>
              <a:rPr lang="en-US" sz="1800" b="0" i="0" dirty="0">
                <a:solidFill>
                  <a:srgbClr val="181717"/>
                </a:solidFill>
                <a:effectLst/>
                <a:latin typeface="Calibri" panose="020F0502020204030204" pitchFamily="34" charset="0"/>
                <a:cs typeface="Calibri" panose="020F0502020204030204" pitchFamily="34" charset="0"/>
              </a:rPr>
              <a:t>The non-clustered index does not sort the data rows physically.</a:t>
            </a:r>
            <a:endParaRPr lang="en-US" sz="1800" b="1" i="0" dirty="0">
              <a:solidFill>
                <a:srgbClr val="181717"/>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US" sz="1800" b="1" dirty="0">
                <a:solidFill>
                  <a:srgbClr val="181717"/>
                </a:solidFill>
                <a:latin typeface="Calibri" panose="020F0502020204030204" pitchFamily="34" charset="0"/>
                <a:cs typeface="Calibri" panose="020F0502020204030204" pitchFamily="34" charset="0"/>
              </a:rPr>
              <a:t> </a:t>
            </a:r>
            <a:r>
              <a:rPr lang="en-US" sz="1800" b="0" i="0" dirty="0">
                <a:solidFill>
                  <a:srgbClr val="181717"/>
                </a:solidFill>
                <a:effectLst/>
                <a:latin typeface="Calibri" panose="020F0502020204030204" pitchFamily="34" charset="0"/>
                <a:cs typeface="Calibri" panose="020F0502020204030204" pitchFamily="34" charset="0"/>
              </a:rPr>
              <a:t>It creates a separate key-value structure from the table data where the key contains the column values,</a:t>
            </a:r>
            <a:r>
              <a:rPr lang="en-US" sz="1800" b="1" dirty="0">
                <a:solidFill>
                  <a:srgbClr val="181717"/>
                </a:solidFill>
                <a:latin typeface="Calibri" panose="020F0502020204030204" pitchFamily="34" charset="0"/>
                <a:cs typeface="Calibri" panose="020F0502020204030204" pitchFamily="34" charset="0"/>
              </a:rPr>
              <a:t> </a:t>
            </a:r>
            <a:r>
              <a:rPr lang="en-US" sz="1800" b="0" i="0" dirty="0">
                <a:solidFill>
                  <a:srgbClr val="181717"/>
                </a:solidFill>
                <a:effectLst/>
                <a:latin typeface="Calibri" panose="020F0502020204030204" pitchFamily="34" charset="0"/>
                <a:cs typeface="Calibri" panose="020F0502020204030204" pitchFamily="34" charset="0"/>
              </a:rPr>
              <a:t>and each    value contains a pointer to the data row that contains the actual value.</a:t>
            </a:r>
          </a:p>
          <a:p>
            <a:pPr>
              <a:buFont typeface="Arial" panose="020B0604020202020204" pitchFamily="34" charset="0"/>
              <a:buChar char="•"/>
            </a:pPr>
            <a:r>
              <a:rPr lang="en-US" sz="1800" b="0" i="0" dirty="0">
                <a:solidFill>
                  <a:srgbClr val="181717"/>
                </a:solidFill>
                <a:effectLst/>
                <a:latin typeface="Calibri" panose="020F0502020204030204" pitchFamily="34" charset="0"/>
                <a:cs typeface="Calibri" panose="020F0502020204030204" pitchFamily="34" charset="0"/>
              </a:rPr>
              <a:t>It is similar to a textbook having an index at the back of the book with page numbers pointing to the actual information.</a:t>
            </a:r>
            <a:endParaRPr lang="en-US" sz="1800" dirty="0">
              <a:solidFill>
                <a:srgbClr val="181717"/>
              </a:solidFill>
              <a:latin typeface="Calibri" panose="020F0502020204030204" pitchFamily="34" charset="0"/>
              <a:cs typeface="Calibri" panose="020F0502020204030204" pitchFamily="34" charset="0"/>
            </a:endParaRPr>
          </a:p>
          <a:p>
            <a:pPr algn="just"/>
            <a:r>
              <a:rPr lang="en-US" sz="1800" b="0" i="0" dirty="0">
                <a:solidFill>
                  <a:srgbClr val="181717"/>
                </a:solidFill>
                <a:effectLst/>
                <a:latin typeface="Calibri" panose="020F0502020204030204" pitchFamily="34" charset="0"/>
                <a:cs typeface="Calibri" panose="020F0502020204030204" pitchFamily="34" charset="0"/>
              </a:rPr>
              <a:t>There can be non-clustered indexes on a single table is 999.</a:t>
            </a:r>
          </a:p>
          <a:p>
            <a:pPr algn="just"/>
            <a:r>
              <a:rPr lang="en-US" sz="1800" b="0" i="0" dirty="0">
                <a:solidFill>
                  <a:srgbClr val="181717"/>
                </a:solidFill>
                <a:effectLst/>
                <a:latin typeface="Calibri" panose="020F0502020204030204" pitchFamily="34" charset="0"/>
                <a:cs typeface="Calibri" panose="020F0502020204030204" pitchFamily="34" charset="0"/>
              </a:rPr>
              <a:t>When you create a Unique constraint, a unique non-clustered index is created on the table.</a:t>
            </a:r>
          </a:p>
          <a:p>
            <a:pPr marL="0" indent="0">
              <a:buNone/>
            </a:pPr>
            <a:endParaRPr lang="en-US" sz="1400" b="0" i="0" dirty="0">
              <a:solidFill>
                <a:srgbClr val="181717"/>
              </a:solidFill>
              <a:effectLst/>
              <a:latin typeface="Verdana" panose="020B0604030504040204" pitchFamily="34" charset="0"/>
            </a:endParaRPr>
          </a:p>
          <a:p>
            <a:pPr marL="0" indent="0">
              <a:buNone/>
            </a:pPr>
            <a:endParaRPr lang="en-US" sz="20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79119D59-460C-44D6-83E7-F332CB50713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3872BED-A62D-42F8-BB72-FCB74239234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9FED4D5-35F4-4F95-A551-C641D7690067}"/>
              </a:ext>
            </a:extLst>
          </p:cNvPr>
          <p:cNvSpPr>
            <a:spLocks noGrp="1"/>
          </p:cNvSpPr>
          <p:nvPr>
            <p:ph type="sldNum" sz="quarter" idx="16"/>
          </p:nvPr>
        </p:nvSpPr>
        <p:spPr/>
        <p:txBody>
          <a:bodyPr/>
          <a:lstStyle/>
          <a:p>
            <a:fld id="{2533969A-88D7-D043-9145-D433A02B4603}" type="slidenum">
              <a:rPr lang="en-US" smtClean="0"/>
              <a:pPr/>
              <a:t>7</a:t>
            </a:fld>
            <a:endParaRPr lang="en-US" dirty="0"/>
          </a:p>
        </p:txBody>
      </p:sp>
      <p:sp>
        <p:nvSpPr>
          <p:cNvPr id="7" name="Rectangle 6">
            <a:extLst>
              <a:ext uri="{FF2B5EF4-FFF2-40B4-BE49-F238E27FC236}">
                <a16:creationId xmlns:a16="http://schemas.microsoft.com/office/drawing/2014/main" id="{DDD83C57-ED09-4809-875A-50CB55746948}"/>
              </a:ext>
            </a:extLst>
          </p:cNvPr>
          <p:cNvSpPr/>
          <p:nvPr/>
        </p:nvSpPr>
        <p:spPr>
          <a:xfrm>
            <a:off x="956185" y="1021404"/>
            <a:ext cx="8501975" cy="7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CLUSTERED INDEX &lt;</a:t>
            </a:r>
            <a:r>
              <a:rPr lang="en-US" dirty="0" err="1">
                <a:solidFill>
                  <a:schemeClr val="bg2"/>
                </a:solidFill>
              </a:rPr>
              <a:t>index_name</a:t>
            </a:r>
            <a:r>
              <a:rPr lang="en-US" dirty="0">
                <a:solidFill>
                  <a:schemeClr val="bg2"/>
                </a:solidFill>
              </a:rPr>
              <a:t>&gt;</a:t>
            </a:r>
          </a:p>
          <a:p>
            <a:r>
              <a:rPr lang="en-US" dirty="0">
                <a:solidFill>
                  <a:schemeClr val="bg2"/>
                </a:solidFill>
              </a:rPr>
              <a:t>ON [schema.]&lt;</a:t>
            </a:r>
            <a:r>
              <a:rPr lang="en-US" dirty="0" err="1">
                <a:solidFill>
                  <a:schemeClr val="bg2"/>
                </a:solidFill>
              </a:rPr>
              <a:t>table_name</a:t>
            </a:r>
            <a:r>
              <a:rPr lang="en-US" dirty="0">
                <a:solidFill>
                  <a:schemeClr val="bg2"/>
                </a:solidFill>
              </a:rPr>
              <a:t>&gt;(</a:t>
            </a:r>
            <a:r>
              <a:rPr lang="en-US" dirty="0" err="1">
                <a:solidFill>
                  <a:schemeClr val="bg2"/>
                </a:solidFill>
              </a:rPr>
              <a:t>column_name</a:t>
            </a:r>
            <a:r>
              <a:rPr lang="en-US" dirty="0">
                <a:solidFill>
                  <a:schemeClr val="bg2"/>
                </a:solidFill>
              </a:rPr>
              <a:t> [</a:t>
            </a:r>
            <a:r>
              <a:rPr lang="en-US" dirty="0" err="1">
                <a:solidFill>
                  <a:schemeClr val="bg2"/>
                </a:solidFill>
              </a:rPr>
              <a:t>asc|desc</a:t>
            </a:r>
            <a:r>
              <a:rPr lang="en-US" dirty="0">
                <a:solidFill>
                  <a:schemeClr val="bg2"/>
                </a:solidFill>
              </a:rPr>
              <a:t>]);</a:t>
            </a:r>
          </a:p>
        </p:txBody>
      </p:sp>
    </p:spTree>
    <p:extLst>
      <p:ext uri="{BB962C8B-B14F-4D97-AF65-F5344CB8AC3E}">
        <p14:creationId xmlns:p14="http://schemas.microsoft.com/office/powerpoint/2010/main" val="271282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A59E61-FFEC-4EA9-B3C5-F27779F15B62}"/>
              </a:ext>
            </a:extLst>
          </p:cNvPr>
          <p:cNvSpPr>
            <a:spLocks noGrp="1"/>
          </p:cNvSpPr>
          <p:nvPr>
            <p:ph sz="quarter" idx="13"/>
          </p:nvPr>
        </p:nvSpPr>
        <p:spPr>
          <a:xfrm>
            <a:off x="548640" y="719847"/>
            <a:ext cx="10687175" cy="5479785"/>
          </a:xfrm>
        </p:spPr>
        <p:txBody>
          <a:bodyPr numCol="2"/>
          <a:lstStyle/>
          <a:p>
            <a:r>
              <a:rPr lang="en-US" sz="2000" b="1" dirty="0">
                <a:latin typeface="Calibri" panose="020F0502020204030204" pitchFamily="34" charset="0"/>
                <a:cs typeface="Calibri" panose="020F0502020204030204" pitchFamily="34" charset="0"/>
              </a:rPr>
              <a:t>Syntax to create Non-Clustered Index</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Example for Non –Clustered Index </a:t>
            </a:r>
          </a:p>
          <a:p>
            <a:endParaRPr lang="en-US"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DC14C17-44A2-4201-A3C9-19346386FFE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F91DE5E-0722-426D-A0DA-6969276CB2F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AEFD20F-3D7E-44A3-AAD5-D8C8184762CC}"/>
              </a:ext>
            </a:extLst>
          </p:cNvPr>
          <p:cNvSpPr>
            <a:spLocks noGrp="1"/>
          </p:cNvSpPr>
          <p:nvPr>
            <p:ph type="sldNum" sz="quarter" idx="16"/>
          </p:nvPr>
        </p:nvSpPr>
        <p:spPr/>
        <p:txBody>
          <a:bodyPr/>
          <a:lstStyle/>
          <a:p>
            <a:fld id="{2533969A-88D7-D043-9145-D433A02B4603}" type="slidenum">
              <a:rPr lang="en-US" smtClean="0"/>
              <a:pPr/>
              <a:t>8</a:t>
            </a:fld>
            <a:endParaRPr lang="en-US" dirty="0"/>
          </a:p>
        </p:txBody>
      </p:sp>
      <p:sp>
        <p:nvSpPr>
          <p:cNvPr id="7" name="Rectangle 6">
            <a:extLst>
              <a:ext uri="{FF2B5EF4-FFF2-40B4-BE49-F238E27FC236}">
                <a16:creationId xmlns:a16="http://schemas.microsoft.com/office/drawing/2014/main" id="{AEAADAC8-4FD5-4275-A816-B551A75280D5}"/>
              </a:ext>
            </a:extLst>
          </p:cNvPr>
          <p:cNvSpPr/>
          <p:nvPr/>
        </p:nvSpPr>
        <p:spPr>
          <a:xfrm>
            <a:off x="739302" y="1303506"/>
            <a:ext cx="8073958" cy="642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NONCLUSTERED INDEX &lt;</a:t>
            </a:r>
            <a:r>
              <a:rPr lang="en-US" dirty="0" err="1">
                <a:solidFill>
                  <a:schemeClr val="bg2"/>
                </a:solidFill>
              </a:rPr>
              <a:t>index_name</a:t>
            </a:r>
            <a:r>
              <a:rPr lang="en-US" dirty="0">
                <a:solidFill>
                  <a:schemeClr val="bg2"/>
                </a:solidFill>
              </a:rPr>
              <a:t>&gt; ON &lt;</a:t>
            </a:r>
            <a:r>
              <a:rPr lang="en-US" dirty="0" err="1">
                <a:solidFill>
                  <a:schemeClr val="bg2"/>
                </a:solidFill>
              </a:rPr>
              <a:t>table_name</a:t>
            </a:r>
            <a:r>
              <a:rPr lang="en-US" dirty="0">
                <a:solidFill>
                  <a:schemeClr val="bg2"/>
                </a:solidFill>
              </a:rPr>
              <a:t>&gt;(column)</a:t>
            </a:r>
          </a:p>
        </p:txBody>
      </p:sp>
      <p:pic>
        <p:nvPicPr>
          <p:cNvPr id="9" name="Picture 8" descr="Chart&#10;&#10;Description automatically generated">
            <a:extLst>
              <a:ext uri="{FF2B5EF4-FFF2-40B4-BE49-F238E27FC236}">
                <a16:creationId xmlns:a16="http://schemas.microsoft.com/office/drawing/2014/main" id="{3459AE4D-518F-481D-94B9-2B74BC06EFB2}"/>
              </a:ext>
            </a:extLst>
          </p:cNvPr>
          <p:cNvPicPr>
            <a:picLocks noChangeAspect="1"/>
          </p:cNvPicPr>
          <p:nvPr/>
        </p:nvPicPr>
        <p:blipFill>
          <a:blip r:embed="rId2"/>
          <a:stretch>
            <a:fillRect/>
          </a:stretch>
        </p:blipFill>
        <p:spPr>
          <a:xfrm>
            <a:off x="885217" y="2743199"/>
            <a:ext cx="9192578" cy="3394953"/>
          </a:xfrm>
          <a:prstGeom prst="rect">
            <a:avLst/>
          </a:prstGeom>
        </p:spPr>
      </p:pic>
    </p:spTree>
    <p:extLst>
      <p:ext uri="{BB962C8B-B14F-4D97-AF65-F5344CB8AC3E}">
        <p14:creationId xmlns:p14="http://schemas.microsoft.com/office/powerpoint/2010/main" val="1884875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CCCBA-FABC-45B2-A669-F56DCA0D93E8}"/>
              </a:ext>
            </a:extLst>
          </p:cNvPr>
          <p:cNvSpPr>
            <a:spLocks noGrp="1"/>
          </p:cNvSpPr>
          <p:nvPr>
            <p:ph sz="quarter" idx="13"/>
          </p:nvPr>
        </p:nvSpPr>
        <p:spPr>
          <a:xfrm>
            <a:off x="548640" y="661481"/>
            <a:ext cx="10687175" cy="5538151"/>
          </a:xfrm>
        </p:spPr>
        <p:txBody>
          <a:bodyPr/>
          <a:lstStyle/>
          <a:p>
            <a:pPr marL="0" indent="0">
              <a:buNone/>
            </a:pPr>
            <a:r>
              <a:rPr lang="en-US" sz="2000" b="1" dirty="0">
                <a:latin typeface="Calibri" panose="020F0502020204030204" pitchFamily="34" charset="0"/>
                <a:cs typeface="Calibri" panose="020F0502020204030204" pitchFamily="34" charset="0"/>
              </a:rPr>
              <a:t>   How to see the List of Indexes In Table / DB level ?</a:t>
            </a:r>
          </a:p>
          <a:p>
            <a:r>
              <a:rPr lang="en-US" sz="2000" b="0" i="0" dirty="0">
                <a:solidFill>
                  <a:srgbClr val="202124"/>
                </a:solidFill>
                <a:effectLst/>
                <a:latin typeface="Calibri" panose="020F0502020204030204" pitchFamily="34" charset="0"/>
                <a:cs typeface="Calibri" panose="020F0502020204030204" pitchFamily="34" charset="0"/>
              </a:rPr>
              <a:t>You can </a:t>
            </a:r>
            <a:r>
              <a:rPr lang="en-US" sz="2000" i="0" dirty="0">
                <a:solidFill>
                  <a:srgbClr val="202124"/>
                </a:solidFill>
                <a:effectLst/>
                <a:latin typeface="Calibri" panose="020F0502020204030204" pitchFamily="34" charset="0"/>
                <a:cs typeface="Calibri" panose="020F0502020204030204" pitchFamily="34" charset="0"/>
              </a:rPr>
              <a:t>use the </a:t>
            </a:r>
            <a:r>
              <a:rPr lang="en-US" sz="2000" b="1" i="0" dirty="0" err="1">
                <a:solidFill>
                  <a:srgbClr val="202124"/>
                </a:solidFill>
                <a:effectLst/>
                <a:latin typeface="Calibri" panose="020F0502020204030204" pitchFamily="34" charset="0"/>
                <a:cs typeface="Calibri" panose="020F0502020204030204" pitchFamily="34" charset="0"/>
              </a:rPr>
              <a:t>sp_helpindex</a:t>
            </a:r>
            <a:r>
              <a:rPr lang="en-US" sz="2000" b="1" i="0" dirty="0">
                <a:solidFill>
                  <a:srgbClr val="202124"/>
                </a:solidFill>
                <a:effectLst/>
                <a:latin typeface="Calibri" panose="020F0502020204030204" pitchFamily="34" charset="0"/>
                <a:cs typeface="Calibri" panose="020F0502020204030204" pitchFamily="34" charset="0"/>
              </a:rPr>
              <a:t> </a:t>
            </a:r>
            <a:r>
              <a:rPr lang="en-US" sz="2000" i="0" dirty="0">
                <a:solidFill>
                  <a:srgbClr val="202124"/>
                </a:solidFill>
                <a:effectLst/>
                <a:latin typeface="Calibri" panose="020F0502020204030204" pitchFamily="34" charset="0"/>
                <a:cs typeface="Calibri" panose="020F0502020204030204" pitchFamily="34" charset="0"/>
              </a:rPr>
              <a:t>to view all the indexes of one table. </a:t>
            </a:r>
            <a:r>
              <a:rPr lang="en-US" sz="2000" b="0" i="0" dirty="0">
                <a:solidFill>
                  <a:srgbClr val="202124"/>
                </a:solidFill>
                <a:effectLst/>
                <a:latin typeface="Calibri" panose="020F0502020204030204" pitchFamily="34" charset="0"/>
                <a:cs typeface="Calibri" panose="020F0502020204030204" pitchFamily="34" charset="0"/>
              </a:rPr>
              <a:t>And for all the indexes, you can traverse </a:t>
            </a:r>
            <a:r>
              <a:rPr lang="en-US" sz="2000" b="1" i="0" dirty="0">
                <a:solidFill>
                  <a:srgbClr val="202124"/>
                </a:solidFill>
                <a:effectLst/>
                <a:latin typeface="Calibri" panose="020F0502020204030204" pitchFamily="34" charset="0"/>
                <a:cs typeface="Calibri" panose="020F0502020204030204" pitchFamily="34" charset="0"/>
              </a:rPr>
              <a:t>sys. objects </a:t>
            </a:r>
            <a:r>
              <a:rPr lang="en-US" sz="2000" b="0" i="0" dirty="0">
                <a:solidFill>
                  <a:srgbClr val="202124"/>
                </a:solidFill>
                <a:effectLst/>
                <a:latin typeface="Calibri" panose="020F0502020204030204" pitchFamily="34" charset="0"/>
                <a:cs typeface="Calibri" panose="020F0502020204030204" pitchFamily="34" charset="0"/>
              </a:rPr>
              <a:t>to get all the indexes for each table.</a:t>
            </a: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Enable / Disable Indexes</a:t>
            </a:r>
          </a:p>
          <a:p>
            <a:pPr>
              <a:buFont typeface="Arial" panose="020B0604020202020204" pitchFamily="34" charset="0"/>
              <a:buChar char="•"/>
            </a:pPr>
            <a:r>
              <a:rPr lang="en-US" sz="1800" b="0" i="0" dirty="0">
                <a:solidFill>
                  <a:srgbClr val="000000"/>
                </a:solidFill>
                <a:effectLst/>
                <a:latin typeface="-apple-system"/>
              </a:rPr>
              <a:t>Sometimes, you need to </a:t>
            </a:r>
            <a:r>
              <a:rPr lang="en-US" sz="1800" b="0" i="0" u="none" strike="noStrike" dirty="0">
                <a:effectLst/>
                <a:latin typeface="-apple-system"/>
                <a:hlinkClick r:id="rId2"/>
              </a:rPr>
              <a:t>disable an index</a:t>
            </a:r>
            <a:r>
              <a:rPr lang="en-US" sz="1800" b="0" i="0" dirty="0">
                <a:solidFill>
                  <a:srgbClr val="000000"/>
                </a:solidFill>
                <a:effectLst/>
                <a:latin typeface="-apple-system"/>
              </a:rPr>
              <a:t> before doing a large </a:t>
            </a:r>
            <a:r>
              <a:rPr lang="en-US" sz="1800" b="0" i="0" u="none" strike="noStrike" dirty="0">
                <a:effectLst/>
                <a:latin typeface="-apple-system"/>
                <a:hlinkClick r:id="rId3"/>
              </a:rPr>
              <a:t>update</a:t>
            </a:r>
            <a:r>
              <a:rPr lang="en-US" sz="1800" b="0" i="0" dirty="0">
                <a:solidFill>
                  <a:srgbClr val="000000"/>
                </a:solidFill>
                <a:effectLst/>
                <a:latin typeface="-apple-system"/>
              </a:rPr>
              <a:t> on a table. By disabling the index, you can speed up the update process by avoiding the index writing overhead.</a:t>
            </a:r>
          </a:p>
          <a:p>
            <a:pPr>
              <a:buFont typeface="Arial" panose="020B0604020202020204" pitchFamily="34" charset="0"/>
              <a:buChar char="•"/>
            </a:pPr>
            <a:r>
              <a:rPr lang="en-US" sz="1800" b="0" i="0" dirty="0">
                <a:solidFill>
                  <a:srgbClr val="000000"/>
                </a:solidFill>
                <a:effectLst/>
                <a:latin typeface="-apple-system"/>
              </a:rPr>
              <a:t>Because after the update operation, the index needs to be rebuilt to reflect the new data in the table.</a:t>
            </a:r>
          </a:p>
          <a:p>
            <a:pPr marL="0" indent="0">
              <a:buNone/>
            </a:pPr>
            <a:r>
              <a:rPr lang="en-US" sz="1800" b="1" dirty="0">
                <a:latin typeface="Calibri" panose="020F0502020204030204" pitchFamily="34" charset="0"/>
                <a:cs typeface="Calibri" panose="020F0502020204030204" pitchFamily="34" charset="0"/>
              </a:rPr>
              <a:t> Enable index using ALTER INDEX</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To enable all disabled indexes on a table</a:t>
            </a:r>
          </a:p>
        </p:txBody>
      </p:sp>
      <p:sp>
        <p:nvSpPr>
          <p:cNvPr id="4" name="Date Placeholder 3">
            <a:extLst>
              <a:ext uri="{FF2B5EF4-FFF2-40B4-BE49-F238E27FC236}">
                <a16:creationId xmlns:a16="http://schemas.microsoft.com/office/drawing/2014/main" id="{04B36388-859D-498C-A8E4-BB9E81BAE2DC}"/>
              </a:ext>
            </a:extLst>
          </p:cNvPr>
          <p:cNvSpPr>
            <a:spLocks noGrp="1"/>
          </p:cNvSpPr>
          <p:nvPr>
            <p:ph type="dt" sz="half" idx="14"/>
          </p:nvPr>
        </p:nvSpPr>
        <p:spPr>
          <a:xfrm>
            <a:off x="4780198" y="6365875"/>
            <a:ext cx="2669312" cy="365125"/>
          </a:xfrm>
        </p:spPr>
        <p:txBody>
          <a:bodyPr/>
          <a:lstStyle/>
          <a:p>
            <a:fld id="{5A648A70-83CF-4E49-9808-06D21AC6D48F}" type="datetime4">
              <a:rPr lang="en-US" smtClean="0">
                <a:solidFill>
                  <a:schemeClr val="bg2">
                    <a:lumMod val="75000"/>
                  </a:schemeClr>
                </a:solidFill>
              </a:rPr>
              <a:t>August 8,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9ED3A26-AC81-4C9A-BDC9-F6B19E02BC1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24B5F99-D5F4-44B0-BC8C-74DB150DAEC5}"/>
              </a:ext>
            </a:extLst>
          </p:cNvPr>
          <p:cNvSpPr>
            <a:spLocks noGrp="1"/>
          </p:cNvSpPr>
          <p:nvPr>
            <p:ph type="sldNum" sz="quarter" idx="16"/>
          </p:nvPr>
        </p:nvSpPr>
        <p:spPr/>
        <p:txBody>
          <a:bodyPr/>
          <a:lstStyle/>
          <a:p>
            <a:fld id="{2533969A-88D7-D043-9145-D433A02B4603}" type="slidenum">
              <a:rPr lang="en-US" smtClean="0"/>
              <a:pPr/>
              <a:t>9</a:t>
            </a:fld>
            <a:endParaRPr lang="en-US" dirty="0"/>
          </a:p>
        </p:txBody>
      </p:sp>
      <p:sp>
        <p:nvSpPr>
          <p:cNvPr id="9" name="Rectangle 8">
            <a:extLst>
              <a:ext uri="{FF2B5EF4-FFF2-40B4-BE49-F238E27FC236}">
                <a16:creationId xmlns:a16="http://schemas.microsoft.com/office/drawing/2014/main" id="{F38A2340-2187-4A7A-BC5E-E52FC1CA81B4}"/>
              </a:ext>
            </a:extLst>
          </p:cNvPr>
          <p:cNvSpPr/>
          <p:nvPr/>
        </p:nvSpPr>
        <p:spPr>
          <a:xfrm>
            <a:off x="749030" y="4202349"/>
            <a:ext cx="8521430" cy="30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ALTER INDEX </a:t>
            </a:r>
            <a:r>
              <a:rPr lang="en-US" dirty="0" err="1">
                <a:solidFill>
                  <a:schemeClr val="bg2"/>
                </a:solidFill>
              </a:rPr>
              <a:t>index_name</a:t>
            </a:r>
            <a:r>
              <a:rPr lang="en-US" dirty="0">
                <a:solidFill>
                  <a:schemeClr val="bg2"/>
                </a:solidFill>
              </a:rPr>
              <a:t> ON </a:t>
            </a:r>
            <a:r>
              <a:rPr lang="en-US" dirty="0" err="1">
                <a:solidFill>
                  <a:schemeClr val="bg2"/>
                </a:solidFill>
              </a:rPr>
              <a:t>table_name</a:t>
            </a:r>
            <a:r>
              <a:rPr lang="en-US" dirty="0">
                <a:solidFill>
                  <a:schemeClr val="bg2"/>
                </a:solidFill>
              </a:rPr>
              <a:t>  REBUILD;</a:t>
            </a:r>
          </a:p>
        </p:txBody>
      </p:sp>
      <p:sp>
        <p:nvSpPr>
          <p:cNvPr id="10" name="Rectangle 9">
            <a:extLst>
              <a:ext uri="{FF2B5EF4-FFF2-40B4-BE49-F238E27FC236}">
                <a16:creationId xmlns:a16="http://schemas.microsoft.com/office/drawing/2014/main" id="{25963364-6C1E-4836-A04D-D3EF3E70A241}"/>
              </a:ext>
            </a:extLst>
          </p:cNvPr>
          <p:cNvSpPr/>
          <p:nvPr/>
        </p:nvSpPr>
        <p:spPr>
          <a:xfrm>
            <a:off x="749030" y="5291846"/>
            <a:ext cx="8521430" cy="30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ALTER INDEX ALL ON </a:t>
            </a:r>
            <a:r>
              <a:rPr lang="en-US" dirty="0" err="1">
                <a:solidFill>
                  <a:schemeClr val="bg2"/>
                </a:solidFill>
              </a:rPr>
              <a:t>table_name</a:t>
            </a:r>
            <a:r>
              <a:rPr lang="en-US" dirty="0">
                <a:solidFill>
                  <a:schemeClr val="bg2"/>
                </a:solidFill>
              </a:rPr>
              <a:t> REBUILD;</a:t>
            </a:r>
          </a:p>
        </p:txBody>
      </p:sp>
    </p:spTree>
    <p:extLst>
      <p:ext uri="{BB962C8B-B14F-4D97-AF65-F5344CB8AC3E}">
        <p14:creationId xmlns:p14="http://schemas.microsoft.com/office/powerpoint/2010/main" val="843910244"/>
      </p:ext>
    </p:extLst>
  </p:cSld>
  <p:clrMapOvr>
    <a:masterClrMapping/>
  </p:clrMapOvr>
</p:sld>
</file>

<file path=ppt/theme/theme1.xml><?xml version="1.0" encoding="utf-8"?>
<a:theme xmlns:a="http://schemas.openxmlformats.org/drawingml/2006/main" name="Particle theme Master">
  <a:themeElements>
    <a:clrScheme name="Trellance Brand Colors">
      <a:dk1>
        <a:srgbClr val="683065"/>
      </a:dk1>
      <a:lt1>
        <a:srgbClr val="626262"/>
      </a:lt1>
      <a:dk2>
        <a:srgbClr val="3C3C3C"/>
      </a:dk2>
      <a:lt2>
        <a:srgbClr val="FFFFFF"/>
      </a:lt2>
      <a:accent1>
        <a:srgbClr val="1874CB"/>
      </a:accent1>
      <a:accent2>
        <a:srgbClr val="003273"/>
      </a:accent2>
      <a:accent3>
        <a:srgbClr val="FFCA0D"/>
      </a:accent3>
      <a:accent4>
        <a:srgbClr val="00AEEF"/>
      </a:accent4>
      <a:accent5>
        <a:srgbClr val="39A60D"/>
      </a:accent5>
      <a:accent6>
        <a:srgbClr val="7BCA0D"/>
      </a:accent6>
      <a:hlink>
        <a:srgbClr val="1874CB"/>
      </a:hlink>
      <a:folHlink>
        <a:srgbClr val="CBE7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F75A93D707E40B8BEBF5CED4CC2BA" ma:contentTypeVersion="4" ma:contentTypeDescription="Create a new document." ma:contentTypeScope="" ma:versionID="ee34b9e9c3c8276561436dbece71da62">
  <xsd:schema xmlns:xsd="http://www.w3.org/2001/XMLSchema" xmlns:xs="http://www.w3.org/2001/XMLSchema" xmlns:p="http://schemas.microsoft.com/office/2006/metadata/properties" xmlns:ns2="ed069d85-9442-4ec0-b106-c972a15e73f9" targetNamespace="http://schemas.microsoft.com/office/2006/metadata/properties" ma:root="true" ma:fieldsID="bec24e795b52af4adddcd2db0833af37" ns2:_="">
    <xsd:import namespace="ed069d85-9442-4ec0-b106-c972a15e73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69d85-9442-4ec0-b106-c972a15e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3BFB43-00F1-4787-8E32-06B29C863F7B}">
  <ds:schemaRefs>
    <ds:schemaRef ds:uri="http://schemas.microsoft.com/sharepoint/v3/contenttype/forms"/>
  </ds:schemaRefs>
</ds:datastoreItem>
</file>

<file path=customXml/itemProps2.xml><?xml version="1.0" encoding="utf-8"?>
<ds:datastoreItem xmlns:ds="http://schemas.openxmlformats.org/officeDocument/2006/customXml" ds:itemID="{AE5A93A9-4E34-4182-8810-FAC22749A1F1}">
  <ds:schemaRef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9bfe052e-5173-4b6b-b924-4f8e2a001156"/>
    <ds:schemaRef ds:uri="c182292e-4474-4a6a-ab9b-f7b200927b5d"/>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CA5C84C-72E9-46A4-9E6F-903440BBC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69d85-9442-4ec0-b106-c972a15e7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Community Brands</Template>
  <TotalTime>26500</TotalTime>
  <Words>5893</Words>
  <Application>Microsoft Office PowerPoint</Application>
  <PresentationFormat>Widescreen</PresentationFormat>
  <Paragraphs>870</Paragraphs>
  <Slides>63</Slides>
  <Notes>7</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63</vt:i4>
      </vt:variant>
    </vt:vector>
  </HeadingPairs>
  <TitlesOfParts>
    <vt:vector size="82" baseType="lpstr">
      <vt:lpstr>-apple-system</vt:lpstr>
      <vt:lpstr>Arial</vt:lpstr>
      <vt:lpstr>Calibri</vt:lpstr>
      <vt:lpstr>Courier New</vt:lpstr>
      <vt:lpstr>erdana</vt:lpstr>
      <vt:lpstr>Franklin Gothic Medium</vt:lpstr>
      <vt:lpstr>inter-bold</vt:lpstr>
      <vt:lpstr>inter-regular</vt:lpstr>
      <vt:lpstr>open sans</vt:lpstr>
      <vt:lpstr>Roboto</vt:lpstr>
      <vt:lpstr>Roboto Light</vt:lpstr>
      <vt:lpstr>Segoe UI</vt:lpstr>
      <vt:lpstr>Söhne Mono</vt:lpstr>
      <vt:lpstr>Source Sans Pro</vt:lpstr>
      <vt:lpstr>Source Sans Pro Regular</vt:lpstr>
      <vt:lpstr>Symbol</vt:lpstr>
      <vt:lpstr>var(--font-family)</vt:lpstr>
      <vt:lpstr>Verdana</vt:lpstr>
      <vt:lpstr>Particle theme Master</vt:lpstr>
      <vt:lpstr>SQL Server</vt:lpstr>
      <vt:lpstr>Indexes</vt:lpstr>
      <vt:lpstr>Index Outlines</vt:lpstr>
      <vt:lpstr>What is Index and use of Index ?</vt:lpstr>
      <vt:lpstr>When should indexes are required and when indexes are avoided ?</vt:lpstr>
      <vt:lpstr>Types of Indexes </vt:lpstr>
      <vt:lpstr>PowerPoint Presentation</vt:lpstr>
      <vt:lpstr>PowerPoint Presentation</vt:lpstr>
      <vt:lpstr>PowerPoint Presentation</vt:lpstr>
      <vt:lpstr>PowerPoint Presentation</vt:lpstr>
      <vt:lpstr>Unique index </vt:lpstr>
      <vt:lpstr>Filtered Index</vt:lpstr>
      <vt:lpstr>PowerPoint Presentation</vt:lpstr>
      <vt:lpstr>Views</vt:lpstr>
      <vt:lpstr>Views Outlines</vt:lpstr>
      <vt:lpstr>What is View and Use of Views ? </vt:lpstr>
      <vt:lpstr>Types of Views</vt:lpstr>
      <vt:lpstr>PowerPoint Presentation</vt:lpstr>
      <vt:lpstr>Managing views in SQL Server</vt:lpstr>
      <vt:lpstr>PowerPoint Presentation</vt:lpstr>
      <vt:lpstr>User defined views</vt:lpstr>
      <vt:lpstr>SQL Server indexed view </vt:lpstr>
      <vt:lpstr>Synonym</vt:lpstr>
      <vt:lpstr>Synonym Outlines </vt:lpstr>
      <vt:lpstr>What is Synonym and use of Synonym</vt:lpstr>
      <vt:lpstr>Examples</vt:lpstr>
      <vt:lpstr>Sequences</vt:lpstr>
      <vt:lpstr>Sequence Outlines</vt:lpstr>
      <vt:lpstr>PowerPoint Presentation</vt:lpstr>
      <vt:lpstr>When to use sequences </vt:lpstr>
      <vt:lpstr>PowerPoint Presentation</vt:lpstr>
      <vt:lpstr>Schema</vt:lpstr>
      <vt:lpstr>PowerPoint Presentation</vt:lpstr>
      <vt:lpstr>PowerPoint Presentation</vt:lpstr>
      <vt:lpstr>SubQueries</vt:lpstr>
      <vt:lpstr>SubQueries</vt:lpstr>
      <vt:lpstr>PowerPoint Presentation</vt:lpstr>
      <vt:lpstr>correlated subquery </vt:lpstr>
      <vt:lpstr>CTE (Common Table Expression)</vt:lpstr>
      <vt:lpstr>PowerPoint Presentation</vt:lpstr>
      <vt:lpstr>Why Do We Need CTE In SQL Server? </vt:lpstr>
      <vt:lpstr>Advantages</vt:lpstr>
      <vt:lpstr> SQL TEMP TABLE </vt:lpstr>
      <vt:lpstr>PowerPoint Presentation</vt:lpstr>
      <vt:lpstr>PowerPoint Presentation</vt:lpstr>
      <vt:lpstr>PowerPoint Presentation</vt:lpstr>
      <vt:lpstr>Dynamic SQL</vt:lpstr>
      <vt:lpstr>PowerPoint Presentation</vt:lpstr>
      <vt:lpstr>Advantages and Disadvantages of Dynamic SQL</vt:lpstr>
      <vt:lpstr>Miscellaneous </vt:lpstr>
      <vt:lpstr>Bulk Insert</vt:lpstr>
      <vt:lpstr>Bulk insert (Another Approach)</vt:lpstr>
      <vt:lpstr>CASE Statement</vt:lpstr>
      <vt:lpstr>PowerPoint Presentation</vt:lpstr>
      <vt:lpstr>PowerPoint Presentation</vt:lpstr>
      <vt:lpstr>Example:</vt:lpstr>
      <vt:lpstr>Select TOP Clause</vt:lpstr>
      <vt:lpstr>PowerPoint Presentation</vt:lpstr>
      <vt:lpstr>PowerPoint Presentation</vt:lpstr>
      <vt:lpstr>INSERT INTO SELECT statement </vt:lpstr>
      <vt:lpstr>CREATE  And Drop DATABASE </vt:lpstr>
      <vt:lpstr>SQL Server XML Data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Correa</dc:creator>
  <cp:lastModifiedBy>Prabhakar Borra</cp:lastModifiedBy>
  <cp:revision>690</cp:revision>
  <cp:lastPrinted>2018-09-10T21:50:39Z</cp:lastPrinted>
  <dcterms:created xsi:type="dcterms:W3CDTF">2018-08-21T17:33:32Z</dcterms:created>
  <dcterms:modified xsi:type="dcterms:W3CDTF">2023-08-09T07:44:13Z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0x010100271F75A93D707E40B8BEBF5CED4CC2BA</vt:lpwstr>
  </property>
</Properties>
</file>