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6"/>
  </p:notesMasterIdLst>
  <p:handoutMasterIdLst>
    <p:handoutMasterId r:id="rId107"/>
  </p:handoutMasterIdLst>
  <p:sldIdLst>
    <p:sldId id="1652" r:id="rId5"/>
    <p:sldId id="1724" r:id="rId6"/>
    <p:sldId id="1784" r:id="rId7"/>
    <p:sldId id="1785" r:id="rId8"/>
    <p:sldId id="1681" r:id="rId9"/>
    <p:sldId id="1682" r:id="rId10"/>
    <p:sldId id="1683" r:id="rId11"/>
    <p:sldId id="1684" r:id="rId12"/>
    <p:sldId id="1685" r:id="rId13"/>
    <p:sldId id="1686" r:id="rId14"/>
    <p:sldId id="1688" r:id="rId15"/>
    <p:sldId id="1772" r:id="rId16"/>
    <p:sldId id="1773" r:id="rId17"/>
    <p:sldId id="1774" r:id="rId18"/>
    <p:sldId id="1780" r:id="rId19"/>
    <p:sldId id="1725" r:id="rId20"/>
    <p:sldId id="1689" r:id="rId21"/>
    <p:sldId id="1692" r:id="rId22"/>
    <p:sldId id="1690" r:id="rId23"/>
    <p:sldId id="1732" r:id="rId24"/>
    <p:sldId id="1775" r:id="rId25"/>
    <p:sldId id="1776" r:id="rId26"/>
    <p:sldId id="1778" r:id="rId27"/>
    <p:sldId id="1777" r:id="rId28"/>
    <p:sldId id="1733" r:id="rId29"/>
    <p:sldId id="1694" r:id="rId30"/>
    <p:sldId id="1779" r:id="rId31"/>
    <p:sldId id="1695" r:id="rId32"/>
    <p:sldId id="1726" r:id="rId33"/>
    <p:sldId id="1696" r:id="rId34"/>
    <p:sldId id="1698" r:id="rId35"/>
    <p:sldId id="1697" r:id="rId36"/>
    <p:sldId id="1699" r:id="rId37"/>
    <p:sldId id="1700" r:id="rId38"/>
    <p:sldId id="1701" r:id="rId39"/>
    <p:sldId id="1702" r:id="rId40"/>
    <p:sldId id="1783" r:id="rId41"/>
    <p:sldId id="1703" r:id="rId42"/>
    <p:sldId id="1727" r:id="rId43"/>
    <p:sldId id="1704" r:id="rId44"/>
    <p:sldId id="1705" r:id="rId45"/>
    <p:sldId id="1734" r:id="rId46"/>
    <p:sldId id="1747" r:id="rId47"/>
    <p:sldId id="1748" r:id="rId48"/>
    <p:sldId id="1749" r:id="rId49"/>
    <p:sldId id="1750" r:id="rId50"/>
    <p:sldId id="1755" r:id="rId51"/>
    <p:sldId id="1751" r:id="rId52"/>
    <p:sldId id="1752" r:id="rId53"/>
    <p:sldId id="1766" r:id="rId54"/>
    <p:sldId id="1768" r:id="rId55"/>
    <p:sldId id="1767" r:id="rId56"/>
    <p:sldId id="1753" r:id="rId57"/>
    <p:sldId id="1754" r:id="rId58"/>
    <p:sldId id="1756" r:id="rId59"/>
    <p:sldId id="1770" r:id="rId60"/>
    <p:sldId id="1706" r:id="rId61"/>
    <p:sldId id="1707" r:id="rId62"/>
    <p:sldId id="1769" r:id="rId63"/>
    <p:sldId id="1771" r:id="rId64"/>
    <p:sldId id="1729" r:id="rId65"/>
    <p:sldId id="1713" r:id="rId66"/>
    <p:sldId id="1709" r:id="rId67"/>
    <p:sldId id="1757" r:id="rId68"/>
    <p:sldId id="1758" r:id="rId69"/>
    <p:sldId id="1708" r:id="rId70"/>
    <p:sldId id="1760" r:id="rId71"/>
    <p:sldId id="1759" r:id="rId72"/>
    <p:sldId id="1761" r:id="rId73"/>
    <p:sldId id="1762" r:id="rId74"/>
    <p:sldId id="1763" r:id="rId75"/>
    <p:sldId id="1764" r:id="rId76"/>
    <p:sldId id="1711" r:id="rId77"/>
    <p:sldId id="1731" r:id="rId78"/>
    <p:sldId id="1712" r:id="rId79"/>
    <p:sldId id="1765" r:id="rId80"/>
    <p:sldId id="1730" r:id="rId81"/>
    <p:sldId id="1716" r:id="rId82"/>
    <p:sldId id="1715" r:id="rId83"/>
    <p:sldId id="1714" r:id="rId84"/>
    <p:sldId id="1717" r:id="rId85"/>
    <p:sldId id="1718" r:id="rId86"/>
    <p:sldId id="1719" r:id="rId87"/>
    <p:sldId id="1720" r:id="rId88"/>
    <p:sldId id="1721" r:id="rId89"/>
    <p:sldId id="1722" r:id="rId90"/>
    <p:sldId id="1723" r:id="rId91"/>
    <p:sldId id="1781" r:id="rId92"/>
    <p:sldId id="1738" r:id="rId93"/>
    <p:sldId id="1739" r:id="rId94"/>
    <p:sldId id="1735" r:id="rId95"/>
    <p:sldId id="1736" r:id="rId96"/>
    <p:sldId id="1737" r:id="rId97"/>
    <p:sldId id="1740" r:id="rId98"/>
    <p:sldId id="1741" r:id="rId99"/>
    <p:sldId id="1742" r:id="rId100"/>
    <p:sldId id="1744" r:id="rId101"/>
    <p:sldId id="1743" r:id="rId102"/>
    <p:sldId id="1745" r:id="rId103"/>
    <p:sldId id="1746" r:id="rId104"/>
    <p:sldId id="1650"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C74"/>
    <a:srgbClr val="125798"/>
    <a:srgbClr val="022D75"/>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412" autoAdjust="0"/>
  </p:normalViewPr>
  <p:slideViewPr>
    <p:cSldViewPr snapToGrid="0" snapToObjects="1" showGuides="1">
      <p:cViewPr varScale="1">
        <p:scale>
          <a:sx n="86" d="100"/>
          <a:sy n="86" d="100"/>
        </p:scale>
        <p:origin x="562"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6/11/relationships/changesInfo" Target="changesInfos/changesInfo1.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 Borra" userId="30c7e8c6-1bdf-4bf8-8a9e-2db6cf1ffabf" providerId="ADAL" clId="{7386349C-2CDD-46A1-BB77-80BFFEFD9DFE}"/>
    <pc:docChg chg="delSld">
      <pc:chgData name="Prabhakar Borra" userId="30c7e8c6-1bdf-4bf8-8a9e-2db6cf1ffabf" providerId="ADAL" clId="{7386349C-2CDD-46A1-BB77-80BFFEFD9DFE}" dt="2023-08-18T06:58:06.145" v="0" actId="2696"/>
      <pc:docMkLst>
        <pc:docMk/>
      </pc:docMkLst>
      <pc:sldChg chg="del">
        <pc:chgData name="Prabhakar Borra" userId="30c7e8c6-1bdf-4bf8-8a9e-2db6cf1ffabf" providerId="ADAL" clId="{7386349C-2CDD-46A1-BB77-80BFFEFD9DFE}" dt="2023-08-18T06:58:06.145" v="0" actId="2696"/>
        <pc:sldMkLst>
          <pc:docMk/>
          <pc:sldMk cId="3290368162" sldId="17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8/18/2023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https://www.sqlshack.com/sql-if-statement-introduction-and-overview/</a:t>
            </a:r>
          </a:p>
          <a:p>
            <a:r>
              <a:rPr lang="en-US" dirty="0"/>
              <a:t>https://www.wiseowl.co.uk/blog/s340/if-else.htm</a:t>
            </a:r>
          </a:p>
          <a:p>
            <a:r>
              <a:rPr lang="en-US" dirty="0"/>
              <a:t>Tutorials Teacher</a:t>
            </a:r>
          </a:p>
        </p:txBody>
      </p:sp>
      <p:sp>
        <p:nvSpPr>
          <p:cNvPr id="4" name="Slide Number Placeholder 3"/>
          <p:cNvSpPr>
            <a:spLocks noGrp="1"/>
          </p:cNvSpPr>
          <p:nvPr>
            <p:ph type="sldNum" sz="quarter" idx="5"/>
          </p:nvPr>
        </p:nvSpPr>
        <p:spPr/>
        <p:txBody>
          <a:bodyPr/>
          <a:lstStyle/>
          <a:p>
            <a:fld id="{01EDE7D6-B9F5-D840-9840-FB1876016570}" type="slidenum">
              <a:rPr lang="en-US" smtClean="0"/>
              <a:t>12</a:t>
            </a:fld>
            <a:endParaRPr lang="en-US"/>
          </a:p>
        </p:txBody>
      </p:sp>
    </p:spTree>
    <p:extLst>
      <p:ext uri="{BB962C8B-B14F-4D97-AF65-F5344CB8AC3E}">
        <p14:creationId xmlns:p14="http://schemas.microsoft.com/office/powerpoint/2010/main" val="4066321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97</a:t>
            </a:fld>
            <a:endParaRPr lang="en-US"/>
          </a:p>
        </p:txBody>
      </p:sp>
    </p:spTree>
    <p:extLst>
      <p:ext uri="{BB962C8B-B14F-4D97-AF65-F5344CB8AC3E}">
        <p14:creationId xmlns:p14="http://schemas.microsoft.com/office/powerpoint/2010/main" val="37903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https://www.youtube.com/watch?v=6hiNsfrauCs</a:t>
            </a:r>
          </a:p>
          <a:p>
            <a:r>
              <a:rPr lang="en-US" dirty="0"/>
              <a:t>https://www.c-sharpcorner.com/article/email-notification-on-sql-job-failure/</a:t>
            </a:r>
          </a:p>
        </p:txBody>
      </p:sp>
      <p:sp>
        <p:nvSpPr>
          <p:cNvPr id="4" name="Slide Number Placeholder 3"/>
          <p:cNvSpPr>
            <a:spLocks noGrp="1"/>
          </p:cNvSpPr>
          <p:nvPr>
            <p:ph type="sldNum" sz="quarter" idx="5"/>
          </p:nvPr>
        </p:nvSpPr>
        <p:spPr/>
        <p:txBody>
          <a:bodyPr/>
          <a:lstStyle/>
          <a:p>
            <a:fld id="{01EDE7D6-B9F5-D840-9840-FB1876016570}" type="slidenum">
              <a:rPr lang="en-US" smtClean="0"/>
              <a:t>98</a:t>
            </a:fld>
            <a:endParaRPr lang="en-US"/>
          </a:p>
        </p:txBody>
      </p:sp>
    </p:spTree>
    <p:extLst>
      <p:ext uri="{BB962C8B-B14F-4D97-AF65-F5344CB8AC3E}">
        <p14:creationId xmlns:p14="http://schemas.microsoft.com/office/powerpoint/2010/main" val="293282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https://mindmajix.com/sql-server-2019</a:t>
            </a:r>
          </a:p>
        </p:txBody>
      </p:sp>
      <p:sp>
        <p:nvSpPr>
          <p:cNvPr id="4" name="Slide Number Placeholder 3"/>
          <p:cNvSpPr>
            <a:spLocks noGrp="1"/>
          </p:cNvSpPr>
          <p:nvPr>
            <p:ph type="sldNum" sz="quarter" idx="5"/>
          </p:nvPr>
        </p:nvSpPr>
        <p:spPr/>
        <p:txBody>
          <a:bodyPr/>
          <a:lstStyle/>
          <a:p>
            <a:fld id="{01EDE7D6-B9F5-D840-9840-FB1876016570}" type="slidenum">
              <a:rPr lang="en-US" smtClean="0"/>
              <a:t>99</a:t>
            </a:fld>
            <a:endParaRPr lang="en-US"/>
          </a:p>
        </p:txBody>
      </p:sp>
    </p:spTree>
    <p:extLst>
      <p:ext uri="{BB962C8B-B14F-4D97-AF65-F5344CB8AC3E}">
        <p14:creationId xmlns:p14="http://schemas.microsoft.com/office/powerpoint/2010/main" val="328349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100</a:t>
            </a:fld>
            <a:endParaRPr lang="en-US"/>
          </a:p>
        </p:txBody>
      </p:sp>
    </p:spTree>
    <p:extLst>
      <p:ext uri="{BB962C8B-B14F-4D97-AF65-F5344CB8AC3E}">
        <p14:creationId xmlns:p14="http://schemas.microsoft.com/office/powerpoint/2010/main" val="77089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https://www.sqlshack.com/sql-while-loop-with-simple-examples/</a:t>
            </a:r>
          </a:p>
          <a:p>
            <a:r>
              <a:rPr lang="en-US" dirty="0"/>
              <a:t>https://www.tutorialsteacher.com/sqlserver/loops</a:t>
            </a:r>
          </a:p>
        </p:txBody>
      </p:sp>
      <p:sp>
        <p:nvSpPr>
          <p:cNvPr id="4" name="Slide Number Placeholder 3"/>
          <p:cNvSpPr>
            <a:spLocks noGrp="1"/>
          </p:cNvSpPr>
          <p:nvPr>
            <p:ph type="sldNum" sz="quarter" idx="5"/>
          </p:nvPr>
        </p:nvSpPr>
        <p:spPr/>
        <p:txBody>
          <a:bodyPr/>
          <a:lstStyle/>
          <a:p>
            <a:fld id="{01EDE7D6-B9F5-D840-9840-FB1876016570}" type="slidenum">
              <a:rPr lang="en-US" smtClean="0"/>
              <a:t>13</a:t>
            </a:fld>
            <a:endParaRPr lang="en-US"/>
          </a:p>
        </p:txBody>
      </p:sp>
    </p:spTree>
    <p:extLst>
      <p:ext uri="{BB962C8B-B14F-4D97-AF65-F5344CB8AC3E}">
        <p14:creationId xmlns:p14="http://schemas.microsoft.com/office/powerpoint/2010/main" val="3817856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19</a:t>
            </a:fld>
            <a:endParaRPr lang="en-US"/>
          </a:p>
        </p:txBody>
      </p:sp>
    </p:spTree>
    <p:extLst>
      <p:ext uri="{BB962C8B-B14F-4D97-AF65-F5344CB8AC3E}">
        <p14:creationId xmlns:p14="http://schemas.microsoft.com/office/powerpoint/2010/main" val="190082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21</a:t>
            </a:fld>
            <a:endParaRPr lang="en-US"/>
          </a:p>
        </p:txBody>
      </p:sp>
    </p:spTree>
    <p:extLst>
      <p:ext uri="{BB962C8B-B14F-4D97-AF65-F5344CB8AC3E}">
        <p14:creationId xmlns:p14="http://schemas.microsoft.com/office/powerpoint/2010/main" val="85166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https://zzzcode.ai/code-explain</a:t>
            </a:r>
          </a:p>
        </p:txBody>
      </p:sp>
      <p:sp>
        <p:nvSpPr>
          <p:cNvPr id="4" name="Slide Number Placeholder 3"/>
          <p:cNvSpPr>
            <a:spLocks noGrp="1"/>
          </p:cNvSpPr>
          <p:nvPr>
            <p:ph type="sldNum" sz="quarter" idx="5"/>
          </p:nvPr>
        </p:nvSpPr>
        <p:spPr/>
        <p:txBody>
          <a:bodyPr/>
          <a:lstStyle/>
          <a:p>
            <a:fld id="{01EDE7D6-B9F5-D840-9840-FB1876016570}" type="slidenum">
              <a:rPr lang="en-US" smtClean="0"/>
              <a:t>24</a:t>
            </a:fld>
            <a:endParaRPr lang="en-US"/>
          </a:p>
        </p:txBody>
      </p:sp>
    </p:spTree>
    <p:extLst>
      <p:ext uri="{BB962C8B-B14F-4D97-AF65-F5344CB8AC3E}">
        <p14:creationId xmlns:p14="http://schemas.microsoft.com/office/powerpoint/2010/main" val="3017485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https://engineeringinterviewquestions.com/mcqs-on-cursor-answers/</a:t>
            </a:r>
          </a:p>
        </p:txBody>
      </p:sp>
      <p:sp>
        <p:nvSpPr>
          <p:cNvPr id="4" name="Slide Number Placeholder 3"/>
          <p:cNvSpPr>
            <a:spLocks noGrp="1"/>
          </p:cNvSpPr>
          <p:nvPr>
            <p:ph type="sldNum" sz="quarter" idx="5"/>
          </p:nvPr>
        </p:nvSpPr>
        <p:spPr/>
        <p:txBody>
          <a:bodyPr/>
          <a:lstStyle/>
          <a:p>
            <a:fld id="{01EDE7D6-B9F5-D840-9840-FB1876016570}" type="slidenum">
              <a:rPr lang="en-US" smtClean="0"/>
              <a:t>27</a:t>
            </a:fld>
            <a:endParaRPr lang="en-US"/>
          </a:p>
        </p:txBody>
      </p:sp>
    </p:spTree>
    <p:extLst>
      <p:ext uri="{BB962C8B-B14F-4D97-AF65-F5344CB8AC3E}">
        <p14:creationId xmlns:p14="http://schemas.microsoft.com/office/powerpoint/2010/main" val="27149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https://www.interviewbit.com/sql-mcq/</a:t>
            </a:r>
          </a:p>
        </p:txBody>
      </p:sp>
      <p:sp>
        <p:nvSpPr>
          <p:cNvPr id="4" name="Slide Number Placeholder 3"/>
          <p:cNvSpPr>
            <a:spLocks noGrp="1"/>
          </p:cNvSpPr>
          <p:nvPr>
            <p:ph type="sldNum" sz="quarter" idx="5"/>
          </p:nvPr>
        </p:nvSpPr>
        <p:spPr/>
        <p:txBody>
          <a:bodyPr/>
          <a:lstStyle/>
          <a:p>
            <a:fld id="{01EDE7D6-B9F5-D840-9840-FB1876016570}" type="slidenum">
              <a:rPr lang="en-US" smtClean="0"/>
              <a:t>37</a:t>
            </a:fld>
            <a:endParaRPr lang="en-US"/>
          </a:p>
        </p:txBody>
      </p:sp>
    </p:spTree>
    <p:extLst>
      <p:ext uri="{BB962C8B-B14F-4D97-AF65-F5344CB8AC3E}">
        <p14:creationId xmlns:p14="http://schemas.microsoft.com/office/powerpoint/2010/main" val="379628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https://www.tutorialsteacher.com/sqlserver/dynamic-sql</a:t>
            </a:r>
          </a:p>
          <a:p>
            <a:r>
              <a:rPr lang="en-US" dirty="0"/>
              <a:t>https://www.youtube.com/watch?v=Kn2TratOqz4</a:t>
            </a:r>
          </a:p>
        </p:txBody>
      </p:sp>
      <p:sp>
        <p:nvSpPr>
          <p:cNvPr id="4" name="Slide Number Placeholder 3"/>
          <p:cNvSpPr>
            <a:spLocks noGrp="1"/>
          </p:cNvSpPr>
          <p:nvPr>
            <p:ph type="sldNum" sz="quarter" idx="5"/>
          </p:nvPr>
        </p:nvSpPr>
        <p:spPr/>
        <p:txBody>
          <a:bodyPr/>
          <a:lstStyle/>
          <a:p>
            <a:fld id="{01EDE7D6-B9F5-D840-9840-FB1876016570}" type="slidenum">
              <a:rPr lang="en-US" smtClean="0"/>
              <a:t>92</a:t>
            </a:fld>
            <a:endParaRPr lang="en-US"/>
          </a:p>
        </p:txBody>
      </p:sp>
    </p:spTree>
    <p:extLst>
      <p:ext uri="{BB962C8B-B14F-4D97-AF65-F5344CB8AC3E}">
        <p14:creationId xmlns:p14="http://schemas.microsoft.com/office/powerpoint/2010/main" val="414649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https://www.youtube.com/watch?v=A0rRXqzASdQ</a:t>
            </a:r>
          </a:p>
        </p:txBody>
      </p:sp>
      <p:sp>
        <p:nvSpPr>
          <p:cNvPr id="4" name="Slide Number Placeholder 3"/>
          <p:cNvSpPr>
            <a:spLocks noGrp="1"/>
          </p:cNvSpPr>
          <p:nvPr>
            <p:ph type="sldNum" sz="quarter" idx="5"/>
          </p:nvPr>
        </p:nvSpPr>
        <p:spPr/>
        <p:txBody>
          <a:bodyPr/>
          <a:lstStyle/>
          <a:p>
            <a:fld id="{01EDE7D6-B9F5-D840-9840-FB1876016570}" type="slidenum">
              <a:rPr lang="en-US" smtClean="0"/>
              <a:t>94</a:t>
            </a:fld>
            <a:endParaRPr lang="en-US"/>
          </a:p>
        </p:txBody>
      </p:sp>
    </p:spTree>
    <p:extLst>
      <p:ext uri="{BB962C8B-B14F-4D97-AF65-F5344CB8AC3E}">
        <p14:creationId xmlns:p14="http://schemas.microsoft.com/office/powerpoint/2010/main" val="2867572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qlservertutorial.net/sql-server-user-defined-functions/" TargetMode="Externa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p:txBody>
          <a:bodyPr/>
          <a:lstStyle/>
          <a:p>
            <a:pPr algn="ctr"/>
            <a:r>
              <a:rPr lang="en-US" sz="4800" dirty="0">
                <a:latin typeface="Calibri" panose="020F0502020204030204" pitchFamily="34" charset="0"/>
                <a:cs typeface="Calibri" panose="020F0502020204030204" pitchFamily="34" charset="0"/>
              </a:rPr>
              <a:t>T-SQL</a:t>
            </a:r>
          </a:p>
        </p:txBody>
      </p:sp>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1"/>
          </p:nvPr>
        </p:nvSpPr>
        <p:spPr/>
        <p:txBody>
          <a:bodyPr/>
          <a:lstStyle/>
          <a:p>
            <a:r>
              <a:rPr lang="en-US" dirty="0">
                <a:solidFill>
                  <a:srgbClr val="FFFFFF">
                    <a:lumMod val="75000"/>
                  </a:srgbClr>
                </a:solidFill>
              </a:rPr>
              <a:t>© 2022 Trellance, Inc. All rights reserved.</a:t>
            </a:r>
          </a:p>
        </p:txBody>
      </p:sp>
    </p:spTree>
    <p:extLst>
      <p:ext uri="{BB962C8B-B14F-4D97-AF65-F5344CB8AC3E}">
        <p14:creationId xmlns:p14="http://schemas.microsoft.com/office/powerpoint/2010/main" val="41154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611AF0-0C42-4E73-86A9-D0E1C0C3FABC}"/>
              </a:ext>
            </a:extLst>
          </p:cNvPr>
          <p:cNvSpPr>
            <a:spLocks noGrp="1"/>
          </p:cNvSpPr>
          <p:nvPr>
            <p:ph sz="quarter" idx="13"/>
          </p:nvPr>
        </p:nvSpPr>
        <p:spPr>
          <a:xfrm>
            <a:off x="548640" y="266331"/>
            <a:ext cx="10687175" cy="5933302"/>
          </a:xfrm>
        </p:spPr>
        <p:txBody>
          <a:bodyPr/>
          <a:lstStyle/>
          <a:p>
            <a:pPr marL="0" indent="0">
              <a:buNone/>
            </a:pPr>
            <a:r>
              <a:rPr lang="en-US" sz="1800" b="1" dirty="0">
                <a:solidFill>
                  <a:srgbClr val="022D75"/>
                </a:solidFill>
                <a:latin typeface="Calibri" panose="020F0502020204030204" pitchFamily="34" charset="0"/>
                <a:cs typeface="Calibri" panose="020F0502020204030204" pitchFamily="34" charset="0"/>
              </a:rPr>
              <a:t>Comments in SQL Server</a:t>
            </a:r>
          </a:p>
          <a:p>
            <a:pPr marL="0" indent="0">
              <a:buNone/>
            </a:pPr>
            <a:r>
              <a:rPr lang="en-US" sz="1800" dirty="0">
                <a:latin typeface="Calibri" panose="020F0502020204030204" pitchFamily="34" charset="0"/>
                <a:cs typeface="Calibri" panose="020F0502020204030204" pitchFamily="34" charset="0"/>
              </a:rPr>
              <a:t>  Two Types of Comments are available </a:t>
            </a:r>
          </a:p>
          <a:p>
            <a:pPr marL="0" indent="0">
              <a:buNone/>
            </a:pPr>
            <a:r>
              <a:rPr lang="en-US" sz="1800" dirty="0">
                <a:latin typeface="Calibri" panose="020F0502020204030204" pitchFamily="34" charset="0"/>
                <a:cs typeface="Calibri" panose="020F0502020204030204" pitchFamily="34" charset="0"/>
              </a:rPr>
              <a:t>        1. Single line comment </a:t>
            </a:r>
          </a:p>
          <a:p>
            <a:pPr marL="0" indent="0">
              <a:buNone/>
            </a:pPr>
            <a:r>
              <a:rPr lang="en-US" sz="1800" dirty="0">
                <a:latin typeface="Calibri" panose="020F0502020204030204" pitchFamily="34" charset="0"/>
                <a:cs typeface="Calibri" panose="020F0502020204030204" pitchFamily="34" charset="0"/>
              </a:rPr>
              <a:t>               Begin the comment with -- (two hyphens) </a:t>
            </a:r>
          </a:p>
          <a:p>
            <a:pPr marL="0" indent="0">
              <a:buNone/>
            </a:pPr>
            <a:r>
              <a:rPr lang="en-US" sz="1800" dirty="0">
                <a:latin typeface="Calibri" panose="020F0502020204030204" pitchFamily="34" charset="0"/>
                <a:cs typeface="Calibri" panose="020F0502020204030204" pitchFamily="34" charset="0"/>
              </a:rPr>
              <a:t>          2. Multiple line comment</a:t>
            </a:r>
          </a:p>
          <a:p>
            <a:pPr marL="0" indent="0">
              <a:buNone/>
            </a:pPr>
            <a:r>
              <a:rPr lang="en-US" sz="1800" dirty="0">
                <a:latin typeface="Calibri" panose="020F0502020204030204" pitchFamily="34" charset="0"/>
                <a:cs typeface="Calibri" panose="020F0502020204030204" pitchFamily="34" charset="0"/>
              </a:rPr>
              <a:t>                 /* -----------------</a:t>
            </a:r>
          </a:p>
          <a:p>
            <a:pPr marL="0" indent="0">
              <a:buNone/>
            </a:pPr>
            <a:r>
              <a:rPr lang="en-US" sz="1800" dirty="0">
                <a:latin typeface="Calibri" panose="020F0502020204030204" pitchFamily="34" charset="0"/>
                <a:cs typeface="Calibri" panose="020F0502020204030204" pitchFamily="34" charset="0"/>
              </a:rPr>
              <a:t>                             ----------------- */</a:t>
            </a:r>
          </a:p>
          <a:p>
            <a:pPr marL="0" indent="0">
              <a:buNone/>
            </a:pPr>
            <a:r>
              <a:rPr lang="en-US" sz="1800" dirty="0">
                <a:latin typeface="Calibri" panose="020F0502020204030204" pitchFamily="34" charset="0"/>
                <a:cs typeface="Calibri" panose="020F0502020204030204" pitchFamily="34" charset="0"/>
              </a:rPr>
              <a:t>  </a:t>
            </a:r>
            <a:r>
              <a:rPr lang="en-US" sz="1800" b="1" dirty="0">
                <a:solidFill>
                  <a:srgbClr val="022D75"/>
                </a:solidFill>
                <a:latin typeface="Calibri" panose="020F0502020204030204" pitchFamily="34" charset="0"/>
                <a:cs typeface="Calibri" panose="020F0502020204030204" pitchFamily="34" charset="0"/>
              </a:rPr>
              <a:t>BEGIN...END statement</a:t>
            </a:r>
          </a:p>
          <a:p>
            <a:pPr marL="0" indent="0">
              <a:buNone/>
            </a:pPr>
            <a:r>
              <a:rPr lang="en-US" sz="1800" dirty="0">
                <a:latin typeface="Calibri" panose="020F0502020204030204" pitchFamily="34" charset="0"/>
                <a:cs typeface="Calibri" panose="020F0502020204030204" pitchFamily="34" charset="0"/>
              </a:rPr>
              <a:t>      The BEGIN...END statement is used to define a statement block. </a:t>
            </a:r>
          </a:p>
          <a:p>
            <a:pPr marL="0" indent="0">
              <a:buNone/>
            </a:pPr>
            <a:r>
              <a:rPr lang="en-US" sz="1800" dirty="0">
                <a:latin typeface="Calibri" panose="020F0502020204030204" pitchFamily="34" charset="0"/>
                <a:cs typeface="Calibri" panose="020F0502020204030204" pitchFamily="34" charset="0"/>
              </a:rPr>
              <a:t>       A statement block consists of a set of SQL statements that execute together.</a:t>
            </a:r>
          </a:p>
        </p:txBody>
      </p:sp>
      <p:sp>
        <p:nvSpPr>
          <p:cNvPr id="4" name="Date Placeholder 3">
            <a:extLst>
              <a:ext uri="{FF2B5EF4-FFF2-40B4-BE49-F238E27FC236}">
                <a16:creationId xmlns:a16="http://schemas.microsoft.com/office/drawing/2014/main" id="{A1472C54-E472-4D13-9C54-464832BE315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F13F0FF-FFA5-4C9B-AA9A-E9C8CCFEC53B}"/>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FF72EC01-1794-4A4C-A650-E5770C865A7B}"/>
              </a:ext>
            </a:extLst>
          </p:cNvPr>
          <p:cNvSpPr>
            <a:spLocks noGrp="1"/>
          </p:cNvSpPr>
          <p:nvPr>
            <p:ph type="sldNum" sz="quarter" idx="16"/>
          </p:nvPr>
        </p:nvSpPr>
        <p:spPr/>
        <p:txBody>
          <a:bodyPr/>
          <a:lstStyle/>
          <a:p>
            <a:fld id="{2533969A-88D7-D043-9145-D433A02B4603}" type="slidenum">
              <a:rPr lang="en-US" smtClean="0"/>
              <a:pPr/>
              <a:t>10</a:t>
            </a:fld>
            <a:endParaRPr lang="en-US" dirty="0"/>
          </a:p>
        </p:txBody>
      </p:sp>
      <p:sp>
        <p:nvSpPr>
          <p:cNvPr id="3" name="Rectangle 2">
            <a:extLst>
              <a:ext uri="{FF2B5EF4-FFF2-40B4-BE49-F238E27FC236}">
                <a16:creationId xmlns:a16="http://schemas.microsoft.com/office/drawing/2014/main" id="{34C00ACF-E884-617E-A59B-ECE5BF5E114C}"/>
              </a:ext>
            </a:extLst>
          </p:cNvPr>
          <p:cNvSpPr/>
          <p:nvPr/>
        </p:nvSpPr>
        <p:spPr>
          <a:xfrm>
            <a:off x="6604986" y="5049854"/>
            <a:ext cx="4350059" cy="122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dirty="0">
                <a:solidFill>
                  <a:schemeClr val="bg2"/>
                </a:solidFill>
                <a:latin typeface="Calibri" panose="020F0502020204030204" pitchFamily="34" charset="0"/>
                <a:cs typeface="Calibri" panose="020F0502020204030204" pitchFamily="34" charset="0"/>
              </a:rPr>
              <a:t>BEGIN</a:t>
            </a:r>
          </a:p>
          <a:p>
            <a:pPr marL="0" indent="0" algn="ctr">
              <a:buNone/>
            </a:pPr>
            <a:r>
              <a:rPr lang="en-US" sz="1800" dirty="0">
                <a:solidFill>
                  <a:schemeClr val="bg2"/>
                </a:solidFill>
                <a:latin typeface="Calibri" panose="020F0502020204030204" pitchFamily="34" charset="0"/>
                <a:cs typeface="Calibri" panose="020F0502020204030204" pitchFamily="34" charset="0"/>
              </a:rPr>
              <a:t>    { </a:t>
            </a:r>
            <a:r>
              <a:rPr lang="en-US" sz="1800" dirty="0" err="1">
                <a:solidFill>
                  <a:schemeClr val="bg2"/>
                </a:solidFill>
                <a:latin typeface="Calibri" panose="020F0502020204030204" pitchFamily="34" charset="0"/>
                <a:cs typeface="Calibri" panose="020F0502020204030204" pitchFamily="34" charset="0"/>
              </a:rPr>
              <a:t>sql_statement</a:t>
            </a:r>
            <a:r>
              <a:rPr lang="en-US" sz="1800" dirty="0">
                <a:solidFill>
                  <a:schemeClr val="bg2"/>
                </a:solidFill>
                <a:latin typeface="Calibri" panose="020F0502020204030204" pitchFamily="34" charset="0"/>
                <a:cs typeface="Calibri" panose="020F0502020204030204" pitchFamily="34" charset="0"/>
              </a:rPr>
              <a:t> | </a:t>
            </a:r>
            <a:r>
              <a:rPr lang="en-US" sz="1800" dirty="0" err="1">
                <a:solidFill>
                  <a:schemeClr val="bg2"/>
                </a:solidFill>
                <a:latin typeface="Calibri" panose="020F0502020204030204" pitchFamily="34" charset="0"/>
                <a:cs typeface="Calibri" panose="020F0502020204030204" pitchFamily="34" charset="0"/>
              </a:rPr>
              <a:t>statement_block</a:t>
            </a:r>
            <a:r>
              <a:rPr lang="en-US" sz="1800" dirty="0">
                <a:solidFill>
                  <a:schemeClr val="bg2"/>
                </a:solidFill>
                <a:latin typeface="Calibri" panose="020F0502020204030204" pitchFamily="34" charset="0"/>
                <a:cs typeface="Calibri" panose="020F0502020204030204" pitchFamily="34" charset="0"/>
              </a:rPr>
              <a:t>}</a:t>
            </a:r>
          </a:p>
          <a:p>
            <a:pPr marL="0" indent="0" algn="ctr">
              <a:buNone/>
            </a:pPr>
            <a:r>
              <a:rPr lang="en-US" sz="1800" dirty="0">
                <a:solidFill>
                  <a:schemeClr val="bg2"/>
                </a:solidFill>
                <a:latin typeface="Calibri" panose="020F0502020204030204" pitchFamily="34" charset="0"/>
                <a:cs typeface="Calibri" panose="020F0502020204030204" pitchFamily="34" charset="0"/>
              </a:rPr>
              <a:t>END</a:t>
            </a:r>
          </a:p>
        </p:txBody>
      </p:sp>
      <p:sp>
        <p:nvSpPr>
          <p:cNvPr id="7" name="Arrow: Right 6">
            <a:extLst>
              <a:ext uri="{FF2B5EF4-FFF2-40B4-BE49-F238E27FC236}">
                <a16:creationId xmlns:a16="http://schemas.microsoft.com/office/drawing/2014/main" id="{EEE2C90E-5889-7945-F9C1-AE3266B8964A}"/>
              </a:ext>
            </a:extLst>
          </p:cNvPr>
          <p:cNvSpPr/>
          <p:nvPr/>
        </p:nvSpPr>
        <p:spPr>
          <a:xfrm>
            <a:off x="4172505" y="5379869"/>
            <a:ext cx="2151711" cy="514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 :</a:t>
            </a:r>
          </a:p>
        </p:txBody>
      </p:sp>
    </p:spTree>
    <p:extLst>
      <p:ext uri="{BB962C8B-B14F-4D97-AF65-F5344CB8AC3E}">
        <p14:creationId xmlns:p14="http://schemas.microsoft.com/office/powerpoint/2010/main" val="6376191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4F52DEB-50CB-E0AF-7843-368145E97B1D}"/>
              </a:ext>
            </a:extLst>
          </p:cNvPr>
          <p:cNvGraphicFramePr>
            <a:graphicFrameLocks noGrp="1"/>
          </p:cNvGraphicFramePr>
          <p:nvPr>
            <p:ph sz="quarter" idx="13"/>
            <p:extLst>
              <p:ext uri="{D42A27DB-BD31-4B8C-83A1-F6EECF244321}">
                <p14:modId xmlns:p14="http://schemas.microsoft.com/office/powerpoint/2010/main" val="284240192"/>
              </p:ext>
            </p:extLst>
          </p:nvPr>
        </p:nvGraphicFramePr>
        <p:xfrm>
          <a:off x="790575" y="1284514"/>
          <a:ext cx="9942738" cy="5087554"/>
        </p:xfrm>
        <a:graphic>
          <a:graphicData uri="http://schemas.openxmlformats.org/drawingml/2006/table">
            <a:tbl>
              <a:tblPr/>
              <a:tblGrid>
                <a:gridCol w="3314246">
                  <a:extLst>
                    <a:ext uri="{9D8B030D-6E8A-4147-A177-3AD203B41FA5}">
                      <a16:colId xmlns:a16="http://schemas.microsoft.com/office/drawing/2014/main" val="1233301329"/>
                    </a:ext>
                  </a:extLst>
                </a:gridCol>
                <a:gridCol w="3314246">
                  <a:extLst>
                    <a:ext uri="{9D8B030D-6E8A-4147-A177-3AD203B41FA5}">
                      <a16:colId xmlns:a16="http://schemas.microsoft.com/office/drawing/2014/main" val="3312769386"/>
                    </a:ext>
                  </a:extLst>
                </a:gridCol>
                <a:gridCol w="3314246">
                  <a:extLst>
                    <a:ext uri="{9D8B030D-6E8A-4147-A177-3AD203B41FA5}">
                      <a16:colId xmlns:a16="http://schemas.microsoft.com/office/drawing/2014/main" val="841932957"/>
                    </a:ext>
                  </a:extLst>
                </a:gridCol>
              </a:tblGrid>
              <a:tr h="277588">
                <a:tc>
                  <a:txBody>
                    <a:bodyPr/>
                    <a:lstStyle/>
                    <a:p>
                      <a:pPr algn="ctr"/>
                      <a:r>
                        <a:rPr lang="en-US" sz="1600" b="1">
                          <a:effectLst/>
                          <a:latin typeface="Georgia" panose="02040502050405020303" pitchFamily="18" charset="0"/>
                        </a:rPr>
                        <a:t>Topics</a:t>
                      </a:r>
                      <a:endParaRPr lang="en-US" sz="16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pPr algn="ctr"/>
                      <a:r>
                        <a:rPr lang="en-US" sz="1600" b="1">
                          <a:effectLst/>
                          <a:latin typeface="Georgia" panose="02040502050405020303" pitchFamily="18" charset="0"/>
                        </a:rPr>
                        <a:t>SQL Server 2017</a:t>
                      </a:r>
                      <a:endParaRPr lang="en-US" sz="16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pPr algn="ctr"/>
                      <a:r>
                        <a:rPr lang="en-US" sz="1600" b="1" dirty="0">
                          <a:effectLst/>
                          <a:latin typeface="Georgia" panose="02040502050405020303" pitchFamily="18" charset="0"/>
                        </a:rPr>
                        <a:t>SQL Server 2019</a:t>
                      </a:r>
                      <a:endParaRPr lang="en-US" sz="1600" dirty="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2577179363"/>
                  </a:ext>
                </a:extLst>
              </a:tr>
              <a:tr h="783801">
                <a:tc>
                  <a:txBody>
                    <a:bodyPr/>
                    <a:lstStyle/>
                    <a:p>
                      <a:r>
                        <a:rPr lang="en-US" sz="1400" b="1">
                          <a:effectLst/>
                          <a:latin typeface="Georgia" panose="02040502050405020303" pitchFamily="18" charset="0"/>
                        </a:rPr>
                        <a:t>Big Data clusters</a:t>
                      </a:r>
                      <a:endParaRPr lang="en-US" sz="14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Was not included</a:t>
                      </a: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A new feature of big data cluster incorporated to handle the big data problems</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853836430"/>
                  </a:ext>
                </a:extLst>
              </a:tr>
              <a:tr h="1371655">
                <a:tc>
                  <a:txBody>
                    <a:bodyPr/>
                    <a:lstStyle/>
                    <a:p>
                      <a:r>
                        <a:rPr lang="en-US" sz="1400" b="1" dirty="0">
                          <a:effectLst/>
                          <a:latin typeface="Georgia" panose="02040502050405020303" pitchFamily="18" charset="0"/>
                        </a:rPr>
                        <a:t>Security</a:t>
                      </a:r>
                      <a:endParaRPr lang="en-US" sz="1400" dirty="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dirty="0">
                          <a:effectLst/>
                          <a:latin typeface="Georgia" panose="02040502050405020303" pitchFamily="18" charset="0"/>
                        </a:rPr>
                        <a:t>Always Encrypted” feature encodes data. Encoded data cannot handle any mathematical or relational operations on them.</a:t>
                      </a: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“Secure Enclaves” improvises over the previously encoded data by allowing the basic mathematical or relational operations on encoded data.</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2097113119"/>
                  </a:ext>
                </a:extLst>
              </a:tr>
              <a:tr h="1077728">
                <a:tc>
                  <a:txBody>
                    <a:bodyPr/>
                    <a:lstStyle/>
                    <a:p>
                      <a:r>
                        <a:rPr lang="en-US" sz="1400" b="1">
                          <a:effectLst/>
                          <a:latin typeface="Georgia" panose="02040502050405020303" pitchFamily="18" charset="0"/>
                        </a:rPr>
                        <a:t>Intelligent Query Processing</a:t>
                      </a:r>
                      <a:endParaRPr lang="en-US" sz="14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dirty="0">
                          <a:effectLst/>
                          <a:latin typeface="Georgia" panose="02040502050405020303" pitchFamily="18" charset="0"/>
                        </a:rPr>
                        <a:t>Adaptive Joins in batch mode and memory feedback in batch mode supported.</a:t>
                      </a: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Along with previous version features, includes memory feedback in row store mode and Scalar UDF Inlining.</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2283633574"/>
                  </a:ext>
                </a:extLst>
              </a:tr>
              <a:tr h="489876">
                <a:tc>
                  <a:txBody>
                    <a:bodyPr/>
                    <a:lstStyle/>
                    <a:p>
                      <a:r>
                        <a:rPr lang="en-US" sz="1400" b="1">
                          <a:effectLst/>
                          <a:latin typeface="Georgia" panose="02040502050405020303" pitchFamily="18" charset="0"/>
                        </a:rPr>
                        <a:t>Indexes</a:t>
                      </a:r>
                      <a:endParaRPr lang="en-US" sz="14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Resumable Online Index Rebuilding</a:t>
                      </a: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Resumable Online Index Create</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2617171382"/>
                  </a:ext>
                </a:extLst>
              </a:tr>
              <a:tr h="728275">
                <a:tc>
                  <a:txBody>
                    <a:bodyPr/>
                    <a:lstStyle/>
                    <a:p>
                      <a:r>
                        <a:rPr lang="en-US" sz="1400" b="1">
                          <a:effectLst/>
                          <a:latin typeface="Georgia" panose="02040502050405020303" pitchFamily="18" charset="0"/>
                        </a:rPr>
                        <a:t>Always On availability groups</a:t>
                      </a:r>
                      <a:endParaRPr lang="en-US" sz="14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2 replicas</a:t>
                      </a:r>
                    </a:p>
                  </a:txBody>
                  <a:tcPr marL="49466" marR="49466" marT="24733" marB="24733" anchor="ctr">
                    <a:lnL>
                      <a:noFill/>
                    </a:lnL>
                    <a:lnR>
                      <a:noFill/>
                    </a:lnR>
                    <a:lnT>
                      <a:noFill/>
                    </a:lnT>
                    <a:lnB>
                      <a:noFill/>
                    </a:lnB>
                    <a:solidFill>
                      <a:srgbClr val="FFFFFF"/>
                    </a:solidFill>
                  </a:tcPr>
                </a:tc>
                <a:tc>
                  <a:txBody>
                    <a:bodyPr/>
                    <a:lstStyle/>
                    <a:p>
                      <a:r>
                        <a:rPr lang="en-US" sz="1400">
                          <a:effectLst/>
                          <a:latin typeface="Georgia" panose="02040502050405020303" pitchFamily="18" charset="0"/>
                        </a:rPr>
                        <a:t>5 replicas</a:t>
                      </a:r>
                    </a:p>
                    <a:p>
                      <a:r>
                        <a:rPr lang="en-US" sz="1400">
                          <a:effectLst/>
                          <a:latin typeface="Georgia" panose="02040502050405020303" pitchFamily="18" charset="0"/>
                        </a:rPr>
                        <a:t>Secondary to primary index replica redirection</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191596774"/>
                  </a:ext>
                </a:extLst>
              </a:tr>
              <a:tr h="342913">
                <a:tc>
                  <a:txBody>
                    <a:bodyPr/>
                    <a:lstStyle/>
                    <a:p>
                      <a:r>
                        <a:rPr lang="en-US" sz="1400" b="1">
                          <a:effectLst/>
                          <a:latin typeface="Georgia" panose="02040502050405020303" pitchFamily="18" charset="0"/>
                        </a:rPr>
                        <a:t>Linux</a:t>
                      </a:r>
                      <a:endParaRPr lang="en-US" sz="1400">
                        <a:effectLst/>
                        <a:latin typeface="Georgia" panose="02040502050405020303" pitchFamily="18" charset="0"/>
                      </a:endParaRPr>
                    </a:p>
                  </a:txBody>
                  <a:tcPr marL="49466" marR="49466" marT="24733" marB="24733" anchor="ctr">
                    <a:lnL>
                      <a:noFill/>
                    </a:lnL>
                    <a:lnR>
                      <a:noFill/>
                    </a:lnR>
                    <a:lnT>
                      <a:noFill/>
                    </a:lnT>
                    <a:lnB>
                      <a:noFill/>
                    </a:lnB>
                    <a:solidFill>
                      <a:srgbClr val="FFFFFF"/>
                    </a:solidFill>
                  </a:tcPr>
                </a:tc>
                <a:tc>
                  <a:txBody>
                    <a:bodyPr/>
                    <a:lstStyle/>
                    <a:p>
                      <a:r>
                        <a:rPr lang="en-US" sz="1400" dirty="0">
                          <a:effectLst/>
                          <a:latin typeface="Georgia" panose="02040502050405020303" pitchFamily="18" charset="0"/>
                        </a:rPr>
                        <a:t>Doesn’t support the OpenLDAP</a:t>
                      </a:r>
                    </a:p>
                  </a:txBody>
                  <a:tcPr marL="49466" marR="49466" marT="24733" marB="24733" anchor="ctr">
                    <a:lnL>
                      <a:noFill/>
                    </a:lnL>
                    <a:lnR>
                      <a:noFill/>
                    </a:lnR>
                    <a:lnT>
                      <a:noFill/>
                    </a:lnT>
                    <a:lnB>
                      <a:noFill/>
                    </a:lnB>
                    <a:solidFill>
                      <a:srgbClr val="FFFFFF"/>
                    </a:solidFill>
                  </a:tcPr>
                </a:tc>
                <a:tc>
                  <a:txBody>
                    <a:bodyPr/>
                    <a:lstStyle/>
                    <a:p>
                      <a:r>
                        <a:rPr lang="en-US" sz="1400" dirty="0">
                          <a:effectLst/>
                          <a:latin typeface="Georgia" panose="02040502050405020303" pitchFamily="18" charset="0"/>
                        </a:rPr>
                        <a:t>Supports OpenLDAP</a:t>
                      </a:r>
                    </a:p>
                  </a:txBody>
                  <a:tcPr marL="49466" marR="49466" marT="24733" marB="24733" anchor="ctr">
                    <a:lnL>
                      <a:noFill/>
                    </a:lnL>
                    <a:lnR>
                      <a:noFill/>
                    </a:lnR>
                    <a:lnT>
                      <a:noFill/>
                    </a:lnT>
                    <a:lnB>
                      <a:noFill/>
                    </a:lnB>
                    <a:solidFill>
                      <a:srgbClr val="FFFFFF"/>
                    </a:solidFill>
                  </a:tcPr>
                </a:tc>
                <a:extLst>
                  <a:ext uri="{0D108BD9-81ED-4DB2-BD59-A6C34878D82A}">
                    <a16:rowId xmlns:a16="http://schemas.microsoft.com/office/drawing/2014/main" val="1424258026"/>
                  </a:ext>
                </a:extLst>
              </a:tr>
            </a:tbl>
          </a:graphicData>
        </a:graphic>
      </p:graphicFrame>
      <p:sp>
        <p:nvSpPr>
          <p:cNvPr id="3" name="Title 2">
            <a:extLst>
              <a:ext uri="{FF2B5EF4-FFF2-40B4-BE49-F238E27FC236}">
                <a16:creationId xmlns:a16="http://schemas.microsoft.com/office/drawing/2014/main" id="{4FDCF6C2-D47C-B999-61EF-40E030E62CE7}"/>
              </a:ext>
            </a:extLst>
          </p:cNvPr>
          <p:cNvSpPr>
            <a:spLocks noGrp="1"/>
          </p:cNvSpPr>
          <p:nvPr>
            <p:ph type="title"/>
          </p:nvPr>
        </p:nvSpPr>
        <p:spPr>
          <a:xfrm>
            <a:off x="548640" y="488561"/>
            <a:ext cx="10687175" cy="523810"/>
          </a:xfrm>
        </p:spPr>
        <p:txBody>
          <a:bodyPr/>
          <a:lstStyle/>
          <a:p>
            <a:r>
              <a:rPr lang="en-US" dirty="0"/>
              <a:t>SQL Server 2017 vs 2019</a:t>
            </a:r>
          </a:p>
        </p:txBody>
      </p:sp>
      <p:sp>
        <p:nvSpPr>
          <p:cNvPr id="4" name="Date Placeholder 3">
            <a:extLst>
              <a:ext uri="{FF2B5EF4-FFF2-40B4-BE49-F238E27FC236}">
                <a16:creationId xmlns:a16="http://schemas.microsoft.com/office/drawing/2014/main" id="{27F933BB-CB05-0BDE-1FBB-9C23F22A6FA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00EAC7C-7B86-A00E-6AD8-3F129DF12CD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D93F6FD-74AB-EDB8-3A1E-F1F572394351}"/>
              </a:ext>
            </a:extLst>
          </p:cNvPr>
          <p:cNvSpPr>
            <a:spLocks noGrp="1"/>
          </p:cNvSpPr>
          <p:nvPr>
            <p:ph type="sldNum" sz="quarter" idx="16"/>
          </p:nvPr>
        </p:nvSpPr>
        <p:spPr/>
        <p:txBody>
          <a:bodyPr/>
          <a:lstStyle/>
          <a:p>
            <a:fld id="{2533969A-88D7-D043-9145-D433A02B4603}" type="slidenum">
              <a:rPr lang="en-US" smtClean="0"/>
              <a:pPr/>
              <a:t>100</a:t>
            </a:fld>
            <a:endParaRPr lang="en-US" dirty="0"/>
          </a:p>
        </p:txBody>
      </p:sp>
    </p:spTree>
    <p:extLst>
      <p:ext uri="{BB962C8B-B14F-4D97-AF65-F5344CB8AC3E}">
        <p14:creationId xmlns:p14="http://schemas.microsoft.com/office/powerpoint/2010/main" val="26518301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6" name="TextBox 5">
            <a:extLst>
              <a:ext uri="{FF2B5EF4-FFF2-40B4-BE49-F238E27FC236}">
                <a16:creationId xmlns:a16="http://schemas.microsoft.com/office/drawing/2014/main" id="{364A23B5-BE8D-4A43-BF3E-03CE637084AD}"/>
              </a:ext>
            </a:extLst>
          </p:cNvPr>
          <p:cNvSpPr txBox="1"/>
          <p:nvPr/>
        </p:nvSpPr>
        <p:spPr>
          <a:xfrm>
            <a:off x="798879" y="4279022"/>
            <a:ext cx="10594240" cy="646331"/>
          </a:xfrm>
          <a:prstGeom prst="rect">
            <a:avLst/>
          </a:prstGeom>
          <a:noFill/>
        </p:spPr>
        <p:txBody>
          <a:bodyPr wrap="square" lIns="91440" tIns="45720" rIns="91440" bIns="45720" rtlCol="0" anchor="t">
            <a:spAutoFit/>
          </a:bodyPr>
          <a:lstStyle/>
          <a:p>
            <a:pPr algn="ctr">
              <a:defRPr/>
            </a:pPr>
            <a:r>
              <a:rPr lang="en-US" sz="3600" b="1" dirty="0">
                <a:solidFill>
                  <a:schemeClr val="bg2"/>
                </a:solidFill>
                <a:ea typeface="+mn-lt"/>
                <a:cs typeface="+mn-lt"/>
              </a:rPr>
              <a:t>Thank you</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DF9494BD-ABA6-4F37-B0FF-A439E01CCEF9}"/>
              </a:ext>
            </a:extLst>
          </p:cNvPr>
          <p:cNvSpPr>
            <a:spLocks noGrp="1"/>
          </p:cNvSpPr>
          <p:nvPr>
            <p:ph type="title"/>
          </p:nvPr>
        </p:nvSpPr>
        <p:spPr>
          <a:xfrm>
            <a:off x="1098468" y="885651"/>
            <a:ext cx="3229803" cy="4624603"/>
          </a:xfrm>
        </p:spPr>
        <p:txBody>
          <a:bodyPr vert="horz" lIns="91440" tIns="45720" rIns="91440" bIns="45720" rtlCol="0" anchor="ctr">
            <a:normAutofit/>
          </a:bodyPr>
          <a:lstStyle/>
          <a:p>
            <a:br>
              <a:rPr lang="en-US" sz="4400" kern="1200">
                <a:solidFill>
                  <a:srgbClr val="FFFFFF"/>
                </a:solidFill>
                <a:latin typeface="+mj-lt"/>
                <a:ea typeface="+mj-ea"/>
                <a:cs typeface="+mj-cs"/>
              </a:rPr>
            </a:br>
            <a:r>
              <a:rPr lang="en-US" sz="4400" kern="1200">
                <a:solidFill>
                  <a:srgbClr val="FFFFFF"/>
                </a:solidFill>
                <a:latin typeface="+mj-lt"/>
                <a:ea typeface="+mj-ea"/>
                <a:cs typeface="+mj-cs"/>
              </a:rPr>
              <a:t>Control-of-flow statement</a:t>
            </a:r>
          </a:p>
        </p:txBody>
      </p:sp>
      <p:sp>
        <p:nvSpPr>
          <p:cNvPr id="2" name="Content Placeholder 1">
            <a:extLst>
              <a:ext uri="{FF2B5EF4-FFF2-40B4-BE49-F238E27FC236}">
                <a16:creationId xmlns:a16="http://schemas.microsoft.com/office/drawing/2014/main" id="{A5310D56-8228-4786-BB65-ED1391C0C62F}"/>
              </a:ext>
            </a:extLst>
          </p:cNvPr>
          <p:cNvSpPr>
            <a:spLocks noGrp="1"/>
          </p:cNvSpPr>
          <p:nvPr>
            <p:ph sz="quarter" idx="13"/>
          </p:nvPr>
        </p:nvSpPr>
        <p:spPr>
          <a:xfrm>
            <a:off x="4978708" y="885651"/>
            <a:ext cx="6525220" cy="4616849"/>
          </a:xfrm>
        </p:spPr>
        <p:txBody>
          <a:bodyPr vert="horz" lIns="91440" tIns="45720" rIns="91440" bIns="45720" rtlCol="0" anchor="ctr">
            <a:normAutofit/>
          </a:bodyPr>
          <a:lstStyle/>
          <a:p>
            <a:pPr marL="0">
              <a:lnSpc>
                <a:spcPct val="90000"/>
              </a:lnSpc>
              <a:buFont typeface="Arial" panose="020B0604020202020204" pitchFamily="34" charset="0"/>
              <a:buChar char="•"/>
            </a:pPr>
            <a:endParaRPr lang="en-US" sz="1900" dirty="0">
              <a:solidFill>
                <a:schemeClr val="tx1"/>
              </a:solidFill>
              <a:ea typeface="+mn-ea"/>
            </a:endParaRPr>
          </a:p>
          <a:p>
            <a:pPr>
              <a:lnSpc>
                <a:spcPct val="90000"/>
              </a:lnSpc>
              <a:buFont typeface="Arial" panose="020B0604020202020204" pitchFamily="34" charset="0"/>
              <a:buChar char="•"/>
            </a:pPr>
            <a:r>
              <a:rPr lang="en-US" sz="1900" b="1" dirty="0">
                <a:solidFill>
                  <a:schemeClr val="tx2"/>
                </a:solidFill>
                <a:latin typeface="Calibri" panose="020F0502020204030204" pitchFamily="34" charset="0"/>
                <a:ea typeface="+mn-ea"/>
                <a:cs typeface="Calibri" panose="020F0502020204030204" pitchFamily="34" charset="0"/>
              </a:rPr>
              <a:t>IF ELSE </a:t>
            </a:r>
            <a:r>
              <a:rPr lang="en-US" sz="1900" dirty="0">
                <a:solidFill>
                  <a:schemeClr val="tx2"/>
                </a:solidFill>
                <a:latin typeface="Calibri" panose="020F0502020204030204" pitchFamily="34" charset="0"/>
                <a:ea typeface="+mn-ea"/>
                <a:cs typeface="Calibri" panose="020F0502020204030204" pitchFamily="34" charset="0"/>
              </a:rPr>
              <a:t>– execute a statement block based on a condition.</a:t>
            </a:r>
          </a:p>
          <a:p>
            <a:pPr>
              <a:lnSpc>
                <a:spcPct val="90000"/>
              </a:lnSpc>
              <a:buFont typeface="Arial" panose="020B0604020202020204" pitchFamily="34" charset="0"/>
              <a:buChar char="•"/>
            </a:pPr>
            <a:endParaRPr lang="en-US" sz="1900" dirty="0">
              <a:solidFill>
                <a:schemeClr val="tx2"/>
              </a:solidFill>
              <a:latin typeface="Calibri" panose="020F0502020204030204" pitchFamily="34" charset="0"/>
              <a:ea typeface="+mn-ea"/>
              <a:cs typeface="Calibri" panose="020F0502020204030204" pitchFamily="34" charset="0"/>
            </a:endParaRPr>
          </a:p>
          <a:p>
            <a:pPr>
              <a:lnSpc>
                <a:spcPct val="90000"/>
              </a:lnSpc>
              <a:buFont typeface="Arial" panose="020B0604020202020204" pitchFamily="34" charset="0"/>
              <a:buChar char="•"/>
            </a:pPr>
            <a:r>
              <a:rPr lang="en-US" sz="1900" b="1" dirty="0">
                <a:solidFill>
                  <a:schemeClr val="tx2"/>
                </a:solidFill>
                <a:latin typeface="Calibri" panose="020F0502020204030204" pitchFamily="34" charset="0"/>
                <a:ea typeface="+mn-ea"/>
                <a:cs typeface="Calibri" panose="020F0502020204030204" pitchFamily="34" charset="0"/>
              </a:rPr>
              <a:t>WHILE</a:t>
            </a:r>
            <a:r>
              <a:rPr lang="en-US" sz="1900" dirty="0">
                <a:solidFill>
                  <a:schemeClr val="tx2"/>
                </a:solidFill>
                <a:latin typeface="Calibri" panose="020F0502020204030204" pitchFamily="34" charset="0"/>
                <a:ea typeface="+mn-ea"/>
                <a:cs typeface="Calibri" panose="020F0502020204030204" pitchFamily="34" charset="0"/>
              </a:rPr>
              <a:t> – repeatedly execute a set of statements based on a condition as long as the condition is true.</a:t>
            </a:r>
          </a:p>
          <a:p>
            <a:pPr>
              <a:lnSpc>
                <a:spcPct val="90000"/>
              </a:lnSpc>
              <a:buFont typeface="Arial" panose="020B0604020202020204" pitchFamily="34" charset="0"/>
              <a:buChar char="•"/>
            </a:pPr>
            <a:endParaRPr lang="en-US" sz="1900" dirty="0">
              <a:solidFill>
                <a:schemeClr val="tx2"/>
              </a:solidFill>
              <a:latin typeface="Calibri" panose="020F0502020204030204" pitchFamily="34" charset="0"/>
              <a:ea typeface="+mn-ea"/>
              <a:cs typeface="Calibri" panose="020F0502020204030204" pitchFamily="34" charset="0"/>
            </a:endParaRPr>
          </a:p>
          <a:p>
            <a:pPr>
              <a:lnSpc>
                <a:spcPct val="90000"/>
              </a:lnSpc>
              <a:buFont typeface="Arial" panose="020B0604020202020204" pitchFamily="34" charset="0"/>
              <a:buChar char="•"/>
            </a:pPr>
            <a:r>
              <a:rPr lang="en-US" sz="1900" b="1" dirty="0">
                <a:solidFill>
                  <a:schemeClr val="tx2"/>
                </a:solidFill>
                <a:latin typeface="Calibri" panose="020F0502020204030204" pitchFamily="34" charset="0"/>
                <a:ea typeface="+mn-ea"/>
                <a:cs typeface="Calibri" panose="020F0502020204030204" pitchFamily="34" charset="0"/>
              </a:rPr>
              <a:t>BREAK</a:t>
            </a:r>
            <a:r>
              <a:rPr lang="en-US" sz="1900" dirty="0">
                <a:solidFill>
                  <a:schemeClr val="tx2"/>
                </a:solidFill>
                <a:latin typeface="Calibri" panose="020F0502020204030204" pitchFamily="34" charset="0"/>
                <a:ea typeface="+mn-ea"/>
                <a:cs typeface="Calibri" panose="020F0502020204030204" pitchFamily="34" charset="0"/>
              </a:rPr>
              <a:t> – exit the loop immediately and skip the rest of the code after it within a loop.</a:t>
            </a:r>
          </a:p>
          <a:p>
            <a:pPr>
              <a:lnSpc>
                <a:spcPct val="90000"/>
              </a:lnSpc>
              <a:buFont typeface="Arial" panose="020B0604020202020204" pitchFamily="34" charset="0"/>
              <a:buChar char="•"/>
            </a:pPr>
            <a:endParaRPr lang="en-US" sz="1900" dirty="0">
              <a:solidFill>
                <a:schemeClr val="tx2"/>
              </a:solidFill>
              <a:latin typeface="Calibri" panose="020F0502020204030204" pitchFamily="34" charset="0"/>
              <a:ea typeface="+mn-ea"/>
              <a:cs typeface="Calibri" panose="020F0502020204030204" pitchFamily="34" charset="0"/>
            </a:endParaRPr>
          </a:p>
          <a:p>
            <a:pPr>
              <a:lnSpc>
                <a:spcPct val="90000"/>
              </a:lnSpc>
              <a:buFont typeface="Arial" panose="020B0604020202020204" pitchFamily="34" charset="0"/>
              <a:buChar char="•"/>
            </a:pPr>
            <a:r>
              <a:rPr lang="en-US" sz="1900" b="1" dirty="0">
                <a:solidFill>
                  <a:schemeClr val="tx2"/>
                </a:solidFill>
                <a:latin typeface="Calibri" panose="020F0502020204030204" pitchFamily="34" charset="0"/>
                <a:ea typeface="+mn-ea"/>
                <a:cs typeface="Calibri" panose="020F0502020204030204" pitchFamily="34" charset="0"/>
              </a:rPr>
              <a:t>CONTINUE</a:t>
            </a:r>
            <a:r>
              <a:rPr lang="en-US" sz="1900" dirty="0">
                <a:solidFill>
                  <a:schemeClr val="tx2"/>
                </a:solidFill>
                <a:latin typeface="Calibri" panose="020F0502020204030204" pitchFamily="34" charset="0"/>
                <a:ea typeface="+mn-ea"/>
                <a:cs typeface="Calibri" panose="020F0502020204030204" pitchFamily="34" charset="0"/>
              </a:rPr>
              <a:t> – skip the current iteration of the loop immediately and continue the next one.</a:t>
            </a:r>
          </a:p>
          <a:p>
            <a:pPr marL="0">
              <a:lnSpc>
                <a:spcPct val="90000"/>
              </a:lnSpc>
              <a:buFont typeface="Arial" panose="020B0604020202020204" pitchFamily="34" charset="0"/>
              <a:buChar char="•"/>
            </a:pPr>
            <a:endParaRPr lang="en-US" sz="1900" dirty="0">
              <a:solidFill>
                <a:schemeClr val="tx1"/>
              </a:solidFill>
              <a:ea typeface="+mn-ea"/>
            </a:endParaRPr>
          </a:p>
        </p:txBody>
      </p:sp>
      <p:sp>
        <p:nvSpPr>
          <p:cNvPr id="5" name="Footer Placeholder 4">
            <a:extLst>
              <a:ext uri="{FF2B5EF4-FFF2-40B4-BE49-F238E27FC236}">
                <a16:creationId xmlns:a16="http://schemas.microsoft.com/office/drawing/2014/main" id="{9EC591CB-1E92-437F-A66F-043785B2EF2F}"/>
              </a:ext>
            </a:extLst>
          </p:cNvPr>
          <p:cNvSpPr>
            <a:spLocks noGrp="1"/>
          </p:cNvSpPr>
          <p:nvPr>
            <p:ph type="ftr" sz="quarter" idx="15"/>
          </p:nvPr>
        </p:nvSpPr>
        <p:spPr>
          <a:xfrm>
            <a:off x="795528" y="6382512"/>
            <a:ext cx="6757416" cy="320040"/>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 2021 Trellance, Inc. All rights reserved.</a:t>
            </a:r>
          </a:p>
        </p:txBody>
      </p:sp>
      <p:sp>
        <p:nvSpPr>
          <p:cNvPr id="4" name="Date Placeholder 3">
            <a:extLst>
              <a:ext uri="{FF2B5EF4-FFF2-40B4-BE49-F238E27FC236}">
                <a16:creationId xmlns:a16="http://schemas.microsoft.com/office/drawing/2014/main" id="{10E72937-1CDA-4891-926E-94DB7438E930}"/>
              </a:ext>
            </a:extLst>
          </p:cNvPr>
          <p:cNvSpPr>
            <a:spLocks noGrp="1"/>
          </p:cNvSpPr>
          <p:nvPr>
            <p:ph type="dt" sz="half" idx="14"/>
          </p:nvPr>
        </p:nvSpPr>
        <p:spPr>
          <a:xfrm>
            <a:off x="7717536" y="6382512"/>
            <a:ext cx="2825496" cy="320040"/>
          </a:xfrm>
        </p:spPr>
        <p:txBody>
          <a:bodyPr vert="horz" lIns="91440" tIns="45720" rIns="91440" bIns="45720" rtlCol="0" anchor="ctr">
            <a:normAutofit/>
          </a:bodyPr>
          <a:lstStyle/>
          <a:p>
            <a:pPr algn="r">
              <a:spcAft>
                <a:spcPts val="600"/>
              </a:spcAft>
            </a:pPr>
            <a:fld id="{5A648A70-83CF-4E49-9808-06D21AC6D48F}" type="datetime4">
              <a:rPr lang="en-US" sz="1000">
                <a:solidFill>
                  <a:schemeClr val="tx1">
                    <a:tint val="75000"/>
                  </a:schemeClr>
                </a:solidFill>
                <a:latin typeface="+mn-lt"/>
                <a:cs typeface="+mn-cs"/>
              </a:rPr>
              <a:pPr algn="r">
                <a:spcAft>
                  <a:spcPts val="600"/>
                </a:spcAft>
              </a:pPr>
              <a:t>August 17, 2023</a:t>
            </a:fld>
            <a:endParaRPr lang="en-US" sz="1000">
              <a:solidFill>
                <a:schemeClr val="tx1">
                  <a:tint val="75000"/>
                </a:schemeClr>
              </a:solidFill>
              <a:latin typeface="+mn-lt"/>
              <a:cs typeface="+mn-cs"/>
            </a:endParaRPr>
          </a:p>
        </p:txBody>
      </p:sp>
      <p:sp>
        <p:nvSpPr>
          <p:cNvPr id="6" name="Slide Number Placeholder 5">
            <a:extLst>
              <a:ext uri="{FF2B5EF4-FFF2-40B4-BE49-F238E27FC236}">
                <a16:creationId xmlns:a16="http://schemas.microsoft.com/office/drawing/2014/main" id="{B120F57F-3B4E-4CF1-AB76-D9DE14F28DCA}"/>
              </a:ext>
            </a:extLst>
          </p:cNvPr>
          <p:cNvSpPr>
            <a:spLocks noGrp="1"/>
          </p:cNvSpPr>
          <p:nvPr>
            <p:ph type="sldNum" sz="quarter" idx="16"/>
          </p:nvPr>
        </p:nvSpPr>
        <p:spPr>
          <a:xfrm>
            <a:off x="10707624" y="6382512"/>
            <a:ext cx="685800" cy="320040"/>
          </a:xfrm>
        </p:spPr>
        <p:txBody>
          <a:bodyPr vert="horz" lIns="91440" tIns="45720" rIns="91440" bIns="45720" rtlCol="0" anchor="ctr">
            <a:normAutofit/>
          </a:bodyPr>
          <a:lstStyle/>
          <a:p>
            <a:pPr>
              <a:spcAft>
                <a:spcPts val="600"/>
              </a:spcAft>
            </a:pPr>
            <a:fld id="{2533969A-88D7-D043-9145-D433A02B4603}" type="slidenum">
              <a:rPr lang="en-US" sz="1000">
                <a:solidFill>
                  <a:schemeClr val="tx1">
                    <a:tint val="75000"/>
                  </a:schemeClr>
                </a:solidFill>
                <a:latin typeface="+mn-lt"/>
                <a:cs typeface="+mn-cs"/>
              </a:rPr>
              <a:pPr>
                <a:spcAft>
                  <a:spcPts val="600"/>
                </a:spcAft>
              </a:pPr>
              <a:t>11</a:t>
            </a:fld>
            <a:endParaRPr lang="en-US" sz="1000">
              <a:solidFill>
                <a:schemeClr val="tx1">
                  <a:tint val="75000"/>
                </a:schemeClr>
              </a:solidFill>
              <a:latin typeface="+mn-lt"/>
              <a:cs typeface="+mn-cs"/>
            </a:endParaRPr>
          </a:p>
        </p:txBody>
      </p:sp>
    </p:spTree>
    <p:extLst>
      <p:ext uri="{BB962C8B-B14F-4D97-AF65-F5344CB8AC3E}">
        <p14:creationId xmlns:p14="http://schemas.microsoft.com/office/powerpoint/2010/main" val="147223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1F33C8-87DF-A037-CB8C-DD770977B62D}"/>
              </a:ext>
            </a:extLst>
          </p:cNvPr>
          <p:cNvSpPr>
            <a:spLocks noGrp="1"/>
          </p:cNvSpPr>
          <p:nvPr>
            <p:ph sz="quarter" idx="13"/>
          </p:nvPr>
        </p:nvSpPr>
        <p:spPr>
          <a:xfrm>
            <a:off x="548640" y="1458686"/>
            <a:ext cx="10687175" cy="4795375"/>
          </a:xfrm>
        </p:spPr>
        <p:txBody>
          <a:bodyPr/>
          <a:lstStyle/>
          <a:p>
            <a:pPr marL="0" indent="0">
              <a:buNone/>
            </a:pPr>
            <a:r>
              <a:rPr lang="en-US" sz="2400" dirty="0">
                <a:latin typeface="Georgia" panose="02040502050405020303" pitchFamily="18" charset="0"/>
              </a:rPr>
              <a:t> IF Statement</a:t>
            </a: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r>
              <a:rPr lang="en-US" sz="2400" dirty="0">
                <a:latin typeface="Georgia" panose="02040502050405020303" pitchFamily="18" charset="0"/>
              </a:rPr>
              <a:t> IF ELSE Statement</a:t>
            </a: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r>
              <a:rPr lang="en-US" sz="2400" dirty="0">
                <a:latin typeface="Georgia" panose="02040502050405020303" pitchFamily="18" charset="0"/>
              </a:rPr>
              <a:t> </a:t>
            </a:r>
          </a:p>
        </p:txBody>
      </p:sp>
      <p:sp>
        <p:nvSpPr>
          <p:cNvPr id="3" name="Title 2">
            <a:extLst>
              <a:ext uri="{FF2B5EF4-FFF2-40B4-BE49-F238E27FC236}">
                <a16:creationId xmlns:a16="http://schemas.microsoft.com/office/drawing/2014/main" id="{6C68A6FC-E423-574A-9C9F-9FC709ED70E4}"/>
              </a:ext>
            </a:extLst>
          </p:cNvPr>
          <p:cNvSpPr>
            <a:spLocks noGrp="1"/>
          </p:cNvSpPr>
          <p:nvPr>
            <p:ph type="title"/>
          </p:nvPr>
        </p:nvSpPr>
        <p:spPr>
          <a:xfrm>
            <a:off x="548640" y="488561"/>
            <a:ext cx="10687175" cy="436725"/>
          </a:xfrm>
        </p:spPr>
        <p:txBody>
          <a:bodyPr/>
          <a:lstStyle/>
          <a:p>
            <a:r>
              <a:rPr lang="en-US" sz="2800" dirty="0">
                <a:latin typeface="Georgia" panose="02040502050405020303" pitchFamily="18" charset="0"/>
              </a:rPr>
              <a:t>Syntax for IF Else Statements</a:t>
            </a:r>
          </a:p>
        </p:txBody>
      </p:sp>
      <p:sp>
        <p:nvSpPr>
          <p:cNvPr id="4" name="Date Placeholder 3">
            <a:extLst>
              <a:ext uri="{FF2B5EF4-FFF2-40B4-BE49-F238E27FC236}">
                <a16:creationId xmlns:a16="http://schemas.microsoft.com/office/drawing/2014/main" id="{4ADA9E40-6D5F-FEB7-BF22-9BC53473E6A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B45D386-7C83-BD59-4141-08B221888D1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E5AEACB-B5AA-4732-072F-EC8DD79D3451}"/>
              </a:ext>
            </a:extLst>
          </p:cNvPr>
          <p:cNvSpPr>
            <a:spLocks noGrp="1"/>
          </p:cNvSpPr>
          <p:nvPr>
            <p:ph type="sldNum" sz="quarter" idx="16"/>
          </p:nvPr>
        </p:nvSpPr>
        <p:spPr/>
        <p:txBody>
          <a:bodyPr/>
          <a:lstStyle/>
          <a:p>
            <a:fld id="{2533969A-88D7-D043-9145-D433A02B4603}" type="slidenum">
              <a:rPr lang="en-US" smtClean="0"/>
              <a:pPr/>
              <a:t>12</a:t>
            </a:fld>
            <a:endParaRPr lang="en-US" dirty="0"/>
          </a:p>
        </p:txBody>
      </p:sp>
      <p:pic>
        <p:nvPicPr>
          <p:cNvPr id="8" name="Picture 7" descr="Text&#10;&#10;Description automatically generated with low confidence">
            <a:extLst>
              <a:ext uri="{FF2B5EF4-FFF2-40B4-BE49-F238E27FC236}">
                <a16:creationId xmlns:a16="http://schemas.microsoft.com/office/drawing/2014/main" id="{8C50BCA4-0BF8-111A-D98F-F2BBFDE858AC}"/>
              </a:ext>
            </a:extLst>
          </p:cNvPr>
          <p:cNvPicPr>
            <a:picLocks noChangeAspect="1"/>
          </p:cNvPicPr>
          <p:nvPr/>
        </p:nvPicPr>
        <p:blipFill>
          <a:blip r:embed="rId3"/>
          <a:stretch>
            <a:fillRect/>
          </a:stretch>
        </p:blipFill>
        <p:spPr>
          <a:xfrm>
            <a:off x="1603620" y="1964595"/>
            <a:ext cx="2994920" cy="1051651"/>
          </a:xfrm>
          <a:prstGeom prst="rect">
            <a:avLst/>
          </a:prstGeom>
        </p:spPr>
      </p:pic>
      <p:pic>
        <p:nvPicPr>
          <p:cNvPr id="10" name="Picture 9" descr="Text&#10;&#10;Description automatically generated">
            <a:extLst>
              <a:ext uri="{FF2B5EF4-FFF2-40B4-BE49-F238E27FC236}">
                <a16:creationId xmlns:a16="http://schemas.microsoft.com/office/drawing/2014/main" id="{6923ACD1-6552-007F-3E42-A28F27A44C6A}"/>
              </a:ext>
            </a:extLst>
          </p:cNvPr>
          <p:cNvPicPr>
            <a:picLocks noChangeAspect="1"/>
          </p:cNvPicPr>
          <p:nvPr/>
        </p:nvPicPr>
        <p:blipFill>
          <a:blip r:embed="rId4"/>
          <a:stretch>
            <a:fillRect/>
          </a:stretch>
        </p:blipFill>
        <p:spPr>
          <a:xfrm>
            <a:off x="2297837" y="3566066"/>
            <a:ext cx="3154953" cy="2164268"/>
          </a:xfrm>
          <a:prstGeom prst="rect">
            <a:avLst/>
          </a:prstGeom>
        </p:spPr>
      </p:pic>
      <p:cxnSp>
        <p:nvCxnSpPr>
          <p:cNvPr id="12" name="Straight Connector 11">
            <a:extLst>
              <a:ext uri="{FF2B5EF4-FFF2-40B4-BE49-F238E27FC236}">
                <a16:creationId xmlns:a16="http://schemas.microsoft.com/office/drawing/2014/main" id="{691847D7-D272-E3B9-C627-31810A20EEB1}"/>
              </a:ext>
            </a:extLst>
          </p:cNvPr>
          <p:cNvCxnSpPr/>
          <p:nvPr/>
        </p:nvCxnSpPr>
        <p:spPr>
          <a:xfrm flipH="1">
            <a:off x="6652126" y="1461515"/>
            <a:ext cx="76200" cy="4680857"/>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Graphical user interface, text, application&#10;&#10;Description automatically generated">
            <a:extLst>
              <a:ext uri="{FF2B5EF4-FFF2-40B4-BE49-F238E27FC236}">
                <a16:creationId xmlns:a16="http://schemas.microsoft.com/office/drawing/2014/main" id="{F1062335-0B8E-3F25-E397-2DE9D5DA3FBE}"/>
              </a:ext>
            </a:extLst>
          </p:cNvPr>
          <p:cNvPicPr>
            <a:picLocks noChangeAspect="1"/>
          </p:cNvPicPr>
          <p:nvPr/>
        </p:nvPicPr>
        <p:blipFill>
          <a:blip r:embed="rId5"/>
          <a:stretch>
            <a:fillRect/>
          </a:stretch>
        </p:blipFill>
        <p:spPr>
          <a:xfrm>
            <a:off x="7073361" y="2521672"/>
            <a:ext cx="4054191" cy="2560542"/>
          </a:xfrm>
          <a:prstGeom prst="rect">
            <a:avLst/>
          </a:prstGeom>
        </p:spPr>
      </p:pic>
      <p:sp>
        <p:nvSpPr>
          <p:cNvPr id="15" name="TextBox 14">
            <a:extLst>
              <a:ext uri="{FF2B5EF4-FFF2-40B4-BE49-F238E27FC236}">
                <a16:creationId xmlns:a16="http://schemas.microsoft.com/office/drawing/2014/main" id="{A2172350-AFAF-52DA-11AF-2FB820CBC03D}"/>
              </a:ext>
            </a:extLst>
          </p:cNvPr>
          <p:cNvSpPr txBox="1"/>
          <p:nvPr/>
        </p:nvSpPr>
        <p:spPr>
          <a:xfrm>
            <a:off x="7282543" y="1709057"/>
            <a:ext cx="2329543" cy="461665"/>
          </a:xfrm>
          <a:prstGeom prst="rect">
            <a:avLst/>
          </a:prstGeom>
          <a:noFill/>
        </p:spPr>
        <p:txBody>
          <a:bodyPr wrap="square" rtlCol="0">
            <a:spAutoFit/>
          </a:bodyPr>
          <a:lstStyle/>
          <a:p>
            <a:r>
              <a:rPr lang="en-US" sz="2400" b="1" dirty="0">
                <a:solidFill>
                  <a:schemeClr val="tx2"/>
                </a:solidFill>
                <a:latin typeface="Georgia" panose="02040502050405020303" pitchFamily="18" charset="0"/>
              </a:rPr>
              <a:t>Nested IF</a:t>
            </a:r>
          </a:p>
        </p:txBody>
      </p:sp>
    </p:spTree>
    <p:extLst>
      <p:ext uri="{BB962C8B-B14F-4D97-AF65-F5344CB8AC3E}">
        <p14:creationId xmlns:p14="http://schemas.microsoft.com/office/powerpoint/2010/main" val="82668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F4384-7FF5-E2A5-226D-E957363CED09}"/>
              </a:ext>
            </a:extLst>
          </p:cNvPr>
          <p:cNvSpPr>
            <a:spLocks noGrp="1"/>
          </p:cNvSpPr>
          <p:nvPr>
            <p:ph sz="quarter" idx="13"/>
          </p:nvPr>
        </p:nvSpPr>
        <p:spPr>
          <a:xfrm>
            <a:off x="548640" y="1012054"/>
            <a:ext cx="10687175" cy="5187578"/>
          </a:xfrm>
        </p:spPr>
        <p:txBody>
          <a:bodyPr/>
          <a:lstStyle/>
          <a:p>
            <a:pPr marL="0" indent="0">
              <a:buNone/>
            </a:pPr>
            <a:r>
              <a:rPr lang="en-US" sz="2000" b="1" dirty="0">
                <a:solidFill>
                  <a:schemeClr val="tx2"/>
                </a:solidFill>
                <a:latin typeface="Georgia" panose="02040502050405020303" pitchFamily="18" charset="0"/>
              </a:rPr>
              <a:t>Syntax :</a:t>
            </a:r>
          </a:p>
          <a:p>
            <a:pPr marL="0" indent="0">
              <a:buNone/>
            </a:pPr>
            <a:endParaRPr lang="en-US" dirty="0"/>
          </a:p>
        </p:txBody>
      </p:sp>
      <p:sp>
        <p:nvSpPr>
          <p:cNvPr id="3" name="Title 2">
            <a:extLst>
              <a:ext uri="{FF2B5EF4-FFF2-40B4-BE49-F238E27FC236}">
                <a16:creationId xmlns:a16="http://schemas.microsoft.com/office/drawing/2014/main" id="{785CD781-0A87-0A2C-C460-F0343AFD254B}"/>
              </a:ext>
            </a:extLst>
          </p:cNvPr>
          <p:cNvSpPr>
            <a:spLocks noGrp="1"/>
          </p:cNvSpPr>
          <p:nvPr>
            <p:ph type="title"/>
          </p:nvPr>
        </p:nvSpPr>
        <p:spPr>
          <a:xfrm>
            <a:off x="548640" y="488561"/>
            <a:ext cx="10687175" cy="523493"/>
          </a:xfrm>
        </p:spPr>
        <p:txBody>
          <a:bodyPr/>
          <a:lstStyle/>
          <a:p>
            <a:r>
              <a:rPr lang="en-US" dirty="0"/>
              <a:t>While Loop</a:t>
            </a:r>
          </a:p>
        </p:txBody>
      </p:sp>
      <p:sp>
        <p:nvSpPr>
          <p:cNvPr id="4" name="Date Placeholder 3">
            <a:extLst>
              <a:ext uri="{FF2B5EF4-FFF2-40B4-BE49-F238E27FC236}">
                <a16:creationId xmlns:a16="http://schemas.microsoft.com/office/drawing/2014/main" id="{A7A0708E-DEFD-13BA-8093-AA15DDC6668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C9F318F-AAC6-574E-880A-696167196CD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40C4767-9C4A-66DB-1DA1-32F7DC5F2FC6}"/>
              </a:ext>
            </a:extLst>
          </p:cNvPr>
          <p:cNvSpPr>
            <a:spLocks noGrp="1"/>
          </p:cNvSpPr>
          <p:nvPr>
            <p:ph type="sldNum" sz="quarter" idx="16"/>
          </p:nvPr>
        </p:nvSpPr>
        <p:spPr/>
        <p:txBody>
          <a:bodyPr/>
          <a:lstStyle/>
          <a:p>
            <a:fld id="{2533969A-88D7-D043-9145-D433A02B4603}" type="slidenum">
              <a:rPr lang="en-US" smtClean="0"/>
              <a:pPr/>
              <a:t>13</a:t>
            </a:fld>
            <a:endParaRPr lang="en-US" dirty="0"/>
          </a:p>
        </p:txBody>
      </p:sp>
      <p:pic>
        <p:nvPicPr>
          <p:cNvPr id="8" name="Picture 7" descr="Text&#10;&#10;Description automatically generated">
            <a:extLst>
              <a:ext uri="{FF2B5EF4-FFF2-40B4-BE49-F238E27FC236}">
                <a16:creationId xmlns:a16="http://schemas.microsoft.com/office/drawing/2014/main" id="{CE7611EE-8E3A-17F6-665E-15E3E837718C}"/>
              </a:ext>
            </a:extLst>
          </p:cNvPr>
          <p:cNvPicPr>
            <a:picLocks noChangeAspect="1"/>
          </p:cNvPicPr>
          <p:nvPr/>
        </p:nvPicPr>
        <p:blipFill>
          <a:blip r:embed="rId3"/>
          <a:stretch>
            <a:fillRect/>
          </a:stretch>
        </p:blipFill>
        <p:spPr>
          <a:xfrm>
            <a:off x="1247534" y="1793780"/>
            <a:ext cx="1707028" cy="624894"/>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4B43462B-8D34-4D3B-FE04-75C27FDA0C49}"/>
              </a:ext>
            </a:extLst>
          </p:cNvPr>
          <p:cNvPicPr>
            <a:picLocks noChangeAspect="1"/>
          </p:cNvPicPr>
          <p:nvPr/>
        </p:nvPicPr>
        <p:blipFill>
          <a:blip r:embed="rId4"/>
          <a:stretch>
            <a:fillRect/>
          </a:stretch>
        </p:blipFill>
        <p:spPr>
          <a:xfrm>
            <a:off x="665937" y="3193871"/>
            <a:ext cx="5966357" cy="1097375"/>
          </a:xfrm>
          <a:prstGeom prst="rect">
            <a:avLst/>
          </a:prstGeom>
        </p:spPr>
      </p:pic>
      <p:pic>
        <p:nvPicPr>
          <p:cNvPr id="12" name="Picture 11" descr="Graphical user interface, text&#10;&#10;Description automatically generated with medium confidence">
            <a:extLst>
              <a:ext uri="{FF2B5EF4-FFF2-40B4-BE49-F238E27FC236}">
                <a16:creationId xmlns:a16="http://schemas.microsoft.com/office/drawing/2014/main" id="{2C0203F4-F7BD-65DD-09B6-CA684AD131B6}"/>
              </a:ext>
            </a:extLst>
          </p:cNvPr>
          <p:cNvPicPr>
            <a:picLocks noChangeAspect="1"/>
          </p:cNvPicPr>
          <p:nvPr/>
        </p:nvPicPr>
        <p:blipFill>
          <a:blip r:embed="rId5"/>
          <a:stretch>
            <a:fillRect/>
          </a:stretch>
        </p:blipFill>
        <p:spPr>
          <a:xfrm>
            <a:off x="665937" y="4633624"/>
            <a:ext cx="6599492" cy="1600339"/>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4B5DD451-0F98-F859-EB32-B63B7A636260}"/>
              </a:ext>
            </a:extLst>
          </p:cNvPr>
          <p:cNvPicPr>
            <a:picLocks noChangeAspect="1"/>
          </p:cNvPicPr>
          <p:nvPr/>
        </p:nvPicPr>
        <p:blipFill>
          <a:blip r:embed="rId6"/>
          <a:stretch>
            <a:fillRect/>
          </a:stretch>
        </p:blipFill>
        <p:spPr>
          <a:xfrm>
            <a:off x="6749591" y="2146621"/>
            <a:ext cx="5853110" cy="1836579"/>
          </a:xfrm>
          <a:prstGeom prst="rect">
            <a:avLst/>
          </a:prstGeom>
        </p:spPr>
      </p:pic>
      <p:sp>
        <p:nvSpPr>
          <p:cNvPr id="15" name="TextBox 14">
            <a:extLst>
              <a:ext uri="{FF2B5EF4-FFF2-40B4-BE49-F238E27FC236}">
                <a16:creationId xmlns:a16="http://schemas.microsoft.com/office/drawing/2014/main" id="{B12CAFC7-56C1-4F64-0823-792975281680}"/>
              </a:ext>
            </a:extLst>
          </p:cNvPr>
          <p:cNvSpPr txBox="1"/>
          <p:nvPr/>
        </p:nvSpPr>
        <p:spPr>
          <a:xfrm>
            <a:off x="886120" y="2762054"/>
            <a:ext cx="1904214" cy="369332"/>
          </a:xfrm>
          <a:prstGeom prst="rect">
            <a:avLst/>
          </a:prstGeom>
          <a:noFill/>
        </p:spPr>
        <p:txBody>
          <a:bodyPr wrap="square" rtlCol="0">
            <a:spAutoFit/>
          </a:bodyPr>
          <a:lstStyle/>
          <a:p>
            <a:r>
              <a:rPr lang="en-US" dirty="0"/>
              <a:t>Example</a:t>
            </a:r>
          </a:p>
        </p:txBody>
      </p:sp>
      <p:sp>
        <p:nvSpPr>
          <p:cNvPr id="16" name="TextBox 15">
            <a:extLst>
              <a:ext uri="{FF2B5EF4-FFF2-40B4-BE49-F238E27FC236}">
                <a16:creationId xmlns:a16="http://schemas.microsoft.com/office/drawing/2014/main" id="{2741561A-0556-85EE-7F7D-6AA5AE4C205C}"/>
              </a:ext>
            </a:extLst>
          </p:cNvPr>
          <p:cNvSpPr txBox="1"/>
          <p:nvPr/>
        </p:nvSpPr>
        <p:spPr>
          <a:xfrm>
            <a:off x="1247534" y="4298623"/>
            <a:ext cx="2089555" cy="369332"/>
          </a:xfrm>
          <a:prstGeom prst="rect">
            <a:avLst/>
          </a:prstGeom>
          <a:noFill/>
        </p:spPr>
        <p:txBody>
          <a:bodyPr wrap="square" rtlCol="0">
            <a:spAutoFit/>
          </a:bodyPr>
          <a:lstStyle/>
          <a:p>
            <a:r>
              <a:rPr lang="en-US" dirty="0"/>
              <a:t>While with Break</a:t>
            </a:r>
          </a:p>
        </p:txBody>
      </p:sp>
      <p:sp>
        <p:nvSpPr>
          <p:cNvPr id="17" name="TextBox 16">
            <a:extLst>
              <a:ext uri="{FF2B5EF4-FFF2-40B4-BE49-F238E27FC236}">
                <a16:creationId xmlns:a16="http://schemas.microsoft.com/office/drawing/2014/main" id="{C73EB6F4-40FB-C00B-01C2-433A6E1E3ED6}"/>
              </a:ext>
            </a:extLst>
          </p:cNvPr>
          <p:cNvSpPr txBox="1"/>
          <p:nvPr/>
        </p:nvSpPr>
        <p:spPr>
          <a:xfrm>
            <a:off x="6749591" y="1611984"/>
            <a:ext cx="2413263" cy="369332"/>
          </a:xfrm>
          <a:prstGeom prst="rect">
            <a:avLst/>
          </a:prstGeom>
          <a:noFill/>
        </p:spPr>
        <p:txBody>
          <a:bodyPr wrap="square" rtlCol="0">
            <a:spAutoFit/>
          </a:bodyPr>
          <a:lstStyle/>
          <a:p>
            <a:r>
              <a:rPr lang="en-US" dirty="0"/>
              <a:t>While with Continue</a:t>
            </a:r>
          </a:p>
        </p:txBody>
      </p:sp>
    </p:spTree>
    <p:extLst>
      <p:ext uri="{BB962C8B-B14F-4D97-AF65-F5344CB8AC3E}">
        <p14:creationId xmlns:p14="http://schemas.microsoft.com/office/powerpoint/2010/main" val="410103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062E41-C2F4-71DB-363C-84E772944C49}"/>
              </a:ext>
            </a:extLst>
          </p:cNvPr>
          <p:cNvSpPr>
            <a:spLocks noGrp="1"/>
          </p:cNvSpPr>
          <p:nvPr>
            <p:ph sz="quarter" idx="13"/>
          </p:nvPr>
        </p:nvSpPr>
        <p:spPr>
          <a:xfrm>
            <a:off x="548640" y="1045029"/>
            <a:ext cx="10687175" cy="5154603"/>
          </a:xfrm>
        </p:spPr>
        <p:txBody>
          <a:bodyPr/>
          <a:lstStyle/>
          <a:p>
            <a:pPr marL="0" indent="0">
              <a:buNone/>
            </a:pPr>
            <a:r>
              <a:rPr lang="en-US" sz="1600" dirty="0">
                <a:latin typeface="Georgia" panose="02040502050405020303" pitchFamily="18" charset="0"/>
              </a:rPr>
              <a:t>1. What is the full form of T-SQL?</a:t>
            </a:r>
          </a:p>
          <a:p>
            <a:pPr marL="0" indent="0">
              <a:buNone/>
            </a:pPr>
            <a:r>
              <a:rPr lang="en-US" sz="1600" dirty="0">
                <a:latin typeface="Georgia" panose="02040502050405020303" pitchFamily="18" charset="0"/>
              </a:rPr>
              <a:t>         a) Transact Structured Query Language</a:t>
            </a:r>
          </a:p>
          <a:p>
            <a:pPr marL="0" indent="0">
              <a:buNone/>
            </a:pPr>
            <a:r>
              <a:rPr lang="en-US" sz="1600" dirty="0">
                <a:latin typeface="Georgia" panose="02040502050405020303" pitchFamily="18" charset="0"/>
              </a:rPr>
              <a:t>          b) Transaction Structure Query Language</a:t>
            </a:r>
          </a:p>
          <a:p>
            <a:pPr marL="0" indent="0">
              <a:buNone/>
            </a:pPr>
            <a:r>
              <a:rPr lang="en-US" sz="1600" dirty="0">
                <a:latin typeface="Georgia" panose="02040502050405020303" pitchFamily="18" charset="0"/>
              </a:rPr>
              <a:t>          c)  Transcript Structure Query Language</a:t>
            </a:r>
          </a:p>
          <a:p>
            <a:pPr marL="0" indent="0">
              <a:buNone/>
            </a:pPr>
            <a:r>
              <a:rPr lang="en-US" sz="1600" dirty="0">
                <a:latin typeface="Georgia" panose="02040502050405020303" pitchFamily="18" charset="0"/>
              </a:rPr>
              <a:t>2.Is T-SQL a nonprocedural language?</a:t>
            </a:r>
          </a:p>
          <a:p>
            <a:pPr marL="0" indent="0">
              <a:buNone/>
            </a:pPr>
            <a:r>
              <a:rPr lang="en-US" sz="1600" dirty="0">
                <a:latin typeface="Georgia" panose="02040502050405020303" pitchFamily="18" charset="0"/>
              </a:rPr>
              <a:t>                a)        Yes                                b) No</a:t>
            </a:r>
          </a:p>
          <a:p>
            <a:pPr marL="0" indent="0">
              <a:buNone/>
            </a:pPr>
            <a:r>
              <a:rPr lang="en-US" sz="1600" dirty="0">
                <a:latin typeface="Georgia" panose="02040502050405020303" pitchFamily="18" charset="0"/>
              </a:rPr>
              <a:t>Which of the following is valid variable declaration in T-SQL ?</a:t>
            </a:r>
          </a:p>
          <a:p>
            <a:pPr marL="0" indent="0">
              <a:buNone/>
            </a:pPr>
            <a:r>
              <a:rPr lang="en-US" sz="1600" dirty="0">
                <a:latin typeface="Georgia" panose="02040502050405020303" pitchFamily="18" charset="0"/>
              </a:rPr>
              <a:t>a) set @id      b) declare @id    C) print @id    d)  declare id</a:t>
            </a:r>
          </a:p>
          <a:p>
            <a:pPr marL="0" indent="0">
              <a:buNone/>
            </a:pPr>
            <a:r>
              <a:rPr lang="en-US" sz="1600" dirty="0">
                <a:latin typeface="Georgia" panose="02040502050405020303" pitchFamily="18" charset="0"/>
              </a:rPr>
              <a:t>Which of the following is a proprietary extension of SQL for Microsoft SQL Server?</a:t>
            </a:r>
          </a:p>
          <a:p>
            <a:pPr marL="0" indent="0">
              <a:buNone/>
            </a:pPr>
            <a:r>
              <a:rPr lang="en-US" sz="1600" dirty="0">
                <a:latin typeface="Georgia" panose="02040502050405020303" pitchFamily="18" charset="0"/>
              </a:rPr>
              <a:t>a) PL/SQL     b) PostgreSQL   c) T-SQL    d) P-SQL</a:t>
            </a:r>
          </a:p>
          <a:p>
            <a:pPr marL="0" indent="0">
              <a:buNone/>
            </a:pPr>
            <a:r>
              <a:rPr lang="en-US" sz="1600" dirty="0">
                <a:latin typeface="Georgia" panose="02040502050405020303" pitchFamily="18" charset="0"/>
              </a:rPr>
              <a:t>The below ways we can assign the values to the variables in T-SQL ?</a:t>
            </a:r>
          </a:p>
          <a:p>
            <a:pPr marL="0" indent="0">
              <a:buNone/>
            </a:pPr>
            <a:r>
              <a:rPr lang="en-US" sz="1600" dirty="0">
                <a:latin typeface="Georgia" panose="02040502050405020303" pitchFamily="18" charset="0"/>
              </a:rPr>
              <a:t> a)variable declaration time    b) using set keyword   c) using select keyword   d) all of the above</a:t>
            </a:r>
          </a:p>
          <a:p>
            <a:pPr marL="0" indent="0">
              <a:buNone/>
            </a:pPr>
            <a:endParaRPr lang="en-US" sz="1600" dirty="0">
              <a:latin typeface="Georgia" panose="02040502050405020303" pitchFamily="18" charset="0"/>
            </a:endParaRPr>
          </a:p>
          <a:p>
            <a:pPr marL="0" indent="0">
              <a:buNone/>
            </a:pPr>
            <a:endParaRPr lang="en-US" sz="1600" dirty="0">
              <a:latin typeface="Georgia" panose="02040502050405020303" pitchFamily="18" charset="0"/>
            </a:endParaRPr>
          </a:p>
          <a:p>
            <a:pPr marL="0" indent="0">
              <a:buNone/>
            </a:pPr>
            <a:endParaRPr lang="en-US" dirty="0"/>
          </a:p>
        </p:txBody>
      </p:sp>
      <p:sp>
        <p:nvSpPr>
          <p:cNvPr id="3" name="Title 2">
            <a:extLst>
              <a:ext uri="{FF2B5EF4-FFF2-40B4-BE49-F238E27FC236}">
                <a16:creationId xmlns:a16="http://schemas.microsoft.com/office/drawing/2014/main" id="{A0601E42-5000-A01E-D223-F8A782BBC85F}"/>
              </a:ext>
            </a:extLst>
          </p:cNvPr>
          <p:cNvSpPr>
            <a:spLocks noGrp="1"/>
          </p:cNvSpPr>
          <p:nvPr>
            <p:ph type="title"/>
          </p:nvPr>
        </p:nvSpPr>
        <p:spPr>
          <a:xfrm>
            <a:off x="548640" y="488561"/>
            <a:ext cx="10687175" cy="556468"/>
          </a:xfrm>
        </p:spPr>
        <p:txBody>
          <a:bodyPr/>
          <a:lstStyle/>
          <a:p>
            <a:r>
              <a:rPr lang="en-US" dirty="0"/>
              <a:t>Quiz Time</a:t>
            </a:r>
          </a:p>
        </p:txBody>
      </p:sp>
      <p:sp>
        <p:nvSpPr>
          <p:cNvPr id="4" name="Date Placeholder 3">
            <a:extLst>
              <a:ext uri="{FF2B5EF4-FFF2-40B4-BE49-F238E27FC236}">
                <a16:creationId xmlns:a16="http://schemas.microsoft.com/office/drawing/2014/main" id="{F057A488-EFFE-D58E-2750-23B8B532F2D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4BE700B-86EA-ED0E-7D57-BED83772DED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91A5418-89ED-BE85-5D55-E9BA6A954869}"/>
              </a:ext>
            </a:extLst>
          </p:cNvPr>
          <p:cNvSpPr>
            <a:spLocks noGrp="1"/>
          </p:cNvSpPr>
          <p:nvPr>
            <p:ph type="sldNum" sz="quarter" idx="16"/>
          </p:nvPr>
        </p:nvSpPr>
        <p:spPr/>
        <p:txBody>
          <a:bodyPr/>
          <a:lstStyle/>
          <a:p>
            <a:fld id="{2533969A-88D7-D043-9145-D433A02B4603}" type="slidenum">
              <a:rPr lang="en-US" smtClean="0"/>
              <a:pPr/>
              <a:t>14</a:t>
            </a:fld>
            <a:endParaRPr lang="en-US" dirty="0"/>
          </a:p>
        </p:txBody>
      </p:sp>
    </p:spTree>
    <p:extLst>
      <p:ext uri="{BB962C8B-B14F-4D97-AF65-F5344CB8AC3E}">
        <p14:creationId xmlns:p14="http://schemas.microsoft.com/office/powerpoint/2010/main" val="120001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F84DA-C4C3-A274-9074-87474FF58552}"/>
              </a:ext>
            </a:extLst>
          </p:cNvPr>
          <p:cNvSpPr>
            <a:spLocks noGrp="1"/>
          </p:cNvSpPr>
          <p:nvPr>
            <p:ph sz="quarter" idx="13"/>
          </p:nvPr>
        </p:nvSpPr>
        <p:spPr>
          <a:xfrm>
            <a:off x="548640" y="1055914"/>
            <a:ext cx="10687175" cy="5143718"/>
          </a:xfrm>
        </p:spPr>
        <p:txBody>
          <a:bodyPr/>
          <a:lstStyle/>
          <a:p>
            <a:pPr marL="0" indent="0">
              <a:buNone/>
            </a:pPr>
            <a:r>
              <a:rPr lang="en-US" sz="1800" dirty="0">
                <a:latin typeface="Georgia" panose="02040502050405020303" pitchFamily="18" charset="0"/>
              </a:rPr>
              <a:t>6. Which of the following is valid global variable ? </a:t>
            </a:r>
          </a:p>
          <a:p>
            <a:pPr marL="0" indent="0">
              <a:buNone/>
            </a:pPr>
            <a:r>
              <a:rPr lang="en-US" sz="1800" dirty="0">
                <a:latin typeface="Georgia" panose="02040502050405020303" pitchFamily="18" charset="0"/>
              </a:rPr>
              <a:t>          a) @timestamp     b) @name   c)@@version  d)@@servername</a:t>
            </a:r>
          </a:p>
          <a:p>
            <a:pPr marL="0" indent="0">
              <a:buNone/>
            </a:pPr>
            <a:r>
              <a:rPr lang="en-US" sz="1800" dirty="0">
                <a:latin typeface="Georgia" panose="02040502050405020303" pitchFamily="18" charset="0"/>
              </a:rPr>
              <a:t> 7. The below statement is True or False</a:t>
            </a:r>
          </a:p>
          <a:p>
            <a:pPr marL="0" indent="0">
              <a:buNone/>
            </a:pPr>
            <a:r>
              <a:rPr lang="en-US" sz="1800" dirty="0">
                <a:latin typeface="Georgia" panose="02040502050405020303" pitchFamily="18" charset="0"/>
              </a:rPr>
              <a:t>             PRINT 'The number of products is ' + @product_count</a:t>
            </a:r>
          </a:p>
          <a:p>
            <a:pPr marL="0" indent="0">
              <a:buNone/>
            </a:pPr>
            <a:r>
              <a:rPr lang="en-US" sz="1800" dirty="0">
                <a:latin typeface="Georgia" panose="02040502050405020303" pitchFamily="18" charset="0"/>
              </a:rPr>
              <a:t>8. Which Loop support by the T-SQL ?</a:t>
            </a:r>
          </a:p>
          <a:p>
            <a:pPr marL="0" indent="0">
              <a:buNone/>
            </a:pPr>
            <a:r>
              <a:rPr lang="en-US" sz="1800" dirty="0">
                <a:latin typeface="Georgia" panose="02040502050405020303" pitchFamily="18" charset="0"/>
              </a:rPr>
              <a:t>       a) For loop      b) do while       c) while         d) All of the above</a:t>
            </a:r>
          </a:p>
          <a:p>
            <a:pPr marL="0" indent="0">
              <a:buNone/>
            </a:pPr>
            <a:r>
              <a:rPr lang="en-US" sz="1800" dirty="0">
                <a:latin typeface="Georgia" panose="02040502050405020303" pitchFamily="18" charset="0"/>
              </a:rPr>
              <a:t> 9.   Which key word is required to exit the loop once condition is met ?</a:t>
            </a:r>
          </a:p>
          <a:p>
            <a:pPr marL="0" indent="0">
              <a:buNone/>
            </a:pPr>
            <a:r>
              <a:rPr lang="en-US" sz="1800" dirty="0">
                <a:latin typeface="Georgia" panose="02040502050405020303" pitchFamily="18" charset="0"/>
              </a:rPr>
              <a:t>        a) Skip          b) Continue         c) Break           d) Case</a:t>
            </a:r>
          </a:p>
          <a:p>
            <a:pPr marL="0" indent="0">
              <a:buNone/>
            </a:pPr>
            <a:r>
              <a:rPr lang="en-US" sz="1800" dirty="0">
                <a:latin typeface="Georgia" panose="02040502050405020303" pitchFamily="18" charset="0"/>
              </a:rPr>
              <a:t>  10 . Which of the following is equivalent to multiple IF-ELSIF statements ?</a:t>
            </a:r>
          </a:p>
          <a:p>
            <a:pPr marL="0" indent="0">
              <a:buNone/>
            </a:pPr>
            <a:r>
              <a:rPr lang="en-US" sz="1800" dirty="0">
                <a:latin typeface="Georgia" panose="02040502050405020303" pitchFamily="18" charset="0"/>
              </a:rPr>
              <a:t>        a) Case             b) Decode           c) While loop          d) For loop</a:t>
            </a:r>
          </a:p>
          <a:p>
            <a:pPr marL="0" indent="0">
              <a:buNone/>
            </a:pPr>
            <a:endParaRPr lang="en-US" sz="1800" dirty="0">
              <a:latin typeface="Georgia" panose="02040502050405020303" pitchFamily="18" charset="0"/>
            </a:endParaRPr>
          </a:p>
          <a:p>
            <a:pPr marL="0" indent="0">
              <a:buNone/>
            </a:pPr>
            <a:endParaRPr lang="en-US" sz="1800" dirty="0">
              <a:latin typeface="Georgia" panose="02040502050405020303" pitchFamily="18" charset="0"/>
            </a:endParaRP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D7F486E1-3224-86C1-414C-F6F49665F857}"/>
              </a:ext>
            </a:extLst>
          </p:cNvPr>
          <p:cNvSpPr>
            <a:spLocks noGrp="1"/>
          </p:cNvSpPr>
          <p:nvPr>
            <p:ph type="title"/>
          </p:nvPr>
        </p:nvSpPr>
        <p:spPr>
          <a:xfrm>
            <a:off x="548640" y="488561"/>
            <a:ext cx="10687175" cy="447610"/>
          </a:xfrm>
        </p:spPr>
        <p:txBody>
          <a:bodyPr/>
          <a:lstStyle/>
          <a:p>
            <a:r>
              <a:rPr lang="en-US" dirty="0"/>
              <a:t>Quiz contd..</a:t>
            </a:r>
          </a:p>
        </p:txBody>
      </p:sp>
      <p:sp>
        <p:nvSpPr>
          <p:cNvPr id="4" name="Date Placeholder 3">
            <a:extLst>
              <a:ext uri="{FF2B5EF4-FFF2-40B4-BE49-F238E27FC236}">
                <a16:creationId xmlns:a16="http://schemas.microsoft.com/office/drawing/2014/main" id="{96E1DD56-F0F9-E698-B332-2CB8D5D97A5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841DE52-26E9-E4FD-E427-4547136D4DD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FB82A2A-E2A1-AA29-CF2B-7DC1C4559FDC}"/>
              </a:ext>
            </a:extLst>
          </p:cNvPr>
          <p:cNvSpPr>
            <a:spLocks noGrp="1"/>
          </p:cNvSpPr>
          <p:nvPr>
            <p:ph type="sldNum" sz="quarter" idx="16"/>
          </p:nvPr>
        </p:nvSpPr>
        <p:spPr/>
        <p:txBody>
          <a:bodyPr/>
          <a:lstStyle/>
          <a:p>
            <a:fld id="{2533969A-88D7-D043-9145-D433A02B4603}" type="slidenum">
              <a:rPr lang="en-US" smtClean="0"/>
              <a:pPr/>
              <a:t>15</a:t>
            </a:fld>
            <a:endParaRPr lang="en-US" dirty="0"/>
          </a:p>
        </p:txBody>
      </p:sp>
    </p:spTree>
    <p:extLst>
      <p:ext uri="{BB962C8B-B14F-4D97-AF65-F5344CB8AC3E}">
        <p14:creationId xmlns:p14="http://schemas.microsoft.com/office/powerpoint/2010/main" val="97207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Cursors</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16</a:t>
            </a:fld>
            <a:endParaRPr lang="en-US" dirty="0"/>
          </a:p>
        </p:txBody>
      </p:sp>
    </p:spTree>
    <p:extLst>
      <p:ext uri="{BB962C8B-B14F-4D97-AF65-F5344CB8AC3E}">
        <p14:creationId xmlns:p14="http://schemas.microsoft.com/office/powerpoint/2010/main" val="356107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400802EA-85C0-4BE2-B00C-2413E2041D08}"/>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sz="4400" dirty="0">
                <a:solidFill>
                  <a:srgbClr val="FFFFFF"/>
                </a:solidFill>
                <a:ea typeface="+mj-ea"/>
              </a:rPr>
              <a:t>Outline</a:t>
            </a:r>
            <a:endParaRPr lang="en-US" sz="4400" kern="1200" dirty="0">
              <a:solidFill>
                <a:srgbClr val="FFFFFF"/>
              </a:solidFill>
              <a:latin typeface="+mj-lt"/>
              <a:ea typeface="+mj-ea"/>
              <a:cs typeface="+mj-cs"/>
            </a:endParaRPr>
          </a:p>
        </p:txBody>
      </p:sp>
      <p:sp>
        <p:nvSpPr>
          <p:cNvPr id="2" name="Content Placeholder 1">
            <a:extLst>
              <a:ext uri="{FF2B5EF4-FFF2-40B4-BE49-F238E27FC236}">
                <a16:creationId xmlns:a16="http://schemas.microsoft.com/office/drawing/2014/main" id="{1377CAB3-9B64-41DF-A085-B968F0509E9E}"/>
              </a:ext>
            </a:extLst>
          </p:cNvPr>
          <p:cNvSpPr>
            <a:spLocks noGrp="1"/>
          </p:cNvSpPr>
          <p:nvPr>
            <p:ph sz="quarter" idx="13"/>
          </p:nvPr>
        </p:nvSpPr>
        <p:spPr>
          <a:xfrm>
            <a:off x="4978708" y="885651"/>
            <a:ext cx="6525220" cy="4616849"/>
          </a:xfrm>
        </p:spPr>
        <p:txBody>
          <a:bodyPr vert="horz" lIns="91440" tIns="45720" rIns="91440" bIns="45720" rtlCol="0" anchor="ctr">
            <a:normAutofit lnSpcReduction="10000"/>
          </a:bodyPr>
          <a:lstStyle/>
          <a:p>
            <a:pPr marL="0">
              <a:lnSpc>
                <a:spcPct val="90000"/>
              </a:lnSpc>
              <a:buFont typeface="Arial" panose="020B0604020202020204" pitchFamily="34" charset="0"/>
              <a:buChar char="•"/>
            </a:pPr>
            <a:endParaRPr lang="en-US" sz="1500" dirty="0">
              <a:solidFill>
                <a:schemeClr val="tx1"/>
              </a:solidFill>
              <a:ea typeface="+mn-ea"/>
            </a:endParaRPr>
          </a:p>
          <a:p>
            <a:pPr marL="0">
              <a:lnSpc>
                <a:spcPct val="90000"/>
              </a:lnSpc>
              <a:buFont typeface="Arial" panose="020B0604020202020204" pitchFamily="34" charset="0"/>
              <a:buChar char="•"/>
            </a:pPr>
            <a:endParaRPr lang="en-US" sz="1500" dirty="0">
              <a:solidFill>
                <a:schemeClr val="tx1"/>
              </a:solidFill>
              <a:ea typeface="+mn-ea"/>
            </a:endParaRPr>
          </a:p>
          <a:p>
            <a:pPr>
              <a:lnSpc>
                <a:spcPct val="90000"/>
              </a:lnSpc>
              <a:buFont typeface="Arial" panose="020B0604020202020204" pitchFamily="34" charset="0"/>
              <a:buChar char="•"/>
            </a:pPr>
            <a:r>
              <a:rPr lang="en-US" sz="1500" b="0" i="0" dirty="0">
                <a:solidFill>
                  <a:schemeClr val="tx1"/>
                </a:solidFill>
                <a:effectLst/>
                <a:ea typeface="+mn-ea"/>
              </a:rPr>
              <a:t> </a:t>
            </a:r>
            <a:r>
              <a:rPr lang="en-US" sz="2000" b="0" i="0" dirty="0">
                <a:solidFill>
                  <a:schemeClr val="tx2"/>
                </a:solidFill>
                <a:effectLst/>
                <a:latin typeface="Calibri" panose="020F0502020204030204" pitchFamily="34" charset="0"/>
                <a:ea typeface="+mn-ea"/>
                <a:cs typeface="Calibri" panose="020F0502020204030204" pitchFamily="34" charset="0"/>
              </a:rPr>
              <a:t>What is Cursor  </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  Cursor Life Cycle</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  Why and When use a Cursor </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Types of Cursors in SQL Server</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  How to implement cursors ?</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  What are the limitations of a SQL Cursor</a:t>
            </a:r>
          </a:p>
          <a:p>
            <a:pPr>
              <a:lnSpc>
                <a:spcPct val="90000"/>
              </a:lnSpc>
              <a:buFont typeface="Arial" panose="020B0604020202020204" pitchFamily="34" charset="0"/>
              <a:buChar char="•"/>
            </a:pPr>
            <a:r>
              <a:rPr lang="en-US" sz="2000" b="0" i="0" dirty="0">
                <a:solidFill>
                  <a:schemeClr val="tx2"/>
                </a:solidFill>
                <a:effectLst/>
                <a:latin typeface="Calibri" panose="020F0502020204030204" pitchFamily="34" charset="0"/>
                <a:ea typeface="+mn-ea"/>
                <a:cs typeface="Calibri" panose="020F0502020204030204" pitchFamily="34" charset="0"/>
              </a:rPr>
              <a:t>How can we replace SQL Cursors </a:t>
            </a:r>
          </a:p>
          <a:p>
            <a:pPr marL="0">
              <a:lnSpc>
                <a:spcPct val="90000"/>
              </a:lnSpc>
              <a:buFont typeface="Arial" panose="020B0604020202020204" pitchFamily="34" charset="0"/>
              <a:buChar char="•"/>
            </a:pPr>
            <a:endParaRPr lang="en-US" sz="1500" dirty="0">
              <a:solidFill>
                <a:schemeClr val="tx1"/>
              </a:solidFill>
              <a:ea typeface="+mn-ea"/>
            </a:endParaRPr>
          </a:p>
          <a:p>
            <a:pPr marL="0" indent="0">
              <a:lnSpc>
                <a:spcPct val="90000"/>
              </a:lnSpc>
              <a:buNone/>
            </a:pPr>
            <a:r>
              <a:rPr lang="en-US" sz="1500" dirty="0">
                <a:solidFill>
                  <a:schemeClr val="tx1"/>
                </a:solidFill>
                <a:ea typeface="+mn-ea"/>
              </a:rPr>
              <a:t>  </a:t>
            </a:r>
          </a:p>
        </p:txBody>
      </p:sp>
      <p:sp>
        <p:nvSpPr>
          <p:cNvPr id="5" name="Footer Placeholder 4">
            <a:extLst>
              <a:ext uri="{FF2B5EF4-FFF2-40B4-BE49-F238E27FC236}">
                <a16:creationId xmlns:a16="http://schemas.microsoft.com/office/drawing/2014/main" id="{A297CD28-D7E7-471D-8285-644088870634}"/>
              </a:ext>
            </a:extLst>
          </p:cNvPr>
          <p:cNvSpPr>
            <a:spLocks noGrp="1"/>
          </p:cNvSpPr>
          <p:nvPr>
            <p:ph type="ftr" sz="quarter" idx="15"/>
          </p:nvPr>
        </p:nvSpPr>
        <p:spPr>
          <a:xfrm>
            <a:off x="795528" y="6382512"/>
            <a:ext cx="6757416" cy="320040"/>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 2021 Trellance, Inc. All rights reserved.</a:t>
            </a:r>
          </a:p>
        </p:txBody>
      </p:sp>
      <p:sp>
        <p:nvSpPr>
          <p:cNvPr id="4" name="Date Placeholder 3">
            <a:extLst>
              <a:ext uri="{FF2B5EF4-FFF2-40B4-BE49-F238E27FC236}">
                <a16:creationId xmlns:a16="http://schemas.microsoft.com/office/drawing/2014/main" id="{17A75CB3-50BD-4FAF-981E-8E0CA016F4BE}"/>
              </a:ext>
            </a:extLst>
          </p:cNvPr>
          <p:cNvSpPr>
            <a:spLocks noGrp="1"/>
          </p:cNvSpPr>
          <p:nvPr>
            <p:ph type="dt" sz="half" idx="14"/>
          </p:nvPr>
        </p:nvSpPr>
        <p:spPr>
          <a:xfrm>
            <a:off x="7717536" y="6382512"/>
            <a:ext cx="2825496" cy="320040"/>
          </a:xfrm>
        </p:spPr>
        <p:txBody>
          <a:bodyPr vert="horz" lIns="91440" tIns="45720" rIns="91440" bIns="45720" rtlCol="0" anchor="ctr">
            <a:normAutofit/>
          </a:bodyPr>
          <a:lstStyle/>
          <a:p>
            <a:pPr algn="r">
              <a:spcAft>
                <a:spcPts val="600"/>
              </a:spcAft>
            </a:pPr>
            <a:fld id="{5A648A70-83CF-4E49-9808-06D21AC6D48F}" type="datetime4">
              <a:rPr lang="en-US" sz="1000">
                <a:solidFill>
                  <a:schemeClr val="tx1">
                    <a:tint val="75000"/>
                  </a:schemeClr>
                </a:solidFill>
                <a:latin typeface="+mn-lt"/>
                <a:cs typeface="+mn-cs"/>
              </a:rPr>
              <a:pPr algn="r">
                <a:spcAft>
                  <a:spcPts val="600"/>
                </a:spcAft>
              </a:pPr>
              <a:t>August 17, 2023</a:t>
            </a:fld>
            <a:endParaRPr lang="en-US" sz="1000">
              <a:solidFill>
                <a:schemeClr val="tx1">
                  <a:tint val="75000"/>
                </a:schemeClr>
              </a:solidFill>
              <a:latin typeface="+mn-lt"/>
              <a:cs typeface="+mn-cs"/>
            </a:endParaRPr>
          </a:p>
        </p:txBody>
      </p:sp>
      <p:sp>
        <p:nvSpPr>
          <p:cNvPr id="6" name="Slide Number Placeholder 5">
            <a:extLst>
              <a:ext uri="{FF2B5EF4-FFF2-40B4-BE49-F238E27FC236}">
                <a16:creationId xmlns:a16="http://schemas.microsoft.com/office/drawing/2014/main" id="{8E2687C6-3603-42F4-B83B-4B682A9C40BE}"/>
              </a:ext>
            </a:extLst>
          </p:cNvPr>
          <p:cNvSpPr>
            <a:spLocks noGrp="1"/>
          </p:cNvSpPr>
          <p:nvPr>
            <p:ph type="sldNum" sz="quarter" idx="16"/>
          </p:nvPr>
        </p:nvSpPr>
        <p:spPr>
          <a:xfrm>
            <a:off x="10707624" y="6382512"/>
            <a:ext cx="685800" cy="320040"/>
          </a:xfrm>
        </p:spPr>
        <p:txBody>
          <a:bodyPr vert="horz" lIns="91440" tIns="45720" rIns="91440" bIns="45720" rtlCol="0" anchor="ctr">
            <a:normAutofit/>
          </a:bodyPr>
          <a:lstStyle/>
          <a:p>
            <a:pPr>
              <a:spcAft>
                <a:spcPts val="600"/>
              </a:spcAft>
            </a:pPr>
            <a:fld id="{2533969A-88D7-D043-9145-D433A02B4603}" type="slidenum">
              <a:rPr lang="en-US" sz="1000">
                <a:solidFill>
                  <a:schemeClr val="tx1">
                    <a:tint val="75000"/>
                  </a:schemeClr>
                </a:solidFill>
                <a:latin typeface="+mn-lt"/>
                <a:cs typeface="+mn-cs"/>
              </a:rPr>
              <a:pPr>
                <a:spcAft>
                  <a:spcPts val="600"/>
                </a:spcAft>
              </a:pPr>
              <a:t>17</a:t>
            </a:fld>
            <a:endParaRPr lang="en-US" sz="1000">
              <a:solidFill>
                <a:schemeClr val="tx1">
                  <a:tint val="75000"/>
                </a:schemeClr>
              </a:solidFill>
              <a:latin typeface="+mn-lt"/>
              <a:cs typeface="+mn-cs"/>
            </a:endParaRPr>
          </a:p>
        </p:txBody>
      </p:sp>
    </p:spTree>
    <p:extLst>
      <p:ext uri="{BB962C8B-B14F-4D97-AF65-F5344CB8AC3E}">
        <p14:creationId xmlns:p14="http://schemas.microsoft.com/office/powerpoint/2010/main" val="170366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7E35FE8-F47C-4719-84DA-2AC0434E4A11}"/>
              </a:ext>
            </a:extLst>
          </p:cNvPr>
          <p:cNvSpPr>
            <a:spLocks noGrp="1"/>
          </p:cNvSpPr>
          <p:nvPr>
            <p:ph type="title"/>
          </p:nvPr>
        </p:nvSpPr>
        <p:spPr>
          <a:xfrm>
            <a:off x="1288064" y="1284731"/>
            <a:ext cx="9637776" cy="623964"/>
          </a:xfrm>
        </p:spPr>
        <p:txBody>
          <a:bodyPr vert="horz" lIns="91440" tIns="45720" rIns="91440" bIns="45720" rtlCol="0" anchor="ctr">
            <a:normAutofit/>
          </a:bodyPr>
          <a:lstStyle/>
          <a:p>
            <a:pPr algn="ctr"/>
            <a:r>
              <a:rPr lang="en-US" sz="2800" kern="1200" dirty="0">
                <a:solidFill>
                  <a:schemeClr val="tx2"/>
                </a:solidFill>
                <a:latin typeface="+mj-lt"/>
                <a:ea typeface="+mj-ea"/>
                <a:cs typeface="+mj-cs"/>
              </a:rPr>
              <a:t>What</a:t>
            </a:r>
            <a:r>
              <a:rPr lang="en-US" sz="2800" kern="1200" dirty="0">
                <a:solidFill>
                  <a:schemeClr val="tx2"/>
                </a:solidFill>
                <a:latin typeface="Calibri" panose="020F0502020204030204" pitchFamily="34" charset="0"/>
                <a:ea typeface="+mj-ea"/>
                <a:cs typeface="Calibri" panose="020F0502020204030204" pitchFamily="34" charset="0"/>
              </a:rPr>
              <a:t> is Cursor and When use Cursor ?</a:t>
            </a:r>
          </a:p>
        </p:txBody>
      </p:sp>
      <p:cxnSp>
        <p:nvCxnSpPr>
          <p:cNvPr id="27" name="Straight Connector 26">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CEB093C7-EA43-4A2D-889B-8CC08F1F41D6}"/>
              </a:ext>
            </a:extLst>
          </p:cNvPr>
          <p:cNvSpPr>
            <a:spLocks noGrp="1"/>
          </p:cNvSpPr>
          <p:nvPr>
            <p:ph sz="quarter" idx="13"/>
          </p:nvPr>
        </p:nvSpPr>
        <p:spPr>
          <a:xfrm>
            <a:off x="1288064" y="2620981"/>
            <a:ext cx="9637776" cy="2947670"/>
          </a:xfrm>
        </p:spPr>
        <p:txBody>
          <a:bodyPr vert="horz" lIns="91440" tIns="45720" rIns="91440" bIns="45720" rtlCol="0">
            <a:normAutofit/>
          </a:bodyPr>
          <a:lstStyle/>
          <a:p>
            <a:pPr>
              <a:lnSpc>
                <a:spcPct val="90000"/>
              </a:lnSpc>
              <a:buFont typeface="Arial" panose="020B0604020202020204" pitchFamily="34" charset="0"/>
              <a:buChar char="•"/>
            </a:pPr>
            <a:endParaRPr lang="en-US" sz="1600" dirty="0">
              <a:solidFill>
                <a:schemeClr val="tx1"/>
              </a:solidFill>
              <a:ea typeface="+mn-ea"/>
            </a:endParaRP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A SQL cursor is a database object that is used to retrieve data from a result set one row at a time. </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A SQL cursor is used when the data needs to be updated row by row.</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For example, a SELECT statement returns a set of rows which is called a result set. </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Sometimes the application logic needs to work with one row at a time rather than the entire result set at once. This can be done using cursors.</a:t>
            </a:r>
          </a:p>
        </p:txBody>
      </p:sp>
      <p:sp>
        <p:nvSpPr>
          <p:cNvPr id="4" name="Date Placeholder 3">
            <a:extLst>
              <a:ext uri="{FF2B5EF4-FFF2-40B4-BE49-F238E27FC236}">
                <a16:creationId xmlns:a16="http://schemas.microsoft.com/office/drawing/2014/main" id="{8140FAE0-83AD-4870-8349-13F43061BC05}"/>
              </a:ext>
            </a:extLst>
          </p:cNvPr>
          <p:cNvSpPr>
            <a:spLocks noGrp="1"/>
          </p:cNvSpPr>
          <p:nvPr>
            <p:ph type="dt" sz="half" idx="14"/>
          </p:nvPr>
        </p:nvSpPr>
        <p:spPr>
          <a:xfrm>
            <a:off x="838200" y="6356350"/>
            <a:ext cx="2743200" cy="365125"/>
          </a:xfrm>
        </p:spPr>
        <p:txBody>
          <a:bodyPr vert="horz" lIns="91440" tIns="45720" rIns="91440" bIns="45720" rtlCol="0" anchor="ctr">
            <a:normAutofit/>
          </a:bodyPr>
          <a:lstStyle/>
          <a:p>
            <a:pPr algn="l">
              <a:spcAft>
                <a:spcPts val="600"/>
              </a:spcAft>
            </a:pPr>
            <a:fld id="{5A648A70-83CF-4E49-9808-06D21AC6D48F}" type="datetime4">
              <a:rPr lang="en-US" sz="1200">
                <a:solidFill>
                  <a:schemeClr val="tx1">
                    <a:tint val="75000"/>
                  </a:schemeClr>
                </a:solidFill>
                <a:latin typeface="+mn-lt"/>
                <a:cs typeface="+mn-cs"/>
              </a:rPr>
              <a:pPr algn="l">
                <a:spcAft>
                  <a:spcPts val="600"/>
                </a:spcAft>
              </a:pPr>
              <a:t>August 17, 2023</a:t>
            </a:fld>
            <a:endParaRPr lang="en-US" sz="1200">
              <a:solidFill>
                <a:schemeClr val="tx1">
                  <a:tint val="75000"/>
                </a:schemeClr>
              </a:solidFill>
              <a:latin typeface="+mn-lt"/>
              <a:cs typeface="+mn-cs"/>
            </a:endParaRPr>
          </a:p>
        </p:txBody>
      </p:sp>
      <p:sp>
        <p:nvSpPr>
          <p:cNvPr id="5" name="Footer Placeholder 4">
            <a:extLst>
              <a:ext uri="{FF2B5EF4-FFF2-40B4-BE49-F238E27FC236}">
                <a16:creationId xmlns:a16="http://schemas.microsoft.com/office/drawing/2014/main" id="{BA5A848E-D155-43BC-9FB8-340D91196468}"/>
              </a:ext>
            </a:extLst>
          </p:cNvPr>
          <p:cNvSpPr>
            <a:spLocks noGrp="1"/>
          </p:cNvSpPr>
          <p:nvPr>
            <p:ph type="ftr" sz="quarter" idx="15"/>
          </p:nvPr>
        </p:nvSpPr>
        <p:spPr>
          <a:xfrm>
            <a:off x="4038600" y="6356350"/>
            <a:ext cx="4114800" cy="365125"/>
          </a:xfrm>
        </p:spPr>
        <p:txBody>
          <a:bodyPr vert="horz" lIns="91440" tIns="45720" rIns="91440" bIns="45720" rtlCol="0" anchor="ctr">
            <a:normAutofit/>
          </a:bodyPr>
          <a:lstStyle/>
          <a:p>
            <a:pPr algn="ctr">
              <a:spcAft>
                <a:spcPts val="600"/>
              </a:spcAft>
            </a:pPr>
            <a:r>
              <a:rPr lang="en-US" sz="1200" kern="1200">
                <a:solidFill>
                  <a:schemeClr val="tx1">
                    <a:tint val="75000"/>
                  </a:schemeClr>
                </a:solidFill>
                <a:latin typeface="+mn-lt"/>
                <a:ea typeface="+mn-ea"/>
                <a:cs typeface="+mn-cs"/>
              </a:rPr>
              <a:t>© 2021 Trellance, Inc. All rights reserved.</a:t>
            </a:r>
          </a:p>
        </p:txBody>
      </p:sp>
      <p:sp>
        <p:nvSpPr>
          <p:cNvPr id="6" name="Slide Number Placeholder 5">
            <a:extLst>
              <a:ext uri="{FF2B5EF4-FFF2-40B4-BE49-F238E27FC236}">
                <a16:creationId xmlns:a16="http://schemas.microsoft.com/office/drawing/2014/main" id="{4189F64B-2F4B-4F4B-AC9B-DCED68889EB2}"/>
              </a:ext>
            </a:extLst>
          </p:cNvPr>
          <p:cNvSpPr>
            <a:spLocks noGrp="1"/>
          </p:cNvSpPr>
          <p:nvPr>
            <p:ph type="sldNum" sz="quarter" idx="16"/>
          </p:nvPr>
        </p:nvSpPr>
        <p:spPr>
          <a:xfrm>
            <a:off x="8610600" y="6356350"/>
            <a:ext cx="2743200" cy="365125"/>
          </a:xfrm>
        </p:spPr>
        <p:txBody>
          <a:bodyPr vert="horz" lIns="91440" tIns="45720" rIns="91440" bIns="45720" rtlCol="0" anchor="ctr">
            <a:normAutofit/>
          </a:bodyPr>
          <a:lstStyle/>
          <a:p>
            <a:pPr>
              <a:spcAft>
                <a:spcPts val="600"/>
              </a:spcAft>
            </a:pPr>
            <a:fld id="{2533969A-88D7-D043-9145-D433A02B4603}" type="slidenum">
              <a:rPr lang="en-US">
                <a:solidFill>
                  <a:schemeClr val="tx1">
                    <a:tint val="75000"/>
                  </a:schemeClr>
                </a:solidFill>
                <a:latin typeface="+mn-lt"/>
                <a:cs typeface="+mn-cs"/>
              </a:rPr>
              <a:pPr>
                <a:spcAft>
                  <a:spcPts val="600"/>
                </a:spcAft>
              </a:pPr>
              <a:t>18</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412391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2C593E-5858-45B4-89B2-965953C1D60B}"/>
              </a:ext>
            </a:extLst>
          </p:cNvPr>
          <p:cNvSpPr>
            <a:spLocks noGrp="1"/>
          </p:cNvSpPr>
          <p:nvPr>
            <p:ph type="title"/>
          </p:nvPr>
        </p:nvSpPr>
        <p:spPr>
          <a:xfrm>
            <a:off x="648929" y="319596"/>
            <a:ext cx="3505495" cy="798991"/>
          </a:xfrm>
        </p:spPr>
        <p:txBody>
          <a:bodyPr vert="horz" lIns="91440" tIns="45720" rIns="91440" bIns="45720" rtlCol="0" anchor="ctr">
            <a:normAutofit fontScale="90000"/>
          </a:bodyPr>
          <a:lstStyle/>
          <a:p>
            <a:r>
              <a:rPr lang="en-US" sz="3700" b="0" i="0" kern="1200" dirty="0">
                <a:solidFill>
                  <a:schemeClr val="accent1"/>
                </a:solidFill>
                <a:effectLst/>
                <a:latin typeface="Calibri" panose="020F0502020204030204" pitchFamily="34" charset="0"/>
                <a:ea typeface="+mj-ea"/>
                <a:cs typeface="Calibri" panose="020F0502020204030204" pitchFamily="34" charset="0"/>
              </a:rPr>
              <a:t>Cursor Life Cycle</a:t>
            </a:r>
            <a:br>
              <a:rPr lang="en-US" sz="3700" b="0"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7" name="Content Placeholder 6">
            <a:extLst>
              <a:ext uri="{FF2B5EF4-FFF2-40B4-BE49-F238E27FC236}">
                <a16:creationId xmlns:a16="http://schemas.microsoft.com/office/drawing/2014/main" id="{C7991D4E-CB16-4789-B283-FC49EE3F943B}"/>
              </a:ext>
            </a:extLst>
          </p:cNvPr>
          <p:cNvSpPr>
            <a:spLocks noGrp="1"/>
          </p:cNvSpPr>
          <p:nvPr>
            <p:ph sz="quarter" idx="13"/>
          </p:nvPr>
        </p:nvSpPr>
        <p:spPr>
          <a:xfrm>
            <a:off x="272374" y="1118586"/>
            <a:ext cx="4164223" cy="5178386"/>
          </a:xfrm>
        </p:spPr>
        <p:txBody>
          <a:bodyPr vert="horz" lIns="91440" tIns="45720" rIns="91440" bIns="45720" rtlCol="0">
            <a:noAutofit/>
          </a:bodyPr>
          <a:lstStyle/>
          <a:p>
            <a:pPr marL="0" indent="0">
              <a:lnSpc>
                <a:spcPct val="90000"/>
              </a:lnSpc>
              <a:buNone/>
            </a:pPr>
            <a:r>
              <a:rPr lang="en-US" sz="1600" b="1" dirty="0">
                <a:solidFill>
                  <a:schemeClr val="tx2"/>
                </a:solidFill>
                <a:latin typeface="Calibri" panose="020F0502020204030204" pitchFamily="34" charset="0"/>
                <a:ea typeface="+mn-ea"/>
                <a:cs typeface="Calibri" panose="020F0502020204030204" pitchFamily="34" charset="0"/>
              </a:rPr>
              <a:t>1: Declare Cursor</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DECLARE </a:t>
            </a:r>
            <a:r>
              <a:rPr lang="en-US" sz="1600" dirty="0" err="1">
                <a:solidFill>
                  <a:schemeClr val="tx2"/>
                </a:solidFill>
                <a:latin typeface="Calibri" panose="020F0502020204030204" pitchFamily="34" charset="0"/>
                <a:ea typeface="+mn-ea"/>
                <a:cs typeface="Calibri" panose="020F0502020204030204" pitchFamily="34" charset="0"/>
              </a:rPr>
              <a:t>cursor_name</a:t>
            </a:r>
            <a:r>
              <a:rPr lang="en-US" sz="1600" dirty="0">
                <a:solidFill>
                  <a:schemeClr val="tx2"/>
                </a:solidFill>
                <a:latin typeface="Calibri" panose="020F0502020204030204" pitchFamily="34" charset="0"/>
                <a:ea typeface="+mn-ea"/>
                <a:cs typeface="Calibri" panose="020F0502020204030204" pitchFamily="34" charset="0"/>
              </a:rPr>
              <a:t> CURSOR  </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FOR </a:t>
            </a:r>
            <a:r>
              <a:rPr lang="en-US" sz="1600" dirty="0" err="1">
                <a:solidFill>
                  <a:schemeClr val="tx2"/>
                </a:solidFill>
                <a:latin typeface="Calibri" panose="020F0502020204030204" pitchFamily="34" charset="0"/>
                <a:ea typeface="+mn-ea"/>
                <a:cs typeface="Calibri" panose="020F0502020204030204" pitchFamily="34" charset="0"/>
              </a:rPr>
              <a:t>select_statement</a:t>
            </a:r>
            <a:r>
              <a:rPr lang="en-US" sz="1600" dirty="0">
                <a:solidFill>
                  <a:schemeClr val="tx2"/>
                </a:solidFill>
                <a:latin typeface="Calibri" panose="020F0502020204030204" pitchFamily="34" charset="0"/>
                <a:ea typeface="+mn-ea"/>
                <a:cs typeface="Calibri" panose="020F0502020204030204" pitchFamily="34" charset="0"/>
              </a:rPr>
              <a:t>;  </a:t>
            </a:r>
          </a:p>
          <a:p>
            <a:pPr marL="0" indent="0">
              <a:lnSpc>
                <a:spcPct val="90000"/>
              </a:lnSpc>
              <a:buNone/>
            </a:pPr>
            <a:r>
              <a:rPr lang="en-US" sz="1600" b="1" dirty="0">
                <a:solidFill>
                  <a:schemeClr val="tx2"/>
                </a:solidFill>
                <a:latin typeface="Calibri" panose="020F0502020204030204" pitchFamily="34" charset="0"/>
                <a:ea typeface="+mn-ea"/>
                <a:cs typeface="Calibri" panose="020F0502020204030204" pitchFamily="34" charset="0"/>
              </a:rPr>
              <a:t>2: Open Cursor</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OPEN </a:t>
            </a:r>
            <a:r>
              <a:rPr lang="en-US" sz="1600" dirty="0" err="1">
                <a:solidFill>
                  <a:schemeClr val="tx2"/>
                </a:solidFill>
                <a:latin typeface="Calibri" panose="020F0502020204030204" pitchFamily="34" charset="0"/>
                <a:ea typeface="+mn-ea"/>
                <a:cs typeface="Calibri" panose="020F0502020204030204" pitchFamily="34" charset="0"/>
              </a:rPr>
              <a:t>cursor_name</a:t>
            </a:r>
            <a:r>
              <a:rPr lang="en-US" sz="1600" dirty="0">
                <a:solidFill>
                  <a:schemeClr val="tx2"/>
                </a:solidFill>
                <a:latin typeface="Calibri" panose="020F0502020204030204" pitchFamily="34" charset="0"/>
                <a:ea typeface="+mn-ea"/>
                <a:cs typeface="Calibri" panose="020F0502020204030204" pitchFamily="34" charset="0"/>
              </a:rPr>
              <a:t>;    </a:t>
            </a:r>
          </a:p>
          <a:p>
            <a:pPr marL="0" indent="0">
              <a:lnSpc>
                <a:spcPct val="90000"/>
              </a:lnSpc>
              <a:buNone/>
            </a:pPr>
            <a:r>
              <a:rPr lang="en-US" sz="1600" b="1" dirty="0">
                <a:solidFill>
                  <a:schemeClr val="tx2"/>
                </a:solidFill>
                <a:latin typeface="Calibri" panose="020F0502020204030204" pitchFamily="34" charset="0"/>
                <a:ea typeface="+mn-ea"/>
                <a:cs typeface="Calibri" panose="020F0502020204030204" pitchFamily="34" charset="0"/>
              </a:rPr>
              <a:t>3: Fetch Cursor</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FETCH NEXT FROM cursor INTO </a:t>
            </a:r>
            <a:r>
              <a:rPr lang="en-US" sz="1600" dirty="0" err="1">
                <a:solidFill>
                  <a:schemeClr val="tx2"/>
                </a:solidFill>
                <a:latin typeface="Calibri" panose="020F0502020204030204" pitchFamily="34" charset="0"/>
                <a:ea typeface="+mn-ea"/>
                <a:cs typeface="Calibri" panose="020F0502020204030204" pitchFamily="34" charset="0"/>
              </a:rPr>
              <a:t>variable_list</a:t>
            </a:r>
            <a:r>
              <a:rPr lang="en-US" sz="1600" dirty="0">
                <a:solidFill>
                  <a:schemeClr val="tx2"/>
                </a:solidFill>
                <a:latin typeface="Calibri" panose="020F0502020204030204" pitchFamily="34" charset="0"/>
                <a:ea typeface="+mn-ea"/>
                <a:cs typeface="Calibri" panose="020F0502020204030204" pitchFamily="34" charset="0"/>
              </a:rPr>
              <a:t>; </a:t>
            </a:r>
          </a:p>
          <a:p>
            <a:pPr marL="0" indent="0">
              <a:lnSpc>
                <a:spcPct val="90000"/>
              </a:lnSpc>
              <a:buNone/>
            </a:pPr>
            <a:r>
              <a:rPr lang="en-US" sz="1600" b="1" dirty="0">
                <a:solidFill>
                  <a:schemeClr val="tx2"/>
                </a:solidFill>
                <a:latin typeface="Calibri" panose="020F0502020204030204" pitchFamily="34" charset="0"/>
                <a:ea typeface="+mn-ea"/>
                <a:cs typeface="Calibri" panose="020F0502020204030204" pitchFamily="34" charset="0"/>
              </a:rPr>
              <a:t>4: Close Cursor</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CLOSE </a:t>
            </a:r>
            <a:r>
              <a:rPr lang="en-US" sz="1600" dirty="0" err="1">
                <a:solidFill>
                  <a:schemeClr val="tx2"/>
                </a:solidFill>
                <a:latin typeface="Calibri" panose="020F0502020204030204" pitchFamily="34" charset="0"/>
                <a:ea typeface="+mn-ea"/>
                <a:cs typeface="Calibri" panose="020F0502020204030204" pitchFamily="34" charset="0"/>
              </a:rPr>
              <a:t>cursor_name</a:t>
            </a:r>
            <a:r>
              <a:rPr lang="en-US" sz="1600" dirty="0">
                <a:solidFill>
                  <a:schemeClr val="tx2"/>
                </a:solidFill>
                <a:latin typeface="Calibri" panose="020F0502020204030204" pitchFamily="34" charset="0"/>
                <a:ea typeface="+mn-ea"/>
                <a:cs typeface="Calibri" panose="020F0502020204030204" pitchFamily="34" charset="0"/>
              </a:rPr>
              <a:t>;  </a:t>
            </a:r>
          </a:p>
          <a:p>
            <a:pPr marL="0" indent="0">
              <a:lnSpc>
                <a:spcPct val="90000"/>
              </a:lnSpc>
              <a:buNone/>
            </a:pPr>
            <a:r>
              <a:rPr lang="en-US" sz="1600" b="1" dirty="0">
                <a:solidFill>
                  <a:schemeClr val="tx2"/>
                </a:solidFill>
                <a:latin typeface="Calibri" panose="020F0502020204030204" pitchFamily="34" charset="0"/>
                <a:ea typeface="+mn-ea"/>
                <a:cs typeface="Calibri" panose="020F0502020204030204" pitchFamily="34" charset="0"/>
              </a:rPr>
              <a:t>5: Deallocate Cursor</a:t>
            </a:r>
          </a:p>
          <a:p>
            <a:pPr marL="0" indent="0">
              <a:lnSpc>
                <a:spcPct val="90000"/>
              </a:lnSpc>
              <a:buNone/>
            </a:pPr>
            <a:r>
              <a:rPr lang="en-US" sz="1600" dirty="0">
                <a:solidFill>
                  <a:schemeClr val="tx2"/>
                </a:solidFill>
                <a:latin typeface="Calibri" panose="020F0502020204030204" pitchFamily="34" charset="0"/>
                <a:ea typeface="+mn-ea"/>
                <a:cs typeface="Calibri" panose="020F0502020204030204" pitchFamily="34" charset="0"/>
              </a:rPr>
              <a:t>     DEALLOCATE </a:t>
            </a:r>
            <a:r>
              <a:rPr lang="en-US" sz="1600" dirty="0" err="1">
                <a:solidFill>
                  <a:schemeClr val="tx2"/>
                </a:solidFill>
                <a:latin typeface="Calibri" panose="020F0502020204030204" pitchFamily="34" charset="0"/>
                <a:ea typeface="+mn-ea"/>
                <a:cs typeface="Calibri" panose="020F0502020204030204" pitchFamily="34" charset="0"/>
              </a:rPr>
              <a:t>cursor_name</a:t>
            </a:r>
            <a:r>
              <a:rPr lang="en-US" sz="1600" dirty="0">
                <a:solidFill>
                  <a:schemeClr val="tx2"/>
                </a:solidFill>
                <a:latin typeface="Calibri" panose="020F0502020204030204" pitchFamily="34" charset="0"/>
                <a:ea typeface="+mn-ea"/>
                <a:cs typeface="Calibri" panose="020F0502020204030204" pitchFamily="34" charset="0"/>
              </a:rPr>
              <a:t>; </a:t>
            </a:r>
          </a:p>
        </p:txBody>
      </p:sp>
      <p:sp>
        <p:nvSpPr>
          <p:cNvPr id="1041" name="Rectangle 103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ursor in SQL Server">
            <a:extLst>
              <a:ext uri="{FF2B5EF4-FFF2-40B4-BE49-F238E27FC236}">
                <a16:creationId xmlns:a16="http://schemas.microsoft.com/office/drawing/2014/main" id="{8D355036-15CA-4FA1-8391-505A80BC79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18586"/>
            <a:ext cx="6019331" cy="37641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9E4B772-58BD-4B9C-8232-566D1545C838}"/>
              </a:ext>
            </a:extLst>
          </p:cNvPr>
          <p:cNvSpPr>
            <a:spLocks noGrp="1"/>
          </p:cNvSpPr>
          <p:nvPr>
            <p:ph type="dt" sz="half" idx="14"/>
          </p:nvPr>
        </p:nvSpPr>
        <p:spPr>
          <a:xfrm>
            <a:off x="838200" y="6356350"/>
            <a:ext cx="2743200" cy="365125"/>
          </a:xfrm>
        </p:spPr>
        <p:txBody>
          <a:bodyPr vert="horz" lIns="91440" tIns="45720" rIns="91440" bIns="45720" rtlCol="0" anchor="ctr">
            <a:normAutofit/>
          </a:bodyPr>
          <a:lstStyle/>
          <a:p>
            <a:pPr algn="l">
              <a:spcAft>
                <a:spcPts val="600"/>
              </a:spcAft>
            </a:pPr>
            <a:fld id="{5A648A70-83CF-4E49-9808-06D21AC6D48F}" type="datetime4">
              <a:rPr lang="en-US" sz="1200" smtClean="0">
                <a:solidFill>
                  <a:schemeClr val="tx1">
                    <a:tint val="75000"/>
                  </a:schemeClr>
                </a:solidFill>
                <a:latin typeface="+mn-lt"/>
                <a:cs typeface="+mn-cs"/>
              </a:rPr>
              <a:pPr algn="l">
                <a:spcAft>
                  <a:spcPts val="600"/>
                </a:spcAft>
              </a:pPr>
              <a:t>August 17, 2023</a:t>
            </a:fld>
            <a:endParaRPr lang="en-US" sz="1200" dirty="0">
              <a:solidFill>
                <a:schemeClr val="tx1">
                  <a:tint val="75000"/>
                </a:schemeClr>
              </a:solidFill>
              <a:latin typeface="+mn-lt"/>
              <a:cs typeface="+mn-cs"/>
            </a:endParaRPr>
          </a:p>
        </p:txBody>
      </p:sp>
      <p:sp>
        <p:nvSpPr>
          <p:cNvPr id="5" name="Footer Placeholder 4">
            <a:extLst>
              <a:ext uri="{FF2B5EF4-FFF2-40B4-BE49-F238E27FC236}">
                <a16:creationId xmlns:a16="http://schemas.microsoft.com/office/drawing/2014/main" id="{D0D7BC19-4046-4F16-AA84-75CB779F94AA}"/>
              </a:ext>
            </a:extLst>
          </p:cNvPr>
          <p:cNvSpPr>
            <a:spLocks noGrp="1"/>
          </p:cNvSpPr>
          <p:nvPr>
            <p:ph type="ftr" sz="quarter" idx="15"/>
          </p:nvPr>
        </p:nvSpPr>
        <p:spPr>
          <a:xfrm>
            <a:off x="5123688" y="6356350"/>
            <a:ext cx="4114800" cy="365125"/>
          </a:xfrm>
        </p:spPr>
        <p:txBody>
          <a:bodyPr vert="horz" lIns="91440" tIns="45720" rIns="91440" bIns="45720" rtlCol="0" anchor="ctr">
            <a:normAutofit/>
          </a:bodyPr>
          <a:lstStyle/>
          <a:p>
            <a:pPr>
              <a:spcAft>
                <a:spcPts val="600"/>
              </a:spcAft>
            </a:pPr>
            <a:r>
              <a:rPr lang="en-US" sz="1200" kern="1200">
                <a:solidFill>
                  <a:srgbClr val="303030"/>
                </a:solidFill>
                <a:latin typeface="+mn-lt"/>
                <a:ea typeface="+mn-ea"/>
                <a:cs typeface="+mn-cs"/>
              </a:rPr>
              <a:t>© 2021 Trellance, Inc. All rights reserved.</a:t>
            </a:r>
          </a:p>
        </p:txBody>
      </p:sp>
      <p:sp>
        <p:nvSpPr>
          <p:cNvPr id="6" name="Slide Number Placeholder 5">
            <a:extLst>
              <a:ext uri="{FF2B5EF4-FFF2-40B4-BE49-F238E27FC236}">
                <a16:creationId xmlns:a16="http://schemas.microsoft.com/office/drawing/2014/main" id="{38261A12-12CC-4496-A380-8B5A45A952F7}"/>
              </a:ext>
            </a:extLst>
          </p:cNvPr>
          <p:cNvSpPr>
            <a:spLocks noGrp="1"/>
          </p:cNvSpPr>
          <p:nvPr>
            <p:ph type="sldNum" sz="quarter" idx="16"/>
          </p:nvPr>
        </p:nvSpPr>
        <p:spPr>
          <a:xfrm>
            <a:off x="8610600" y="6356350"/>
            <a:ext cx="2743200" cy="365125"/>
          </a:xfrm>
        </p:spPr>
        <p:txBody>
          <a:bodyPr vert="horz" lIns="91440" tIns="45720" rIns="91440" bIns="45720" rtlCol="0" anchor="ctr">
            <a:normAutofit/>
          </a:bodyPr>
          <a:lstStyle/>
          <a:p>
            <a:pPr>
              <a:spcAft>
                <a:spcPts val="600"/>
              </a:spcAft>
            </a:pPr>
            <a:fld id="{2533969A-88D7-D043-9145-D433A02B4603}" type="slidenum">
              <a:rPr lang="en-US">
                <a:solidFill>
                  <a:srgbClr val="303030"/>
                </a:solidFill>
                <a:latin typeface="+mn-lt"/>
                <a:cs typeface="+mn-cs"/>
              </a:rPr>
              <a:pPr>
                <a:spcAft>
                  <a:spcPts val="600"/>
                </a:spcAft>
              </a:pPr>
              <a:t>19</a:t>
            </a:fld>
            <a:endParaRPr lang="en-US">
              <a:solidFill>
                <a:srgbClr val="303030"/>
              </a:solidFill>
              <a:latin typeface="+mn-lt"/>
              <a:cs typeface="+mn-cs"/>
            </a:endParaRPr>
          </a:p>
        </p:txBody>
      </p:sp>
    </p:spTree>
    <p:extLst>
      <p:ext uri="{BB962C8B-B14F-4D97-AF65-F5344CB8AC3E}">
        <p14:creationId xmlns:p14="http://schemas.microsoft.com/office/powerpoint/2010/main" val="272123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p:txBody>
          <a:bodyPr/>
          <a:lstStyle/>
          <a:p>
            <a:pPr algn="ctr"/>
            <a:r>
              <a:rPr lang="en-US" dirty="0"/>
              <a:t> </a:t>
            </a:r>
            <a:r>
              <a:rPr lang="en-US" sz="3600" dirty="0">
                <a:latin typeface="Calibri" panose="020F0502020204030204" pitchFamily="34" charset="0"/>
                <a:cs typeface="Calibri" panose="020F0502020204030204" pitchFamily="34" charset="0"/>
              </a:rPr>
              <a:t>Programming Basics</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2</a:t>
            </a:fld>
            <a:endParaRPr lang="en-US" dirty="0"/>
          </a:p>
        </p:txBody>
      </p:sp>
    </p:spTree>
    <p:extLst>
      <p:ext uri="{BB962C8B-B14F-4D97-AF65-F5344CB8AC3E}">
        <p14:creationId xmlns:p14="http://schemas.microsoft.com/office/powerpoint/2010/main" val="265810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77371C-DF8F-E246-E5AC-2881CAE950D3}"/>
              </a:ext>
            </a:extLst>
          </p:cNvPr>
          <p:cNvSpPr>
            <a:spLocks noGrp="1"/>
          </p:cNvSpPr>
          <p:nvPr>
            <p:ph sz="quarter" idx="13"/>
          </p:nvPr>
        </p:nvSpPr>
        <p:spPr>
          <a:xfrm>
            <a:off x="548640" y="1132115"/>
            <a:ext cx="10687175" cy="4940212"/>
          </a:xfrm>
        </p:spPr>
        <p:txBody>
          <a:bodyPr/>
          <a:lstStyle/>
          <a:p>
            <a:pPr marL="0" indent="0">
              <a:lnSpc>
                <a:spcPct val="90000"/>
              </a:lnSpc>
              <a:buNone/>
            </a:pPr>
            <a:r>
              <a:rPr lang="en-US" sz="2400" b="1" dirty="0">
                <a:solidFill>
                  <a:schemeClr val="tx2"/>
                </a:solidFill>
                <a:latin typeface="Calibri" panose="020F0502020204030204" pitchFamily="34" charset="0"/>
                <a:ea typeface="+mn-ea"/>
                <a:cs typeface="Calibri" panose="020F0502020204030204" pitchFamily="34" charset="0"/>
              </a:rPr>
              <a:t>1.Static Cursors</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A static cursor is slower and use more memory in comparison to other cursor</a:t>
            </a:r>
          </a:p>
          <a:p>
            <a:pPr>
              <a:lnSpc>
                <a:spcPct val="90000"/>
              </a:lnSpc>
              <a:buFont typeface="Arial" panose="020B0604020202020204" pitchFamily="34" charset="0"/>
              <a:buChar char="•"/>
            </a:pPr>
            <a:r>
              <a:rPr lang="en-US" sz="2400" b="0" i="0" dirty="0">
                <a:solidFill>
                  <a:schemeClr val="tx2"/>
                </a:solidFill>
                <a:effectLst/>
                <a:latin typeface="Calibri" panose="020F0502020204030204" pitchFamily="34" charset="0"/>
                <a:ea typeface="+mn-ea"/>
                <a:cs typeface="Calibri" panose="020F0502020204030204" pitchFamily="34" charset="0"/>
              </a:rPr>
              <a:t>No UPDATE, INSERT, or DELETE operations are reflected in a static cursor</a:t>
            </a:r>
            <a:endParaRPr lang="en-US" sz="2400" dirty="0">
              <a:solidFill>
                <a:schemeClr val="tx2"/>
              </a:solidFill>
              <a:latin typeface="Calibri" panose="020F0502020204030204" pitchFamily="34" charset="0"/>
              <a:ea typeface="+mn-ea"/>
              <a:cs typeface="Calibri" panose="020F0502020204030204" pitchFamily="34" charset="0"/>
            </a:endParaRPr>
          </a:p>
          <a:p>
            <a:pPr marL="0" indent="0">
              <a:lnSpc>
                <a:spcPct val="90000"/>
              </a:lnSpc>
              <a:buNone/>
            </a:pPr>
            <a:r>
              <a:rPr lang="en-US" sz="2400" b="1" dirty="0">
                <a:solidFill>
                  <a:schemeClr val="tx2"/>
                </a:solidFill>
                <a:latin typeface="Calibri" panose="020F0502020204030204" pitchFamily="34" charset="0"/>
                <a:ea typeface="+mn-ea"/>
                <a:cs typeface="Calibri" panose="020F0502020204030204" pitchFamily="34" charset="0"/>
              </a:rPr>
              <a:t>2.Dynamic Cursors</a:t>
            </a:r>
          </a:p>
          <a:p>
            <a:pPr>
              <a:lnSpc>
                <a:spcPct val="90000"/>
              </a:lnSpc>
              <a:buFont typeface="Arial" panose="020B0604020202020204" pitchFamily="34" charset="0"/>
              <a:buChar char="•"/>
            </a:pPr>
            <a:r>
              <a:rPr lang="en-US" sz="2400" dirty="0">
                <a:solidFill>
                  <a:schemeClr val="tx2"/>
                </a:solidFill>
                <a:latin typeface="Calibri" panose="020F0502020204030204" pitchFamily="34" charset="0"/>
                <a:ea typeface="+mn-ea"/>
                <a:cs typeface="Calibri" panose="020F0502020204030204" pitchFamily="34" charset="0"/>
              </a:rPr>
              <a:t>dynamic cursor is sensitive to any changes to the data source and supports update, delete operations</a:t>
            </a:r>
          </a:p>
          <a:p>
            <a:pPr marL="0" indent="0">
              <a:lnSpc>
                <a:spcPct val="90000"/>
              </a:lnSpc>
              <a:buNone/>
            </a:pPr>
            <a:r>
              <a:rPr lang="en-US" sz="2400" dirty="0">
                <a:solidFill>
                  <a:schemeClr val="tx2"/>
                </a:solidFill>
                <a:latin typeface="Calibri" panose="020F0502020204030204" pitchFamily="34" charset="0"/>
                <a:ea typeface="+mn-ea"/>
                <a:cs typeface="Calibri" panose="020F0502020204030204" pitchFamily="34" charset="0"/>
              </a:rPr>
              <a:t> </a:t>
            </a:r>
            <a:r>
              <a:rPr lang="en-US" sz="2400" b="1" dirty="0">
                <a:solidFill>
                  <a:schemeClr val="tx2"/>
                </a:solidFill>
                <a:latin typeface="Calibri" panose="020F0502020204030204" pitchFamily="34" charset="0"/>
                <a:ea typeface="+mn-ea"/>
                <a:cs typeface="Calibri" panose="020F0502020204030204" pitchFamily="34" charset="0"/>
              </a:rPr>
              <a:t>3.Forward-Only Cursors     </a:t>
            </a:r>
            <a:endParaRPr lang="en-US" sz="2400" dirty="0">
              <a:solidFill>
                <a:schemeClr val="tx2"/>
              </a:solidFill>
              <a:latin typeface="Calibri" panose="020F0502020204030204" pitchFamily="34" charset="0"/>
              <a:ea typeface="+mn-ea"/>
              <a:cs typeface="Calibri" panose="020F0502020204030204" pitchFamily="34" charset="0"/>
            </a:endParaRPr>
          </a:p>
          <a:p>
            <a:pPr marL="0" indent="0">
              <a:lnSpc>
                <a:spcPct val="90000"/>
              </a:lnSpc>
              <a:buNone/>
            </a:pPr>
            <a:r>
              <a:rPr lang="en-US" sz="2400" dirty="0">
                <a:solidFill>
                  <a:schemeClr val="tx2"/>
                </a:solidFill>
                <a:latin typeface="Calibri" panose="020F0502020204030204" pitchFamily="34" charset="0"/>
                <a:ea typeface="+mn-ea"/>
                <a:cs typeface="Calibri" panose="020F0502020204030204" pitchFamily="34" charset="0"/>
              </a:rPr>
              <a:t>The typical default cursor type, called a forward-only.</a:t>
            </a:r>
          </a:p>
          <a:p>
            <a:pPr marL="0" indent="0">
              <a:lnSpc>
                <a:spcPct val="90000"/>
              </a:lnSpc>
              <a:buNone/>
            </a:pPr>
            <a:r>
              <a:rPr lang="en-US" sz="2400" dirty="0">
                <a:solidFill>
                  <a:schemeClr val="tx2"/>
                </a:solidFill>
                <a:latin typeface="Calibri" panose="020F0502020204030204" pitchFamily="34" charset="0"/>
                <a:ea typeface="+mn-ea"/>
                <a:cs typeface="Calibri" panose="020F0502020204030204" pitchFamily="34" charset="0"/>
              </a:rPr>
              <a:t>it only supports fetching rows from the start to the end of the result set.</a:t>
            </a:r>
            <a:r>
              <a:rPr lang="en-US" sz="2400" b="1" dirty="0">
                <a:solidFill>
                  <a:schemeClr val="tx2"/>
                </a:solidFill>
                <a:latin typeface="Calibri" panose="020F0502020204030204" pitchFamily="34" charset="0"/>
                <a:ea typeface="+mn-ea"/>
                <a:cs typeface="Calibri" panose="020F0502020204030204" pitchFamily="34" charset="0"/>
              </a:rPr>
              <a:t>            </a:t>
            </a:r>
          </a:p>
          <a:p>
            <a:pPr marL="0" indent="0">
              <a:lnSpc>
                <a:spcPct val="90000"/>
              </a:lnSpc>
              <a:buNone/>
            </a:pPr>
            <a:r>
              <a:rPr lang="en-US" sz="2400" b="1" dirty="0">
                <a:solidFill>
                  <a:schemeClr val="tx2"/>
                </a:solidFill>
                <a:latin typeface="Calibri" panose="020F0502020204030204" pitchFamily="34" charset="0"/>
                <a:ea typeface="+mn-ea"/>
                <a:cs typeface="Calibri" panose="020F0502020204030204" pitchFamily="34" charset="0"/>
              </a:rPr>
              <a:t> 4.Keyset Cursors</a:t>
            </a:r>
          </a:p>
          <a:p>
            <a:pPr marL="0" indent="0">
              <a:lnSpc>
                <a:spcPct val="90000"/>
              </a:lnSpc>
              <a:buNone/>
            </a:pPr>
            <a:endParaRPr lang="en-US" sz="2800" dirty="0">
              <a:solidFill>
                <a:schemeClr val="tx2"/>
              </a:solidFill>
              <a:latin typeface="Calibri" panose="020F0502020204030204" pitchFamily="34" charset="0"/>
              <a:ea typeface="+mn-ea"/>
              <a:cs typeface="Calibri" panose="020F0502020204030204" pitchFamily="34" charset="0"/>
            </a:endParaRPr>
          </a:p>
          <a:p>
            <a:endParaRPr lang="en-US" dirty="0"/>
          </a:p>
        </p:txBody>
      </p:sp>
      <p:sp>
        <p:nvSpPr>
          <p:cNvPr id="3" name="Title 2">
            <a:extLst>
              <a:ext uri="{FF2B5EF4-FFF2-40B4-BE49-F238E27FC236}">
                <a16:creationId xmlns:a16="http://schemas.microsoft.com/office/drawing/2014/main" id="{1E5AFCB1-0A8B-7F34-099F-7A75176102C6}"/>
              </a:ext>
            </a:extLst>
          </p:cNvPr>
          <p:cNvSpPr>
            <a:spLocks noGrp="1"/>
          </p:cNvSpPr>
          <p:nvPr>
            <p:ph type="title"/>
          </p:nvPr>
        </p:nvSpPr>
        <p:spPr>
          <a:xfrm>
            <a:off x="548640" y="488561"/>
            <a:ext cx="10687175" cy="559004"/>
          </a:xfrm>
        </p:spPr>
        <p:txBody>
          <a:bodyPr/>
          <a:lstStyle/>
          <a:p>
            <a:r>
              <a:rPr lang="en-US" dirty="0"/>
              <a:t>Types of Cursors</a:t>
            </a:r>
          </a:p>
        </p:txBody>
      </p:sp>
      <p:sp>
        <p:nvSpPr>
          <p:cNvPr id="4" name="Date Placeholder 3">
            <a:extLst>
              <a:ext uri="{FF2B5EF4-FFF2-40B4-BE49-F238E27FC236}">
                <a16:creationId xmlns:a16="http://schemas.microsoft.com/office/drawing/2014/main" id="{46B3BF5F-C78A-9B2B-2A97-05737CD61B3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3F21045-7D35-EF60-AF55-A881FC32F334}"/>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B1D5D5CE-91EB-5F29-8458-E7C3EF467418}"/>
              </a:ext>
            </a:extLst>
          </p:cNvPr>
          <p:cNvSpPr>
            <a:spLocks noGrp="1"/>
          </p:cNvSpPr>
          <p:nvPr>
            <p:ph type="sldNum" sz="quarter" idx="16"/>
          </p:nvPr>
        </p:nvSpPr>
        <p:spPr/>
        <p:txBody>
          <a:bodyPr/>
          <a:lstStyle/>
          <a:p>
            <a:fld id="{2533969A-88D7-D043-9145-D433A02B4603}" type="slidenum">
              <a:rPr lang="en-US" smtClean="0"/>
              <a:pPr/>
              <a:t>20</a:t>
            </a:fld>
            <a:endParaRPr lang="en-US" dirty="0"/>
          </a:p>
        </p:txBody>
      </p:sp>
    </p:spTree>
    <p:extLst>
      <p:ext uri="{BB962C8B-B14F-4D97-AF65-F5344CB8AC3E}">
        <p14:creationId xmlns:p14="http://schemas.microsoft.com/office/powerpoint/2010/main" val="2501991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0452B-AACC-CFE7-ED9A-502F3FF9739D}"/>
              </a:ext>
            </a:extLst>
          </p:cNvPr>
          <p:cNvSpPr>
            <a:spLocks noGrp="1"/>
          </p:cNvSpPr>
          <p:nvPr>
            <p:ph sz="quarter" idx="13"/>
          </p:nvPr>
        </p:nvSpPr>
        <p:spPr>
          <a:xfrm>
            <a:off x="624840" y="1251857"/>
            <a:ext cx="10687175" cy="4947775"/>
          </a:xfrm>
        </p:spPr>
        <p:txBody>
          <a:bodyPr/>
          <a:lstStyle/>
          <a:p>
            <a:pPr>
              <a:buFont typeface="Arial" panose="020B0604020202020204" pitchFamily="34" charset="0"/>
              <a:buChar char="•"/>
            </a:pPr>
            <a:r>
              <a:rPr lang="en-US" sz="2000" dirty="0">
                <a:latin typeface="Georgia" panose="02040502050405020303" pitchFamily="18" charset="0"/>
              </a:rPr>
              <a:t>When a cursor is opened with a Key Set option, it generates a unique set of key values for the rows that it will access.</a:t>
            </a:r>
          </a:p>
          <a:p>
            <a:pPr>
              <a:buFont typeface="Arial" panose="020B0604020202020204" pitchFamily="34" charset="0"/>
              <a:buChar char="•"/>
            </a:pPr>
            <a:r>
              <a:rPr lang="en-US" sz="2000" dirty="0">
                <a:latin typeface="Georgia" panose="02040502050405020303" pitchFamily="18" charset="0"/>
              </a:rPr>
              <a:t>When data is accessed with a Key Set cursor, SQL Server creates temporary tables to store </a:t>
            </a:r>
          </a:p>
          <a:p>
            <a:pPr marL="0" indent="0">
              <a:buNone/>
            </a:pPr>
            <a:r>
              <a:rPr lang="en-US" sz="2000" dirty="0">
                <a:latin typeface="Georgia" panose="02040502050405020303" pitchFamily="18" charset="0"/>
              </a:rPr>
              <a:t>    the result set and uses the keys to quickly locate and access the desired rows.</a:t>
            </a:r>
          </a:p>
          <a:p>
            <a:pPr>
              <a:buFont typeface="Arial" panose="020B0604020202020204" pitchFamily="34" charset="0"/>
              <a:buChar char="•"/>
            </a:pPr>
            <a:r>
              <a:rPr lang="en-US" sz="2000" dirty="0">
                <a:latin typeface="Georgia" panose="02040502050405020303" pitchFamily="18" charset="0"/>
              </a:rPr>
              <a:t>This can improve performance, especially when dealing with large amounts of data.</a:t>
            </a:r>
          </a:p>
          <a:p>
            <a:pPr marL="0" indent="0">
              <a:buNone/>
            </a:pPr>
            <a:r>
              <a:rPr lang="en-US" sz="2000" dirty="0">
                <a:latin typeface="Georgia" panose="02040502050405020303" pitchFamily="18" charset="0"/>
              </a:rPr>
              <a:t>   Syntax : </a:t>
            </a:r>
            <a:endParaRPr lang="en-US" sz="1400" dirty="0">
              <a:latin typeface="Georgia" panose="02040502050405020303" pitchFamily="18" charset="0"/>
            </a:endParaRPr>
          </a:p>
          <a:p>
            <a:pPr marL="0" indent="0" algn="ctr">
              <a:buNone/>
            </a:pPr>
            <a:r>
              <a:rPr lang="en-US" sz="1400" dirty="0">
                <a:latin typeface="Georgia" panose="02040502050405020303" pitchFamily="18" charset="0"/>
              </a:rPr>
              <a:t>DECLARE </a:t>
            </a:r>
            <a:r>
              <a:rPr lang="en-US" sz="1400" dirty="0" err="1">
                <a:latin typeface="Georgia" panose="02040502050405020303" pitchFamily="18" charset="0"/>
              </a:rPr>
              <a:t>MyCursor</a:t>
            </a:r>
            <a:r>
              <a:rPr lang="en-US" sz="1400" dirty="0">
                <a:latin typeface="Georgia" panose="02040502050405020303" pitchFamily="18" charset="0"/>
              </a:rPr>
              <a:t> CURSOR KEYSET FOR SELECT * FROM </a:t>
            </a:r>
            <a:r>
              <a:rPr lang="en-US" sz="1400" dirty="0" err="1">
                <a:latin typeface="Georgia" panose="02040502050405020303" pitchFamily="18" charset="0"/>
              </a:rPr>
              <a:t>MyTable</a:t>
            </a:r>
            <a:endParaRPr lang="en-US" sz="1400" dirty="0">
              <a:latin typeface="Georgia" panose="02040502050405020303" pitchFamily="18" charset="0"/>
            </a:endParaRPr>
          </a:p>
          <a:p>
            <a:pPr marL="0" indent="0" algn="ctr">
              <a:buNone/>
            </a:pPr>
            <a:r>
              <a:rPr lang="en-US" sz="1400" dirty="0">
                <a:latin typeface="Georgia" panose="02040502050405020303" pitchFamily="18" charset="0"/>
              </a:rPr>
              <a:t>OPEN </a:t>
            </a:r>
            <a:r>
              <a:rPr lang="en-US" sz="1400" dirty="0" err="1">
                <a:latin typeface="Georgia" panose="02040502050405020303" pitchFamily="18" charset="0"/>
              </a:rPr>
              <a:t>MyCursor</a:t>
            </a:r>
            <a:r>
              <a:rPr lang="en-US" sz="1400" dirty="0">
                <a:latin typeface="Georgia" panose="02040502050405020303" pitchFamily="18" charset="0"/>
              </a:rPr>
              <a:t> </a:t>
            </a:r>
          </a:p>
          <a:p>
            <a:pPr marL="0" indent="0" algn="ctr">
              <a:buNone/>
            </a:pPr>
            <a:r>
              <a:rPr lang="en-US" sz="1400" dirty="0">
                <a:latin typeface="Georgia" panose="02040502050405020303" pitchFamily="18" charset="0"/>
              </a:rPr>
              <a:t>FETCH NEXT FROM </a:t>
            </a:r>
            <a:r>
              <a:rPr lang="en-US" sz="1400" dirty="0" err="1">
                <a:latin typeface="Georgia" panose="02040502050405020303" pitchFamily="18" charset="0"/>
              </a:rPr>
              <a:t>MyCursor</a:t>
            </a:r>
            <a:endParaRPr lang="en-US" sz="1400" dirty="0">
              <a:latin typeface="Georgia" panose="02040502050405020303" pitchFamily="18" charset="0"/>
            </a:endParaRPr>
          </a:p>
          <a:p>
            <a:pPr marL="0" indent="0" algn="ctr">
              <a:buNone/>
            </a:pPr>
            <a:r>
              <a:rPr lang="en-US" sz="1600" dirty="0">
                <a:latin typeface="Georgia" panose="02040502050405020303" pitchFamily="18" charset="0"/>
              </a:rPr>
              <a:t>CLOSE </a:t>
            </a:r>
            <a:r>
              <a:rPr lang="en-US" sz="1600" dirty="0" err="1">
                <a:latin typeface="Georgia" panose="02040502050405020303" pitchFamily="18" charset="0"/>
              </a:rPr>
              <a:t>MyCursor</a:t>
            </a:r>
            <a:endParaRPr lang="en-US" sz="1600" dirty="0">
              <a:latin typeface="Georgia" panose="02040502050405020303" pitchFamily="18" charset="0"/>
            </a:endParaRPr>
          </a:p>
          <a:p>
            <a:pPr marL="0" indent="0" algn="ctr">
              <a:buNone/>
            </a:pPr>
            <a:r>
              <a:rPr lang="en-US" sz="1600" dirty="0">
                <a:latin typeface="Georgia" panose="02040502050405020303" pitchFamily="18" charset="0"/>
              </a:rPr>
              <a:t>DEALLOCATE </a:t>
            </a:r>
            <a:r>
              <a:rPr lang="en-US" sz="1600" dirty="0" err="1">
                <a:latin typeface="Georgia" panose="02040502050405020303" pitchFamily="18" charset="0"/>
              </a:rPr>
              <a:t>MyCursor</a:t>
            </a:r>
            <a:endParaRPr lang="en-US" sz="1600" dirty="0">
              <a:latin typeface="Georgia" panose="02040502050405020303" pitchFamily="18" charset="0"/>
            </a:endParaRPr>
          </a:p>
          <a:p>
            <a:pPr marL="0" indent="0">
              <a:buNone/>
            </a:pPr>
            <a:endParaRPr lang="en-US" sz="2000" dirty="0">
              <a:latin typeface="Georgia" panose="02040502050405020303" pitchFamily="18" charset="0"/>
            </a:endParaRPr>
          </a:p>
        </p:txBody>
      </p:sp>
      <p:sp>
        <p:nvSpPr>
          <p:cNvPr id="3" name="Title 2">
            <a:extLst>
              <a:ext uri="{FF2B5EF4-FFF2-40B4-BE49-F238E27FC236}">
                <a16:creationId xmlns:a16="http://schemas.microsoft.com/office/drawing/2014/main" id="{CC21E887-0A49-A5F5-4D8C-7A7B43EAE181}"/>
              </a:ext>
            </a:extLst>
          </p:cNvPr>
          <p:cNvSpPr>
            <a:spLocks noGrp="1"/>
          </p:cNvSpPr>
          <p:nvPr>
            <p:ph type="title"/>
          </p:nvPr>
        </p:nvSpPr>
        <p:spPr>
          <a:xfrm>
            <a:off x="548640" y="488561"/>
            <a:ext cx="10687175" cy="512925"/>
          </a:xfrm>
        </p:spPr>
        <p:txBody>
          <a:bodyPr/>
          <a:lstStyle/>
          <a:p>
            <a:r>
              <a:rPr lang="en-US" dirty="0"/>
              <a:t>Key set cursors</a:t>
            </a:r>
          </a:p>
        </p:txBody>
      </p:sp>
      <p:sp>
        <p:nvSpPr>
          <p:cNvPr id="4" name="Date Placeholder 3">
            <a:extLst>
              <a:ext uri="{FF2B5EF4-FFF2-40B4-BE49-F238E27FC236}">
                <a16:creationId xmlns:a16="http://schemas.microsoft.com/office/drawing/2014/main" id="{304DBFC7-DBE6-22EE-AE07-6B202506765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9289515-147D-2827-AD5B-85A2236B8D5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12F3921-2452-8240-C88B-40F0D5A8D58F}"/>
              </a:ext>
            </a:extLst>
          </p:cNvPr>
          <p:cNvSpPr>
            <a:spLocks noGrp="1"/>
          </p:cNvSpPr>
          <p:nvPr>
            <p:ph type="sldNum" sz="quarter" idx="16"/>
          </p:nvPr>
        </p:nvSpPr>
        <p:spPr/>
        <p:txBody>
          <a:bodyPr/>
          <a:lstStyle/>
          <a:p>
            <a:fld id="{2533969A-88D7-D043-9145-D433A02B4603}" type="slidenum">
              <a:rPr lang="en-US" smtClean="0"/>
              <a:pPr/>
              <a:t>21</a:t>
            </a:fld>
            <a:endParaRPr lang="en-US" dirty="0"/>
          </a:p>
        </p:txBody>
      </p:sp>
    </p:spTree>
    <p:extLst>
      <p:ext uri="{BB962C8B-B14F-4D97-AF65-F5344CB8AC3E}">
        <p14:creationId xmlns:p14="http://schemas.microsoft.com/office/powerpoint/2010/main" val="33333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2ED4C457-C1E3-46D3-3D05-EB8CBB54345E}"/>
              </a:ext>
            </a:extLst>
          </p:cNvPr>
          <p:cNvPicPr>
            <a:picLocks noGrp="1" noChangeAspect="1"/>
          </p:cNvPicPr>
          <p:nvPr>
            <p:ph sz="quarter" idx="13"/>
          </p:nvPr>
        </p:nvPicPr>
        <p:blipFill>
          <a:blip r:embed="rId2"/>
          <a:stretch>
            <a:fillRect/>
          </a:stretch>
        </p:blipFill>
        <p:spPr>
          <a:xfrm>
            <a:off x="1621971" y="1077914"/>
            <a:ext cx="6805774" cy="5039858"/>
          </a:xfrm>
        </p:spPr>
      </p:pic>
      <p:sp>
        <p:nvSpPr>
          <p:cNvPr id="3" name="Title 2">
            <a:extLst>
              <a:ext uri="{FF2B5EF4-FFF2-40B4-BE49-F238E27FC236}">
                <a16:creationId xmlns:a16="http://schemas.microsoft.com/office/drawing/2014/main" id="{9807D442-3DC0-CD0C-EC3B-385458CA4AF0}"/>
              </a:ext>
            </a:extLst>
          </p:cNvPr>
          <p:cNvSpPr>
            <a:spLocks noGrp="1"/>
          </p:cNvSpPr>
          <p:nvPr>
            <p:ph type="title"/>
          </p:nvPr>
        </p:nvSpPr>
        <p:spPr>
          <a:xfrm>
            <a:off x="548640" y="337457"/>
            <a:ext cx="10687175" cy="489857"/>
          </a:xfrm>
        </p:spPr>
        <p:txBody>
          <a:bodyPr/>
          <a:lstStyle/>
          <a:p>
            <a:r>
              <a:rPr lang="en-US" sz="2800" dirty="0">
                <a:latin typeface="Georgia" panose="02040502050405020303" pitchFamily="18" charset="0"/>
              </a:rPr>
              <a:t>Example for Static Cursor</a:t>
            </a:r>
          </a:p>
        </p:txBody>
      </p:sp>
      <p:sp>
        <p:nvSpPr>
          <p:cNvPr id="4" name="Date Placeholder 3">
            <a:extLst>
              <a:ext uri="{FF2B5EF4-FFF2-40B4-BE49-F238E27FC236}">
                <a16:creationId xmlns:a16="http://schemas.microsoft.com/office/drawing/2014/main" id="{BCE1E561-594B-45C0-5D39-0682D17C44D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46864C0-736F-241D-3FD4-C3DE1B483C1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2A10DB4-5EA2-04BE-8A83-57D0C4F51892}"/>
              </a:ext>
            </a:extLst>
          </p:cNvPr>
          <p:cNvSpPr>
            <a:spLocks noGrp="1"/>
          </p:cNvSpPr>
          <p:nvPr>
            <p:ph type="sldNum" sz="quarter" idx="16"/>
          </p:nvPr>
        </p:nvSpPr>
        <p:spPr/>
        <p:txBody>
          <a:bodyPr/>
          <a:lstStyle/>
          <a:p>
            <a:fld id="{2533969A-88D7-D043-9145-D433A02B4603}" type="slidenum">
              <a:rPr lang="en-US" smtClean="0"/>
              <a:pPr/>
              <a:t>22</a:t>
            </a:fld>
            <a:endParaRPr lang="en-US" dirty="0"/>
          </a:p>
        </p:txBody>
      </p:sp>
    </p:spTree>
    <p:extLst>
      <p:ext uri="{BB962C8B-B14F-4D97-AF65-F5344CB8AC3E}">
        <p14:creationId xmlns:p14="http://schemas.microsoft.com/office/powerpoint/2010/main" val="3546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B60E772E-C654-C157-230B-A1DAC7BA07C3}"/>
              </a:ext>
            </a:extLst>
          </p:cNvPr>
          <p:cNvPicPr>
            <a:picLocks noGrp="1" noChangeAspect="1"/>
          </p:cNvPicPr>
          <p:nvPr>
            <p:ph sz="quarter" idx="13"/>
          </p:nvPr>
        </p:nvPicPr>
        <p:blipFill>
          <a:blip r:embed="rId2"/>
          <a:stretch>
            <a:fillRect/>
          </a:stretch>
        </p:blipFill>
        <p:spPr>
          <a:xfrm>
            <a:off x="892630" y="1338943"/>
            <a:ext cx="7854108" cy="4541817"/>
          </a:xfrm>
        </p:spPr>
      </p:pic>
      <p:sp>
        <p:nvSpPr>
          <p:cNvPr id="3" name="Title 2">
            <a:extLst>
              <a:ext uri="{FF2B5EF4-FFF2-40B4-BE49-F238E27FC236}">
                <a16:creationId xmlns:a16="http://schemas.microsoft.com/office/drawing/2014/main" id="{AAF3094C-D8EE-09EA-F850-A00FD35FFFD2}"/>
              </a:ext>
            </a:extLst>
          </p:cNvPr>
          <p:cNvSpPr>
            <a:spLocks noGrp="1"/>
          </p:cNvSpPr>
          <p:nvPr>
            <p:ph type="title"/>
          </p:nvPr>
        </p:nvSpPr>
        <p:spPr>
          <a:xfrm>
            <a:off x="548640" y="488561"/>
            <a:ext cx="10687175" cy="480268"/>
          </a:xfrm>
        </p:spPr>
        <p:txBody>
          <a:bodyPr/>
          <a:lstStyle/>
          <a:p>
            <a:r>
              <a:rPr lang="en-US" dirty="0"/>
              <a:t>Example for Dynamic cursor</a:t>
            </a:r>
          </a:p>
        </p:txBody>
      </p:sp>
      <p:sp>
        <p:nvSpPr>
          <p:cNvPr id="4" name="Date Placeholder 3">
            <a:extLst>
              <a:ext uri="{FF2B5EF4-FFF2-40B4-BE49-F238E27FC236}">
                <a16:creationId xmlns:a16="http://schemas.microsoft.com/office/drawing/2014/main" id="{FA109C2E-235C-FE27-49D4-5A64E38D733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3ED7EE0-12C1-CDA3-78F1-0004E85A848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863F22-49A4-E1F8-7924-792697C85E15}"/>
              </a:ext>
            </a:extLst>
          </p:cNvPr>
          <p:cNvSpPr>
            <a:spLocks noGrp="1"/>
          </p:cNvSpPr>
          <p:nvPr>
            <p:ph type="sldNum" sz="quarter" idx="16"/>
          </p:nvPr>
        </p:nvSpPr>
        <p:spPr/>
        <p:txBody>
          <a:bodyPr/>
          <a:lstStyle/>
          <a:p>
            <a:fld id="{2533969A-88D7-D043-9145-D433A02B4603}" type="slidenum">
              <a:rPr lang="en-US" smtClean="0"/>
              <a:pPr/>
              <a:t>23</a:t>
            </a:fld>
            <a:endParaRPr lang="en-US" dirty="0"/>
          </a:p>
        </p:txBody>
      </p:sp>
    </p:spTree>
    <p:extLst>
      <p:ext uri="{BB962C8B-B14F-4D97-AF65-F5344CB8AC3E}">
        <p14:creationId xmlns:p14="http://schemas.microsoft.com/office/powerpoint/2010/main" val="181058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21BE6A18-AEF6-5DFD-478A-0D15C74A8A80}"/>
              </a:ext>
            </a:extLst>
          </p:cNvPr>
          <p:cNvPicPr>
            <a:picLocks noGrp="1" noChangeAspect="1"/>
          </p:cNvPicPr>
          <p:nvPr>
            <p:ph sz="quarter" idx="13"/>
          </p:nvPr>
        </p:nvPicPr>
        <p:blipFill>
          <a:blip r:embed="rId3"/>
          <a:stretch>
            <a:fillRect/>
          </a:stretch>
        </p:blipFill>
        <p:spPr>
          <a:xfrm>
            <a:off x="1774372" y="1404258"/>
            <a:ext cx="6811954" cy="4767942"/>
          </a:xfrm>
        </p:spPr>
      </p:pic>
      <p:sp>
        <p:nvSpPr>
          <p:cNvPr id="3" name="Title 2">
            <a:extLst>
              <a:ext uri="{FF2B5EF4-FFF2-40B4-BE49-F238E27FC236}">
                <a16:creationId xmlns:a16="http://schemas.microsoft.com/office/drawing/2014/main" id="{58EE0710-3EA4-1F1D-E71D-1EBC1CB28E0C}"/>
              </a:ext>
            </a:extLst>
          </p:cNvPr>
          <p:cNvSpPr>
            <a:spLocks noGrp="1"/>
          </p:cNvSpPr>
          <p:nvPr>
            <p:ph type="title"/>
          </p:nvPr>
        </p:nvSpPr>
        <p:spPr>
          <a:xfrm>
            <a:off x="548640" y="488561"/>
            <a:ext cx="10687175" cy="534696"/>
          </a:xfrm>
        </p:spPr>
        <p:txBody>
          <a:bodyPr/>
          <a:lstStyle/>
          <a:p>
            <a:r>
              <a:rPr lang="en-US" sz="2400" dirty="0">
                <a:latin typeface="Georgia" panose="02040502050405020303" pitchFamily="18" charset="0"/>
              </a:rPr>
              <a:t>Example for </a:t>
            </a:r>
            <a:r>
              <a:rPr lang="en-US" sz="2400" dirty="0" err="1">
                <a:latin typeface="Georgia" panose="02040502050405020303" pitchFamily="18" charset="0"/>
              </a:rPr>
              <a:t>Forward_Only</a:t>
            </a:r>
            <a:r>
              <a:rPr lang="en-US" sz="2400" dirty="0">
                <a:latin typeface="Georgia" panose="02040502050405020303" pitchFamily="18" charset="0"/>
              </a:rPr>
              <a:t> Cursor</a:t>
            </a:r>
          </a:p>
        </p:txBody>
      </p:sp>
      <p:sp>
        <p:nvSpPr>
          <p:cNvPr id="4" name="Date Placeholder 3">
            <a:extLst>
              <a:ext uri="{FF2B5EF4-FFF2-40B4-BE49-F238E27FC236}">
                <a16:creationId xmlns:a16="http://schemas.microsoft.com/office/drawing/2014/main" id="{7D0268C3-4534-C888-99E8-ADEF97A6767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19725F7-46AE-3DF3-A970-AC0CC126576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25E5EC3-457A-90FA-D9C9-A3BA49DDA35E}"/>
              </a:ext>
            </a:extLst>
          </p:cNvPr>
          <p:cNvSpPr>
            <a:spLocks noGrp="1"/>
          </p:cNvSpPr>
          <p:nvPr>
            <p:ph type="sldNum" sz="quarter" idx="16"/>
          </p:nvPr>
        </p:nvSpPr>
        <p:spPr/>
        <p:txBody>
          <a:bodyPr/>
          <a:lstStyle/>
          <a:p>
            <a:fld id="{2533969A-88D7-D043-9145-D433A02B4603}" type="slidenum">
              <a:rPr lang="en-US" smtClean="0"/>
              <a:pPr/>
              <a:t>24</a:t>
            </a:fld>
            <a:endParaRPr lang="en-US" dirty="0"/>
          </a:p>
        </p:txBody>
      </p:sp>
    </p:spTree>
    <p:extLst>
      <p:ext uri="{BB962C8B-B14F-4D97-AF65-F5344CB8AC3E}">
        <p14:creationId xmlns:p14="http://schemas.microsoft.com/office/powerpoint/2010/main" val="604311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D40ED8-1E81-FB91-31FA-4C3C0CBCB854}"/>
              </a:ext>
            </a:extLst>
          </p:cNvPr>
          <p:cNvSpPr>
            <a:spLocks noGrp="1"/>
          </p:cNvSpPr>
          <p:nvPr>
            <p:ph sz="quarter" idx="13"/>
          </p:nvPr>
        </p:nvSpPr>
        <p:spPr>
          <a:xfrm>
            <a:off x="914400" y="2068497"/>
            <a:ext cx="10321415" cy="2938510"/>
          </a:xfrm>
        </p:spPr>
        <p:txBody>
          <a:bodyPr/>
          <a:lstStyle/>
          <a:p>
            <a:pPr>
              <a:lnSpc>
                <a:spcPct val="90000"/>
              </a:lnSpc>
              <a:buFont typeface="Arial" panose="020B0604020202020204" pitchFamily="34" charset="0"/>
              <a:buChar char="•"/>
            </a:pPr>
            <a:r>
              <a:rPr lang="en-US" sz="2000" dirty="0">
                <a:solidFill>
                  <a:schemeClr val="tx2">
                    <a:alpha val="80000"/>
                  </a:schemeClr>
                </a:solidFill>
                <a:latin typeface="Calibri" panose="020F0502020204030204" pitchFamily="34" charset="0"/>
                <a:ea typeface="+mn-ea"/>
                <a:cs typeface="Calibri" panose="020F0502020204030204" pitchFamily="34" charset="0"/>
              </a:rPr>
              <a:t>Cursor consumes network resources</a:t>
            </a:r>
          </a:p>
          <a:p>
            <a:pPr>
              <a:lnSpc>
                <a:spcPct val="90000"/>
              </a:lnSpc>
              <a:buFont typeface="Arial" panose="020B0604020202020204" pitchFamily="34" charset="0"/>
              <a:buChar char="•"/>
            </a:pPr>
            <a:r>
              <a:rPr lang="en-US" sz="2000" dirty="0">
                <a:solidFill>
                  <a:schemeClr val="tx2">
                    <a:alpha val="80000"/>
                  </a:schemeClr>
                </a:solidFill>
                <a:latin typeface="Calibri" panose="020F0502020204030204" pitchFamily="34" charset="0"/>
                <a:ea typeface="+mn-ea"/>
                <a:cs typeface="Calibri" panose="020F0502020204030204" pitchFamily="34" charset="0"/>
              </a:rPr>
              <a:t>A cursor is a memory resident</a:t>
            </a:r>
          </a:p>
          <a:p>
            <a:pPr>
              <a:lnSpc>
                <a:spcPct val="90000"/>
              </a:lnSpc>
              <a:buFont typeface="Arial" panose="020B0604020202020204" pitchFamily="34" charset="0"/>
              <a:buChar char="•"/>
            </a:pPr>
            <a:r>
              <a:rPr lang="en-US" sz="2000" dirty="0">
                <a:solidFill>
                  <a:schemeClr val="tx2">
                    <a:alpha val="80000"/>
                  </a:schemeClr>
                </a:solidFill>
                <a:latin typeface="Calibri" panose="020F0502020204030204" pitchFamily="34" charset="0"/>
                <a:ea typeface="+mn-ea"/>
                <a:cs typeface="Calibri" panose="020F0502020204030204" pitchFamily="34" charset="0"/>
              </a:rPr>
              <a:t>It imposes locks on a portion of the table or the entire table when processing data</a:t>
            </a:r>
          </a:p>
          <a:p>
            <a:pPr>
              <a:lnSpc>
                <a:spcPct val="90000"/>
              </a:lnSpc>
              <a:buFont typeface="Arial" panose="020B0604020202020204" pitchFamily="34" charset="0"/>
              <a:buChar char="•"/>
            </a:pPr>
            <a:r>
              <a:rPr lang="en-US" sz="2000" dirty="0">
                <a:solidFill>
                  <a:schemeClr val="tx2">
                    <a:alpha val="80000"/>
                  </a:schemeClr>
                </a:solidFill>
                <a:latin typeface="Calibri" panose="020F0502020204030204" pitchFamily="34" charset="0"/>
                <a:ea typeface="+mn-ea"/>
                <a:cs typeface="Calibri" panose="020F0502020204030204" pitchFamily="34" charset="0"/>
              </a:rPr>
              <a:t>The cursor's performance and speed are slower because they update table records one row at a time.</a:t>
            </a:r>
          </a:p>
          <a:p>
            <a:pPr>
              <a:lnSpc>
                <a:spcPct val="90000"/>
              </a:lnSpc>
              <a:buFont typeface="Arial" panose="020B0604020202020204" pitchFamily="34" charset="0"/>
              <a:buChar char="•"/>
            </a:pPr>
            <a:r>
              <a:rPr lang="en-US" sz="2000" dirty="0">
                <a:solidFill>
                  <a:schemeClr val="tx2">
                    <a:alpha val="80000"/>
                  </a:schemeClr>
                </a:solidFill>
                <a:latin typeface="Calibri" panose="020F0502020204030204" pitchFamily="34" charset="0"/>
                <a:ea typeface="+mn-ea"/>
                <a:cs typeface="Calibri" panose="020F0502020204030204" pitchFamily="34" charset="0"/>
              </a:rPr>
              <a:t>Cursors are quicker than while loops, but they do have more overhead.</a:t>
            </a:r>
          </a:p>
          <a:p>
            <a:endParaRPr lang="en-US" dirty="0"/>
          </a:p>
        </p:txBody>
      </p:sp>
      <p:sp>
        <p:nvSpPr>
          <p:cNvPr id="3" name="Title 2">
            <a:extLst>
              <a:ext uri="{FF2B5EF4-FFF2-40B4-BE49-F238E27FC236}">
                <a16:creationId xmlns:a16="http://schemas.microsoft.com/office/drawing/2014/main" id="{FD5925D2-5BA3-56B1-FAD7-4B9E35E8A736}"/>
              </a:ext>
            </a:extLst>
          </p:cNvPr>
          <p:cNvSpPr>
            <a:spLocks noGrp="1"/>
          </p:cNvSpPr>
          <p:nvPr>
            <p:ph type="title"/>
          </p:nvPr>
        </p:nvSpPr>
        <p:spPr>
          <a:xfrm>
            <a:off x="548640" y="488561"/>
            <a:ext cx="10687175" cy="594515"/>
          </a:xfrm>
        </p:spPr>
        <p:txBody>
          <a:bodyPr/>
          <a:lstStyle/>
          <a:p>
            <a:r>
              <a:rPr lang="en-US" dirty="0"/>
              <a:t>Limitations of SQL Cursors</a:t>
            </a:r>
          </a:p>
        </p:txBody>
      </p:sp>
      <p:sp>
        <p:nvSpPr>
          <p:cNvPr id="4" name="Date Placeholder 3">
            <a:extLst>
              <a:ext uri="{FF2B5EF4-FFF2-40B4-BE49-F238E27FC236}">
                <a16:creationId xmlns:a16="http://schemas.microsoft.com/office/drawing/2014/main" id="{F82BA076-986A-FCDE-D094-27DCDB95599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4EEEE2B-EED4-DFAB-ED39-A20EB9C02E6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D02C40B-869A-81D2-6BB6-589521C6A23F}"/>
              </a:ext>
            </a:extLst>
          </p:cNvPr>
          <p:cNvSpPr>
            <a:spLocks noGrp="1"/>
          </p:cNvSpPr>
          <p:nvPr>
            <p:ph type="sldNum" sz="quarter" idx="16"/>
          </p:nvPr>
        </p:nvSpPr>
        <p:spPr/>
        <p:txBody>
          <a:bodyPr/>
          <a:lstStyle/>
          <a:p>
            <a:fld id="{2533969A-88D7-D043-9145-D433A02B4603}" type="slidenum">
              <a:rPr lang="en-US" smtClean="0"/>
              <a:pPr/>
              <a:t>25</a:t>
            </a:fld>
            <a:endParaRPr lang="en-US" dirty="0"/>
          </a:p>
        </p:txBody>
      </p:sp>
    </p:spTree>
    <p:extLst>
      <p:ext uri="{BB962C8B-B14F-4D97-AF65-F5344CB8AC3E}">
        <p14:creationId xmlns:p14="http://schemas.microsoft.com/office/powerpoint/2010/main" val="2810813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BE9C1CB8-20F5-4DB5-A639-38FB04A9ADFB}"/>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How can we replace the Cursors</a:t>
            </a:r>
          </a:p>
        </p:txBody>
      </p:sp>
      <p:sp>
        <p:nvSpPr>
          <p:cNvPr id="2" name="Content Placeholder 1">
            <a:extLst>
              <a:ext uri="{FF2B5EF4-FFF2-40B4-BE49-F238E27FC236}">
                <a16:creationId xmlns:a16="http://schemas.microsoft.com/office/drawing/2014/main" id="{19E57EF7-2EA6-4D5E-9639-BCA4D8CB9D19}"/>
              </a:ext>
            </a:extLst>
          </p:cNvPr>
          <p:cNvSpPr>
            <a:spLocks noGrp="1"/>
          </p:cNvSpPr>
          <p:nvPr>
            <p:ph sz="quarter" idx="13"/>
          </p:nvPr>
        </p:nvSpPr>
        <p:spPr>
          <a:xfrm>
            <a:off x="1367624" y="2490436"/>
            <a:ext cx="9708995" cy="3567173"/>
          </a:xfrm>
        </p:spPr>
        <p:txBody>
          <a:bodyPr vert="horz" lIns="91440" tIns="45720" rIns="91440" bIns="45720" rtlCol="0" anchor="ctr">
            <a:noAutofit/>
          </a:bodyPr>
          <a:lstStyle/>
          <a:p>
            <a:pPr marL="0">
              <a:lnSpc>
                <a:spcPct val="90000"/>
              </a:lnSpc>
              <a:buFont typeface="Arial" panose="020B0604020202020204" pitchFamily="34" charset="0"/>
              <a:buChar char="•"/>
            </a:pPr>
            <a:r>
              <a:rPr lang="en-US" sz="2000" b="1" i="0" dirty="0">
                <a:solidFill>
                  <a:schemeClr val="tx2"/>
                </a:solidFill>
                <a:effectLst/>
                <a:latin typeface="Calibri" panose="020F0502020204030204" pitchFamily="34" charset="0"/>
                <a:ea typeface="+mn-ea"/>
                <a:cs typeface="Calibri" panose="020F0502020204030204" pitchFamily="34" charset="0"/>
              </a:rPr>
              <a:t>Using the SQL while loop</a:t>
            </a:r>
          </a:p>
          <a:p>
            <a:pPr marL="0" indent="0">
              <a:lnSpc>
                <a:spcPct val="90000"/>
              </a:lnSpc>
              <a:buNone/>
            </a:pPr>
            <a:r>
              <a:rPr lang="en-US" sz="2000" b="0" i="0" dirty="0">
                <a:solidFill>
                  <a:schemeClr val="tx2"/>
                </a:solidFill>
                <a:effectLst/>
                <a:latin typeface="Calibri" panose="020F0502020204030204" pitchFamily="34" charset="0"/>
                <a:ea typeface="+mn-ea"/>
                <a:cs typeface="Calibri" panose="020F0502020204030204" pitchFamily="34" charset="0"/>
              </a:rPr>
              <a:t>The easiest way to avoid the use of a cursor is by using a while loop that allows the inserting of a result set into the temporary table.</a:t>
            </a:r>
            <a:endParaRPr lang="en-US" sz="2000" b="1" dirty="0">
              <a:solidFill>
                <a:schemeClr val="tx2"/>
              </a:solidFill>
              <a:latin typeface="Calibri" panose="020F0502020204030204" pitchFamily="34" charset="0"/>
              <a:ea typeface="+mn-ea"/>
              <a:cs typeface="Calibri" panose="020F0502020204030204" pitchFamily="34" charset="0"/>
            </a:endParaRPr>
          </a:p>
          <a:p>
            <a:pPr marL="0">
              <a:lnSpc>
                <a:spcPct val="90000"/>
              </a:lnSpc>
              <a:buFont typeface="Arial" panose="020B0604020202020204" pitchFamily="34" charset="0"/>
              <a:buChar char="•"/>
            </a:pPr>
            <a:r>
              <a:rPr lang="en-US" sz="2000" b="1" i="0" dirty="0">
                <a:solidFill>
                  <a:schemeClr val="tx2"/>
                </a:solidFill>
                <a:effectLst/>
                <a:latin typeface="Calibri" panose="020F0502020204030204" pitchFamily="34" charset="0"/>
                <a:ea typeface="+mn-ea"/>
                <a:cs typeface="Calibri" panose="020F0502020204030204" pitchFamily="34" charset="0"/>
              </a:rPr>
              <a:t>User-defined functions</a:t>
            </a:r>
          </a:p>
          <a:p>
            <a:pPr marL="0" indent="0">
              <a:lnSpc>
                <a:spcPct val="90000"/>
              </a:lnSpc>
              <a:buNone/>
            </a:pPr>
            <a:r>
              <a:rPr lang="en-US" sz="2000" b="0" i="0" dirty="0">
                <a:solidFill>
                  <a:schemeClr val="tx2"/>
                </a:solidFill>
                <a:effectLst/>
                <a:latin typeface="Calibri" panose="020F0502020204030204" pitchFamily="34" charset="0"/>
                <a:ea typeface="+mn-ea"/>
                <a:cs typeface="Calibri" panose="020F0502020204030204" pitchFamily="34" charset="0"/>
              </a:rPr>
              <a:t>Sometimes cursors are used to calculate the resultant row set. We can accomplish this by using a user-defined function that meets the requirements.</a:t>
            </a:r>
            <a:endParaRPr lang="en-US" sz="2000" b="1" dirty="0">
              <a:solidFill>
                <a:schemeClr val="tx2"/>
              </a:solidFill>
              <a:latin typeface="Calibri" panose="020F0502020204030204" pitchFamily="34" charset="0"/>
              <a:ea typeface="+mn-ea"/>
              <a:cs typeface="Calibri" panose="020F0502020204030204" pitchFamily="34" charset="0"/>
            </a:endParaRPr>
          </a:p>
          <a:p>
            <a:pPr marL="0">
              <a:lnSpc>
                <a:spcPct val="90000"/>
              </a:lnSpc>
              <a:buFont typeface="Arial" panose="020B0604020202020204" pitchFamily="34" charset="0"/>
              <a:buChar char="•"/>
            </a:pPr>
            <a:r>
              <a:rPr lang="en-US" sz="2000" b="1" i="0" dirty="0">
                <a:solidFill>
                  <a:schemeClr val="tx2"/>
                </a:solidFill>
                <a:effectLst/>
                <a:latin typeface="Calibri" panose="020F0502020204030204" pitchFamily="34" charset="0"/>
                <a:ea typeface="+mn-ea"/>
                <a:cs typeface="Calibri" panose="020F0502020204030204" pitchFamily="34" charset="0"/>
              </a:rPr>
              <a:t>Using Joins</a:t>
            </a:r>
          </a:p>
          <a:p>
            <a:pPr marL="0" indent="0">
              <a:lnSpc>
                <a:spcPct val="90000"/>
              </a:lnSpc>
              <a:buNone/>
            </a:pPr>
            <a:r>
              <a:rPr lang="en-US" sz="2000" b="0" i="0" dirty="0">
                <a:solidFill>
                  <a:schemeClr val="tx2"/>
                </a:solidFill>
                <a:effectLst/>
                <a:latin typeface="Calibri" panose="020F0502020204030204" pitchFamily="34" charset="0"/>
                <a:ea typeface="+mn-ea"/>
                <a:cs typeface="Calibri" panose="020F0502020204030204" pitchFamily="34" charset="0"/>
              </a:rPr>
              <a:t>Reduces the lines of code that give faster performance than cursors in case huge records need to be  processed.</a:t>
            </a:r>
            <a:endParaRPr lang="en-US" sz="2000" dirty="0">
              <a:solidFill>
                <a:schemeClr val="tx2"/>
              </a:solidFill>
              <a:latin typeface="Calibri" panose="020F0502020204030204" pitchFamily="34" charset="0"/>
              <a:ea typeface="+mn-ea"/>
              <a:cs typeface="Calibri" panose="020F0502020204030204" pitchFamily="34" charset="0"/>
            </a:endParaRPr>
          </a:p>
        </p:txBody>
      </p:sp>
      <p:sp>
        <p:nvSpPr>
          <p:cNvPr id="5" name="Footer Placeholder 4">
            <a:extLst>
              <a:ext uri="{FF2B5EF4-FFF2-40B4-BE49-F238E27FC236}">
                <a16:creationId xmlns:a16="http://schemas.microsoft.com/office/drawing/2014/main" id="{2A4A8A6C-4BBB-4843-8E4D-55F377015000}"/>
              </a:ext>
            </a:extLst>
          </p:cNvPr>
          <p:cNvSpPr>
            <a:spLocks noGrp="1"/>
          </p:cNvSpPr>
          <p:nvPr>
            <p:ph type="ftr" sz="quarter" idx="15"/>
          </p:nvPr>
        </p:nvSpPr>
        <p:spPr>
          <a:xfrm>
            <a:off x="795528" y="6382512"/>
            <a:ext cx="6757416" cy="320040"/>
          </a:xfrm>
        </p:spPr>
        <p:txBody>
          <a:bodyPr vert="horz" lIns="91440" tIns="45720" rIns="91440" bIns="45720" rtlCol="0" anchor="ctr">
            <a:normAutofit/>
          </a:bodyPr>
          <a:lstStyle/>
          <a:p>
            <a:pPr>
              <a:spcAft>
                <a:spcPts val="600"/>
              </a:spcAft>
            </a:pPr>
            <a:r>
              <a:rPr lang="en-US" sz="1000" kern="1200" dirty="0">
                <a:solidFill>
                  <a:schemeClr val="tx1">
                    <a:tint val="75000"/>
                  </a:schemeClr>
                </a:solidFill>
                <a:latin typeface="+mn-lt"/>
                <a:ea typeface="+mn-ea"/>
                <a:cs typeface="+mn-cs"/>
              </a:rPr>
              <a:t>© 2021 Trellance, Inc. All rights reserved.</a:t>
            </a:r>
          </a:p>
        </p:txBody>
      </p:sp>
      <p:sp>
        <p:nvSpPr>
          <p:cNvPr id="4" name="Date Placeholder 3">
            <a:extLst>
              <a:ext uri="{FF2B5EF4-FFF2-40B4-BE49-F238E27FC236}">
                <a16:creationId xmlns:a16="http://schemas.microsoft.com/office/drawing/2014/main" id="{979B40C2-4AF6-4102-990F-C3EF763AFED2}"/>
              </a:ext>
            </a:extLst>
          </p:cNvPr>
          <p:cNvSpPr>
            <a:spLocks noGrp="1"/>
          </p:cNvSpPr>
          <p:nvPr>
            <p:ph type="dt" sz="half" idx="14"/>
          </p:nvPr>
        </p:nvSpPr>
        <p:spPr>
          <a:xfrm>
            <a:off x="7717536" y="6382512"/>
            <a:ext cx="2825496" cy="320040"/>
          </a:xfrm>
        </p:spPr>
        <p:txBody>
          <a:bodyPr vert="horz" lIns="91440" tIns="45720" rIns="91440" bIns="45720" rtlCol="0" anchor="ctr">
            <a:normAutofit/>
          </a:bodyPr>
          <a:lstStyle/>
          <a:p>
            <a:pPr algn="r">
              <a:spcAft>
                <a:spcPts val="600"/>
              </a:spcAft>
            </a:pPr>
            <a:fld id="{5A648A70-83CF-4E49-9808-06D21AC6D48F}" type="datetime4">
              <a:rPr lang="en-US" sz="1000">
                <a:solidFill>
                  <a:schemeClr val="tx1">
                    <a:tint val="75000"/>
                  </a:schemeClr>
                </a:solidFill>
                <a:latin typeface="+mn-lt"/>
                <a:cs typeface="+mn-cs"/>
              </a:rPr>
              <a:pPr algn="r">
                <a:spcAft>
                  <a:spcPts val="600"/>
                </a:spcAft>
              </a:pPr>
              <a:t>August 17, 2023</a:t>
            </a:fld>
            <a:endParaRPr lang="en-US" sz="1000">
              <a:solidFill>
                <a:schemeClr val="tx1">
                  <a:tint val="75000"/>
                </a:schemeClr>
              </a:solidFill>
              <a:latin typeface="+mn-lt"/>
              <a:cs typeface="+mn-cs"/>
            </a:endParaRPr>
          </a:p>
        </p:txBody>
      </p:sp>
      <p:sp>
        <p:nvSpPr>
          <p:cNvPr id="6" name="Slide Number Placeholder 5">
            <a:extLst>
              <a:ext uri="{FF2B5EF4-FFF2-40B4-BE49-F238E27FC236}">
                <a16:creationId xmlns:a16="http://schemas.microsoft.com/office/drawing/2014/main" id="{3CBDD310-8CF1-4F4A-9FEF-AF55F9C5603A}"/>
              </a:ext>
            </a:extLst>
          </p:cNvPr>
          <p:cNvSpPr>
            <a:spLocks noGrp="1"/>
          </p:cNvSpPr>
          <p:nvPr>
            <p:ph type="sldNum" sz="quarter" idx="16"/>
          </p:nvPr>
        </p:nvSpPr>
        <p:spPr>
          <a:xfrm>
            <a:off x="10707624" y="6382512"/>
            <a:ext cx="685800" cy="320040"/>
          </a:xfrm>
        </p:spPr>
        <p:txBody>
          <a:bodyPr vert="horz" lIns="91440" tIns="45720" rIns="91440" bIns="45720" rtlCol="0" anchor="ctr">
            <a:normAutofit/>
          </a:bodyPr>
          <a:lstStyle/>
          <a:p>
            <a:pPr>
              <a:spcAft>
                <a:spcPts val="600"/>
              </a:spcAft>
            </a:pPr>
            <a:fld id="{2533969A-88D7-D043-9145-D433A02B4603}" type="slidenum">
              <a:rPr lang="en-US" sz="1000">
                <a:solidFill>
                  <a:schemeClr val="tx1">
                    <a:tint val="75000"/>
                  </a:schemeClr>
                </a:solidFill>
                <a:latin typeface="+mn-lt"/>
                <a:cs typeface="+mn-cs"/>
              </a:rPr>
              <a:pPr>
                <a:spcAft>
                  <a:spcPts val="600"/>
                </a:spcAft>
              </a:pPr>
              <a:t>26</a:t>
            </a:fld>
            <a:endParaRPr lang="en-US" sz="1000">
              <a:solidFill>
                <a:schemeClr val="tx1">
                  <a:tint val="75000"/>
                </a:schemeClr>
              </a:solidFill>
              <a:latin typeface="+mn-lt"/>
              <a:cs typeface="+mn-cs"/>
            </a:endParaRPr>
          </a:p>
        </p:txBody>
      </p:sp>
    </p:spTree>
    <p:extLst>
      <p:ext uri="{BB962C8B-B14F-4D97-AF65-F5344CB8AC3E}">
        <p14:creationId xmlns:p14="http://schemas.microsoft.com/office/powerpoint/2010/main" val="118132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ABB02E-F36C-4E68-85E7-EBA76D33A404}"/>
              </a:ext>
            </a:extLst>
          </p:cNvPr>
          <p:cNvSpPr>
            <a:spLocks noGrp="1"/>
          </p:cNvSpPr>
          <p:nvPr>
            <p:ph sz="quarter" idx="13"/>
          </p:nvPr>
        </p:nvSpPr>
        <p:spPr>
          <a:xfrm>
            <a:off x="548640" y="1164771"/>
            <a:ext cx="10687175" cy="5034861"/>
          </a:xfrm>
        </p:spPr>
        <p:txBody>
          <a:bodyPr/>
          <a:lstStyle/>
          <a:p>
            <a:pPr marL="0" indent="0">
              <a:buNone/>
            </a:pPr>
            <a:r>
              <a:rPr lang="en-US" sz="2000" dirty="0">
                <a:latin typeface="Georgia" panose="02040502050405020303" pitchFamily="18" charset="0"/>
              </a:rPr>
              <a:t>1. Life cycle of typical cursor involves how many steps in SQL Server</a:t>
            </a:r>
          </a:p>
          <a:p>
            <a:pPr marL="514350" indent="-514350">
              <a:buAutoNum type="alphaLcParenR"/>
            </a:pPr>
            <a:r>
              <a:rPr lang="en-US" sz="2000" dirty="0">
                <a:latin typeface="Georgia" panose="02040502050405020303" pitchFamily="18" charset="0"/>
              </a:rPr>
              <a:t>4         b)   3           c) 5        d) 2</a:t>
            </a:r>
          </a:p>
          <a:p>
            <a:pPr marL="0" indent="0">
              <a:buNone/>
            </a:pPr>
            <a:r>
              <a:rPr lang="en-US" sz="2000" dirty="0">
                <a:latin typeface="Georgia" panose="02040502050405020303" pitchFamily="18" charset="0"/>
              </a:rPr>
              <a:t>2. How many type of cursor is present in SQL Server ?</a:t>
            </a:r>
          </a:p>
          <a:p>
            <a:pPr marL="0" indent="0">
              <a:buNone/>
            </a:pPr>
            <a:r>
              <a:rPr lang="en-US" sz="2000" dirty="0">
                <a:latin typeface="Georgia" panose="02040502050405020303" pitchFamily="18" charset="0"/>
              </a:rPr>
              <a:t>       a) 2         b) 4              c) 3          d) 6</a:t>
            </a:r>
          </a:p>
          <a:p>
            <a:pPr marL="0" indent="0">
              <a:buNone/>
            </a:pPr>
            <a:r>
              <a:rPr lang="en-US" sz="2000" dirty="0">
                <a:latin typeface="Georgia" panose="02040502050405020303" pitchFamily="18" charset="0"/>
              </a:rPr>
              <a:t>3. SQL Server static cursors are always_____________</a:t>
            </a:r>
          </a:p>
          <a:p>
            <a:pPr marL="0" indent="0">
              <a:buNone/>
            </a:pPr>
            <a:r>
              <a:rPr lang="en-US" sz="2000" dirty="0">
                <a:latin typeface="Georgia" panose="02040502050405020303" pitchFamily="18" charset="0"/>
              </a:rPr>
              <a:t>      a) Read-only  b) Write-only  c) Read, Write  d) update -only</a:t>
            </a:r>
          </a:p>
          <a:p>
            <a:pPr marL="0" indent="0">
              <a:buNone/>
            </a:pPr>
            <a:r>
              <a:rPr lang="en-US" sz="2000" dirty="0">
                <a:latin typeface="Georgia" panose="02040502050405020303" pitchFamily="18" charset="0"/>
              </a:rPr>
              <a:t>4. A dynamic cursor in SQL Server allows you to see ____data.</a:t>
            </a:r>
          </a:p>
          <a:p>
            <a:pPr marL="0" indent="0">
              <a:buNone/>
            </a:pPr>
            <a:r>
              <a:rPr lang="en-US" sz="2000" dirty="0">
                <a:latin typeface="Georgia" panose="02040502050405020303" pitchFamily="18" charset="0"/>
              </a:rPr>
              <a:t>     a) Inserted  b) Deleted    c) Updated   d) All of the above</a:t>
            </a:r>
          </a:p>
          <a:p>
            <a:pPr marL="0" indent="0">
              <a:buNone/>
            </a:pPr>
            <a:r>
              <a:rPr lang="en-US" sz="2000" dirty="0">
                <a:latin typeface="Georgia" panose="02040502050405020303" pitchFamily="18" charset="0"/>
              </a:rPr>
              <a:t>5. ____ cursor is sensitive to any changes to the data source.</a:t>
            </a:r>
          </a:p>
          <a:p>
            <a:pPr marL="0" indent="0">
              <a:buNone/>
            </a:pPr>
            <a:r>
              <a:rPr lang="en-US" sz="2000" dirty="0">
                <a:latin typeface="Georgia" panose="02040502050405020303" pitchFamily="18" charset="0"/>
              </a:rPr>
              <a:t>    a) Static   b) Dynamic  c) keyset   d) All of the above</a:t>
            </a:r>
          </a:p>
        </p:txBody>
      </p:sp>
      <p:sp>
        <p:nvSpPr>
          <p:cNvPr id="3" name="Title 2">
            <a:extLst>
              <a:ext uri="{FF2B5EF4-FFF2-40B4-BE49-F238E27FC236}">
                <a16:creationId xmlns:a16="http://schemas.microsoft.com/office/drawing/2014/main" id="{BA404733-7A6C-9DFA-3CD5-0DD56BBE1FD1}"/>
              </a:ext>
            </a:extLst>
          </p:cNvPr>
          <p:cNvSpPr>
            <a:spLocks noGrp="1"/>
          </p:cNvSpPr>
          <p:nvPr>
            <p:ph type="title"/>
          </p:nvPr>
        </p:nvSpPr>
        <p:spPr>
          <a:xfrm>
            <a:off x="548640" y="488561"/>
            <a:ext cx="10687175" cy="480268"/>
          </a:xfrm>
        </p:spPr>
        <p:txBody>
          <a:bodyPr/>
          <a:lstStyle/>
          <a:p>
            <a:r>
              <a:rPr lang="en-US" dirty="0"/>
              <a:t>Quiz Time</a:t>
            </a:r>
          </a:p>
        </p:txBody>
      </p:sp>
      <p:sp>
        <p:nvSpPr>
          <p:cNvPr id="4" name="Date Placeholder 3">
            <a:extLst>
              <a:ext uri="{FF2B5EF4-FFF2-40B4-BE49-F238E27FC236}">
                <a16:creationId xmlns:a16="http://schemas.microsoft.com/office/drawing/2014/main" id="{CFCDA400-F657-5206-0841-B0275FF2B6F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DA35372-7901-6D2F-9F96-024607EBC969}"/>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CE0F47F3-BAAE-9391-EF9D-4387539D7A87}"/>
              </a:ext>
            </a:extLst>
          </p:cNvPr>
          <p:cNvSpPr>
            <a:spLocks noGrp="1"/>
          </p:cNvSpPr>
          <p:nvPr>
            <p:ph type="sldNum" sz="quarter" idx="16"/>
          </p:nvPr>
        </p:nvSpPr>
        <p:spPr/>
        <p:txBody>
          <a:bodyPr/>
          <a:lstStyle/>
          <a:p>
            <a:fld id="{2533969A-88D7-D043-9145-D433A02B4603}" type="slidenum">
              <a:rPr lang="en-US" smtClean="0"/>
              <a:pPr/>
              <a:t>27</a:t>
            </a:fld>
            <a:endParaRPr lang="en-US" dirty="0"/>
          </a:p>
        </p:txBody>
      </p:sp>
    </p:spTree>
    <p:extLst>
      <p:ext uri="{BB962C8B-B14F-4D97-AF65-F5344CB8AC3E}">
        <p14:creationId xmlns:p14="http://schemas.microsoft.com/office/powerpoint/2010/main" val="1179901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7FD02E-95E9-48F1-9598-03C4C927FA86}"/>
              </a:ext>
            </a:extLst>
          </p:cNvPr>
          <p:cNvSpPr>
            <a:spLocks noGrp="1"/>
          </p:cNvSpPr>
          <p:nvPr>
            <p:ph sz="quarter" idx="13"/>
          </p:nvPr>
        </p:nvSpPr>
        <p:spPr>
          <a:xfrm>
            <a:off x="548640" y="1074198"/>
            <a:ext cx="10687175" cy="3755254"/>
          </a:xfrm>
        </p:spPr>
        <p:txBody>
          <a:bodyPr/>
          <a:lstStyle/>
          <a:p>
            <a:pPr marL="0" indent="0">
              <a:buNone/>
            </a:pPr>
            <a:r>
              <a:rPr lang="en-US" dirty="0"/>
              <a:t> </a:t>
            </a:r>
          </a:p>
          <a:p>
            <a:pPr marL="0" indent="0">
              <a:buNone/>
            </a:pPr>
            <a:r>
              <a:rPr lang="en-US" sz="2400" dirty="0">
                <a:solidFill>
                  <a:schemeClr val="tx2"/>
                </a:solidFill>
                <a:latin typeface="Calibri" panose="020F0502020204030204" pitchFamily="34" charset="0"/>
                <a:cs typeface="Calibri" panose="020F0502020204030204" pitchFamily="34" charset="0"/>
              </a:rPr>
              <a:t>1. Print the All-Departments details</a:t>
            </a:r>
          </a:p>
          <a:p>
            <a:pPr marL="0" indent="0">
              <a:buNone/>
            </a:pPr>
            <a:r>
              <a:rPr lang="en-US" sz="2400" dirty="0">
                <a:solidFill>
                  <a:schemeClr val="tx2"/>
                </a:solidFill>
                <a:latin typeface="Calibri" panose="020F0502020204030204" pitchFamily="34" charset="0"/>
                <a:cs typeface="Calibri" panose="020F0502020204030204" pitchFamily="34" charset="0"/>
              </a:rPr>
              <a:t>2. Display the only 30</a:t>
            </a:r>
            <a:r>
              <a:rPr lang="en-US" sz="2400" baseline="30000" dirty="0">
                <a:solidFill>
                  <a:schemeClr val="tx2"/>
                </a:solidFill>
                <a:latin typeface="Calibri" panose="020F0502020204030204" pitchFamily="34" charset="0"/>
                <a:cs typeface="Calibri" panose="020F0502020204030204" pitchFamily="34" charset="0"/>
              </a:rPr>
              <a:t>th</a:t>
            </a:r>
            <a:r>
              <a:rPr lang="en-US" sz="2400" dirty="0">
                <a:solidFill>
                  <a:schemeClr val="tx2"/>
                </a:solidFill>
                <a:latin typeface="Calibri" panose="020F0502020204030204" pitchFamily="34" charset="0"/>
                <a:cs typeface="Calibri" panose="020F0502020204030204" pitchFamily="34" charset="0"/>
              </a:rPr>
              <a:t> and 40</a:t>
            </a:r>
            <a:r>
              <a:rPr lang="en-US" sz="2400" baseline="30000" dirty="0">
                <a:solidFill>
                  <a:schemeClr val="tx2"/>
                </a:solidFill>
                <a:latin typeface="Calibri" panose="020F0502020204030204" pitchFamily="34" charset="0"/>
                <a:cs typeface="Calibri" panose="020F0502020204030204" pitchFamily="34" charset="0"/>
              </a:rPr>
              <a:t>th</a:t>
            </a:r>
            <a:r>
              <a:rPr lang="en-US" sz="2400" dirty="0">
                <a:solidFill>
                  <a:schemeClr val="tx2"/>
                </a:solidFill>
                <a:latin typeface="Calibri" panose="020F0502020204030204" pitchFamily="34" charset="0"/>
                <a:cs typeface="Calibri" panose="020F0502020204030204" pitchFamily="34" charset="0"/>
              </a:rPr>
              <a:t> Department employees </a:t>
            </a:r>
          </a:p>
        </p:txBody>
      </p:sp>
      <p:sp>
        <p:nvSpPr>
          <p:cNvPr id="3" name="Title 2">
            <a:extLst>
              <a:ext uri="{FF2B5EF4-FFF2-40B4-BE49-F238E27FC236}">
                <a16:creationId xmlns:a16="http://schemas.microsoft.com/office/drawing/2014/main" id="{54B68464-7236-4F17-ABFD-C16DC4ADFDA3}"/>
              </a:ext>
            </a:extLst>
          </p:cNvPr>
          <p:cNvSpPr>
            <a:spLocks noGrp="1"/>
          </p:cNvSpPr>
          <p:nvPr>
            <p:ph type="title"/>
          </p:nvPr>
        </p:nvSpPr>
        <p:spPr>
          <a:xfrm>
            <a:off x="548640" y="488561"/>
            <a:ext cx="10687175" cy="585637"/>
          </a:xfrm>
        </p:spPr>
        <p:txBody>
          <a:bodyPr/>
          <a:lstStyle/>
          <a:p>
            <a:pPr algn="ctr"/>
            <a:r>
              <a:rPr lang="en-US" sz="2800" dirty="0">
                <a:latin typeface="Calibri" panose="020F0502020204030204" pitchFamily="34" charset="0"/>
                <a:cs typeface="Calibri" panose="020F0502020204030204" pitchFamily="34" charset="0"/>
              </a:rPr>
              <a:t>How to Implement Cursors : Examples</a:t>
            </a:r>
          </a:p>
        </p:txBody>
      </p:sp>
      <p:sp>
        <p:nvSpPr>
          <p:cNvPr id="4" name="Date Placeholder 3">
            <a:extLst>
              <a:ext uri="{FF2B5EF4-FFF2-40B4-BE49-F238E27FC236}">
                <a16:creationId xmlns:a16="http://schemas.microsoft.com/office/drawing/2014/main" id="{E2CCA5DD-201A-4386-A169-8BE6B52A29B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00EBCC3-5A56-469E-8C32-4F6D9813F41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C3BA91A-0272-44B5-A6D7-B2393ED47D33}"/>
              </a:ext>
            </a:extLst>
          </p:cNvPr>
          <p:cNvSpPr>
            <a:spLocks noGrp="1"/>
          </p:cNvSpPr>
          <p:nvPr>
            <p:ph type="sldNum" sz="quarter" idx="16"/>
          </p:nvPr>
        </p:nvSpPr>
        <p:spPr/>
        <p:txBody>
          <a:bodyPr/>
          <a:lstStyle/>
          <a:p>
            <a:fld id="{2533969A-88D7-D043-9145-D433A02B4603}" type="slidenum">
              <a:rPr lang="en-US" smtClean="0"/>
              <a:pPr/>
              <a:t>28</a:t>
            </a:fld>
            <a:endParaRPr lang="en-US" dirty="0"/>
          </a:p>
        </p:txBody>
      </p:sp>
    </p:spTree>
    <p:extLst>
      <p:ext uri="{BB962C8B-B14F-4D97-AF65-F5344CB8AC3E}">
        <p14:creationId xmlns:p14="http://schemas.microsoft.com/office/powerpoint/2010/main" val="186506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Exceptions</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29</a:t>
            </a:fld>
            <a:endParaRPr lang="en-US" dirty="0"/>
          </a:p>
        </p:txBody>
      </p:sp>
    </p:spTree>
    <p:extLst>
      <p:ext uri="{BB962C8B-B14F-4D97-AF65-F5344CB8AC3E}">
        <p14:creationId xmlns:p14="http://schemas.microsoft.com/office/powerpoint/2010/main" val="123453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33686F-B9B8-F178-7E38-B2BC4A98953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5C1DF00-BB17-8713-ADF0-363BB2E4DF0C}"/>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1107F67D-A1B6-E601-3DC7-A324428FE8D9}"/>
              </a:ext>
            </a:extLst>
          </p:cNvPr>
          <p:cNvSpPr>
            <a:spLocks noGrp="1"/>
          </p:cNvSpPr>
          <p:nvPr>
            <p:ph type="sldNum" sz="quarter" idx="12"/>
          </p:nvPr>
        </p:nvSpPr>
        <p:spPr/>
        <p:txBody>
          <a:bodyPr/>
          <a:lstStyle/>
          <a:p>
            <a:fld id="{2533969A-88D7-D043-9145-D433A02B4603}" type="slidenum">
              <a:rPr lang="en-US" smtClean="0"/>
              <a:pPr/>
              <a:t>3</a:t>
            </a:fld>
            <a:endParaRPr lang="en-US" dirty="0"/>
          </a:p>
        </p:txBody>
      </p:sp>
      <p:sp>
        <p:nvSpPr>
          <p:cNvPr id="6" name="TextBox 5">
            <a:extLst>
              <a:ext uri="{FF2B5EF4-FFF2-40B4-BE49-F238E27FC236}">
                <a16:creationId xmlns:a16="http://schemas.microsoft.com/office/drawing/2014/main" id="{809BDAAC-B50F-835B-75A0-A78095AB1338}"/>
              </a:ext>
            </a:extLst>
          </p:cNvPr>
          <p:cNvSpPr txBox="1"/>
          <p:nvPr/>
        </p:nvSpPr>
        <p:spPr>
          <a:xfrm>
            <a:off x="1371600" y="990600"/>
            <a:ext cx="8153400" cy="4462760"/>
          </a:xfrm>
          <a:prstGeom prst="rect">
            <a:avLst/>
          </a:prstGeom>
          <a:noFill/>
        </p:spPr>
        <p:txBody>
          <a:bodyPr wrap="square" rtlCol="0">
            <a:spAutoFit/>
          </a:bodyPr>
          <a:lstStyle/>
          <a:p>
            <a:r>
              <a:rPr lang="en-US" sz="2400" b="1" dirty="0">
                <a:solidFill>
                  <a:schemeClr val="accent1"/>
                </a:solidFill>
                <a:latin typeface="Georgia" panose="02040502050405020303" pitchFamily="18" charset="0"/>
              </a:rPr>
              <a:t>Outlines :</a:t>
            </a:r>
          </a:p>
          <a:p>
            <a:endParaRPr lang="en-US" dirty="0"/>
          </a:p>
          <a:p>
            <a:r>
              <a:rPr lang="en-US" sz="3200" dirty="0">
                <a:latin typeface="Georgia" panose="02040502050405020303" pitchFamily="18" charset="0"/>
              </a:rPr>
              <a:t>T-SQL Introduction</a:t>
            </a:r>
          </a:p>
          <a:p>
            <a:endParaRPr lang="en-US" sz="3200" dirty="0">
              <a:latin typeface="Georgia" panose="02040502050405020303" pitchFamily="18" charset="0"/>
            </a:endParaRPr>
          </a:p>
          <a:p>
            <a:r>
              <a:rPr lang="en-US" sz="3200" dirty="0">
                <a:latin typeface="Georgia" panose="02040502050405020303" pitchFamily="18" charset="0"/>
              </a:rPr>
              <a:t>Variable Declaration</a:t>
            </a:r>
          </a:p>
          <a:p>
            <a:endParaRPr lang="en-US" sz="3200" dirty="0">
              <a:latin typeface="Georgia" panose="02040502050405020303" pitchFamily="18" charset="0"/>
            </a:endParaRPr>
          </a:p>
          <a:p>
            <a:r>
              <a:rPr lang="en-US" sz="3200" dirty="0">
                <a:latin typeface="Georgia" panose="02040502050405020303" pitchFamily="18" charset="0"/>
              </a:rPr>
              <a:t>Comments in T-SQL</a:t>
            </a:r>
          </a:p>
          <a:p>
            <a:endParaRPr lang="en-US" sz="3200" dirty="0">
              <a:latin typeface="Georgia" panose="02040502050405020303" pitchFamily="18" charset="0"/>
            </a:endParaRPr>
          </a:p>
          <a:p>
            <a:r>
              <a:rPr lang="en-US" sz="3200" dirty="0">
                <a:latin typeface="Georgia" panose="02040502050405020303" pitchFamily="18" charset="0"/>
              </a:rPr>
              <a:t>Control Flow of Statements</a:t>
            </a:r>
          </a:p>
          <a:p>
            <a:endParaRPr lang="en-US" dirty="0"/>
          </a:p>
        </p:txBody>
      </p:sp>
    </p:spTree>
    <p:extLst>
      <p:ext uri="{BB962C8B-B14F-4D97-AF65-F5344CB8AC3E}">
        <p14:creationId xmlns:p14="http://schemas.microsoft.com/office/powerpoint/2010/main" val="319737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54525-302E-4B02-A846-B1174635EAF5}"/>
              </a:ext>
            </a:extLst>
          </p:cNvPr>
          <p:cNvSpPr>
            <a:spLocks noGrp="1"/>
          </p:cNvSpPr>
          <p:nvPr>
            <p:ph sz="quarter" idx="13"/>
          </p:nvPr>
        </p:nvSpPr>
        <p:spPr>
          <a:xfrm>
            <a:off x="548640" y="1518083"/>
            <a:ext cx="10687175" cy="4681550"/>
          </a:xfrm>
        </p:spPr>
        <p:txBody>
          <a:bodyPr/>
          <a:lstStyle/>
          <a:p>
            <a:pPr marL="457200" lvl="1">
              <a:lnSpc>
                <a:spcPct val="150000"/>
              </a:lnSpc>
              <a:spcBef>
                <a:spcPts val="0"/>
              </a:spcBef>
              <a:spcAft>
                <a:spcPts val="600"/>
              </a:spcAft>
            </a:pPr>
            <a:r>
              <a:rPr lang="en-US" dirty="0">
                <a:solidFill>
                  <a:schemeClr val="bg1">
                    <a:lumMod val="50000"/>
                  </a:schemeClr>
                </a:solidFill>
              </a:rPr>
              <a:t>What is Exception handling in SQL Server?</a:t>
            </a:r>
          </a:p>
          <a:p>
            <a:pPr marL="457200" lvl="1">
              <a:lnSpc>
                <a:spcPct val="150000"/>
              </a:lnSpc>
              <a:spcBef>
                <a:spcPts val="0"/>
              </a:spcBef>
              <a:spcAft>
                <a:spcPts val="600"/>
              </a:spcAft>
            </a:pPr>
            <a:r>
              <a:rPr lang="en-US" dirty="0">
                <a:solidFill>
                  <a:schemeClr val="bg1">
                    <a:lumMod val="50000"/>
                  </a:schemeClr>
                </a:solidFill>
              </a:rPr>
              <a:t>Types of exceptions in SQL Server</a:t>
            </a:r>
          </a:p>
          <a:p>
            <a:pPr marL="457200" lvl="1">
              <a:lnSpc>
                <a:spcPct val="150000"/>
              </a:lnSpc>
              <a:spcBef>
                <a:spcPts val="0"/>
              </a:spcBef>
              <a:spcAft>
                <a:spcPts val="600"/>
              </a:spcAft>
            </a:pPr>
            <a:r>
              <a:rPr lang="en-US" dirty="0">
                <a:solidFill>
                  <a:schemeClr val="bg1">
                    <a:lumMod val="50000"/>
                  </a:schemeClr>
                </a:solidFill>
              </a:rPr>
              <a:t>Try Catch in SQL Server</a:t>
            </a:r>
          </a:p>
          <a:p>
            <a:pPr marL="457200" lvl="1">
              <a:lnSpc>
                <a:spcPct val="150000"/>
              </a:lnSpc>
              <a:spcBef>
                <a:spcPts val="0"/>
              </a:spcBef>
              <a:spcAft>
                <a:spcPts val="600"/>
              </a:spcAft>
            </a:pPr>
            <a:r>
              <a:rPr lang="en-US" dirty="0">
                <a:solidFill>
                  <a:schemeClr val="bg1">
                    <a:lumMod val="50000"/>
                  </a:schemeClr>
                </a:solidFill>
              </a:rPr>
              <a:t>Exception handling in procedure</a:t>
            </a:r>
          </a:p>
          <a:p>
            <a:pPr marL="457200" lvl="1">
              <a:lnSpc>
                <a:spcPct val="150000"/>
              </a:lnSpc>
              <a:spcBef>
                <a:spcPts val="0"/>
              </a:spcBef>
              <a:spcAft>
                <a:spcPts val="600"/>
              </a:spcAft>
            </a:pPr>
            <a:r>
              <a:rPr lang="en-US" dirty="0">
                <a:solidFill>
                  <a:schemeClr val="bg1">
                    <a:lumMod val="50000"/>
                  </a:schemeClr>
                </a:solidFill>
              </a:rPr>
              <a:t>Throw a custom exception in procedure</a:t>
            </a:r>
          </a:p>
          <a:p>
            <a:pPr marL="457200" lvl="1">
              <a:lnSpc>
                <a:spcPct val="150000"/>
              </a:lnSpc>
              <a:spcBef>
                <a:spcPts val="0"/>
              </a:spcBef>
              <a:spcAft>
                <a:spcPts val="600"/>
              </a:spcAft>
            </a:pPr>
            <a:r>
              <a:rPr lang="en-US" dirty="0">
                <a:solidFill>
                  <a:schemeClr val="bg1">
                    <a:lumMod val="50000"/>
                  </a:schemeClr>
                </a:solidFill>
              </a:rPr>
              <a:t>Exception handling in function</a:t>
            </a:r>
          </a:p>
          <a:p>
            <a:pPr marL="457200" lvl="1">
              <a:lnSpc>
                <a:spcPct val="150000"/>
              </a:lnSpc>
              <a:spcBef>
                <a:spcPts val="0"/>
              </a:spcBef>
              <a:spcAft>
                <a:spcPts val="600"/>
              </a:spcAft>
            </a:pPr>
            <a:r>
              <a:rPr lang="en-US" dirty="0">
                <a:solidFill>
                  <a:schemeClr val="bg1">
                    <a:lumMod val="50000"/>
                  </a:schemeClr>
                </a:solidFill>
              </a:rPr>
              <a:t>Error handling Best Practices</a:t>
            </a:r>
          </a:p>
        </p:txBody>
      </p:sp>
      <p:sp>
        <p:nvSpPr>
          <p:cNvPr id="3" name="Title 2">
            <a:extLst>
              <a:ext uri="{FF2B5EF4-FFF2-40B4-BE49-F238E27FC236}">
                <a16:creationId xmlns:a16="http://schemas.microsoft.com/office/drawing/2014/main" id="{697244EB-A435-44ED-BDA1-03FA2EB5F676}"/>
              </a:ext>
            </a:extLst>
          </p:cNvPr>
          <p:cNvSpPr>
            <a:spLocks noGrp="1"/>
          </p:cNvSpPr>
          <p:nvPr>
            <p:ph type="title"/>
          </p:nvPr>
        </p:nvSpPr>
        <p:spPr>
          <a:xfrm>
            <a:off x="548640" y="488561"/>
            <a:ext cx="10687175" cy="621148"/>
          </a:xfrm>
        </p:spPr>
        <p:txBody>
          <a:bodyPr/>
          <a:lstStyle/>
          <a:p>
            <a:r>
              <a:rPr lang="en-US" dirty="0"/>
              <a:t> </a:t>
            </a:r>
            <a:r>
              <a:rPr lang="en-US" dirty="0">
                <a:latin typeface="Calibri" panose="020F0502020204030204" pitchFamily="34" charset="0"/>
                <a:cs typeface="Calibri" panose="020F0502020204030204" pitchFamily="34" charset="0"/>
              </a:rPr>
              <a:t>Exception Handling in SQL Server</a:t>
            </a:r>
          </a:p>
        </p:txBody>
      </p:sp>
      <p:sp>
        <p:nvSpPr>
          <p:cNvPr id="4" name="Date Placeholder 3">
            <a:extLst>
              <a:ext uri="{FF2B5EF4-FFF2-40B4-BE49-F238E27FC236}">
                <a16:creationId xmlns:a16="http://schemas.microsoft.com/office/drawing/2014/main" id="{DB24D7CF-130E-4F8C-A196-2FC789E3FEE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34457FB-0B8C-4A6A-B3C0-E0D6BF0E661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5C93A54-EB5F-481C-A969-B5A04AFA3611}"/>
              </a:ext>
            </a:extLst>
          </p:cNvPr>
          <p:cNvSpPr>
            <a:spLocks noGrp="1"/>
          </p:cNvSpPr>
          <p:nvPr>
            <p:ph type="sldNum" sz="quarter" idx="16"/>
          </p:nvPr>
        </p:nvSpPr>
        <p:spPr/>
        <p:txBody>
          <a:bodyPr/>
          <a:lstStyle/>
          <a:p>
            <a:fld id="{2533969A-88D7-D043-9145-D433A02B4603}" type="slidenum">
              <a:rPr lang="en-US" smtClean="0"/>
              <a:pPr/>
              <a:t>30</a:t>
            </a:fld>
            <a:endParaRPr lang="en-US" dirty="0"/>
          </a:p>
        </p:txBody>
      </p:sp>
    </p:spTree>
    <p:extLst>
      <p:ext uri="{BB962C8B-B14F-4D97-AF65-F5344CB8AC3E}">
        <p14:creationId xmlns:p14="http://schemas.microsoft.com/office/powerpoint/2010/main" val="847524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70488-F2AD-42F3-AEF5-4075B48CEB50}"/>
              </a:ext>
            </a:extLst>
          </p:cNvPr>
          <p:cNvSpPr>
            <a:spLocks noGrp="1"/>
          </p:cNvSpPr>
          <p:nvPr>
            <p:ph sz="quarter" idx="13"/>
          </p:nvPr>
        </p:nvSpPr>
        <p:spPr>
          <a:xfrm>
            <a:off x="548640" y="1127464"/>
            <a:ext cx="10687175" cy="5072168"/>
          </a:xfrm>
        </p:spPr>
        <p:txBody>
          <a:bodyPr/>
          <a:lstStyle/>
          <a:p>
            <a:endParaRPr lang="en-US" sz="2400" b="0" i="0" dirty="0">
              <a:solidFill>
                <a:srgbClr val="212121"/>
              </a:solidFill>
              <a:effectLst/>
              <a:latin typeface="Calibri" panose="020F0502020204030204" pitchFamily="34" charset="0"/>
              <a:cs typeface="Calibri" panose="020F0502020204030204" pitchFamily="34" charset="0"/>
            </a:endParaRPr>
          </a:p>
          <a:p>
            <a:r>
              <a:rPr lang="en-US" sz="2400" i="0" dirty="0">
                <a:solidFill>
                  <a:srgbClr val="212121"/>
                </a:solidFill>
                <a:effectLst/>
                <a:latin typeface="Calibri" panose="020F0502020204030204" pitchFamily="34" charset="0"/>
                <a:cs typeface="Calibri" panose="020F0502020204030204" pitchFamily="34" charset="0"/>
              </a:rPr>
              <a:t>An error condition during a program execution is called an exception and the mechanism for resolving such an exception is known as exception handling.</a:t>
            </a:r>
            <a:endParaRPr lang="en-US" sz="2400" dirty="0">
              <a:solidFill>
                <a:srgbClr val="21212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i="0" dirty="0">
                <a:solidFill>
                  <a:srgbClr val="222222"/>
                </a:solidFill>
                <a:effectLst/>
                <a:latin typeface="Calibri" panose="020F0502020204030204" pitchFamily="34" charset="0"/>
                <a:cs typeface="Calibri" panose="020F0502020204030204" pitchFamily="34" charset="0"/>
              </a:rPr>
              <a:t>These errors can be generated because of various reasons and the application is not able to handle these errors, causing the program to break and throw an exception.</a:t>
            </a:r>
            <a:endParaRPr lang="en-US" sz="2400" dirty="0">
              <a:solidFill>
                <a:srgbClr val="212121"/>
              </a:solidFill>
              <a:latin typeface="Calibri" panose="020F0502020204030204" pitchFamily="34" charset="0"/>
              <a:cs typeface="Calibri" panose="020F0502020204030204" pitchFamily="34" charset="0"/>
            </a:endParaRPr>
          </a:p>
          <a:p>
            <a:r>
              <a:rPr lang="en-US" sz="2400" i="0" dirty="0">
                <a:solidFill>
                  <a:srgbClr val="222222"/>
                </a:solidFill>
                <a:effectLst/>
                <a:latin typeface="Calibri" panose="020F0502020204030204" pitchFamily="34" charset="0"/>
                <a:cs typeface="Calibri" panose="020F0502020204030204" pitchFamily="34" charset="0"/>
              </a:rPr>
              <a:t>Usually, these are generated because of unexpected human input such as passing an unexpected data type input e.g., passing an integer at the place of a string value.</a:t>
            </a:r>
            <a:endParaRPr lang="en-US" sz="2400" dirty="0">
              <a:solidFill>
                <a:srgbClr val="222222"/>
              </a:solidFill>
              <a:latin typeface="Calibri" panose="020F0502020204030204" pitchFamily="34" charset="0"/>
              <a:cs typeface="Calibri" panose="020F0502020204030204" pitchFamily="34" charset="0"/>
            </a:endParaRPr>
          </a:p>
          <a:p>
            <a:r>
              <a:rPr lang="en-US" sz="2400" i="0" dirty="0">
                <a:solidFill>
                  <a:srgbClr val="222222"/>
                </a:solidFill>
                <a:effectLst/>
                <a:latin typeface="Calibri" panose="020F0502020204030204" pitchFamily="34" charset="0"/>
                <a:cs typeface="Calibri" panose="020F0502020204030204" pitchFamily="34" charset="0"/>
              </a:rPr>
              <a:t>But in real-life scenarios, the program is not supposed to be broken down, but execute flawlessly.</a:t>
            </a:r>
          </a:p>
          <a:p>
            <a:r>
              <a:rPr lang="en-US" sz="2400" i="0" dirty="0">
                <a:solidFill>
                  <a:srgbClr val="212121"/>
                </a:solidFill>
                <a:effectLst/>
                <a:latin typeface="Calibri" panose="020F0502020204030204" pitchFamily="34" charset="0"/>
                <a:cs typeface="Calibri" panose="020F0502020204030204" pitchFamily="34" charset="0"/>
              </a:rPr>
              <a:t>SQL Server provides TRY, CATCH blocks for exception handling</a:t>
            </a:r>
            <a:endParaRPr lang="en-US" sz="2400" i="0" dirty="0">
              <a:solidFill>
                <a:srgbClr val="222222"/>
              </a:solidFill>
              <a:effectLst/>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42919A4D-A006-4FD8-B15E-C35B3BB11FE3}"/>
              </a:ext>
            </a:extLst>
          </p:cNvPr>
          <p:cNvSpPr>
            <a:spLocks noGrp="1"/>
          </p:cNvSpPr>
          <p:nvPr>
            <p:ph type="title"/>
          </p:nvPr>
        </p:nvSpPr>
        <p:spPr>
          <a:xfrm>
            <a:off x="548640" y="488561"/>
            <a:ext cx="10687175" cy="638903"/>
          </a:xfrm>
        </p:spPr>
        <p:txBody>
          <a:bodyPr/>
          <a:lstStyle/>
          <a:p>
            <a:r>
              <a:rPr lang="en-US" dirty="0"/>
              <a:t>What is Exception  and How to handle the Exception ?</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7E2E83A-744F-4F13-A999-8548597C990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4D3E48D-8A44-4EEE-80BD-62FD92D047F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7A456EA-1717-4708-97F8-23C68E5C35C5}"/>
              </a:ext>
            </a:extLst>
          </p:cNvPr>
          <p:cNvSpPr>
            <a:spLocks noGrp="1"/>
          </p:cNvSpPr>
          <p:nvPr>
            <p:ph type="sldNum" sz="quarter" idx="16"/>
          </p:nvPr>
        </p:nvSpPr>
        <p:spPr/>
        <p:txBody>
          <a:bodyPr/>
          <a:lstStyle/>
          <a:p>
            <a:fld id="{2533969A-88D7-D043-9145-D433A02B4603}" type="slidenum">
              <a:rPr lang="en-US" smtClean="0"/>
              <a:pPr/>
              <a:t>31</a:t>
            </a:fld>
            <a:endParaRPr lang="en-US" dirty="0"/>
          </a:p>
        </p:txBody>
      </p:sp>
    </p:spTree>
    <p:extLst>
      <p:ext uri="{BB962C8B-B14F-4D97-AF65-F5344CB8AC3E}">
        <p14:creationId xmlns:p14="http://schemas.microsoft.com/office/powerpoint/2010/main" val="402827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856F55-58EE-4640-B965-9C855A270981}"/>
              </a:ext>
            </a:extLst>
          </p:cNvPr>
          <p:cNvSpPr>
            <a:spLocks noGrp="1"/>
          </p:cNvSpPr>
          <p:nvPr>
            <p:ph sz="quarter" idx="13"/>
          </p:nvPr>
        </p:nvSpPr>
        <p:spPr>
          <a:xfrm>
            <a:off x="548640" y="1233996"/>
            <a:ext cx="10687175" cy="4965636"/>
          </a:xfrm>
        </p:spPr>
        <p:txBody>
          <a:bodyPr lIns="0"/>
          <a:lstStyle/>
          <a:p>
            <a:pPr lvl="1"/>
            <a:r>
              <a:rPr lang="en-US" b="0" i="0" dirty="0">
                <a:solidFill>
                  <a:srgbClr val="222222"/>
                </a:solidFill>
                <a:effectLst/>
                <a:latin typeface="Inter"/>
              </a:rPr>
              <a:t>There are two types of exceptions in SQL Server. These are:</a:t>
            </a:r>
          </a:p>
          <a:p>
            <a:pPr marL="914400" lvl="2" indent="0">
              <a:buNone/>
            </a:pPr>
            <a:r>
              <a:rPr lang="en-US" b="0" i="0" dirty="0">
                <a:solidFill>
                  <a:srgbClr val="222222"/>
                </a:solidFill>
                <a:effectLst/>
                <a:latin typeface="Inter"/>
              </a:rPr>
              <a:t>        1. System Defined Exceptions</a:t>
            </a:r>
          </a:p>
          <a:p>
            <a:pPr marL="914400" lvl="2" indent="0">
              <a:buNone/>
            </a:pPr>
            <a:r>
              <a:rPr lang="en-US" b="0" i="0" dirty="0">
                <a:solidFill>
                  <a:srgbClr val="222222"/>
                </a:solidFill>
                <a:effectLst/>
                <a:latin typeface="Inter"/>
              </a:rPr>
              <a:t>        2. User-Defined Exceptions</a:t>
            </a:r>
          </a:p>
          <a:p>
            <a:pPr lvl="1"/>
            <a:r>
              <a:rPr lang="en-US" b="1" i="0" dirty="0">
                <a:solidFill>
                  <a:srgbClr val="222222"/>
                </a:solidFill>
                <a:effectLst/>
                <a:latin typeface="Inter"/>
              </a:rPr>
              <a:t>System Defined Exceptions:</a:t>
            </a:r>
            <a:r>
              <a:rPr lang="en-US" b="0" i="0" dirty="0">
                <a:solidFill>
                  <a:srgbClr val="222222"/>
                </a:solidFill>
                <a:effectLst/>
                <a:latin typeface="Inter"/>
              </a:rPr>
              <a:t> These are the exceptions that are generated by the system during the program execution. The error messages are predefined in the system and the final user will see the predefined message on the console.</a:t>
            </a:r>
          </a:p>
          <a:p>
            <a:pPr lvl="1"/>
            <a:r>
              <a:rPr lang="en-US" b="1" i="0" dirty="0">
                <a:solidFill>
                  <a:srgbClr val="222222"/>
                </a:solidFill>
                <a:effectLst/>
                <a:latin typeface="Inter"/>
              </a:rPr>
              <a:t>User-Defined Exceptions:</a:t>
            </a:r>
            <a:r>
              <a:rPr lang="en-US" b="0" i="0" dirty="0">
                <a:solidFill>
                  <a:srgbClr val="222222"/>
                </a:solidFill>
                <a:effectLst/>
                <a:latin typeface="Inter"/>
              </a:rPr>
              <a:t> These are the exceptions that are thrown explicitly by the programmer. The programmer can raise exceptions at any part of the SQL code according to the logic he has implemented in the program.</a:t>
            </a:r>
          </a:p>
          <a:p>
            <a:pPr lvl="1"/>
            <a:r>
              <a:rPr lang="en-US" b="0" i="0" dirty="0">
                <a:solidFill>
                  <a:srgbClr val="222222"/>
                </a:solidFill>
                <a:effectLst/>
                <a:latin typeface="Inter"/>
              </a:rPr>
              <a:t>The programmer can also create custom messages that he finds will be interactive and meaningful to the user.</a:t>
            </a:r>
            <a:endParaRPr lang="en-US" dirty="0"/>
          </a:p>
        </p:txBody>
      </p:sp>
      <p:sp>
        <p:nvSpPr>
          <p:cNvPr id="3" name="Title 2">
            <a:extLst>
              <a:ext uri="{FF2B5EF4-FFF2-40B4-BE49-F238E27FC236}">
                <a16:creationId xmlns:a16="http://schemas.microsoft.com/office/drawing/2014/main" id="{53A702D1-BC16-4C4F-8F98-2F69791648E3}"/>
              </a:ext>
            </a:extLst>
          </p:cNvPr>
          <p:cNvSpPr>
            <a:spLocks noGrp="1"/>
          </p:cNvSpPr>
          <p:nvPr>
            <p:ph type="title"/>
          </p:nvPr>
        </p:nvSpPr>
        <p:spPr>
          <a:xfrm>
            <a:off x="548640" y="488561"/>
            <a:ext cx="10687175" cy="576759"/>
          </a:xfrm>
        </p:spPr>
        <p:txBody>
          <a:bodyPr/>
          <a:lstStyle/>
          <a:p>
            <a:r>
              <a:rPr lang="en-US" dirty="0">
                <a:latin typeface="Calibri" panose="020F0502020204030204" pitchFamily="34" charset="0"/>
                <a:cs typeface="Calibri" panose="020F0502020204030204" pitchFamily="34" charset="0"/>
              </a:rPr>
              <a:t>Types of Exceptions</a:t>
            </a:r>
          </a:p>
        </p:txBody>
      </p:sp>
      <p:sp>
        <p:nvSpPr>
          <p:cNvPr id="4" name="Date Placeholder 3">
            <a:extLst>
              <a:ext uri="{FF2B5EF4-FFF2-40B4-BE49-F238E27FC236}">
                <a16:creationId xmlns:a16="http://schemas.microsoft.com/office/drawing/2014/main" id="{B1BA2B1C-D20A-4D52-843A-B6048A179D1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D412EF1-B4E9-4AEB-8EE1-79110A9030B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8BA91DC-0BEF-486F-B48B-675E9A411A48}"/>
              </a:ext>
            </a:extLst>
          </p:cNvPr>
          <p:cNvSpPr>
            <a:spLocks noGrp="1"/>
          </p:cNvSpPr>
          <p:nvPr>
            <p:ph type="sldNum" sz="quarter" idx="16"/>
          </p:nvPr>
        </p:nvSpPr>
        <p:spPr/>
        <p:txBody>
          <a:bodyPr/>
          <a:lstStyle/>
          <a:p>
            <a:fld id="{2533969A-88D7-D043-9145-D433A02B4603}" type="slidenum">
              <a:rPr lang="en-US" smtClean="0"/>
              <a:pPr/>
              <a:t>32</a:t>
            </a:fld>
            <a:endParaRPr lang="en-US" dirty="0"/>
          </a:p>
        </p:txBody>
      </p:sp>
    </p:spTree>
    <p:extLst>
      <p:ext uri="{BB962C8B-B14F-4D97-AF65-F5344CB8AC3E}">
        <p14:creationId xmlns:p14="http://schemas.microsoft.com/office/powerpoint/2010/main" val="359160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3F296E-6876-4B17-9CDF-6558C2487E99}"/>
              </a:ext>
            </a:extLst>
          </p:cNvPr>
          <p:cNvSpPr>
            <a:spLocks noGrp="1"/>
          </p:cNvSpPr>
          <p:nvPr>
            <p:ph type="title"/>
          </p:nvPr>
        </p:nvSpPr>
        <p:spPr>
          <a:xfrm>
            <a:off x="548640" y="488561"/>
            <a:ext cx="11086070" cy="672256"/>
          </a:xfrm>
        </p:spPr>
        <p:txBody>
          <a:bodyPr/>
          <a:lstStyle/>
          <a:p>
            <a:r>
              <a:rPr lang="en-US" i="0" dirty="0">
                <a:effectLst/>
                <a:latin typeface="Calibri" panose="020F0502020204030204" pitchFamily="34" charset="0"/>
                <a:cs typeface="Calibri" panose="020F0502020204030204" pitchFamily="34" charset="0"/>
              </a:rPr>
              <a:t>Try Catch in SQL Server</a:t>
            </a:r>
            <a:br>
              <a:rPr lang="en-US" b="0" i="0" dirty="0">
                <a:effectLst/>
                <a:latin typeface="Inter"/>
              </a:rPr>
            </a:br>
            <a:endParaRPr lang="en-US" dirty="0"/>
          </a:p>
        </p:txBody>
      </p:sp>
      <p:sp>
        <p:nvSpPr>
          <p:cNvPr id="4" name="Date Placeholder 3">
            <a:extLst>
              <a:ext uri="{FF2B5EF4-FFF2-40B4-BE49-F238E27FC236}">
                <a16:creationId xmlns:a16="http://schemas.microsoft.com/office/drawing/2014/main" id="{F08E11FE-9C43-48AF-B8FD-7901E6B8C8D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665820C-566D-4B41-8AF1-2C0551BE6B4D}"/>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6BB0742E-D400-429F-A936-8EC7816903BD}"/>
              </a:ext>
            </a:extLst>
          </p:cNvPr>
          <p:cNvSpPr>
            <a:spLocks noGrp="1"/>
          </p:cNvSpPr>
          <p:nvPr>
            <p:ph type="sldNum" sz="quarter" idx="13"/>
          </p:nvPr>
        </p:nvSpPr>
        <p:spPr/>
        <p:txBody>
          <a:bodyPr/>
          <a:lstStyle/>
          <a:p>
            <a:fld id="{2533969A-88D7-D043-9145-D433A02B4603}" type="slidenum">
              <a:rPr lang="en-US" smtClean="0"/>
              <a:pPr/>
              <a:t>33</a:t>
            </a:fld>
            <a:endParaRPr lang="en-US" dirty="0"/>
          </a:p>
        </p:txBody>
      </p:sp>
      <p:sp>
        <p:nvSpPr>
          <p:cNvPr id="7" name="Content Placeholder 6">
            <a:extLst>
              <a:ext uri="{FF2B5EF4-FFF2-40B4-BE49-F238E27FC236}">
                <a16:creationId xmlns:a16="http://schemas.microsoft.com/office/drawing/2014/main" id="{1041057E-0E60-45AE-8573-8681BE082E89}"/>
              </a:ext>
            </a:extLst>
          </p:cNvPr>
          <p:cNvSpPr>
            <a:spLocks noGrp="1"/>
          </p:cNvSpPr>
          <p:nvPr>
            <p:ph idx="1"/>
          </p:nvPr>
        </p:nvSpPr>
        <p:spPr>
          <a:xfrm>
            <a:off x="548638" y="1457457"/>
            <a:ext cx="6091859" cy="4728881"/>
          </a:xfrm>
          <a:noFill/>
        </p:spPr>
        <p:txBody>
          <a:bodyPr/>
          <a:lstStyle/>
          <a:p>
            <a:r>
              <a:rPr lang="en-US" sz="2000" b="1" dirty="0">
                <a:solidFill>
                  <a:schemeClr val="tx2"/>
                </a:solidFill>
                <a:latin typeface="Calibri" panose="020F0502020204030204" pitchFamily="34" charset="0"/>
                <a:cs typeface="Calibri" panose="020F0502020204030204" pitchFamily="34" charset="0"/>
              </a:rPr>
              <a:t>General Syntax for Try and Catch Block</a:t>
            </a:r>
            <a:r>
              <a:rPr lang="en-US" sz="2000" dirty="0">
                <a:solidFill>
                  <a:schemeClr val="tx2"/>
                </a:solidFill>
                <a:latin typeface="Calibri" panose="020F0502020204030204" pitchFamily="34" charset="0"/>
                <a:cs typeface="Calibri" panose="020F0502020204030204" pitchFamily="34" charset="0"/>
              </a:rPr>
              <a:t>:</a:t>
            </a:r>
          </a:p>
          <a:p>
            <a:pPr marL="0" indent="0">
              <a:buNone/>
            </a:pPr>
            <a:endParaRPr lang="en-US" sz="2000" dirty="0"/>
          </a:p>
          <a:p>
            <a:pPr marL="457200" lvl="1" indent="0">
              <a:buNone/>
            </a:pPr>
            <a:r>
              <a:rPr lang="en-US" sz="1800" dirty="0">
                <a:solidFill>
                  <a:schemeClr val="tx2"/>
                </a:solidFill>
                <a:latin typeface="Calibri" panose="020F0502020204030204" pitchFamily="34" charset="0"/>
                <a:cs typeface="Calibri" panose="020F0502020204030204" pitchFamily="34" charset="0"/>
              </a:rPr>
              <a:t>    </a:t>
            </a:r>
          </a:p>
          <a:p>
            <a:pPr marL="457200" lvl="1" indent="0">
              <a:buNone/>
            </a:pPr>
            <a:endParaRPr lang="en-US" sz="1800" dirty="0">
              <a:solidFill>
                <a:schemeClr val="tx2"/>
              </a:solidFill>
              <a:latin typeface="Calibri" panose="020F0502020204030204" pitchFamily="34" charset="0"/>
              <a:cs typeface="Calibri" panose="020F0502020204030204" pitchFamily="34" charset="0"/>
            </a:endParaRPr>
          </a:p>
          <a:p>
            <a:pPr marL="457200" lvl="1" indent="0">
              <a:buNone/>
            </a:pPr>
            <a:endParaRPr lang="en-US" sz="1800" dirty="0">
              <a:solidFill>
                <a:schemeClr val="tx2"/>
              </a:solidFill>
              <a:latin typeface="Calibri" panose="020F0502020204030204" pitchFamily="34" charset="0"/>
              <a:cs typeface="Calibri" panose="020F0502020204030204" pitchFamily="34" charset="0"/>
            </a:endParaRPr>
          </a:p>
          <a:p>
            <a:pPr marL="457200" lvl="1" indent="0">
              <a:buNone/>
            </a:pPr>
            <a:endParaRPr lang="en-US" sz="1800" dirty="0">
              <a:solidFill>
                <a:schemeClr val="tx2"/>
              </a:solidFill>
              <a:latin typeface="Calibri" panose="020F0502020204030204" pitchFamily="34" charset="0"/>
              <a:cs typeface="Calibri" panose="020F0502020204030204" pitchFamily="34" charset="0"/>
            </a:endParaRPr>
          </a:p>
          <a:p>
            <a:pPr marL="457200" lvl="1" indent="0">
              <a:buNone/>
            </a:pPr>
            <a:endParaRPr lang="en-US" sz="1800" dirty="0">
              <a:solidFill>
                <a:schemeClr val="tx2"/>
              </a:solidFill>
              <a:latin typeface="Calibri" panose="020F0502020204030204" pitchFamily="34" charset="0"/>
              <a:cs typeface="Calibri" panose="020F0502020204030204" pitchFamily="34" charset="0"/>
            </a:endParaRPr>
          </a:p>
          <a:p>
            <a:pPr marL="457200" lvl="1" indent="0">
              <a:buNone/>
            </a:pPr>
            <a:endParaRPr lang="en-US" sz="1600" dirty="0"/>
          </a:p>
          <a:p>
            <a:pPr marL="457200" lvl="1" indent="0">
              <a:buNone/>
            </a:pPr>
            <a:endParaRPr lang="en-US" sz="1600" b="1" dirty="0"/>
          </a:p>
          <a:p>
            <a:pPr marL="457200" lvl="1" indent="0">
              <a:buNone/>
            </a:pPr>
            <a:endParaRPr lang="en-US" sz="1600" b="1" dirty="0"/>
          </a:p>
          <a:p>
            <a:pPr marL="457200" lvl="1" indent="0">
              <a:buNone/>
            </a:pPr>
            <a:r>
              <a:rPr lang="en-US" sz="1600" b="1" dirty="0"/>
              <a:t>Try : </a:t>
            </a:r>
            <a:r>
              <a:rPr lang="en-US" sz="1800" b="0" i="0" dirty="0">
                <a:solidFill>
                  <a:srgbClr val="222222"/>
                </a:solidFill>
                <a:effectLst/>
                <a:latin typeface="Calibri" panose="020F0502020204030204" pitchFamily="34" charset="0"/>
                <a:cs typeface="Calibri" panose="020F0502020204030204" pitchFamily="34" charset="0"/>
              </a:rPr>
              <a:t>SQL statements that may cause an exception</a:t>
            </a:r>
          </a:p>
          <a:p>
            <a:pPr marL="457200" lvl="1" indent="0">
              <a:buNone/>
            </a:pPr>
            <a:r>
              <a:rPr lang="en-US" sz="1600" b="1" dirty="0">
                <a:solidFill>
                  <a:srgbClr val="222222"/>
                </a:solidFill>
                <a:latin typeface="Calibri" panose="020F0502020204030204" pitchFamily="34" charset="0"/>
                <a:cs typeface="Calibri" panose="020F0502020204030204" pitchFamily="34" charset="0"/>
              </a:rPr>
              <a:t>Catch : </a:t>
            </a:r>
            <a:r>
              <a:rPr lang="en-US" sz="2000" b="0" i="0" dirty="0">
                <a:solidFill>
                  <a:srgbClr val="222222"/>
                </a:solidFill>
                <a:effectLst/>
                <a:latin typeface="Calibri" panose="020F0502020204030204" pitchFamily="34" charset="0"/>
                <a:cs typeface="Calibri" panose="020F0502020204030204" pitchFamily="34" charset="0"/>
              </a:rPr>
              <a:t>used for handling the flow of the program in          case the exception is triggered.</a:t>
            </a:r>
            <a:endParaRPr lang="en-US" sz="2000"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A359BB7C-1BDB-4167-A047-EECB908CCD81}"/>
              </a:ext>
            </a:extLst>
          </p:cNvPr>
          <p:cNvSpPr>
            <a:spLocks noGrp="1"/>
          </p:cNvSpPr>
          <p:nvPr>
            <p:ph idx="14"/>
          </p:nvPr>
        </p:nvSpPr>
        <p:spPr>
          <a:xfrm>
            <a:off x="9087091" y="1622375"/>
            <a:ext cx="2635168" cy="4563964"/>
          </a:xfrm>
        </p:spPr>
        <p:txBody>
          <a:bodyPr/>
          <a:lstStyle/>
          <a:p>
            <a:endParaRPr lang="en-US" dirty="0"/>
          </a:p>
          <a:p>
            <a:endParaRPr lang="en-US" dirty="0"/>
          </a:p>
        </p:txBody>
      </p:sp>
      <p:pic>
        <p:nvPicPr>
          <p:cNvPr id="11" name="Picture 10" descr="Diagram&#10;&#10;Description automatically generated">
            <a:extLst>
              <a:ext uri="{FF2B5EF4-FFF2-40B4-BE49-F238E27FC236}">
                <a16:creationId xmlns:a16="http://schemas.microsoft.com/office/drawing/2014/main" id="{E5999CD9-BE7F-41CC-B79B-DB648EC0F5A8}"/>
              </a:ext>
            </a:extLst>
          </p:cNvPr>
          <p:cNvPicPr>
            <a:picLocks noChangeAspect="1"/>
          </p:cNvPicPr>
          <p:nvPr/>
        </p:nvPicPr>
        <p:blipFill>
          <a:blip r:embed="rId2"/>
          <a:stretch>
            <a:fillRect/>
          </a:stretch>
        </p:blipFill>
        <p:spPr>
          <a:xfrm>
            <a:off x="6507331" y="1160817"/>
            <a:ext cx="4976961" cy="4366638"/>
          </a:xfrm>
          <a:prstGeom prst="rect">
            <a:avLst/>
          </a:prstGeom>
        </p:spPr>
      </p:pic>
      <p:sp>
        <p:nvSpPr>
          <p:cNvPr id="2" name="Rectangle 1">
            <a:extLst>
              <a:ext uri="{FF2B5EF4-FFF2-40B4-BE49-F238E27FC236}">
                <a16:creationId xmlns:a16="http://schemas.microsoft.com/office/drawing/2014/main" id="{E0198C12-D2A0-5DBB-623B-84105F0F7BDF}"/>
              </a:ext>
            </a:extLst>
          </p:cNvPr>
          <p:cNvSpPr/>
          <p:nvPr/>
        </p:nvSpPr>
        <p:spPr>
          <a:xfrm>
            <a:off x="1296140" y="2024108"/>
            <a:ext cx="3764132" cy="2645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en-US" sz="1800" dirty="0">
                <a:solidFill>
                  <a:schemeClr val="bg2"/>
                </a:solidFill>
                <a:latin typeface="Calibri" panose="020F0502020204030204" pitchFamily="34" charset="0"/>
                <a:cs typeface="Calibri" panose="020F0502020204030204" pitchFamily="34" charset="0"/>
              </a:rPr>
              <a:t>BEGIN TRY</a:t>
            </a:r>
          </a:p>
          <a:p>
            <a:pPr marL="457200" lvl="1" indent="0">
              <a:buNone/>
            </a:pPr>
            <a:r>
              <a:rPr lang="en-US" sz="1800" dirty="0">
                <a:solidFill>
                  <a:schemeClr val="bg2"/>
                </a:solidFill>
                <a:latin typeface="Calibri" panose="020F0502020204030204" pitchFamily="34" charset="0"/>
                <a:cs typeface="Calibri" panose="020F0502020204030204" pitchFamily="34" charset="0"/>
              </a:rPr>
              <a:t>     --SQL Statements where exception may encounter</a:t>
            </a:r>
          </a:p>
          <a:p>
            <a:pPr marL="457200" lvl="1" indent="0">
              <a:buNone/>
            </a:pPr>
            <a:r>
              <a:rPr lang="en-US" sz="1800" dirty="0">
                <a:solidFill>
                  <a:schemeClr val="bg2"/>
                </a:solidFill>
                <a:latin typeface="Calibri" panose="020F0502020204030204" pitchFamily="34" charset="0"/>
                <a:cs typeface="Calibri" panose="020F0502020204030204" pitchFamily="34" charset="0"/>
              </a:rPr>
              <a:t>    END TRY</a:t>
            </a:r>
          </a:p>
          <a:p>
            <a:pPr marL="457200" lvl="1" indent="0">
              <a:buNone/>
            </a:pPr>
            <a:r>
              <a:rPr lang="en-US" sz="1800" dirty="0">
                <a:solidFill>
                  <a:schemeClr val="bg2"/>
                </a:solidFill>
                <a:latin typeface="Calibri" panose="020F0502020204030204" pitchFamily="34" charset="0"/>
                <a:cs typeface="Calibri" panose="020F0502020204030204" pitchFamily="34" charset="0"/>
              </a:rPr>
              <a:t>    BEGIN CATCH</a:t>
            </a:r>
          </a:p>
          <a:p>
            <a:pPr marL="457200" lvl="1" indent="0">
              <a:buNone/>
            </a:pPr>
            <a:r>
              <a:rPr lang="en-US" sz="1800" dirty="0">
                <a:solidFill>
                  <a:schemeClr val="bg2"/>
                </a:solidFill>
                <a:latin typeface="Calibri" panose="020F0502020204030204" pitchFamily="34" charset="0"/>
                <a:cs typeface="Calibri" panose="020F0502020204030204" pitchFamily="34" charset="0"/>
              </a:rPr>
              <a:t>    --SQL statements to handle exceptions</a:t>
            </a:r>
          </a:p>
          <a:p>
            <a:pPr marL="457200" lvl="1" indent="0">
              <a:buNone/>
            </a:pPr>
            <a:r>
              <a:rPr lang="en-US" sz="1800" dirty="0">
                <a:solidFill>
                  <a:schemeClr val="bg2"/>
                </a:solidFill>
                <a:latin typeface="Calibri" panose="020F0502020204030204" pitchFamily="34" charset="0"/>
                <a:cs typeface="Calibri" panose="020F0502020204030204" pitchFamily="34" charset="0"/>
              </a:rPr>
              <a:t>    END CATCH</a:t>
            </a:r>
          </a:p>
        </p:txBody>
      </p:sp>
    </p:spTree>
    <p:extLst>
      <p:ext uri="{BB962C8B-B14F-4D97-AF65-F5344CB8AC3E}">
        <p14:creationId xmlns:p14="http://schemas.microsoft.com/office/powerpoint/2010/main" val="3633287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2CBFF-555F-469F-B97C-BB1EECF38491}"/>
              </a:ext>
            </a:extLst>
          </p:cNvPr>
          <p:cNvSpPr>
            <a:spLocks noGrp="1"/>
          </p:cNvSpPr>
          <p:nvPr>
            <p:ph sz="quarter" idx="13"/>
          </p:nvPr>
        </p:nvSpPr>
        <p:spPr>
          <a:xfrm>
            <a:off x="548640" y="1254868"/>
            <a:ext cx="10687175" cy="4944764"/>
          </a:xfrm>
        </p:spPr>
        <p:txBody>
          <a:bodyPr numCol="1"/>
          <a:lstStyle/>
          <a:p>
            <a:pPr marL="0" indent="0">
              <a:buNone/>
            </a:pPr>
            <a:endParaRPr lang="en-US" sz="2000" dirty="0">
              <a:solidFill>
                <a:srgbClr val="222222"/>
              </a:solidFill>
              <a:latin typeface="Calibri" panose="020F0502020204030204" pitchFamily="34" charset="0"/>
              <a:cs typeface="Calibri" panose="020F0502020204030204" pitchFamily="34" charset="0"/>
            </a:endParaRPr>
          </a:p>
          <a:p>
            <a:r>
              <a:rPr lang="en-US" sz="2000" b="0" i="0" dirty="0">
                <a:solidFill>
                  <a:srgbClr val="222222"/>
                </a:solidFill>
                <a:effectLst/>
                <a:latin typeface="Calibri" panose="020F0502020204030204" pitchFamily="34" charset="0"/>
                <a:cs typeface="Calibri" panose="020F0502020204030204" pitchFamily="34" charset="0"/>
              </a:rPr>
              <a:t>These functions store the information about the exception that is encountered</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ERROR_NUMBER() </a:t>
            </a:r>
            <a:r>
              <a:rPr lang="en-US" sz="1800" dirty="0">
                <a:solidFill>
                  <a:schemeClr val="tx2"/>
                </a:solidFill>
                <a:latin typeface="Calibri" panose="020F0502020204030204" pitchFamily="34" charset="0"/>
                <a:cs typeface="Calibri" panose="020F0502020204030204" pitchFamily="34" charset="0"/>
              </a:rPr>
              <a:t>returns the error number</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ERROR_SEVERITY() </a:t>
            </a:r>
            <a:r>
              <a:rPr lang="en-US" sz="1800" dirty="0">
                <a:solidFill>
                  <a:schemeClr val="tx2"/>
                </a:solidFill>
                <a:latin typeface="Calibri" panose="020F0502020204030204" pitchFamily="34" charset="0"/>
                <a:cs typeface="Calibri" panose="020F0502020204030204" pitchFamily="34" charset="0"/>
              </a:rPr>
              <a:t>returns the severity of the exception.</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ERROR_STATE() </a:t>
            </a:r>
            <a:r>
              <a:rPr lang="en-US" sz="1800" dirty="0">
                <a:solidFill>
                  <a:schemeClr val="tx2"/>
                </a:solidFill>
                <a:latin typeface="Calibri" panose="020F0502020204030204" pitchFamily="34" charset="0"/>
                <a:cs typeface="Calibri" panose="020F0502020204030204" pitchFamily="34" charset="0"/>
              </a:rPr>
              <a:t>returns the state number of the error.</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ERROR_PROCEDURE() </a:t>
            </a:r>
            <a:r>
              <a:rPr lang="en-US" sz="1800" dirty="0">
                <a:solidFill>
                  <a:schemeClr val="tx2"/>
                </a:solidFill>
                <a:latin typeface="Calibri" panose="020F0502020204030204" pitchFamily="34" charset="0"/>
                <a:cs typeface="Calibri" panose="020F0502020204030204" pitchFamily="34" charset="0"/>
              </a:rPr>
              <a:t>returns the name of the stored procedure in which the error occurred.</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ERROR_MESSAGE() </a:t>
            </a:r>
            <a:r>
              <a:rPr lang="en-US" sz="1800" dirty="0">
                <a:solidFill>
                  <a:schemeClr val="tx2"/>
                </a:solidFill>
                <a:latin typeface="Calibri" panose="020F0502020204030204" pitchFamily="34" charset="0"/>
                <a:cs typeface="Calibri" panose="020F0502020204030204" pitchFamily="34" charset="0"/>
              </a:rPr>
              <a:t>returns the message to be displayed to the user.</a:t>
            </a:r>
          </a:p>
          <a:p>
            <a:pPr lvl="1">
              <a:lnSpc>
                <a:spcPct val="150000"/>
              </a:lnSpc>
            </a:pPr>
            <a:r>
              <a:rPr lang="en-US" sz="1800" b="1" dirty="0">
                <a:solidFill>
                  <a:schemeClr val="tx2"/>
                </a:solidFill>
                <a:latin typeface="Calibri" panose="020F0502020204030204" pitchFamily="34" charset="0"/>
                <a:cs typeface="Calibri" panose="020F0502020204030204" pitchFamily="34" charset="0"/>
              </a:rPr>
              <a:t>ERROR_LINE() </a:t>
            </a:r>
            <a:r>
              <a:rPr lang="en-US" sz="1800" dirty="0">
                <a:solidFill>
                  <a:schemeClr val="tx2"/>
                </a:solidFill>
                <a:latin typeface="Calibri" panose="020F0502020204030204" pitchFamily="34" charset="0"/>
                <a:cs typeface="Calibri" panose="020F0502020204030204" pitchFamily="34" charset="0"/>
              </a:rPr>
              <a:t>returns the line number of the procedure at which the error occurred.</a:t>
            </a:r>
          </a:p>
        </p:txBody>
      </p:sp>
      <p:sp>
        <p:nvSpPr>
          <p:cNvPr id="3" name="Title 2">
            <a:extLst>
              <a:ext uri="{FF2B5EF4-FFF2-40B4-BE49-F238E27FC236}">
                <a16:creationId xmlns:a16="http://schemas.microsoft.com/office/drawing/2014/main" id="{22F89947-32ED-49B3-BFB2-1001692C9A26}"/>
              </a:ext>
            </a:extLst>
          </p:cNvPr>
          <p:cNvSpPr>
            <a:spLocks noGrp="1"/>
          </p:cNvSpPr>
          <p:nvPr>
            <p:ph type="title"/>
          </p:nvPr>
        </p:nvSpPr>
        <p:spPr>
          <a:xfrm>
            <a:off x="548640" y="488561"/>
            <a:ext cx="10687175" cy="523116"/>
          </a:xfrm>
        </p:spPr>
        <p:txBody>
          <a:bodyPr/>
          <a:lstStyle/>
          <a:p>
            <a:r>
              <a:rPr lang="en-US" dirty="0">
                <a:latin typeface="Calibri" panose="020F0502020204030204" pitchFamily="34" charset="0"/>
                <a:cs typeface="Calibri" panose="020F0502020204030204" pitchFamily="34" charset="0"/>
              </a:rPr>
              <a:t>Built In Exception Functions</a:t>
            </a:r>
          </a:p>
        </p:txBody>
      </p:sp>
      <p:sp>
        <p:nvSpPr>
          <p:cNvPr id="4" name="Date Placeholder 3">
            <a:extLst>
              <a:ext uri="{FF2B5EF4-FFF2-40B4-BE49-F238E27FC236}">
                <a16:creationId xmlns:a16="http://schemas.microsoft.com/office/drawing/2014/main" id="{B36B4ABD-7655-4243-9850-8E1456CFEF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FFBF7B1-74C5-46A6-A0BC-D03E202D2DA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3A4C8F6-48B4-4EAE-9783-B696B98DF7FD}"/>
              </a:ext>
            </a:extLst>
          </p:cNvPr>
          <p:cNvSpPr>
            <a:spLocks noGrp="1"/>
          </p:cNvSpPr>
          <p:nvPr>
            <p:ph type="sldNum" sz="quarter" idx="16"/>
          </p:nvPr>
        </p:nvSpPr>
        <p:spPr/>
        <p:txBody>
          <a:bodyPr/>
          <a:lstStyle/>
          <a:p>
            <a:fld id="{2533969A-88D7-D043-9145-D433A02B4603}" type="slidenum">
              <a:rPr lang="en-US" smtClean="0"/>
              <a:pPr/>
              <a:t>34</a:t>
            </a:fld>
            <a:endParaRPr lang="en-US" dirty="0"/>
          </a:p>
        </p:txBody>
      </p:sp>
    </p:spTree>
    <p:extLst>
      <p:ext uri="{BB962C8B-B14F-4D97-AF65-F5344CB8AC3E}">
        <p14:creationId xmlns:p14="http://schemas.microsoft.com/office/powerpoint/2010/main" val="120983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5906DD-AEDA-4F2A-A2D6-9AB7A4747B96}"/>
              </a:ext>
            </a:extLst>
          </p:cNvPr>
          <p:cNvSpPr>
            <a:spLocks noGrp="1"/>
          </p:cNvSpPr>
          <p:nvPr>
            <p:ph sz="quarter" idx="13"/>
          </p:nvPr>
        </p:nvSpPr>
        <p:spPr>
          <a:xfrm>
            <a:off x="548640" y="1322962"/>
            <a:ext cx="10687175" cy="4876670"/>
          </a:xfrm>
        </p:spPr>
        <p:txBody>
          <a:bodyPr/>
          <a:lstStyle/>
          <a:p>
            <a:r>
              <a:rPr lang="en-US" sz="1800" b="0" i="0" dirty="0">
                <a:solidFill>
                  <a:srgbClr val="222222"/>
                </a:solidFill>
                <a:effectLst/>
                <a:latin typeface="Inter"/>
              </a:rPr>
              <a:t>Throwing a custom exception means you can cause an exception to encounter an error at any part of your code according to your logic.</a:t>
            </a:r>
          </a:p>
          <a:p>
            <a:r>
              <a:rPr lang="en-US" sz="1600" b="0" i="0" dirty="0">
                <a:solidFill>
                  <a:srgbClr val="222222"/>
                </a:solidFill>
                <a:effectLst/>
                <a:latin typeface="Inter"/>
              </a:rPr>
              <a:t>We use the </a:t>
            </a:r>
            <a:r>
              <a:rPr lang="en-US" sz="1600" b="1" i="0" dirty="0">
                <a:solidFill>
                  <a:srgbClr val="222222"/>
                </a:solidFill>
                <a:effectLst/>
                <a:latin typeface="Inter"/>
              </a:rPr>
              <a:t>THROW</a:t>
            </a:r>
            <a:r>
              <a:rPr lang="en-US" sz="1600" b="0" i="0" dirty="0">
                <a:solidFill>
                  <a:srgbClr val="222222"/>
                </a:solidFill>
                <a:effectLst/>
                <a:latin typeface="Inter"/>
              </a:rPr>
              <a:t> statement or the </a:t>
            </a:r>
            <a:r>
              <a:rPr lang="en-US" sz="1600" b="1" i="0" dirty="0">
                <a:solidFill>
                  <a:srgbClr val="222222"/>
                </a:solidFill>
                <a:effectLst/>
                <a:latin typeface="Inter"/>
              </a:rPr>
              <a:t>RAISERROR</a:t>
            </a:r>
            <a:r>
              <a:rPr lang="en-US" sz="1600" b="0" i="0" dirty="0">
                <a:solidFill>
                  <a:srgbClr val="222222"/>
                </a:solidFill>
                <a:effectLst/>
                <a:latin typeface="Inter"/>
              </a:rPr>
              <a:t> function for throwing a custom exception</a:t>
            </a:r>
          </a:p>
          <a:p>
            <a:r>
              <a:rPr lang="en-US" sz="1600" b="0" i="0" dirty="0">
                <a:solidFill>
                  <a:srgbClr val="222222"/>
                </a:solidFill>
                <a:effectLst/>
                <a:latin typeface="Inter"/>
              </a:rPr>
              <a:t>Microsoft suggests using the </a:t>
            </a:r>
            <a:r>
              <a:rPr lang="en-US" sz="1600" b="1" i="0" dirty="0">
                <a:solidFill>
                  <a:srgbClr val="222222"/>
                </a:solidFill>
                <a:effectLst/>
                <a:latin typeface="Inter"/>
              </a:rPr>
              <a:t>THROW</a:t>
            </a:r>
            <a:r>
              <a:rPr lang="en-US" sz="1600" b="0" i="0" dirty="0">
                <a:solidFill>
                  <a:srgbClr val="222222"/>
                </a:solidFill>
                <a:effectLst/>
                <a:latin typeface="Inter"/>
              </a:rPr>
              <a:t> statement as it is easier to use and has more functionalities than the </a:t>
            </a:r>
            <a:r>
              <a:rPr lang="en-US" sz="1600" b="1" i="0" dirty="0">
                <a:solidFill>
                  <a:srgbClr val="222222"/>
                </a:solidFill>
                <a:effectLst/>
                <a:latin typeface="Inter"/>
              </a:rPr>
              <a:t>RAISERROR</a:t>
            </a:r>
            <a:r>
              <a:rPr lang="en-US" sz="1600" b="0" i="0" dirty="0">
                <a:solidFill>
                  <a:srgbClr val="222222"/>
                </a:solidFill>
                <a:effectLst/>
                <a:latin typeface="Inter"/>
              </a:rPr>
              <a:t> function.</a:t>
            </a:r>
            <a:endParaRPr lang="en-US" sz="1600" dirty="0">
              <a:solidFill>
                <a:srgbClr val="222222"/>
              </a:solidFill>
              <a:latin typeface="Inter"/>
            </a:endParaRPr>
          </a:p>
          <a:p>
            <a:pPr marL="0" indent="0" algn="l">
              <a:buNone/>
            </a:pPr>
            <a:r>
              <a:rPr lang="en-US" sz="1600" dirty="0">
                <a:solidFill>
                  <a:srgbClr val="222222"/>
                </a:solidFill>
                <a:latin typeface="Inter"/>
              </a:rPr>
              <a:t>   </a:t>
            </a:r>
            <a:r>
              <a:rPr lang="en-US" sz="1600" b="0" i="0" dirty="0">
                <a:solidFill>
                  <a:srgbClr val="222222"/>
                </a:solidFill>
                <a:effectLst/>
                <a:latin typeface="Inter"/>
              </a:rPr>
              <a:t> </a:t>
            </a:r>
            <a:r>
              <a:rPr lang="en-US" sz="1600" b="1" i="0" dirty="0">
                <a:solidFill>
                  <a:srgbClr val="222222"/>
                </a:solidFill>
                <a:effectLst/>
                <a:latin typeface="Inter"/>
              </a:rPr>
              <a:t>THROW</a:t>
            </a:r>
            <a:r>
              <a:rPr lang="en-US" sz="1600" b="0" i="0" dirty="0">
                <a:solidFill>
                  <a:srgbClr val="222222"/>
                </a:solidFill>
                <a:effectLst/>
                <a:latin typeface="Inter"/>
              </a:rPr>
              <a:t> statement threw an error. It takes three parameters:</a:t>
            </a:r>
          </a:p>
          <a:p>
            <a:pPr algn="l">
              <a:buFont typeface="Arial" panose="020B0604020202020204" pitchFamily="34" charset="0"/>
              <a:buChar char="•"/>
            </a:pPr>
            <a:r>
              <a:rPr lang="en-US" sz="1600" b="1" i="0" dirty="0">
                <a:solidFill>
                  <a:srgbClr val="222222"/>
                </a:solidFill>
                <a:effectLst/>
                <a:latin typeface="Inter"/>
              </a:rPr>
              <a:t>      1. Error number</a:t>
            </a:r>
            <a:r>
              <a:rPr lang="en-US" sz="1600" b="0" i="0" dirty="0">
                <a:solidFill>
                  <a:srgbClr val="222222"/>
                </a:solidFill>
                <a:effectLst/>
                <a:latin typeface="Inter"/>
              </a:rPr>
              <a:t>, which should be always greater than or equal to 50000 and less than the INT range.</a:t>
            </a:r>
          </a:p>
          <a:p>
            <a:pPr marL="0" indent="0" algn="l">
              <a:buNone/>
            </a:pPr>
            <a:r>
              <a:rPr lang="en-US" sz="1600" b="1" i="0" dirty="0">
                <a:solidFill>
                  <a:srgbClr val="222222"/>
                </a:solidFill>
                <a:effectLst/>
                <a:latin typeface="Inter"/>
              </a:rPr>
              <a:t>           2. Error message</a:t>
            </a:r>
            <a:r>
              <a:rPr lang="en-US" sz="1600" b="0" i="0" dirty="0">
                <a:solidFill>
                  <a:srgbClr val="222222"/>
                </a:solidFill>
                <a:effectLst/>
                <a:latin typeface="Inter"/>
              </a:rPr>
              <a:t>, which you want to show to the user. It should be enough informative to the user.</a:t>
            </a:r>
          </a:p>
          <a:p>
            <a:pPr marL="0" indent="0" algn="l">
              <a:buNone/>
            </a:pPr>
            <a:r>
              <a:rPr lang="en-US" sz="1600" b="1" i="0" dirty="0">
                <a:solidFill>
                  <a:srgbClr val="222222"/>
                </a:solidFill>
                <a:effectLst/>
                <a:latin typeface="Inter"/>
              </a:rPr>
              <a:t>           3. Error state</a:t>
            </a:r>
            <a:r>
              <a:rPr lang="en-US" sz="1600" b="0" i="0" dirty="0">
                <a:solidFill>
                  <a:srgbClr val="222222"/>
                </a:solidFill>
                <a:effectLst/>
                <a:latin typeface="Inter"/>
              </a:rPr>
              <a:t>, the current state of the error. It can have values between 0 to 255 as it supports the </a:t>
            </a:r>
            <a:r>
              <a:rPr lang="en-US" sz="1600" b="1" i="0" dirty="0">
                <a:solidFill>
                  <a:srgbClr val="222222"/>
                </a:solidFill>
                <a:effectLst/>
                <a:latin typeface="Inter"/>
              </a:rPr>
              <a:t>TINYINT</a:t>
            </a:r>
            <a:r>
              <a:rPr lang="en-US" sz="1600" b="0" i="0" dirty="0">
                <a:solidFill>
                  <a:srgbClr val="222222"/>
                </a:solidFill>
                <a:effectLst/>
                <a:latin typeface="Inter"/>
              </a:rPr>
              <a:t> data type.</a:t>
            </a:r>
          </a:p>
          <a:p>
            <a:pPr algn="l">
              <a:buFont typeface="Arial" panose="020B0604020202020204" pitchFamily="34" charset="0"/>
              <a:buChar char="•"/>
            </a:pPr>
            <a:r>
              <a:rPr lang="en-US" sz="1600" b="1" dirty="0">
                <a:solidFill>
                  <a:srgbClr val="222222"/>
                </a:solidFill>
                <a:latin typeface="Inter"/>
              </a:rPr>
              <a:t>Syntax for Throw statement:</a:t>
            </a:r>
          </a:p>
          <a:p>
            <a:pPr marL="0" indent="0" algn="l">
              <a:buNone/>
            </a:pPr>
            <a:r>
              <a:rPr lang="en-US" sz="1600" b="0" i="0" dirty="0">
                <a:solidFill>
                  <a:srgbClr val="222222"/>
                </a:solidFill>
                <a:effectLst/>
                <a:latin typeface="Inter"/>
              </a:rPr>
              <a:t>          Throw (Error number, Error message, Error state)</a:t>
            </a:r>
          </a:p>
          <a:p>
            <a:endParaRPr lang="en-US" sz="2400" dirty="0"/>
          </a:p>
        </p:txBody>
      </p:sp>
      <p:sp>
        <p:nvSpPr>
          <p:cNvPr id="3" name="Title 2">
            <a:extLst>
              <a:ext uri="{FF2B5EF4-FFF2-40B4-BE49-F238E27FC236}">
                <a16:creationId xmlns:a16="http://schemas.microsoft.com/office/drawing/2014/main" id="{8F61BF5E-A947-466E-A2FF-70DBD6ECAF31}"/>
              </a:ext>
            </a:extLst>
          </p:cNvPr>
          <p:cNvSpPr>
            <a:spLocks noGrp="1"/>
          </p:cNvSpPr>
          <p:nvPr>
            <p:ph type="title"/>
          </p:nvPr>
        </p:nvSpPr>
        <p:spPr/>
        <p:txBody>
          <a:bodyPr/>
          <a:lstStyle/>
          <a:p>
            <a:r>
              <a:rPr lang="en-US" dirty="0"/>
              <a:t>Custom Exceptions in SQL Server</a:t>
            </a:r>
          </a:p>
        </p:txBody>
      </p:sp>
      <p:sp>
        <p:nvSpPr>
          <p:cNvPr id="4" name="Date Placeholder 3">
            <a:extLst>
              <a:ext uri="{FF2B5EF4-FFF2-40B4-BE49-F238E27FC236}">
                <a16:creationId xmlns:a16="http://schemas.microsoft.com/office/drawing/2014/main" id="{03EC72E3-5711-49DB-94E9-1C01872F527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893CC09-4CF6-4EBC-8B5B-B74C3872A81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C06D7CC-EE0C-414E-A595-829D89ED2484}"/>
              </a:ext>
            </a:extLst>
          </p:cNvPr>
          <p:cNvSpPr>
            <a:spLocks noGrp="1"/>
          </p:cNvSpPr>
          <p:nvPr>
            <p:ph type="sldNum" sz="quarter" idx="16"/>
          </p:nvPr>
        </p:nvSpPr>
        <p:spPr/>
        <p:txBody>
          <a:bodyPr/>
          <a:lstStyle/>
          <a:p>
            <a:fld id="{2533969A-88D7-D043-9145-D433A02B4603}" type="slidenum">
              <a:rPr lang="en-US" smtClean="0"/>
              <a:pPr/>
              <a:t>35</a:t>
            </a:fld>
            <a:endParaRPr lang="en-US" dirty="0"/>
          </a:p>
        </p:txBody>
      </p:sp>
    </p:spTree>
    <p:extLst>
      <p:ext uri="{BB962C8B-B14F-4D97-AF65-F5344CB8AC3E}">
        <p14:creationId xmlns:p14="http://schemas.microsoft.com/office/powerpoint/2010/main" val="1965439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560686-1F5D-480E-8F29-0D8428E96969}"/>
              </a:ext>
            </a:extLst>
          </p:cNvPr>
          <p:cNvSpPr>
            <a:spLocks noGrp="1"/>
          </p:cNvSpPr>
          <p:nvPr>
            <p:ph sz="quarter" idx="13"/>
          </p:nvPr>
        </p:nvSpPr>
        <p:spPr>
          <a:xfrm>
            <a:off x="548640" y="1128409"/>
            <a:ext cx="10687175" cy="5071223"/>
          </a:xfrm>
        </p:spPr>
        <p:txBody>
          <a:bodyPr/>
          <a:lstStyle/>
          <a:p>
            <a:endParaRPr lang="en-US" sz="2000" b="0" i="0" dirty="0">
              <a:solidFill>
                <a:srgbClr val="222222"/>
              </a:solidFill>
              <a:effectLst/>
              <a:latin typeface="Calibri" panose="020F0502020204030204" pitchFamily="34" charset="0"/>
              <a:cs typeface="Calibri" panose="020F0502020204030204" pitchFamily="34" charset="0"/>
            </a:endParaRPr>
          </a:p>
          <a:p>
            <a:r>
              <a:rPr lang="en-US" sz="2000" b="0" i="0" dirty="0">
                <a:solidFill>
                  <a:srgbClr val="222222"/>
                </a:solidFill>
                <a:effectLst/>
                <a:latin typeface="Calibri" panose="020F0502020204030204" pitchFamily="34" charset="0"/>
                <a:cs typeface="Calibri" panose="020F0502020204030204" pitchFamily="34" charset="0"/>
              </a:rPr>
              <a:t>some tips regarding the use of </a:t>
            </a:r>
            <a:r>
              <a:rPr lang="en-US" sz="2000" b="1" i="0" dirty="0">
                <a:solidFill>
                  <a:srgbClr val="222222"/>
                </a:solidFill>
                <a:effectLst/>
                <a:latin typeface="Calibri" panose="020F0502020204030204" pitchFamily="34" charset="0"/>
                <a:cs typeface="Calibri" panose="020F0502020204030204" pitchFamily="34" charset="0"/>
              </a:rPr>
              <a:t>exception handling in SQL server 2019</a:t>
            </a:r>
          </a:p>
          <a:p>
            <a:pPr algn="l">
              <a:buFont typeface="Arial" panose="020B0604020202020204" pitchFamily="34" charset="0"/>
              <a:buChar char="•"/>
            </a:pPr>
            <a:r>
              <a:rPr lang="en-US" sz="2000" b="0" i="0" dirty="0">
                <a:solidFill>
                  <a:srgbClr val="222222"/>
                </a:solidFill>
                <a:effectLst/>
                <a:latin typeface="Calibri" panose="020F0502020204030204" pitchFamily="34" charset="0"/>
                <a:cs typeface="Calibri" panose="020F0502020204030204" pitchFamily="34" charset="0"/>
              </a:rPr>
              <a:t>Always use the </a:t>
            </a:r>
            <a:r>
              <a:rPr lang="en-US" sz="2000" b="1" i="0" dirty="0">
                <a:solidFill>
                  <a:srgbClr val="222222"/>
                </a:solidFill>
                <a:effectLst/>
                <a:latin typeface="Calibri" panose="020F0502020204030204" pitchFamily="34" charset="0"/>
                <a:cs typeface="Calibri" panose="020F0502020204030204" pitchFamily="34" charset="0"/>
              </a:rPr>
              <a:t>TRY CATCH</a:t>
            </a:r>
            <a:r>
              <a:rPr lang="en-US" sz="2000" b="0" i="0" dirty="0">
                <a:solidFill>
                  <a:srgbClr val="222222"/>
                </a:solidFill>
                <a:effectLst/>
                <a:latin typeface="Calibri" panose="020F0502020204030204" pitchFamily="34" charset="0"/>
                <a:cs typeface="Calibri" panose="020F0502020204030204" pitchFamily="34" charset="0"/>
              </a:rPr>
              <a:t> block where you think there is a logical group of statements. In these situations, there are higher chances of errors.</a:t>
            </a:r>
          </a:p>
          <a:p>
            <a:pPr algn="l">
              <a:buFont typeface="Arial" panose="020B0604020202020204" pitchFamily="34" charset="0"/>
              <a:buChar char="•"/>
            </a:pPr>
            <a:r>
              <a:rPr lang="en-US" sz="2000" b="0" i="0" dirty="0">
                <a:solidFill>
                  <a:srgbClr val="222222"/>
                </a:solidFill>
                <a:effectLst/>
                <a:latin typeface="Calibri" panose="020F0502020204030204" pitchFamily="34" charset="0"/>
                <a:cs typeface="Calibri" panose="020F0502020204030204" pitchFamily="34" charset="0"/>
              </a:rPr>
              <a:t>Try to hide the technical details from the user. The user may not understand the technical details sometimes. These can also confuse the user.</a:t>
            </a:r>
          </a:p>
          <a:p>
            <a:pPr algn="l">
              <a:buFont typeface="Arial" panose="020B0604020202020204" pitchFamily="34" charset="0"/>
              <a:buChar char="•"/>
            </a:pPr>
            <a:r>
              <a:rPr lang="en-US" sz="2000" b="0" i="0" dirty="0">
                <a:solidFill>
                  <a:srgbClr val="222222"/>
                </a:solidFill>
                <a:effectLst/>
                <a:latin typeface="Calibri" panose="020F0502020204030204" pitchFamily="34" charset="0"/>
                <a:cs typeface="Calibri" panose="020F0502020204030204" pitchFamily="34" charset="0"/>
              </a:rPr>
              <a:t>Print user-friendly messages. The message that you print should be clear and easy to understand for the user.</a:t>
            </a:r>
          </a:p>
          <a:p>
            <a:pPr algn="l">
              <a:buFont typeface="Arial" panose="020B0604020202020204" pitchFamily="34" charset="0"/>
              <a:buChar char="•"/>
            </a:pPr>
            <a:r>
              <a:rPr lang="en-US" sz="2000" b="0" i="0" dirty="0">
                <a:solidFill>
                  <a:srgbClr val="222222"/>
                </a:solidFill>
                <a:effectLst/>
                <a:latin typeface="Calibri" panose="020F0502020204030204" pitchFamily="34" charset="0"/>
                <a:cs typeface="Calibri" panose="020F0502020204030204" pitchFamily="34" charset="0"/>
              </a:rPr>
              <a:t>Use generic code for error handling. Do not use too much complex code for exception handling, such as nesting at multiple levels.</a:t>
            </a:r>
          </a:p>
          <a:p>
            <a:endParaRPr lang="en-US" dirty="0"/>
          </a:p>
        </p:txBody>
      </p:sp>
      <p:sp>
        <p:nvSpPr>
          <p:cNvPr id="3" name="Title 2">
            <a:extLst>
              <a:ext uri="{FF2B5EF4-FFF2-40B4-BE49-F238E27FC236}">
                <a16:creationId xmlns:a16="http://schemas.microsoft.com/office/drawing/2014/main" id="{CBFF2165-1CA5-4CF7-A193-B5DE64E8AD51}"/>
              </a:ext>
            </a:extLst>
          </p:cNvPr>
          <p:cNvSpPr>
            <a:spLocks noGrp="1"/>
          </p:cNvSpPr>
          <p:nvPr>
            <p:ph type="title"/>
          </p:nvPr>
        </p:nvSpPr>
        <p:spPr>
          <a:xfrm>
            <a:off x="548640" y="488561"/>
            <a:ext cx="10687175" cy="639848"/>
          </a:xfrm>
        </p:spPr>
        <p:txBody>
          <a:bodyPr/>
          <a:lstStyle/>
          <a:p>
            <a:r>
              <a:rPr lang="en-US" dirty="0"/>
              <a:t>Error handling Best Practices</a:t>
            </a:r>
          </a:p>
        </p:txBody>
      </p:sp>
      <p:sp>
        <p:nvSpPr>
          <p:cNvPr id="4" name="Date Placeholder 3">
            <a:extLst>
              <a:ext uri="{FF2B5EF4-FFF2-40B4-BE49-F238E27FC236}">
                <a16:creationId xmlns:a16="http://schemas.microsoft.com/office/drawing/2014/main" id="{3D5A866D-D3F7-41B4-B433-1BC2C8F35C0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6957326-AB6C-4335-BC1C-5C3FE3F19E4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FDDC2C9-ED8C-4C67-86BC-FF7554B5B212}"/>
              </a:ext>
            </a:extLst>
          </p:cNvPr>
          <p:cNvSpPr>
            <a:spLocks noGrp="1"/>
          </p:cNvSpPr>
          <p:nvPr>
            <p:ph type="sldNum" sz="quarter" idx="16"/>
          </p:nvPr>
        </p:nvSpPr>
        <p:spPr/>
        <p:txBody>
          <a:bodyPr/>
          <a:lstStyle/>
          <a:p>
            <a:fld id="{2533969A-88D7-D043-9145-D433A02B4603}" type="slidenum">
              <a:rPr lang="en-US" smtClean="0"/>
              <a:pPr/>
              <a:t>36</a:t>
            </a:fld>
            <a:endParaRPr lang="en-US" dirty="0"/>
          </a:p>
        </p:txBody>
      </p:sp>
    </p:spTree>
    <p:extLst>
      <p:ext uri="{BB962C8B-B14F-4D97-AF65-F5344CB8AC3E}">
        <p14:creationId xmlns:p14="http://schemas.microsoft.com/office/powerpoint/2010/main" val="3701513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F2E399-6F4A-02F8-1B29-9EDEFB68540B}"/>
              </a:ext>
            </a:extLst>
          </p:cNvPr>
          <p:cNvSpPr>
            <a:spLocks noGrp="1"/>
          </p:cNvSpPr>
          <p:nvPr>
            <p:ph sz="quarter" idx="13"/>
          </p:nvPr>
        </p:nvSpPr>
        <p:spPr>
          <a:xfrm>
            <a:off x="548640" y="1118586"/>
            <a:ext cx="10687175" cy="5247289"/>
          </a:xfrm>
        </p:spPr>
        <p:txBody>
          <a:bodyPr/>
          <a:lstStyle/>
          <a:p>
            <a:pPr marL="0" indent="0">
              <a:buNone/>
            </a:pPr>
            <a:r>
              <a:rPr lang="en-US" sz="2000" dirty="0">
                <a:latin typeface="Georgia" panose="02040502050405020303" pitchFamily="18" charset="0"/>
              </a:rPr>
              <a:t>1. An exception is an error condition during a program execution.</a:t>
            </a:r>
          </a:p>
          <a:p>
            <a:pPr marL="0" indent="0">
              <a:buNone/>
            </a:pPr>
            <a:r>
              <a:rPr lang="en-US" sz="2000" dirty="0">
                <a:latin typeface="Georgia" panose="02040502050405020303" pitchFamily="18" charset="0"/>
              </a:rPr>
              <a:t>         a)  True       b) False</a:t>
            </a:r>
          </a:p>
          <a:p>
            <a:pPr marL="0" indent="0">
              <a:buNone/>
            </a:pPr>
            <a:r>
              <a:rPr lang="en-US" sz="2000" dirty="0">
                <a:latin typeface="Georgia" panose="02040502050405020303" pitchFamily="18" charset="0"/>
              </a:rPr>
              <a:t>2. Which of the following blocks are used for error handling in SQL Server ?</a:t>
            </a:r>
          </a:p>
          <a:p>
            <a:pPr marL="0" indent="0">
              <a:buNone/>
            </a:pPr>
            <a:r>
              <a:rPr lang="en-US" sz="2000" dirty="0">
                <a:latin typeface="Georgia" panose="02040502050405020303" pitchFamily="18" charset="0"/>
              </a:rPr>
              <a:t>        a)   Try .. Catch    b) Try .. Final  c) Begin .. End   d) Catch .. Try</a:t>
            </a:r>
          </a:p>
          <a:p>
            <a:pPr marL="0" indent="0">
              <a:buNone/>
            </a:pPr>
            <a:r>
              <a:rPr lang="en-US" sz="2000" dirty="0">
                <a:latin typeface="Georgia" panose="02040502050405020303" pitchFamily="18" charset="0"/>
              </a:rPr>
              <a:t>3.Which of the following statements can be checked for Errors ?</a:t>
            </a:r>
          </a:p>
          <a:p>
            <a:pPr marL="0" indent="0">
              <a:buNone/>
            </a:pPr>
            <a:r>
              <a:rPr lang="en-US" sz="2000" dirty="0">
                <a:latin typeface="Georgia" panose="02040502050405020303" pitchFamily="18" charset="0"/>
              </a:rPr>
              <a:t>     a) Insert   b) select   c) Update   d) delete</a:t>
            </a:r>
          </a:p>
          <a:p>
            <a:pPr marL="0" indent="0">
              <a:buNone/>
            </a:pPr>
            <a:r>
              <a:rPr lang="en-US" sz="2000" dirty="0">
                <a:latin typeface="Georgia" panose="02040502050405020303" pitchFamily="18" charset="0"/>
              </a:rPr>
              <a:t>4. Exception handling is possible in SQL Server using ---------</a:t>
            </a:r>
          </a:p>
          <a:p>
            <a:pPr marL="0" indent="0">
              <a:buNone/>
            </a:pPr>
            <a:r>
              <a:rPr lang="en-US" sz="2000" dirty="0">
                <a:latin typeface="Georgia" panose="02040502050405020303" pitchFamily="18" charset="0"/>
              </a:rPr>
              <a:t>    a) Final    b) Catch   c) Throw   d) Finally</a:t>
            </a:r>
          </a:p>
          <a:p>
            <a:pPr marL="0" indent="0">
              <a:buNone/>
            </a:pPr>
            <a:r>
              <a:rPr lang="en-US" sz="2000" dirty="0">
                <a:latin typeface="Georgia" panose="02040502050405020303" pitchFamily="18" charset="0"/>
              </a:rPr>
              <a:t>5. Which of the following is a global variable for error handling ?</a:t>
            </a:r>
          </a:p>
          <a:p>
            <a:pPr marL="0" indent="0">
              <a:buNone/>
            </a:pPr>
            <a:r>
              <a:rPr lang="en-US" sz="2000" dirty="0">
                <a:latin typeface="Georgia" panose="02040502050405020303" pitchFamily="18" charset="0"/>
              </a:rPr>
              <a:t>     a)@@ Exception b) @Error c) @@Error  d) @@ER</a:t>
            </a:r>
          </a:p>
        </p:txBody>
      </p:sp>
      <p:sp>
        <p:nvSpPr>
          <p:cNvPr id="3" name="Title 2">
            <a:extLst>
              <a:ext uri="{FF2B5EF4-FFF2-40B4-BE49-F238E27FC236}">
                <a16:creationId xmlns:a16="http://schemas.microsoft.com/office/drawing/2014/main" id="{8E740F1D-2DDC-7002-8CC0-7C80127FA564}"/>
              </a:ext>
            </a:extLst>
          </p:cNvPr>
          <p:cNvSpPr>
            <a:spLocks noGrp="1"/>
          </p:cNvSpPr>
          <p:nvPr>
            <p:ph type="title"/>
          </p:nvPr>
        </p:nvSpPr>
        <p:spPr>
          <a:xfrm>
            <a:off x="548640" y="488561"/>
            <a:ext cx="10687175" cy="479105"/>
          </a:xfrm>
        </p:spPr>
        <p:txBody>
          <a:bodyPr/>
          <a:lstStyle/>
          <a:p>
            <a:r>
              <a:rPr lang="en-US" sz="2400" dirty="0">
                <a:latin typeface="Georgia" panose="02040502050405020303" pitchFamily="18" charset="0"/>
              </a:rPr>
              <a:t>Quiz Time</a:t>
            </a:r>
          </a:p>
        </p:txBody>
      </p:sp>
      <p:sp>
        <p:nvSpPr>
          <p:cNvPr id="4" name="Date Placeholder 3">
            <a:extLst>
              <a:ext uri="{FF2B5EF4-FFF2-40B4-BE49-F238E27FC236}">
                <a16:creationId xmlns:a16="http://schemas.microsoft.com/office/drawing/2014/main" id="{2DEE77FF-BA73-E16B-DEFD-BCE92196CE0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F32DBA7-20CE-359F-877B-EF2CA570339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D106921E-6682-79B2-9702-EF8322A46144}"/>
              </a:ext>
            </a:extLst>
          </p:cNvPr>
          <p:cNvSpPr>
            <a:spLocks noGrp="1"/>
          </p:cNvSpPr>
          <p:nvPr>
            <p:ph type="sldNum" sz="quarter" idx="16"/>
          </p:nvPr>
        </p:nvSpPr>
        <p:spPr/>
        <p:txBody>
          <a:bodyPr/>
          <a:lstStyle/>
          <a:p>
            <a:fld id="{2533969A-88D7-D043-9145-D433A02B4603}" type="slidenum">
              <a:rPr lang="en-US" smtClean="0"/>
              <a:pPr/>
              <a:t>37</a:t>
            </a:fld>
            <a:endParaRPr lang="en-US" dirty="0"/>
          </a:p>
        </p:txBody>
      </p:sp>
    </p:spTree>
    <p:extLst>
      <p:ext uri="{BB962C8B-B14F-4D97-AF65-F5344CB8AC3E}">
        <p14:creationId xmlns:p14="http://schemas.microsoft.com/office/powerpoint/2010/main" val="2050623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A1CC2C-62DD-4C32-97B0-DC803BAACF8F}"/>
              </a:ext>
            </a:extLst>
          </p:cNvPr>
          <p:cNvSpPr>
            <a:spLocks noGrp="1"/>
          </p:cNvSpPr>
          <p:nvPr>
            <p:ph sz="quarter" idx="13"/>
          </p:nvPr>
        </p:nvSpPr>
        <p:spPr>
          <a:xfrm>
            <a:off x="1553592" y="1157591"/>
            <a:ext cx="9682223" cy="5042041"/>
          </a:xfrm>
        </p:spPr>
        <p:txBody>
          <a:bodyPr/>
          <a:lstStyle/>
          <a:p>
            <a:endParaRPr lang="en-US" sz="2000" dirty="0">
              <a:solidFill>
                <a:schemeClr val="tx2"/>
              </a:solidFill>
              <a:latin typeface="Calibri" panose="020F0502020204030204" pitchFamily="34" charset="0"/>
              <a:cs typeface="Calibri" panose="020F0502020204030204" pitchFamily="34" charset="0"/>
            </a:endParaRPr>
          </a:p>
          <a:p>
            <a:endParaRPr lang="en-US" sz="2000" dirty="0">
              <a:solidFill>
                <a:schemeClr val="tx2"/>
              </a:solidFill>
              <a:latin typeface="Calibri" panose="020F0502020204030204" pitchFamily="34" charset="0"/>
              <a:cs typeface="Calibri" panose="020F0502020204030204" pitchFamily="34" charset="0"/>
            </a:endParaRPr>
          </a:p>
          <a:p>
            <a:r>
              <a:rPr lang="en-US" sz="2000" dirty="0">
                <a:solidFill>
                  <a:schemeClr val="tx2"/>
                </a:solidFill>
                <a:latin typeface="Calibri" panose="020F0502020204030204" pitchFamily="34" charset="0"/>
                <a:cs typeface="Calibri" panose="020F0502020204030204" pitchFamily="34" charset="0"/>
              </a:rPr>
              <a:t>Example for System defined exceptions</a:t>
            </a:r>
          </a:p>
          <a:p>
            <a:r>
              <a:rPr lang="en-US" sz="2000" dirty="0">
                <a:solidFill>
                  <a:schemeClr val="tx2"/>
                </a:solidFill>
                <a:latin typeface="Calibri" panose="020F0502020204030204" pitchFamily="34" charset="0"/>
                <a:cs typeface="Calibri" panose="020F0502020204030204" pitchFamily="34" charset="0"/>
              </a:rPr>
              <a:t>Example for User defined exceptions</a:t>
            </a:r>
          </a:p>
          <a:p>
            <a:r>
              <a:rPr lang="en-US" sz="2000" dirty="0">
                <a:solidFill>
                  <a:schemeClr val="tx2"/>
                </a:solidFill>
                <a:latin typeface="Calibri" panose="020F0502020204030204" pitchFamily="34" charset="0"/>
                <a:cs typeface="Calibri" panose="020F0502020204030204" pitchFamily="34" charset="0"/>
              </a:rPr>
              <a:t>Example for Throw Custom Exceptions</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Exceptions in Procedures and Functions</a:t>
            </a:r>
          </a:p>
          <a:p>
            <a:pPr>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Example for System defined exception functions</a:t>
            </a:r>
          </a:p>
          <a:p>
            <a:endParaRPr lang="en-US" sz="2000" dirty="0"/>
          </a:p>
        </p:txBody>
      </p:sp>
      <p:sp>
        <p:nvSpPr>
          <p:cNvPr id="3" name="Title 2">
            <a:extLst>
              <a:ext uri="{FF2B5EF4-FFF2-40B4-BE49-F238E27FC236}">
                <a16:creationId xmlns:a16="http://schemas.microsoft.com/office/drawing/2014/main" id="{EBFBBE1D-17C0-4673-9F9F-0573CDF90A63}"/>
              </a:ext>
            </a:extLst>
          </p:cNvPr>
          <p:cNvSpPr>
            <a:spLocks noGrp="1"/>
          </p:cNvSpPr>
          <p:nvPr>
            <p:ph type="title"/>
          </p:nvPr>
        </p:nvSpPr>
        <p:spPr>
          <a:xfrm>
            <a:off x="548640" y="488561"/>
            <a:ext cx="10687175" cy="591209"/>
          </a:xfrm>
        </p:spPr>
        <p:txBody>
          <a:bodyPr/>
          <a:lstStyle/>
          <a:p>
            <a:r>
              <a:rPr lang="en-US" dirty="0"/>
              <a:t>Examples:</a:t>
            </a:r>
          </a:p>
        </p:txBody>
      </p:sp>
      <p:sp>
        <p:nvSpPr>
          <p:cNvPr id="4" name="Date Placeholder 3">
            <a:extLst>
              <a:ext uri="{FF2B5EF4-FFF2-40B4-BE49-F238E27FC236}">
                <a16:creationId xmlns:a16="http://schemas.microsoft.com/office/drawing/2014/main" id="{92A37C0E-0F6D-4924-940A-17B4987D7B2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19606FA-C5C7-439D-852C-AD368E53347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1F8A6B8-83B3-423C-8F38-626DC48D2049}"/>
              </a:ext>
            </a:extLst>
          </p:cNvPr>
          <p:cNvSpPr>
            <a:spLocks noGrp="1"/>
          </p:cNvSpPr>
          <p:nvPr>
            <p:ph type="sldNum" sz="quarter" idx="16"/>
          </p:nvPr>
        </p:nvSpPr>
        <p:spPr/>
        <p:txBody>
          <a:bodyPr/>
          <a:lstStyle/>
          <a:p>
            <a:fld id="{2533969A-88D7-D043-9145-D433A02B4603}" type="slidenum">
              <a:rPr lang="en-US" smtClean="0"/>
              <a:pPr/>
              <a:t>38</a:t>
            </a:fld>
            <a:endParaRPr lang="en-US" dirty="0"/>
          </a:p>
        </p:txBody>
      </p:sp>
    </p:spTree>
    <p:extLst>
      <p:ext uri="{BB962C8B-B14F-4D97-AF65-F5344CB8AC3E}">
        <p14:creationId xmlns:p14="http://schemas.microsoft.com/office/powerpoint/2010/main" val="880896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Procedure</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39</a:t>
            </a:fld>
            <a:endParaRPr lang="en-US" dirty="0"/>
          </a:p>
        </p:txBody>
      </p:sp>
    </p:spTree>
    <p:extLst>
      <p:ext uri="{BB962C8B-B14F-4D97-AF65-F5344CB8AC3E}">
        <p14:creationId xmlns:p14="http://schemas.microsoft.com/office/powerpoint/2010/main" val="262393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D3E2B-B26E-D678-9C05-1DBEBFD628A5}"/>
              </a:ext>
            </a:extLst>
          </p:cNvPr>
          <p:cNvSpPr>
            <a:spLocks noGrp="1"/>
          </p:cNvSpPr>
          <p:nvPr>
            <p:ph sz="quarter" idx="13"/>
          </p:nvPr>
        </p:nvSpPr>
        <p:spPr>
          <a:xfrm>
            <a:off x="548640" y="1208314"/>
            <a:ext cx="10687175" cy="5157561"/>
          </a:xfrm>
        </p:spPr>
        <p:txBody>
          <a:bodyPr/>
          <a:lstStyle/>
          <a:p>
            <a:r>
              <a:rPr lang="en-US" sz="2000" dirty="0">
                <a:latin typeface="Georgia" panose="02040502050405020303" pitchFamily="18" charset="0"/>
              </a:rPr>
              <a:t>T-SQL stands for Transact Structure Query Language which is a Microsoft product and is an extension of SQL Language.</a:t>
            </a:r>
          </a:p>
          <a:p>
            <a:r>
              <a:rPr lang="en-US" sz="2000" dirty="0">
                <a:latin typeface="Georgia" panose="02040502050405020303" pitchFamily="18" charset="0"/>
              </a:rPr>
              <a:t>The American National Standards founded the SQL server T-SQL in 2014.</a:t>
            </a:r>
          </a:p>
          <a:p>
            <a:r>
              <a:rPr lang="en-US" sz="2000" b="0" i="0" dirty="0">
                <a:solidFill>
                  <a:srgbClr val="333333"/>
                </a:solidFill>
                <a:effectLst/>
                <a:latin typeface="inter-regular"/>
              </a:rPr>
              <a:t>T-SQL expands the </a:t>
            </a:r>
            <a:r>
              <a:rPr lang="en-US" sz="2000" b="0" i="0" u="none" strike="noStrike" dirty="0">
                <a:solidFill>
                  <a:srgbClr val="008000"/>
                </a:solidFill>
                <a:effectLst/>
                <a:latin typeface="inter-regular"/>
                <a:hlinkClick r:id="rId2"/>
              </a:rPr>
              <a:t>SQL</a:t>
            </a:r>
            <a:r>
              <a:rPr lang="en-US" sz="2000" b="0" i="0" dirty="0">
                <a:solidFill>
                  <a:srgbClr val="333333"/>
                </a:solidFill>
                <a:effectLst/>
                <a:latin typeface="inter-regular"/>
              </a:rPr>
              <a:t> to include procedural programming, local variables, functions and Triggers</a:t>
            </a:r>
          </a:p>
          <a:p>
            <a:endParaRPr lang="en-US" sz="2000" dirty="0">
              <a:solidFill>
                <a:srgbClr val="333333"/>
              </a:solidFill>
              <a:latin typeface="inter-regular"/>
            </a:endParaRPr>
          </a:p>
          <a:p>
            <a:endParaRPr lang="en-US" sz="2000" b="0" i="0" dirty="0">
              <a:solidFill>
                <a:srgbClr val="333333"/>
              </a:solidFill>
              <a:effectLst/>
              <a:latin typeface="inter-regular"/>
            </a:endParaRPr>
          </a:p>
          <a:p>
            <a:endParaRPr lang="en-US" sz="2000" b="0" i="0" dirty="0">
              <a:solidFill>
                <a:srgbClr val="333333"/>
              </a:solidFill>
              <a:effectLst/>
              <a:latin typeface="inter-regular"/>
            </a:endParaRPr>
          </a:p>
          <a:p>
            <a:endParaRPr lang="en-US" sz="2000" dirty="0">
              <a:latin typeface="Georgia" panose="02040502050405020303" pitchFamily="18" charset="0"/>
            </a:endParaRPr>
          </a:p>
        </p:txBody>
      </p:sp>
      <p:sp>
        <p:nvSpPr>
          <p:cNvPr id="3" name="Title 2">
            <a:extLst>
              <a:ext uri="{FF2B5EF4-FFF2-40B4-BE49-F238E27FC236}">
                <a16:creationId xmlns:a16="http://schemas.microsoft.com/office/drawing/2014/main" id="{D94716BD-F596-234E-F51F-100D290BE6DC}"/>
              </a:ext>
            </a:extLst>
          </p:cNvPr>
          <p:cNvSpPr>
            <a:spLocks noGrp="1"/>
          </p:cNvSpPr>
          <p:nvPr>
            <p:ph type="title"/>
          </p:nvPr>
        </p:nvSpPr>
        <p:spPr>
          <a:xfrm>
            <a:off x="548640" y="488561"/>
            <a:ext cx="10687175" cy="610896"/>
          </a:xfrm>
        </p:spPr>
        <p:txBody>
          <a:bodyPr/>
          <a:lstStyle/>
          <a:p>
            <a:r>
              <a:rPr lang="en-US" dirty="0"/>
              <a:t>Introduction</a:t>
            </a:r>
          </a:p>
        </p:txBody>
      </p:sp>
      <p:sp>
        <p:nvSpPr>
          <p:cNvPr id="4" name="Date Placeholder 3">
            <a:extLst>
              <a:ext uri="{FF2B5EF4-FFF2-40B4-BE49-F238E27FC236}">
                <a16:creationId xmlns:a16="http://schemas.microsoft.com/office/drawing/2014/main" id="{5F76554D-8D6E-35AD-9B71-FD7813FB444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967174E-55B1-6625-FAD4-BFC5F0CC037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591D883-D79D-651D-284F-8F2C46779C91}"/>
              </a:ext>
            </a:extLst>
          </p:cNvPr>
          <p:cNvSpPr>
            <a:spLocks noGrp="1"/>
          </p:cNvSpPr>
          <p:nvPr>
            <p:ph type="sldNum" sz="quarter" idx="16"/>
          </p:nvPr>
        </p:nvSpPr>
        <p:spPr/>
        <p:txBody>
          <a:bodyPr/>
          <a:lstStyle/>
          <a:p>
            <a:fld id="{2533969A-88D7-D043-9145-D433A02B4603}" type="slidenum">
              <a:rPr lang="en-US" smtClean="0"/>
              <a:pPr/>
              <a:t>4</a:t>
            </a:fld>
            <a:endParaRPr lang="en-US" dirty="0"/>
          </a:p>
        </p:txBody>
      </p:sp>
      <p:graphicFrame>
        <p:nvGraphicFramePr>
          <p:cNvPr id="8" name="Table 8">
            <a:extLst>
              <a:ext uri="{FF2B5EF4-FFF2-40B4-BE49-F238E27FC236}">
                <a16:creationId xmlns:a16="http://schemas.microsoft.com/office/drawing/2014/main" id="{2ABAEBED-8D85-3831-E825-40FBD11662EF}"/>
              </a:ext>
            </a:extLst>
          </p:cNvPr>
          <p:cNvGraphicFramePr>
            <a:graphicFrameLocks noGrp="1"/>
          </p:cNvGraphicFramePr>
          <p:nvPr>
            <p:extLst>
              <p:ext uri="{D42A27DB-BD31-4B8C-83A1-F6EECF244321}">
                <p14:modId xmlns:p14="http://schemas.microsoft.com/office/powerpoint/2010/main" val="2623863006"/>
              </p:ext>
            </p:extLst>
          </p:nvPr>
        </p:nvGraphicFramePr>
        <p:xfrm>
          <a:off x="2032000" y="3429001"/>
          <a:ext cx="8149209" cy="2407920"/>
        </p:xfrm>
        <a:graphic>
          <a:graphicData uri="http://schemas.openxmlformats.org/drawingml/2006/table">
            <a:tbl>
              <a:tblPr firstRow="1" bandRow="1">
                <a:tableStyleId>{5C22544A-7EE6-4342-B048-85BDC9FD1C3A}</a:tableStyleId>
              </a:tblPr>
              <a:tblGrid>
                <a:gridCol w="4042229">
                  <a:extLst>
                    <a:ext uri="{9D8B030D-6E8A-4147-A177-3AD203B41FA5}">
                      <a16:colId xmlns:a16="http://schemas.microsoft.com/office/drawing/2014/main" val="2805857843"/>
                    </a:ext>
                  </a:extLst>
                </a:gridCol>
                <a:gridCol w="4106980">
                  <a:extLst>
                    <a:ext uri="{9D8B030D-6E8A-4147-A177-3AD203B41FA5}">
                      <a16:colId xmlns:a16="http://schemas.microsoft.com/office/drawing/2014/main" val="1199544970"/>
                    </a:ext>
                  </a:extLst>
                </a:gridCol>
              </a:tblGrid>
              <a:tr h="350020">
                <a:tc>
                  <a:txBody>
                    <a:bodyPr/>
                    <a:lstStyle/>
                    <a:p>
                      <a:r>
                        <a:rPr lang="en-US" dirty="0">
                          <a:solidFill>
                            <a:schemeClr val="bg2"/>
                          </a:solidFill>
                        </a:rPr>
                        <a:t>SQL</a:t>
                      </a:r>
                    </a:p>
                  </a:txBody>
                  <a:tcPr/>
                </a:tc>
                <a:tc>
                  <a:txBody>
                    <a:bodyPr/>
                    <a:lstStyle/>
                    <a:p>
                      <a:r>
                        <a:rPr lang="en-US" dirty="0"/>
                        <a:t>  </a:t>
                      </a:r>
                      <a:r>
                        <a:rPr lang="en-US" dirty="0">
                          <a:solidFill>
                            <a:schemeClr val="bg2"/>
                          </a:solidFill>
                        </a:rPr>
                        <a:t>T-SQL</a:t>
                      </a:r>
                    </a:p>
                  </a:txBody>
                  <a:tcPr/>
                </a:tc>
                <a:extLst>
                  <a:ext uri="{0D108BD9-81ED-4DB2-BD59-A6C34878D82A}">
                    <a16:rowId xmlns:a16="http://schemas.microsoft.com/office/drawing/2014/main" val="1346916922"/>
                  </a:ext>
                </a:extLst>
              </a:tr>
              <a:tr h="350020">
                <a:tc>
                  <a:txBody>
                    <a:bodyPr/>
                    <a:lstStyle/>
                    <a:p>
                      <a:r>
                        <a:rPr lang="en-US" sz="1800" b="0" i="0" kern="1200" dirty="0">
                          <a:solidFill>
                            <a:schemeClr val="dk1"/>
                          </a:solidFill>
                          <a:effectLst/>
                          <a:latin typeface="+mn-lt"/>
                          <a:ea typeface="+mn-ea"/>
                          <a:cs typeface="+mn-cs"/>
                        </a:rPr>
                        <a:t>Non-procedural</a:t>
                      </a:r>
                      <a:endParaRPr lang="en-US" dirty="0"/>
                    </a:p>
                  </a:txBody>
                  <a:tcPr/>
                </a:tc>
                <a:tc>
                  <a:txBody>
                    <a:bodyPr/>
                    <a:lstStyle/>
                    <a:p>
                      <a:r>
                        <a:rPr lang="en-US" sz="1800" b="0" i="0" kern="1200" dirty="0">
                          <a:solidFill>
                            <a:schemeClr val="dk1"/>
                          </a:solidFill>
                          <a:effectLst/>
                          <a:latin typeface="+mn-lt"/>
                          <a:ea typeface="+mn-ea"/>
                          <a:cs typeface="+mn-cs"/>
                        </a:rPr>
                        <a:t>Procedural</a:t>
                      </a:r>
                      <a:endParaRPr lang="en-US" dirty="0"/>
                    </a:p>
                  </a:txBody>
                  <a:tcPr/>
                </a:tc>
                <a:extLst>
                  <a:ext uri="{0D108BD9-81ED-4DB2-BD59-A6C34878D82A}">
                    <a16:rowId xmlns:a16="http://schemas.microsoft.com/office/drawing/2014/main" val="4274051546"/>
                  </a:ext>
                </a:extLst>
              </a:tr>
              <a:tr h="571700">
                <a:tc>
                  <a:txBody>
                    <a:bodyPr/>
                    <a:lstStyle/>
                    <a:p>
                      <a:r>
                        <a:rPr lang="en-US" sz="1800" b="0" i="0" kern="1200" dirty="0">
                          <a:solidFill>
                            <a:schemeClr val="dk1"/>
                          </a:solidFill>
                          <a:effectLst/>
                          <a:latin typeface="+mn-lt"/>
                          <a:ea typeface="+mn-ea"/>
                          <a:cs typeface="+mn-cs"/>
                        </a:rPr>
                        <a:t>Data manipulation and data controlling</a:t>
                      </a:r>
                      <a:endParaRPr lang="en-US" dirty="0"/>
                    </a:p>
                  </a:txBody>
                  <a:tcPr/>
                </a:tc>
                <a:tc>
                  <a:txBody>
                    <a:bodyPr/>
                    <a:lstStyle/>
                    <a:p>
                      <a:r>
                        <a:rPr lang="en-US" sz="1800" b="0" i="0" kern="1200" dirty="0">
                          <a:solidFill>
                            <a:schemeClr val="dk1"/>
                          </a:solidFill>
                          <a:effectLst/>
                          <a:latin typeface="+mn-lt"/>
                          <a:ea typeface="+mn-ea"/>
                          <a:cs typeface="+mn-cs"/>
                        </a:rPr>
                        <a:t>Local variable and procedural programming language</a:t>
                      </a:r>
                      <a:endParaRPr lang="en-US" dirty="0"/>
                    </a:p>
                  </a:txBody>
                  <a:tcPr/>
                </a:tc>
                <a:extLst>
                  <a:ext uri="{0D108BD9-81ED-4DB2-BD59-A6C34878D82A}">
                    <a16:rowId xmlns:a16="http://schemas.microsoft.com/office/drawing/2014/main" val="3647820845"/>
                  </a:ext>
                </a:extLst>
              </a:tr>
              <a:tr h="598924">
                <a:tc>
                  <a:txBody>
                    <a:bodyPr/>
                    <a:lstStyle/>
                    <a:p>
                      <a:pPr algn="l" fontAlgn="t"/>
                      <a:br>
                        <a:rPr lang="en-US" dirty="0">
                          <a:solidFill>
                            <a:srgbClr val="333333"/>
                          </a:solidFill>
                          <a:effectLst/>
                          <a:latin typeface="inter-regular"/>
                        </a:rPr>
                      </a:br>
                      <a:r>
                        <a:rPr lang="en-US" dirty="0">
                          <a:solidFill>
                            <a:srgbClr val="333333"/>
                          </a:solidFill>
                          <a:effectLst/>
                          <a:latin typeface="inter-regular"/>
                        </a:rPr>
                        <a:t>One by one submission</a:t>
                      </a:r>
                    </a:p>
                  </a:txBody>
                  <a:tcPr marL="60960" marR="60960" marT="60960" marB="60960"/>
                </a:tc>
                <a:tc>
                  <a:txBody>
                    <a:bodyPr/>
                    <a:lstStyle/>
                    <a:p>
                      <a:r>
                        <a:rPr lang="en-US" sz="1800" b="0" i="0" kern="1200" dirty="0">
                          <a:solidFill>
                            <a:schemeClr val="dk1"/>
                          </a:solidFill>
                          <a:effectLst/>
                          <a:latin typeface="+mn-lt"/>
                          <a:ea typeface="+mn-ea"/>
                          <a:cs typeface="+mn-cs"/>
                        </a:rPr>
                        <a:t>transfer in bulk</a:t>
                      </a:r>
                      <a:endParaRPr lang="en-US" dirty="0"/>
                    </a:p>
                  </a:txBody>
                  <a:tcPr/>
                </a:tc>
                <a:extLst>
                  <a:ext uri="{0D108BD9-81ED-4DB2-BD59-A6C34878D82A}">
                    <a16:rowId xmlns:a16="http://schemas.microsoft.com/office/drawing/2014/main" val="4262083896"/>
                  </a:ext>
                </a:extLst>
              </a:tr>
              <a:tr h="350020">
                <a:tc>
                  <a:txBody>
                    <a:bodyPr/>
                    <a:lstStyle/>
                    <a:p>
                      <a:r>
                        <a:rPr lang="en-US" dirty="0"/>
                        <a:t>Exceptions not handling</a:t>
                      </a:r>
                    </a:p>
                  </a:txBody>
                  <a:tcPr/>
                </a:tc>
                <a:tc>
                  <a:txBody>
                    <a:bodyPr/>
                    <a:lstStyle/>
                    <a:p>
                      <a:r>
                        <a:rPr lang="en-US" dirty="0"/>
                        <a:t>We can handle the exceptions</a:t>
                      </a:r>
                    </a:p>
                  </a:txBody>
                  <a:tcPr/>
                </a:tc>
                <a:extLst>
                  <a:ext uri="{0D108BD9-81ED-4DB2-BD59-A6C34878D82A}">
                    <a16:rowId xmlns:a16="http://schemas.microsoft.com/office/drawing/2014/main" val="551948055"/>
                  </a:ext>
                </a:extLst>
              </a:tr>
            </a:tbl>
          </a:graphicData>
        </a:graphic>
      </p:graphicFrame>
    </p:spTree>
    <p:extLst>
      <p:ext uri="{BB962C8B-B14F-4D97-AF65-F5344CB8AC3E}">
        <p14:creationId xmlns:p14="http://schemas.microsoft.com/office/powerpoint/2010/main" val="3167689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D056C-6AF2-4F69-9EC2-5B16971CE71B}"/>
              </a:ext>
            </a:extLst>
          </p:cNvPr>
          <p:cNvSpPr>
            <a:spLocks noGrp="1"/>
          </p:cNvSpPr>
          <p:nvPr>
            <p:ph sz="quarter" idx="13"/>
          </p:nvPr>
        </p:nvSpPr>
        <p:spPr>
          <a:xfrm>
            <a:off x="1225118" y="1287262"/>
            <a:ext cx="10010697" cy="4483224"/>
          </a:xfrm>
        </p:spPr>
        <p:txBody>
          <a:bodyPr/>
          <a:lstStyle/>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What is Stored Procedure ?</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What are the Benefits of using a Stored Procedure in SQL?</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Types of Stored Procedures </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Syntax for creating sample Procedure</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How to call / Execute the Procedure</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How to Rename Stored Procedure</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How to Modify Stored Procedure</a:t>
            </a:r>
          </a:p>
          <a:p>
            <a:pPr marL="0">
              <a:lnSpc>
                <a:spcPct val="150000"/>
              </a:lnSpc>
              <a:spcBef>
                <a:spcPts val="0"/>
              </a:spcBef>
              <a:spcAft>
                <a:spcPts val="600"/>
              </a:spcAft>
            </a:pPr>
            <a:r>
              <a:rPr lang="en-US" sz="2000" dirty="0">
                <a:solidFill>
                  <a:schemeClr val="tx2"/>
                </a:solidFill>
                <a:latin typeface="Calibri" panose="020F0502020204030204" pitchFamily="34" charset="0"/>
                <a:cs typeface="Calibri" panose="020F0502020204030204" pitchFamily="34" charset="0"/>
              </a:rPr>
              <a:t>How to delete/drop stored procedures in SQL Server?</a:t>
            </a:r>
          </a:p>
        </p:txBody>
      </p:sp>
      <p:sp>
        <p:nvSpPr>
          <p:cNvPr id="3" name="Title 2">
            <a:extLst>
              <a:ext uri="{FF2B5EF4-FFF2-40B4-BE49-F238E27FC236}">
                <a16:creationId xmlns:a16="http://schemas.microsoft.com/office/drawing/2014/main" id="{6EBC8662-91EE-4B95-B70F-CB44D042C389}"/>
              </a:ext>
            </a:extLst>
          </p:cNvPr>
          <p:cNvSpPr>
            <a:spLocks noGrp="1"/>
          </p:cNvSpPr>
          <p:nvPr>
            <p:ph type="title"/>
          </p:nvPr>
        </p:nvSpPr>
        <p:spPr>
          <a:xfrm>
            <a:off x="548640" y="488561"/>
            <a:ext cx="10687175" cy="532843"/>
          </a:xfrm>
        </p:spPr>
        <p:txBody>
          <a:bodyPr/>
          <a:lstStyle/>
          <a:p>
            <a:r>
              <a:rPr lang="en-US" dirty="0"/>
              <a:t>Outlines</a:t>
            </a:r>
          </a:p>
        </p:txBody>
      </p:sp>
      <p:sp>
        <p:nvSpPr>
          <p:cNvPr id="4" name="Date Placeholder 3">
            <a:extLst>
              <a:ext uri="{FF2B5EF4-FFF2-40B4-BE49-F238E27FC236}">
                <a16:creationId xmlns:a16="http://schemas.microsoft.com/office/drawing/2014/main" id="{8FF32DDD-ACAC-4079-877E-1AEA9BFCC01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76BCB42-AE47-42DF-9A8F-8A7320E8A42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A6E26D9-ACAC-488D-95D9-2D4DD7DA9AC0}"/>
              </a:ext>
            </a:extLst>
          </p:cNvPr>
          <p:cNvSpPr>
            <a:spLocks noGrp="1"/>
          </p:cNvSpPr>
          <p:nvPr>
            <p:ph type="sldNum" sz="quarter" idx="16"/>
          </p:nvPr>
        </p:nvSpPr>
        <p:spPr/>
        <p:txBody>
          <a:bodyPr/>
          <a:lstStyle/>
          <a:p>
            <a:fld id="{2533969A-88D7-D043-9145-D433A02B4603}" type="slidenum">
              <a:rPr lang="en-US" smtClean="0"/>
              <a:pPr/>
              <a:t>40</a:t>
            </a:fld>
            <a:endParaRPr lang="en-US" dirty="0"/>
          </a:p>
        </p:txBody>
      </p:sp>
    </p:spTree>
    <p:extLst>
      <p:ext uri="{BB962C8B-B14F-4D97-AF65-F5344CB8AC3E}">
        <p14:creationId xmlns:p14="http://schemas.microsoft.com/office/powerpoint/2010/main" val="1744831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69BD1-9A20-4282-9833-93BF1CC25A45}"/>
              </a:ext>
            </a:extLst>
          </p:cNvPr>
          <p:cNvSpPr>
            <a:spLocks noGrp="1"/>
          </p:cNvSpPr>
          <p:nvPr>
            <p:ph sz="quarter" idx="13"/>
          </p:nvPr>
        </p:nvSpPr>
        <p:spPr>
          <a:xfrm>
            <a:off x="1322774" y="1597981"/>
            <a:ext cx="9913042" cy="4601651"/>
          </a:xfrm>
        </p:spPr>
        <p:txBody>
          <a:bodyPr/>
          <a:lstStyle/>
          <a:p>
            <a:r>
              <a:rPr lang="en-US" sz="2000" dirty="0">
                <a:solidFill>
                  <a:schemeClr val="tx2"/>
                </a:solidFill>
                <a:latin typeface="Calibri" panose="020F0502020204030204" pitchFamily="34" charset="0"/>
                <a:cs typeface="Calibri" panose="020F0502020204030204" pitchFamily="34" charset="0"/>
              </a:rPr>
              <a:t>Parameterized Procedure</a:t>
            </a:r>
          </a:p>
          <a:p>
            <a:pPr marL="0" indent="0">
              <a:buNone/>
            </a:pPr>
            <a:r>
              <a:rPr lang="en-US" sz="2000" dirty="0">
                <a:solidFill>
                  <a:schemeClr val="tx2"/>
                </a:solidFill>
                <a:latin typeface="Calibri" panose="020F0502020204030204" pitchFamily="34" charset="0"/>
                <a:cs typeface="Calibri" panose="020F0502020204030204" pitchFamily="34" charset="0"/>
              </a:rPr>
              <a:t>       a) Input parameter</a:t>
            </a:r>
          </a:p>
          <a:p>
            <a:pPr marL="0" indent="0">
              <a:buNone/>
            </a:pPr>
            <a:r>
              <a:rPr lang="en-US" sz="2000" dirty="0">
                <a:solidFill>
                  <a:schemeClr val="tx2"/>
                </a:solidFill>
                <a:latin typeface="Calibri" panose="020F0502020204030204" pitchFamily="34" charset="0"/>
                <a:cs typeface="Calibri" panose="020F0502020204030204" pitchFamily="34" charset="0"/>
              </a:rPr>
              <a:t>      b)  Output parameter</a:t>
            </a:r>
          </a:p>
          <a:p>
            <a:pPr marL="0" indent="0">
              <a:buNone/>
            </a:pPr>
            <a:r>
              <a:rPr lang="en-US" sz="2000" dirty="0">
                <a:solidFill>
                  <a:schemeClr val="tx2"/>
                </a:solidFill>
                <a:latin typeface="Calibri" panose="020F0502020204030204" pitchFamily="34" charset="0"/>
                <a:cs typeface="Calibri" panose="020F0502020204030204" pitchFamily="34" charset="0"/>
              </a:rPr>
              <a:t>      c)   Optional / Default Parameter </a:t>
            </a:r>
          </a:p>
          <a:p>
            <a:r>
              <a:rPr lang="en-US" sz="2000" dirty="0">
                <a:solidFill>
                  <a:schemeClr val="tx2"/>
                </a:solidFill>
                <a:latin typeface="Calibri" panose="020F0502020204030204" pitchFamily="34" charset="0"/>
                <a:cs typeface="Calibri" panose="020F0502020204030204" pitchFamily="34" charset="0"/>
              </a:rPr>
              <a:t>Why Do You Use SET NOCOUNT ON?</a:t>
            </a:r>
          </a:p>
          <a:p>
            <a:r>
              <a:rPr lang="en-US" sz="2000" dirty="0">
                <a:solidFill>
                  <a:schemeClr val="tx2"/>
                </a:solidFill>
                <a:latin typeface="Calibri" panose="020F0502020204030204" pitchFamily="34" charset="0"/>
                <a:cs typeface="Calibri" panose="020F0502020204030204" pitchFamily="34" charset="0"/>
              </a:rPr>
              <a:t>How to Create a Temporary Stored Procedure in SQL?</a:t>
            </a:r>
          </a:p>
          <a:p>
            <a:pPr marL="0" indent="0">
              <a:buNone/>
            </a:pPr>
            <a:r>
              <a:rPr lang="en-US" sz="2000" dirty="0">
                <a:solidFill>
                  <a:schemeClr val="tx2"/>
                </a:solidFill>
                <a:latin typeface="Calibri" panose="020F0502020204030204" pitchFamily="34" charset="0"/>
                <a:cs typeface="Calibri" panose="020F0502020204030204" pitchFamily="34" charset="0"/>
              </a:rPr>
              <a:t>            Local Temporary Stored Procedure</a:t>
            </a:r>
          </a:p>
          <a:p>
            <a:pPr marL="0" indent="0">
              <a:buNone/>
            </a:pPr>
            <a:r>
              <a:rPr lang="en-US" sz="2000" dirty="0">
                <a:solidFill>
                  <a:schemeClr val="tx2"/>
                </a:solidFill>
                <a:latin typeface="Calibri" panose="020F0502020204030204" pitchFamily="34" charset="0"/>
                <a:cs typeface="Calibri" panose="020F0502020204030204" pitchFamily="34" charset="0"/>
              </a:rPr>
              <a:t>           Global Temporary Stored Procedure</a:t>
            </a:r>
          </a:p>
        </p:txBody>
      </p:sp>
      <p:sp>
        <p:nvSpPr>
          <p:cNvPr id="3" name="Title 2">
            <a:extLst>
              <a:ext uri="{FF2B5EF4-FFF2-40B4-BE49-F238E27FC236}">
                <a16:creationId xmlns:a16="http://schemas.microsoft.com/office/drawing/2014/main" id="{066A6C43-5C3B-46C5-978F-69F4E06CAA00}"/>
              </a:ext>
            </a:extLst>
          </p:cNvPr>
          <p:cNvSpPr>
            <a:spLocks noGrp="1"/>
          </p:cNvSpPr>
          <p:nvPr>
            <p:ph type="title"/>
          </p:nvPr>
        </p:nvSpPr>
        <p:spPr>
          <a:xfrm>
            <a:off x="548640" y="488561"/>
            <a:ext cx="10687175" cy="435567"/>
          </a:xfrm>
        </p:spPr>
        <p:txBody>
          <a:bodyPr/>
          <a:lstStyle/>
          <a:p>
            <a:r>
              <a:rPr lang="en-US" dirty="0"/>
              <a:t>Contd …</a:t>
            </a:r>
          </a:p>
        </p:txBody>
      </p:sp>
      <p:sp>
        <p:nvSpPr>
          <p:cNvPr id="4" name="Date Placeholder 3">
            <a:extLst>
              <a:ext uri="{FF2B5EF4-FFF2-40B4-BE49-F238E27FC236}">
                <a16:creationId xmlns:a16="http://schemas.microsoft.com/office/drawing/2014/main" id="{49723BFD-DE44-4B70-B356-231D4627DE8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E61E0E5-E8F1-4FFF-A124-8FBB494AA3C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0870258-48E3-4219-BE1D-95CA6D5BB929}"/>
              </a:ext>
            </a:extLst>
          </p:cNvPr>
          <p:cNvSpPr>
            <a:spLocks noGrp="1"/>
          </p:cNvSpPr>
          <p:nvPr>
            <p:ph type="sldNum" sz="quarter" idx="16"/>
          </p:nvPr>
        </p:nvSpPr>
        <p:spPr/>
        <p:txBody>
          <a:bodyPr/>
          <a:lstStyle/>
          <a:p>
            <a:fld id="{2533969A-88D7-D043-9145-D433A02B4603}" type="slidenum">
              <a:rPr lang="en-US" smtClean="0"/>
              <a:pPr/>
              <a:t>41</a:t>
            </a:fld>
            <a:endParaRPr lang="en-US" dirty="0"/>
          </a:p>
        </p:txBody>
      </p:sp>
    </p:spTree>
    <p:extLst>
      <p:ext uri="{BB962C8B-B14F-4D97-AF65-F5344CB8AC3E}">
        <p14:creationId xmlns:p14="http://schemas.microsoft.com/office/powerpoint/2010/main" val="1554091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99D734-1DB0-AC38-7F16-7F81AAD7F2AD}"/>
              </a:ext>
            </a:extLst>
          </p:cNvPr>
          <p:cNvSpPr>
            <a:spLocks noGrp="1"/>
          </p:cNvSpPr>
          <p:nvPr>
            <p:ph sz="quarter" idx="13"/>
          </p:nvPr>
        </p:nvSpPr>
        <p:spPr>
          <a:xfrm>
            <a:off x="548640" y="1190625"/>
            <a:ext cx="10687175" cy="5009007"/>
          </a:xfrm>
        </p:spPr>
        <p:txBody>
          <a:bodyPr/>
          <a:lstStyle/>
          <a:p>
            <a:r>
              <a:rPr lang="en-US" sz="2400" dirty="0">
                <a:solidFill>
                  <a:schemeClr val="tx2"/>
                </a:solidFill>
                <a:latin typeface="Calibri" panose="020F0502020204030204" pitchFamily="34" charset="0"/>
                <a:cs typeface="Calibri" panose="020F0502020204030204" pitchFamily="34" charset="0"/>
              </a:rPr>
              <a:t>A stored procedure is a group of one or more pre-compiled SQL statements into a logical unit. It is stored as an object inside the database server.</a:t>
            </a:r>
          </a:p>
          <a:p>
            <a:r>
              <a:rPr lang="en-US" sz="2400" dirty="0">
                <a:solidFill>
                  <a:schemeClr val="tx2"/>
                </a:solidFill>
                <a:latin typeface="Calibri" panose="020F0502020204030204" pitchFamily="34" charset="0"/>
                <a:cs typeface="Calibri" panose="020F0502020204030204" pitchFamily="34" charset="0"/>
              </a:rPr>
              <a:t>it can perform one or multiple DML operations on the database, and return  value, if any.</a:t>
            </a:r>
          </a:p>
          <a:p>
            <a:r>
              <a:rPr lang="en-US" sz="2400" dirty="0">
                <a:solidFill>
                  <a:schemeClr val="tx2"/>
                </a:solidFill>
                <a:latin typeface="Calibri" panose="020F0502020204030204" pitchFamily="34" charset="0"/>
                <a:cs typeface="Calibri" panose="020F0502020204030204" pitchFamily="34" charset="0"/>
              </a:rPr>
              <a:t>Syntax for Procedure creation  </a:t>
            </a:r>
          </a:p>
        </p:txBody>
      </p:sp>
      <p:sp>
        <p:nvSpPr>
          <p:cNvPr id="3" name="Title 2">
            <a:extLst>
              <a:ext uri="{FF2B5EF4-FFF2-40B4-BE49-F238E27FC236}">
                <a16:creationId xmlns:a16="http://schemas.microsoft.com/office/drawing/2014/main" id="{4647BAFB-EF49-418B-1488-24E77EC432E9}"/>
              </a:ext>
            </a:extLst>
          </p:cNvPr>
          <p:cNvSpPr>
            <a:spLocks noGrp="1"/>
          </p:cNvSpPr>
          <p:nvPr>
            <p:ph type="title"/>
          </p:nvPr>
        </p:nvSpPr>
        <p:spPr/>
        <p:txBody>
          <a:bodyPr/>
          <a:lstStyle/>
          <a:p>
            <a:r>
              <a:rPr lang="en-US" dirty="0"/>
              <a:t>What is Procedure</a:t>
            </a:r>
          </a:p>
        </p:txBody>
      </p:sp>
      <p:sp>
        <p:nvSpPr>
          <p:cNvPr id="4" name="Date Placeholder 3">
            <a:extLst>
              <a:ext uri="{FF2B5EF4-FFF2-40B4-BE49-F238E27FC236}">
                <a16:creationId xmlns:a16="http://schemas.microsoft.com/office/drawing/2014/main" id="{5B3E9DC7-AB39-8E37-9D94-D15D4A3F0972}"/>
              </a:ext>
            </a:extLst>
          </p:cNvPr>
          <p:cNvSpPr>
            <a:spLocks noGrp="1"/>
          </p:cNvSpPr>
          <p:nvPr>
            <p:ph type="dt" sz="half" idx="14"/>
          </p:nvPr>
        </p:nvSpPr>
        <p:spPr/>
        <p:txBody>
          <a:bodyPr/>
          <a:lstStyle/>
          <a:p>
            <a:fld id="{5A648A70-83CF-4E49-9808-06D21AC6D48F}" type="datetime4">
              <a:rPr lang="en-US" smtClean="0"/>
              <a:pPr/>
              <a:t>August 17, 2023</a:t>
            </a:fld>
            <a:endParaRPr lang="en-US" dirty="0"/>
          </a:p>
        </p:txBody>
      </p:sp>
      <p:sp>
        <p:nvSpPr>
          <p:cNvPr id="5" name="Footer Placeholder 4">
            <a:extLst>
              <a:ext uri="{FF2B5EF4-FFF2-40B4-BE49-F238E27FC236}">
                <a16:creationId xmlns:a16="http://schemas.microsoft.com/office/drawing/2014/main" id="{6609E5A2-DCC4-00E4-A425-32E914C75321}"/>
              </a:ext>
            </a:extLst>
          </p:cNvPr>
          <p:cNvSpPr>
            <a:spLocks noGrp="1"/>
          </p:cNvSpPr>
          <p:nvPr>
            <p:ph type="ftr" sz="quarter" idx="15"/>
          </p:nvPr>
        </p:nvSpPr>
        <p:spPr/>
        <p:txBody>
          <a:bodyPr/>
          <a:lstStyle/>
          <a:p>
            <a:r>
              <a:rPr lang="en-US"/>
              <a:t>© 2021 Trellance, Inc. All rights reserved.</a:t>
            </a:r>
            <a:endParaRPr lang="en-US" dirty="0"/>
          </a:p>
        </p:txBody>
      </p:sp>
      <p:sp>
        <p:nvSpPr>
          <p:cNvPr id="6" name="Slide Number Placeholder 5">
            <a:extLst>
              <a:ext uri="{FF2B5EF4-FFF2-40B4-BE49-F238E27FC236}">
                <a16:creationId xmlns:a16="http://schemas.microsoft.com/office/drawing/2014/main" id="{7E4893A6-264E-80AB-4AC2-8E19B5DBA43E}"/>
              </a:ext>
            </a:extLst>
          </p:cNvPr>
          <p:cNvSpPr>
            <a:spLocks noGrp="1"/>
          </p:cNvSpPr>
          <p:nvPr>
            <p:ph type="sldNum" sz="quarter" idx="16"/>
          </p:nvPr>
        </p:nvSpPr>
        <p:spPr/>
        <p:txBody>
          <a:bodyPr/>
          <a:lstStyle/>
          <a:p>
            <a:fld id="{2533969A-88D7-D043-9145-D433A02B4603}" type="slidenum">
              <a:rPr lang="en-US" smtClean="0"/>
              <a:pPr/>
              <a:t>42</a:t>
            </a:fld>
            <a:endParaRPr lang="en-US" dirty="0"/>
          </a:p>
        </p:txBody>
      </p:sp>
      <p:sp>
        <p:nvSpPr>
          <p:cNvPr id="7" name="Rectangle 6">
            <a:extLst>
              <a:ext uri="{FF2B5EF4-FFF2-40B4-BE49-F238E27FC236}">
                <a16:creationId xmlns:a16="http://schemas.microsoft.com/office/drawing/2014/main" id="{55EAD88A-B1CF-221E-EF58-593D5B3D927E}"/>
              </a:ext>
            </a:extLst>
          </p:cNvPr>
          <p:cNvSpPr/>
          <p:nvPr/>
        </p:nvSpPr>
        <p:spPr>
          <a:xfrm>
            <a:off x="719092" y="3719744"/>
            <a:ext cx="5442011" cy="1947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indent="0">
              <a:lnSpc>
                <a:spcPct val="90000"/>
              </a:lnSpc>
              <a:spcBef>
                <a:spcPts val="0"/>
              </a:spcBef>
              <a:spcAft>
                <a:spcPts val="600"/>
              </a:spcAft>
              <a:buNone/>
            </a:pPr>
            <a:r>
              <a:rPr lang="en-US" sz="1800" b="1" dirty="0">
                <a:solidFill>
                  <a:schemeClr val="tx2"/>
                </a:solidFill>
                <a:latin typeface="Calibri" panose="020F0502020204030204" pitchFamily="34" charset="0"/>
                <a:ea typeface="+mn-ea"/>
                <a:cs typeface="Calibri" panose="020F0502020204030204" pitchFamily="34" charset="0"/>
              </a:rPr>
              <a:t> </a:t>
            </a:r>
            <a:r>
              <a:rPr lang="en-US" sz="1800" b="1" dirty="0">
                <a:solidFill>
                  <a:schemeClr val="bg2"/>
                </a:solidFill>
                <a:latin typeface="Calibri" panose="020F0502020204030204" pitchFamily="34" charset="0"/>
                <a:ea typeface="+mn-ea"/>
                <a:cs typeface="Calibri" panose="020F0502020204030204" pitchFamily="34" charset="0"/>
              </a:rPr>
              <a:t>Create / Alter Procedure  name [Parameter list]</a:t>
            </a:r>
          </a:p>
          <a:p>
            <a:pPr marL="457200" lvl="2" indent="0">
              <a:lnSpc>
                <a:spcPct val="90000"/>
              </a:lnSpc>
              <a:spcBef>
                <a:spcPts val="0"/>
              </a:spcBef>
              <a:spcAft>
                <a:spcPts val="600"/>
              </a:spcAft>
              <a:buNone/>
            </a:pPr>
            <a:r>
              <a:rPr lang="en-US" sz="1800" b="1" dirty="0">
                <a:solidFill>
                  <a:schemeClr val="bg2"/>
                </a:solidFill>
                <a:latin typeface="Calibri" panose="020F0502020204030204" pitchFamily="34" charset="0"/>
                <a:ea typeface="+mn-ea"/>
                <a:cs typeface="Calibri" panose="020F0502020204030204" pitchFamily="34" charset="0"/>
              </a:rPr>
              <a:t>    as</a:t>
            </a:r>
          </a:p>
          <a:p>
            <a:pPr marL="457200" lvl="2" indent="0">
              <a:lnSpc>
                <a:spcPct val="90000"/>
              </a:lnSpc>
              <a:spcBef>
                <a:spcPts val="0"/>
              </a:spcBef>
              <a:spcAft>
                <a:spcPts val="600"/>
              </a:spcAft>
              <a:buNone/>
            </a:pPr>
            <a:r>
              <a:rPr lang="en-US" sz="1800" b="1" dirty="0">
                <a:solidFill>
                  <a:schemeClr val="bg2"/>
                </a:solidFill>
                <a:latin typeface="Calibri" panose="020F0502020204030204" pitchFamily="34" charset="0"/>
                <a:ea typeface="+mn-ea"/>
                <a:cs typeface="Calibri" panose="020F0502020204030204" pitchFamily="34" charset="0"/>
              </a:rPr>
              <a:t>    Begin</a:t>
            </a:r>
          </a:p>
          <a:p>
            <a:pPr marL="457200" lvl="2" indent="0">
              <a:lnSpc>
                <a:spcPct val="90000"/>
              </a:lnSpc>
              <a:spcBef>
                <a:spcPts val="0"/>
              </a:spcBef>
              <a:spcAft>
                <a:spcPts val="600"/>
              </a:spcAft>
              <a:buNone/>
            </a:pPr>
            <a:r>
              <a:rPr lang="en-US" sz="1800" b="1" dirty="0">
                <a:solidFill>
                  <a:schemeClr val="bg2"/>
                </a:solidFill>
                <a:latin typeface="Calibri" panose="020F0502020204030204" pitchFamily="34" charset="0"/>
                <a:ea typeface="+mn-ea"/>
                <a:cs typeface="Calibri" panose="020F0502020204030204" pitchFamily="34" charset="0"/>
              </a:rPr>
              <a:t>        SQL statements</a:t>
            </a:r>
          </a:p>
          <a:p>
            <a:pPr marL="457200" lvl="2" indent="0">
              <a:lnSpc>
                <a:spcPct val="90000"/>
              </a:lnSpc>
              <a:spcBef>
                <a:spcPts val="0"/>
              </a:spcBef>
              <a:spcAft>
                <a:spcPts val="600"/>
              </a:spcAft>
              <a:buNone/>
            </a:pPr>
            <a:r>
              <a:rPr lang="en-US" sz="1800" b="1" dirty="0">
                <a:solidFill>
                  <a:schemeClr val="bg2"/>
                </a:solidFill>
                <a:latin typeface="Calibri" panose="020F0502020204030204" pitchFamily="34" charset="0"/>
                <a:ea typeface="+mn-ea"/>
                <a:cs typeface="Calibri" panose="020F0502020204030204" pitchFamily="34" charset="0"/>
              </a:rPr>
              <a:t>    End;</a:t>
            </a:r>
          </a:p>
        </p:txBody>
      </p:sp>
      <p:pic>
        <p:nvPicPr>
          <p:cNvPr id="8" name="Picture 2" descr="Using Stored Procedures In Embedded Analytics | Reveal BI">
            <a:extLst>
              <a:ext uri="{FF2B5EF4-FFF2-40B4-BE49-F238E27FC236}">
                <a16:creationId xmlns:a16="http://schemas.microsoft.com/office/drawing/2014/main" id="{6E25FD65-6E23-505E-CFEA-F653AFA9B6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57688" y="3246059"/>
            <a:ext cx="3605860" cy="339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33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053786-60E1-B851-087B-1D98128DF170}"/>
              </a:ext>
            </a:extLst>
          </p:cNvPr>
          <p:cNvSpPr>
            <a:spLocks noGrp="1"/>
          </p:cNvSpPr>
          <p:nvPr>
            <p:ph sz="quarter" idx="13"/>
          </p:nvPr>
        </p:nvSpPr>
        <p:spPr>
          <a:xfrm>
            <a:off x="548640" y="1175657"/>
            <a:ext cx="11094720" cy="5023975"/>
          </a:xfrm>
        </p:spPr>
        <p:txBody>
          <a:bodyPr/>
          <a:lstStyle/>
          <a:p>
            <a:pPr marL="0" indent="0">
              <a:buNone/>
            </a:pPr>
            <a:r>
              <a:rPr lang="en-US" dirty="0"/>
              <a:t>Syntax :</a:t>
            </a:r>
          </a:p>
        </p:txBody>
      </p:sp>
      <p:sp>
        <p:nvSpPr>
          <p:cNvPr id="3" name="Title 2">
            <a:extLst>
              <a:ext uri="{FF2B5EF4-FFF2-40B4-BE49-F238E27FC236}">
                <a16:creationId xmlns:a16="http://schemas.microsoft.com/office/drawing/2014/main" id="{2BE79E44-4E32-24C9-2EEA-0FB0CC9F5175}"/>
              </a:ext>
            </a:extLst>
          </p:cNvPr>
          <p:cNvSpPr>
            <a:spLocks noGrp="1"/>
          </p:cNvSpPr>
          <p:nvPr>
            <p:ph type="title"/>
          </p:nvPr>
        </p:nvSpPr>
        <p:spPr>
          <a:xfrm>
            <a:off x="548640" y="488561"/>
            <a:ext cx="10687175" cy="502039"/>
          </a:xfrm>
        </p:spPr>
        <p:txBody>
          <a:bodyPr/>
          <a:lstStyle/>
          <a:p>
            <a:r>
              <a:rPr lang="en-US" dirty="0"/>
              <a:t>Syntax for Procedure</a:t>
            </a:r>
          </a:p>
        </p:txBody>
      </p:sp>
      <p:sp>
        <p:nvSpPr>
          <p:cNvPr id="4" name="Date Placeholder 3">
            <a:extLst>
              <a:ext uri="{FF2B5EF4-FFF2-40B4-BE49-F238E27FC236}">
                <a16:creationId xmlns:a16="http://schemas.microsoft.com/office/drawing/2014/main" id="{BE88AF12-D8A6-CEC7-F8A7-C2F0071CA4D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AA6DA9E-940B-BD5E-2020-FFCD95AF5C1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59370785-B3E6-F1A3-1864-679E4105211E}"/>
              </a:ext>
            </a:extLst>
          </p:cNvPr>
          <p:cNvSpPr>
            <a:spLocks noGrp="1"/>
          </p:cNvSpPr>
          <p:nvPr>
            <p:ph type="sldNum" sz="quarter" idx="16"/>
          </p:nvPr>
        </p:nvSpPr>
        <p:spPr/>
        <p:txBody>
          <a:bodyPr/>
          <a:lstStyle/>
          <a:p>
            <a:fld id="{2533969A-88D7-D043-9145-D433A02B4603}" type="slidenum">
              <a:rPr lang="en-US" smtClean="0"/>
              <a:pPr/>
              <a:t>43</a:t>
            </a:fld>
            <a:endParaRPr lang="en-US" dirty="0"/>
          </a:p>
        </p:txBody>
      </p:sp>
      <p:sp>
        <p:nvSpPr>
          <p:cNvPr id="7" name="TextBox 6">
            <a:extLst>
              <a:ext uri="{FF2B5EF4-FFF2-40B4-BE49-F238E27FC236}">
                <a16:creationId xmlns:a16="http://schemas.microsoft.com/office/drawing/2014/main" id="{AF24A071-6522-E7A5-DDD8-601A8B00A37D}"/>
              </a:ext>
            </a:extLst>
          </p:cNvPr>
          <p:cNvSpPr txBox="1"/>
          <p:nvPr/>
        </p:nvSpPr>
        <p:spPr>
          <a:xfrm>
            <a:off x="849086" y="1807029"/>
            <a:ext cx="5551716" cy="2862322"/>
          </a:xfrm>
          <a:prstGeom prst="rect">
            <a:avLst/>
          </a:prstGeom>
          <a:noFill/>
        </p:spPr>
        <p:txBody>
          <a:bodyPr wrap="square" rtlCol="0">
            <a:spAutoFit/>
          </a:bodyPr>
          <a:lstStyle/>
          <a:p>
            <a:pPr algn="just">
              <a:buFont typeface="+mj-lt"/>
              <a:buAutoNum type="arabicPeriod"/>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PROCEDURE</a:t>
            </a:r>
            <a:r>
              <a:rPr lang="en-US" b="0" i="0" dirty="0">
                <a:solidFill>
                  <a:srgbClr val="000000"/>
                </a:solidFill>
                <a:effectLst/>
                <a:latin typeface="inter-regular"/>
              </a:rPr>
              <a:t> [</a:t>
            </a:r>
            <a:r>
              <a:rPr lang="en-US" b="0" i="0" dirty="0" err="1">
                <a:solidFill>
                  <a:srgbClr val="000000"/>
                </a:solidFill>
                <a:effectLst/>
                <a:latin typeface="inter-regular"/>
              </a:rPr>
              <a:t>schema_name</a:t>
            </a:r>
            <a:r>
              <a:rPr lang="en-US" b="0" i="0" dirty="0">
                <a:solidFill>
                  <a:srgbClr val="000000"/>
                </a:solidFill>
                <a:effectLst/>
                <a:latin typeface="inter-regular"/>
              </a:rPr>
              <a:t>].</a:t>
            </a:r>
            <a:r>
              <a:rPr lang="en-US" b="0" i="0" dirty="0" err="1">
                <a:solidFill>
                  <a:srgbClr val="000000"/>
                </a:solidFill>
                <a:effectLst/>
                <a:latin typeface="inter-regular"/>
              </a:rPr>
              <a:t>procedure_name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@parameter_name </a:t>
            </a:r>
            <a:r>
              <a:rPr lang="en-US" b="0" i="0" dirty="0" err="1">
                <a:solidFill>
                  <a:srgbClr val="000000"/>
                </a:solidFill>
                <a:effectLst/>
                <a:latin typeface="inter-regular"/>
              </a:rPr>
              <a:t>data_type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parameter_name</a:t>
            </a:r>
            <a:r>
              <a:rPr lang="en-US" b="0" i="0" dirty="0">
                <a:solidFill>
                  <a:srgbClr val="000000"/>
                </a:solidFill>
                <a:effectLst/>
                <a:latin typeface="inter-regular"/>
              </a:rPr>
              <a:t> </a:t>
            </a:r>
            <a:r>
              <a:rPr lang="en-US" b="0" i="0" dirty="0" err="1">
                <a:solidFill>
                  <a:srgbClr val="000000"/>
                </a:solidFill>
                <a:effectLst/>
                <a:latin typeface="inter-regular"/>
              </a:rPr>
              <a:t>data_type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AS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BEGIN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SQL statements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SELECT, INSERT, UPDATE, or DELETE statement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END</a:t>
            </a:r>
            <a:r>
              <a:rPr lang="en-US" b="0" i="0" dirty="0">
                <a:solidFill>
                  <a:srgbClr val="000000"/>
                </a:solidFill>
                <a:effectLst/>
                <a:latin typeface="inter-regular"/>
              </a:rPr>
              <a:t>  </a:t>
            </a:r>
          </a:p>
        </p:txBody>
      </p:sp>
      <p:cxnSp>
        <p:nvCxnSpPr>
          <p:cNvPr id="9" name="Straight Connector 8">
            <a:extLst>
              <a:ext uri="{FF2B5EF4-FFF2-40B4-BE49-F238E27FC236}">
                <a16:creationId xmlns:a16="http://schemas.microsoft.com/office/drawing/2014/main" id="{3609E4B8-878B-F2B8-1A98-7F8CE59B037E}"/>
              </a:ext>
            </a:extLst>
          </p:cNvPr>
          <p:cNvCxnSpPr/>
          <p:nvPr/>
        </p:nvCxnSpPr>
        <p:spPr>
          <a:xfrm>
            <a:off x="6847114" y="1677696"/>
            <a:ext cx="0" cy="348213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C692EFC-FEB5-4975-DDC2-81EB6A47950F}"/>
              </a:ext>
            </a:extLst>
          </p:cNvPr>
          <p:cNvSpPr txBox="1"/>
          <p:nvPr/>
        </p:nvSpPr>
        <p:spPr>
          <a:xfrm>
            <a:off x="7260771" y="1948543"/>
            <a:ext cx="4275490" cy="3139321"/>
          </a:xfrm>
          <a:prstGeom prst="rect">
            <a:avLst/>
          </a:prstGeom>
          <a:noFill/>
        </p:spPr>
        <p:txBody>
          <a:bodyPr wrap="square" rtlCol="0">
            <a:spAutoFit/>
          </a:bodyPr>
          <a:lstStyle/>
          <a:p>
            <a:r>
              <a:rPr lang="en-US" b="1" dirty="0" err="1">
                <a:solidFill>
                  <a:schemeClr val="tx2"/>
                </a:solidFill>
              </a:rPr>
              <a:t>Schema_name</a:t>
            </a:r>
            <a:r>
              <a:rPr lang="en-US" b="1" dirty="0">
                <a:solidFill>
                  <a:schemeClr val="tx2"/>
                </a:solidFill>
              </a:rPr>
              <a:t> : </a:t>
            </a:r>
            <a:r>
              <a:rPr lang="en-US" dirty="0">
                <a:solidFill>
                  <a:schemeClr val="tx2"/>
                </a:solidFill>
              </a:rPr>
              <a:t>Name of your database name. by default procedure associated with current </a:t>
            </a:r>
            <a:r>
              <a:rPr lang="en-US" dirty="0" err="1">
                <a:solidFill>
                  <a:schemeClr val="tx2"/>
                </a:solidFill>
              </a:rPr>
              <a:t>dbname</a:t>
            </a:r>
            <a:r>
              <a:rPr lang="en-US" dirty="0">
                <a:solidFill>
                  <a:schemeClr val="tx2"/>
                </a:solidFill>
              </a:rPr>
              <a:t>.</a:t>
            </a:r>
          </a:p>
          <a:p>
            <a:endParaRPr lang="en-US" dirty="0">
              <a:solidFill>
                <a:schemeClr val="tx2"/>
              </a:solidFill>
            </a:endParaRPr>
          </a:p>
          <a:p>
            <a:r>
              <a:rPr lang="en-US" b="1" dirty="0" err="1">
                <a:solidFill>
                  <a:schemeClr val="tx2"/>
                </a:solidFill>
              </a:rPr>
              <a:t>Procedure_name</a:t>
            </a:r>
            <a:r>
              <a:rPr lang="en-US" b="1" dirty="0">
                <a:solidFill>
                  <a:schemeClr val="tx2"/>
                </a:solidFill>
              </a:rPr>
              <a:t> : </a:t>
            </a:r>
            <a:r>
              <a:rPr lang="en-US" dirty="0">
                <a:solidFill>
                  <a:schemeClr val="tx2"/>
                </a:solidFill>
              </a:rPr>
              <a:t>Name of your procedure</a:t>
            </a:r>
          </a:p>
          <a:p>
            <a:endParaRPr lang="en-US" b="1" dirty="0">
              <a:solidFill>
                <a:schemeClr val="tx2"/>
              </a:solidFill>
            </a:endParaRPr>
          </a:p>
          <a:p>
            <a:r>
              <a:rPr lang="en-US" b="1" dirty="0" err="1">
                <a:solidFill>
                  <a:schemeClr val="tx2"/>
                </a:solidFill>
              </a:rPr>
              <a:t>Parameter_name</a:t>
            </a:r>
            <a:r>
              <a:rPr lang="en-US" b="1" dirty="0">
                <a:solidFill>
                  <a:schemeClr val="tx2"/>
                </a:solidFill>
              </a:rPr>
              <a:t> : </a:t>
            </a:r>
            <a:r>
              <a:rPr lang="en-US" dirty="0">
                <a:solidFill>
                  <a:schemeClr val="tx2"/>
                </a:solidFill>
              </a:rPr>
              <a:t>Represents the </a:t>
            </a:r>
            <a:r>
              <a:rPr lang="en-US" dirty="0" err="1">
                <a:solidFill>
                  <a:schemeClr val="tx2"/>
                </a:solidFill>
              </a:rPr>
              <a:t>no.of</a:t>
            </a:r>
            <a:r>
              <a:rPr lang="en-US" dirty="0">
                <a:solidFill>
                  <a:schemeClr val="tx2"/>
                </a:solidFill>
              </a:rPr>
              <a:t> parameters. It may be 0 or more.</a:t>
            </a:r>
          </a:p>
          <a:p>
            <a:endParaRPr lang="en-US" dirty="0"/>
          </a:p>
          <a:p>
            <a:endParaRPr lang="en-US" dirty="0"/>
          </a:p>
        </p:txBody>
      </p:sp>
    </p:spTree>
    <p:extLst>
      <p:ext uri="{BB962C8B-B14F-4D97-AF65-F5344CB8AC3E}">
        <p14:creationId xmlns:p14="http://schemas.microsoft.com/office/powerpoint/2010/main" val="1569392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3A0D7B-0B86-13BD-97F6-8CC862FADD20}"/>
              </a:ext>
            </a:extLst>
          </p:cNvPr>
          <p:cNvSpPr>
            <a:spLocks noGrp="1"/>
          </p:cNvSpPr>
          <p:nvPr>
            <p:ph sz="quarter" idx="13"/>
          </p:nvPr>
        </p:nvSpPr>
        <p:spPr>
          <a:xfrm>
            <a:off x="548640" y="1175657"/>
            <a:ext cx="10687175" cy="5023975"/>
          </a:xfrm>
        </p:spPr>
        <p:txBody>
          <a:bodyPr/>
          <a:lstStyle/>
          <a:p>
            <a:r>
              <a:rPr lang="en-US" sz="2000" b="0" i="0" dirty="0">
                <a:solidFill>
                  <a:srgbClr val="333333"/>
                </a:solidFill>
                <a:effectLst/>
                <a:latin typeface="inter-regular"/>
              </a:rPr>
              <a:t>We can use the </a:t>
            </a:r>
            <a:r>
              <a:rPr lang="en-US" sz="2000" b="1" i="0" dirty="0">
                <a:solidFill>
                  <a:srgbClr val="333333"/>
                </a:solidFill>
                <a:effectLst/>
                <a:latin typeface="inter-bold"/>
              </a:rPr>
              <a:t>EXEC command</a:t>
            </a:r>
            <a:r>
              <a:rPr lang="en-US" sz="2000" b="0" i="0" dirty="0">
                <a:solidFill>
                  <a:srgbClr val="333333"/>
                </a:solidFill>
                <a:effectLst/>
                <a:latin typeface="inter-regular"/>
              </a:rPr>
              <a:t> to call/execute stored procedures in SQL Server.</a:t>
            </a:r>
          </a:p>
          <a:p>
            <a:pPr marL="0" indent="0" algn="just">
              <a:buNone/>
            </a:pPr>
            <a:r>
              <a:rPr lang="en-US" sz="2000" dirty="0">
                <a:solidFill>
                  <a:srgbClr val="333333"/>
                </a:solidFill>
                <a:latin typeface="inter-regular"/>
              </a:rPr>
              <a:t>Syntax : </a:t>
            </a:r>
            <a:r>
              <a:rPr lang="en-US" sz="2000" b="1" i="0" dirty="0">
                <a:solidFill>
                  <a:srgbClr val="006699"/>
                </a:solidFill>
                <a:effectLst/>
                <a:latin typeface="inter-regular"/>
              </a:rPr>
              <a:t>EXEC</a:t>
            </a:r>
            <a:r>
              <a:rPr lang="en-US" sz="2000" b="0" i="0" dirty="0">
                <a:solidFill>
                  <a:srgbClr val="000000"/>
                </a:solidFill>
                <a:effectLst/>
                <a:latin typeface="inter-regular"/>
              </a:rPr>
              <a:t> </a:t>
            </a:r>
            <a:r>
              <a:rPr lang="en-US" sz="2000" b="0" i="0" dirty="0" err="1">
                <a:solidFill>
                  <a:srgbClr val="000000"/>
                </a:solidFill>
                <a:effectLst/>
                <a:latin typeface="inter-regular"/>
              </a:rPr>
              <a:t>procedure_name</a:t>
            </a:r>
            <a:r>
              <a:rPr lang="en-US" sz="2000" b="0" i="0" dirty="0">
                <a:solidFill>
                  <a:srgbClr val="000000"/>
                </a:solidFill>
                <a:effectLst/>
                <a:latin typeface="inter-regular"/>
              </a:rPr>
              <a:t>;  (Or) </a:t>
            </a:r>
            <a:r>
              <a:rPr lang="en-US" sz="2000" b="1" i="0" dirty="0">
                <a:solidFill>
                  <a:srgbClr val="006699"/>
                </a:solidFill>
                <a:effectLst/>
                <a:latin typeface="inter-regular"/>
              </a:rPr>
              <a:t>EXECUTE</a:t>
            </a:r>
            <a:r>
              <a:rPr lang="en-US" sz="2000" b="0" i="0" dirty="0">
                <a:solidFill>
                  <a:srgbClr val="000000"/>
                </a:solidFill>
                <a:effectLst/>
                <a:latin typeface="inter-regular"/>
              </a:rPr>
              <a:t> </a:t>
            </a:r>
            <a:r>
              <a:rPr lang="en-US" sz="2000" b="0" i="0" dirty="0" err="1">
                <a:solidFill>
                  <a:srgbClr val="000000"/>
                </a:solidFill>
                <a:effectLst/>
                <a:latin typeface="inter-regular"/>
              </a:rPr>
              <a:t>procedure_name</a:t>
            </a:r>
            <a:r>
              <a:rPr lang="en-US" sz="2000" b="0" i="0" dirty="0">
                <a:solidFill>
                  <a:srgbClr val="000000"/>
                </a:solidFill>
                <a:effectLst/>
                <a:latin typeface="inter-regular"/>
              </a:rPr>
              <a:t>;</a:t>
            </a:r>
          </a:p>
          <a:p>
            <a:pPr marL="0" indent="0" algn="just">
              <a:buNone/>
            </a:pPr>
            <a:r>
              <a:rPr lang="en-US" sz="2000" dirty="0">
                <a:solidFill>
                  <a:srgbClr val="000000"/>
                </a:solidFill>
                <a:latin typeface="inter-regular"/>
              </a:rPr>
              <a:t>SSMS :</a:t>
            </a:r>
            <a:endParaRPr lang="en-US" sz="2000" b="0" i="0" dirty="0">
              <a:solidFill>
                <a:srgbClr val="000000"/>
              </a:solidFill>
              <a:effectLst/>
              <a:latin typeface="inter-regular"/>
            </a:endParaRPr>
          </a:p>
          <a:p>
            <a:pPr algn="just"/>
            <a:r>
              <a:rPr lang="en-US" sz="2000" b="1" dirty="0">
                <a:solidFill>
                  <a:srgbClr val="006699"/>
                </a:solidFill>
                <a:latin typeface="inter-regular"/>
              </a:rPr>
              <a:t> </a:t>
            </a:r>
            <a:r>
              <a:rPr lang="en-US" sz="2000" b="0" i="0" dirty="0">
                <a:solidFill>
                  <a:srgbClr val="333333"/>
                </a:solidFill>
                <a:effectLst/>
                <a:latin typeface="inter-regular"/>
              </a:rPr>
              <a:t>If we are using the SSMS, we need to use the below steps to execute stored procedures:</a:t>
            </a:r>
          </a:p>
          <a:p>
            <a:pPr algn="just">
              <a:buFont typeface="+mj-lt"/>
              <a:buAutoNum type="arabicPeriod"/>
            </a:pPr>
            <a:r>
              <a:rPr lang="en-US" sz="2000" b="0" i="0" dirty="0">
                <a:solidFill>
                  <a:srgbClr val="000000"/>
                </a:solidFill>
                <a:effectLst/>
                <a:latin typeface="inter-regular"/>
              </a:rPr>
              <a:t>Navigate to the </a:t>
            </a:r>
            <a:r>
              <a:rPr lang="en-US" sz="2000" b="1" i="0" dirty="0">
                <a:solidFill>
                  <a:srgbClr val="000000"/>
                </a:solidFill>
                <a:effectLst/>
                <a:latin typeface="inter-bold"/>
              </a:rPr>
              <a:t>Programmability</a:t>
            </a:r>
            <a:r>
              <a:rPr lang="en-US" sz="2000" b="0" i="0" dirty="0">
                <a:solidFill>
                  <a:srgbClr val="000000"/>
                </a:solidFill>
                <a:effectLst/>
                <a:latin typeface="inter-regular"/>
              </a:rPr>
              <a:t> -&gt; </a:t>
            </a:r>
            <a:r>
              <a:rPr lang="en-US" sz="2000" b="1" i="0" dirty="0">
                <a:solidFill>
                  <a:srgbClr val="000000"/>
                </a:solidFill>
                <a:effectLst/>
                <a:latin typeface="inter-bold"/>
              </a:rPr>
              <a:t>Stored Procedures</a:t>
            </a:r>
            <a:r>
              <a:rPr lang="en-US" sz="2000" b="0" i="0" dirty="0">
                <a:solidFill>
                  <a:srgbClr val="000000"/>
                </a:solidFill>
                <a:effectLst/>
                <a:latin typeface="inter-regular"/>
              </a:rPr>
              <a:t>.</a:t>
            </a:r>
          </a:p>
          <a:p>
            <a:pPr algn="just">
              <a:buFont typeface="+mj-lt"/>
              <a:buAutoNum type="arabicPeriod"/>
            </a:pPr>
            <a:r>
              <a:rPr lang="en-US" sz="2000" b="0" i="0" dirty="0">
                <a:solidFill>
                  <a:srgbClr val="000000"/>
                </a:solidFill>
                <a:effectLst/>
                <a:latin typeface="inter-regular"/>
              </a:rPr>
              <a:t>Next, select the Stored Procedure menu and expand it. You will see the available stored procedures.</a:t>
            </a:r>
          </a:p>
          <a:p>
            <a:pPr algn="just">
              <a:buFont typeface="+mj-lt"/>
              <a:buAutoNum type="arabicPeriod"/>
            </a:pPr>
            <a:r>
              <a:rPr lang="en-US" sz="2000" b="0" i="0" dirty="0">
                <a:solidFill>
                  <a:srgbClr val="000000"/>
                </a:solidFill>
                <a:effectLst/>
                <a:latin typeface="inter-regular"/>
              </a:rPr>
              <a:t>Right-click on the stored procedure you want to execute and choose the </a:t>
            </a:r>
            <a:r>
              <a:rPr lang="en-US" sz="2000" b="1" i="0" dirty="0">
                <a:solidFill>
                  <a:srgbClr val="000000"/>
                </a:solidFill>
                <a:effectLst/>
                <a:latin typeface="inter-bold"/>
              </a:rPr>
              <a:t>Execute</a:t>
            </a:r>
            <a:r>
              <a:rPr lang="en-US" sz="2000" b="0" i="0" dirty="0">
                <a:solidFill>
                  <a:srgbClr val="000000"/>
                </a:solidFill>
                <a:effectLst/>
                <a:latin typeface="inter-regular"/>
              </a:rPr>
              <a:t> </a:t>
            </a:r>
            <a:r>
              <a:rPr lang="en-US" sz="2000" b="1" i="0" dirty="0">
                <a:solidFill>
                  <a:srgbClr val="000000"/>
                </a:solidFill>
                <a:effectLst/>
                <a:latin typeface="inter-bold"/>
              </a:rPr>
              <a:t>Stored</a:t>
            </a:r>
            <a:r>
              <a:rPr lang="en-US" sz="2000" b="0" i="0" dirty="0">
                <a:solidFill>
                  <a:srgbClr val="000000"/>
                </a:solidFill>
                <a:effectLst/>
                <a:latin typeface="inter-regular"/>
              </a:rPr>
              <a:t> </a:t>
            </a:r>
            <a:r>
              <a:rPr lang="en-US" sz="2000" b="1" i="0" dirty="0">
                <a:solidFill>
                  <a:srgbClr val="000000"/>
                </a:solidFill>
                <a:effectLst/>
                <a:latin typeface="inter-bold"/>
              </a:rPr>
              <a:t>Procedure</a:t>
            </a:r>
            <a:endParaRPr lang="en-US" sz="2000" b="0" i="0" dirty="0">
              <a:solidFill>
                <a:srgbClr val="000000"/>
              </a:solidFill>
              <a:effectLst/>
              <a:latin typeface="inter-regular"/>
            </a:endParaRPr>
          </a:p>
          <a:p>
            <a:pPr marL="0" indent="0" algn="just">
              <a:buNone/>
            </a:pPr>
            <a:endParaRPr lang="en-US" sz="2000" b="0" i="0" dirty="0">
              <a:solidFill>
                <a:srgbClr val="000000"/>
              </a:solidFill>
              <a:effectLst/>
              <a:latin typeface="inter-regular"/>
            </a:endParaRPr>
          </a:p>
        </p:txBody>
      </p:sp>
      <p:sp>
        <p:nvSpPr>
          <p:cNvPr id="3" name="Title 2">
            <a:extLst>
              <a:ext uri="{FF2B5EF4-FFF2-40B4-BE49-F238E27FC236}">
                <a16:creationId xmlns:a16="http://schemas.microsoft.com/office/drawing/2014/main" id="{A97F25CE-CDF6-C964-EC6E-45AF76289E8F}"/>
              </a:ext>
            </a:extLst>
          </p:cNvPr>
          <p:cNvSpPr>
            <a:spLocks noGrp="1"/>
          </p:cNvSpPr>
          <p:nvPr>
            <p:ph type="title"/>
          </p:nvPr>
        </p:nvSpPr>
        <p:spPr>
          <a:xfrm>
            <a:off x="548640" y="488561"/>
            <a:ext cx="10687175" cy="610896"/>
          </a:xfrm>
        </p:spPr>
        <p:txBody>
          <a:bodyPr/>
          <a:lstStyle/>
          <a:p>
            <a:r>
              <a:rPr lang="en-US" dirty="0"/>
              <a:t>How to call / execute the Stored procedure</a:t>
            </a:r>
          </a:p>
        </p:txBody>
      </p:sp>
      <p:sp>
        <p:nvSpPr>
          <p:cNvPr id="4" name="Date Placeholder 3">
            <a:extLst>
              <a:ext uri="{FF2B5EF4-FFF2-40B4-BE49-F238E27FC236}">
                <a16:creationId xmlns:a16="http://schemas.microsoft.com/office/drawing/2014/main" id="{C6F1E004-33F1-AA9E-2788-2F35D203E89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4F9F2FC-0FF8-4FAE-368B-40CB49BF2EC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59BB2DE-B158-4BC4-7A18-140EA08289BA}"/>
              </a:ext>
            </a:extLst>
          </p:cNvPr>
          <p:cNvSpPr>
            <a:spLocks noGrp="1"/>
          </p:cNvSpPr>
          <p:nvPr>
            <p:ph type="sldNum" sz="quarter" idx="16"/>
          </p:nvPr>
        </p:nvSpPr>
        <p:spPr/>
        <p:txBody>
          <a:bodyPr/>
          <a:lstStyle/>
          <a:p>
            <a:fld id="{2533969A-88D7-D043-9145-D433A02B4603}" type="slidenum">
              <a:rPr lang="en-US" smtClean="0"/>
              <a:pPr/>
              <a:t>44</a:t>
            </a:fld>
            <a:endParaRPr lang="en-US" dirty="0"/>
          </a:p>
        </p:txBody>
      </p:sp>
    </p:spTree>
    <p:extLst>
      <p:ext uri="{BB962C8B-B14F-4D97-AF65-F5344CB8AC3E}">
        <p14:creationId xmlns:p14="http://schemas.microsoft.com/office/powerpoint/2010/main" val="3021734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9EC1C-4944-CD06-0898-5E27A5B6F954}"/>
              </a:ext>
            </a:extLst>
          </p:cNvPr>
          <p:cNvSpPr>
            <a:spLocks noGrp="1"/>
          </p:cNvSpPr>
          <p:nvPr>
            <p:ph sz="quarter" idx="13"/>
          </p:nvPr>
        </p:nvSpPr>
        <p:spPr>
          <a:xfrm>
            <a:off x="548640" y="1198485"/>
            <a:ext cx="10687175" cy="5001147"/>
          </a:xfrm>
        </p:spPr>
        <p:txBody>
          <a:bodyPr/>
          <a:lstStyle/>
          <a:p>
            <a:pPr algn="just"/>
            <a:endParaRPr lang="en-US" sz="2000" b="0" i="0" dirty="0">
              <a:solidFill>
                <a:srgbClr val="610B38"/>
              </a:solidFill>
              <a:effectLst/>
              <a:latin typeface="Georgia" panose="02040502050405020303" pitchFamily="18" charset="0"/>
            </a:endParaRPr>
          </a:p>
          <a:p>
            <a:pPr algn="just"/>
            <a:r>
              <a:rPr lang="en-US" sz="2000" b="0" i="0" dirty="0">
                <a:solidFill>
                  <a:srgbClr val="333333"/>
                </a:solidFill>
                <a:effectLst/>
                <a:latin typeface="Georgia" panose="02040502050405020303" pitchFamily="18" charset="0"/>
              </a:rPr>
              <a:t>SQL Server does not allow us to change the name of a stored procedure. Because renaming a stored procedure does not modify the name of the corresponding object in the </a:t>
            </a:r>
            <a:r>
              <a:rPr lang="en-US" sz="2000" b="1" i="0" dirty="0" err="1">
                <a:solidFill>
                  <a:srgbClr val="333333"/>
                </a:solidFill>
                <a:effectLst/>
                <a:latin typeface="Georgia" panose="02040502050405020303" pitchFamily="18" charset="0"/>
              </a:rPr>
              <a:t>sys.sql_modules</a:t>
            </a:r>
            <a:r>
              <a:rPr lang="en-US" sz="2000" b="0" i="0" dirty="0">
                <a:solidFill>
                  <a:srgbClr val="333333"/>
                </a:solidFill>
                <a:effectLst/>
                <a:latin typeface="Georgia" panose="02040502050405020303" pitchFamily="18" charset="0"/>
              </a:rPr>
              <a:t>. </a:t>
            </a:r>
          </a:p>
          <a:p>
            <a:pPr algn="just"/>
            <a:r>
              <a:rPr lang="en-US" sz="2000" b="0" i="0" dirty="0">
                <a:solidFill>
                  <a:srgbClr val="333333"/>
                </a:solidFill>
                <a:effectLst/>
                <a:latin typeface="Georgia" panose="02040502050405020303" pitchFamily="18" charset="0"/>
              </a:rPr>
              <a:t>Therefore, if we need to change the existing stored procedure, simply DROP and recreate it with a new name.</a:t>
            </a:r>
          </a:p>
          <a:p>
            <a:endParaRPr lang="en-US" dirty="0"/>
          </a:p>
          <a:p>
            <a:r>
              <a:rPr lang="en-US" sz="2000" dirty="0">
                <a:solidFill>
                  <a:schemeClr val="tx2"/>
                </a:solidFill>
                <a:latin typeface="Georgia" panose="02040502050405020303" pitchFamily="18" charset="0"/>
              </a:rPr>
              <a:t>Use the system stored procedure </a:t>
            </a:r>
            <a:r>
              <a:rPr lang="en-US" sz="2000" dirty="0" err="1">
                <a:solidFill>
                  <a:schemeClr val="tx2"/>
                </a:solidFill>
                <a:latin typeface="Georgia" panose="02040502050405020303" pitchFamily="18" charset="0"/>
              </a:rPr>
              <a:t>sp_rename</a:t>
            </a:r>
            <a:r>
              <a:rPr lang="en-US" sz="2000" dirty="0">
                <a:solidFill>
                  <a:schemeClr val="tx2"/>
                </a:solidFill>
                <a:latin typeface="Georgia" panose="02040502050405020303" pitchFamily="18" charset="0"/>
              </a:rPr>
              <a:t> to rename an existing stored procedure.</a:t>
            </a:r>
          </a:p>
          <a:p>
            <a:r>
              <a:rPr lang="en-US" sz="2000" dirty="0">
                <a:solidFill>
                  <a:schemeClr val="tx2"/>
                </a:solidFill>
                <a:latin typeface="Georgia" panose="02040502050405020303" pitchFamily="18" charset="0"/>
              </a:rPr>
              <a:t>Syntax :  </a:t>
            </a:r>
            <a:r>
              <a:rPr lang="en-US" sz="2000" dirty="0" err="1">
                <a:solidFill>
                  <a:schemeClr val="tx2"/>
                </a:solidFill>
                <a:latin typeface="Georgia" panose="02040502050405020303" pitchFamily="18" charset="0"/>
              </a:rPr>
              <a:t>sp_rename</a:t>
            </a:r>
            <a:r>
              <a:rPr lang="en-US" sz="2000" dirty="0">
                <a:solidFill>
                  <a:schemeClr val="tx2"/>
                </a:solidFill>
                <a:latin typeface="Georgia" panose="02040502050405020303" pitchFamily="18" charset="0"/>
              </a:rPr>
              <a:t> '</a:t>
            </a:r>
            <a:r>
              <a:rPr lang="en-US" sz="2000" dirty="0" err="1">
                <a:solidFill>
                  <a:schemeClr val="tx2"/>
                </a:solidFill>
                <a:latin typeface="Georgia" panose="02040502050405020303" pitchFamily="18" charset="0"/>
              </a:rPr>
              <a:t>uspGetEmployeeList</a:t>
            </a:r>
            <a:r>
              <a:rPr lang="en-US" sz="2000" dirty="0">
                <a:solidFill>
                  <a:schemeClr val="tx2"/>
                </a:solidFill>
                <a:latin typeface="Georgia" panose="02040502050405020303" pitchFamily="18" charset="0"/>
              </a:rPr>
              <a:t>','</a:t>
            </a:r>
            <a:r>
              <a:rPr lang="en-US" sz="2000" dirty="0" err="1">
                <a:solidFill>
                  <a:schemeClr val="tx2"/>
                </a:solidFill>
                <a:latin typeface="Georgia" panose="02040502050405020303" pitchFamily="18" charset="0"/>
              </a:rPr>
              <a:t>uspGetEmployees</a:t>
            </a:r>
            <a:r>
              <a:rPr lang="en-US" sz="2000" dirty="0">
                <a:solidFill>
                  <a:schemeClr val="tx2"/>
                </a:solidFill>
                <a:latin typeface="Georgia" panose="02040502050405020303" pitchFamily="18" charset="0"/>
              </a:rPr>
              <a:t>' </a:t>
            </a:r>
          </a:p>
        </p:txBody>
      </p:sp>
      <p:sp>
        <p:nvSpPr>
          <p:cNvPr id="3" name="Title 2">
            <a:extLst>
              <a:ext uri="{FF2B5EF4-FFF2-40B4-BE49-F238E27FC236}">
                <a16:creationId xmlns:a16="http://schemas.microsoft.com/office/drawing/2014/main" id="{4E2E8A32-6A23-BB05-A910-A596051F4613}"/>
              </a:ext>
            </a:extLst>
          </p:cNvPr>
          <p:cNvSpPr>
            <a:spLocks noGrp="1"/>
          </p:cNvSpPr>
          <p:nvPr>
            <p:ph type="title"/>
          </p:nvPr>
        </p:nvSpPr>
        <p:spPr>
          <a:xfrm>
            <a:off x="548640" y="488561"/>
            <a:ext cx="10687175" cy="559004"/>
          </a:xfrm>
        </p:spPr>
        <p:txBody>
          <a:bodyPr/>
          <a:lstStyle/>
          <a:p>
            <a:r>
              <a:rPr lang="en-US" b="0" i="0" dirty="0">
                <a:solidFill>
                  <a:srgbClr val="610B38"/>
                </a:solidFill>
                <a:effectLst/>
                <a:latin typeface="erdana"/>
              </a:rPr>
              <a:t>How to rename stored procedures in SQL Server?</a:t>
            </a:r>
            <a:endParaRPr lang="en-US" dirty="0"/>
          </a:p>
        </p:txBody>
      </p:sp>
      <p:sp>
        <p:nvSpPr>
          <p:cNvPr id="4" name="Date Placeholder 3">
            <a:extLst>
              <a:ext uri="{FF2B5EF4-FFF2-40B4-BE49-F238E27FC236}">
                <a16:creationId xmlns:a16="http://schemas.microsoft.com/office/drawing/2014/main" id="{21DDFD5A-4080-2764-CBEF-CEFD8DC4A21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BF60EC6-BD5D-A308-974D-0283BC30AD2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69994D4-9D55-B10D-5F00-52B82FF271F4}"/>
              </a:ext>
            </a:extLst>
          </p:cNvPr>
          <p:cNvSpPr>
            <a:spLocks noGrp="1"/>
          </p:cNvSpPr>
          <p:nvPr>
            <p:ph type="sldNum" sz="quarter" idx="16"/>
          </p:nvPr>
        </p:nvSpPr>
        <p:spPr/>
        <p:txBody>
          <a:bodyPr/>
          <a:lstStyle/>
          <a:p>
            <a:fld id="{2533969A-88D7-D043-9145-D433A02B4603}" type="slidenum">
              <a:rPr lang="en-US" smtClean="0"/>
              <a:pPr/>
              <a:t>45</a:t>
            </a:fld>
            <a:endParaRPr lang="en-US" dirty="0"/>
          </a:p>
        </p:txBody>
      </p:sp>
    </p:spTree>
    <p:extLst>
      <p:ext uri="{BB962C8B-B14F-4D97-AF65-F5344CB8AC3E}">
        <p14:creationId xmlns:p14="http://schemas.microsoft.com/office/powerpoint/2010/main" val="1716322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11D1B-8952-9830-BF45-76B15AF3D8D2}"/>
              </a:ext>
            </a:extLst>
          </p:cNvPr>
          <p:cNvSpPr>
            <a:spLocks noGrp="1"/>
          </p:cNvSpPr>
          <p:nvPr>
            <p:ph sz="quarter" idx="13"/>
          </p:nvPr>
        </p:nvSpPr>
        <p:spPr>
          <a:xfrm>
            <a:off x="548640" y="1047565"/>
            <a:ext cx="10687175" cy="5152067"/>
          </a:xfrm>
        </p:spPr>
        <p:txBody>
          <a:bodyPr/>
          <a:lstStyle/>
          <a:p>
            <a:pPr marL="0" indent="0" algn="just">
              <a:buNone/>
            </a:pPr>
            <a:r>
              <a:rPr lang="en-US" sz="2000" b="0" i="0" dirty="0">
                <a:solidFill>
                  <a:srgbClr val="333333"/>
                </a:solidFill>
                <a:effectLst/>
                <a:latin typeface="inter-regular"/>
              </a:rPr>
              <a:t>We need to update or modify the stored procedure over a period of time. SQL Server allows us to update or modify an existing stored procedure in two ways:</a:t>
            </a:r>
          </a:p>
          <a:p>
            <a:pPr algn="just">
              <a:buFont typeface="Arial" panose="020B0604020202020204" pitchFamily="34" charset="0"/>
              <a:buChar char="•"/>
            </a:pPr>
            <a:r>
              <a:rPr lang="en-US" sz="2000" b="0" i="0" dirty="0">
                <a:solidFill>
                  <a:srgbClr val="000000"/>
                </a:solidFill>
                <a:effectLst/>
                <a:latin typeface="inter-regular"/>
              </a:rPr>
              <a:t>Using T-SQL Query</a:t>
            </a:r>
          </a:p>
          <a:p>
            <a:pPr algn="just">
              <a:buFont typeface="Arial" panose="020B0604020202020204" pitchFamily="34" charset="0"/>
              <a:buChar char="•"/>
            </a:pPr>
            <a:r>
              <a:rPr lang="en-US" sz="2000" b="0" i="0" dirty="0">
                <a:solidFill>
                  <a:srgbClr val="000000"/>
                </a:solidFill>
                <a:effectLst/>
                <a:latin typeface="inter-regular"/>
              </a:rPr>
              <a:t>Using SQL Server Management Studio</a:t>
            </a:r>
          </a:p>
          <a:p>
            <a:pPr algn="just">
              <a:buFont typeface="Arial" panose="020B0604020202020204" pitchFamily="34" charset="0"/>
              <a:buChar char="•"/>
            </a:pPr>
            <a:endParaRPr lang="en-US" sz="2000" b="0" i="0" dirty="0">
              <a:solidFill>
                <a:srgbClr val="000000"/>
              </a:solidFill>
              <a:effectLst/>
              <a:latin typeface="inter-regular"/>
            </a:endParaRPr>
          </a:p>
          <a:p>
            <a:endParaRPr lang="en-US" dirty="0"/>
          </a:p>
        </p:txBody>
      </p:sp>
      <p:sp>
        <p:nvSpPr>
          <p:cNvPr id="3" name="Title 2">
            <a:extLst>
              <a:ext uri="{FF2B5EF4-FFF2-40B4-BE49-F238E27FC236}">
                <a16:creationId xmlns:a16="http://schemas.microsoft.com/office/drawing/2014/main" id="{34EC059E-5542-0F49-CDB4-D56AA7B9CF32}"/>
              </a:ext>
            </a:extLst>
          </p:cNvPr>
          <p:cNvSpPr>
            <a:spLocks noGrp="1"/>
          </p:cNvSpPr>
          <p:nvPr>
            <p:ph type="title"/>
          </p:nvPr>
        </p:nvSpPr>
        <p:spPr>
          <a:xfrm>
            <a:off x="548640" y="488561"/>
            <a:ext cx="10687175" cy="559004"/>
          </a:xfrm>
        </p:spPr>
        <p:txBody>
          <a:bodyPr/>
          <a:lstStyle/>
          <a:p>
            <a:r>
              <a:rPr lang="en-US" b="0" i="0" dirty="0">
                <a:solidFill>
                  <a:srgbClr val="610B38"/>
                </a:solidFill>
                <a:effectLst/>
                <a:latin typeface="erdana"/>
              </a:rPr>
              <a:t>How to modify stored procedures in SQL Server?</a:t>
            </a:r>
            <a:endParaRPr lang="en-US" dirty="0"/>
          </a:p>
        </p:txBody>
      </p:sp>
      <p:sp>
        <p:nvSpPr>
          <p:cNvPr id="4" name="Date Placeholder 3">
            <a:extLst>
              <a:ext uri="{FF2B5EF4-FFF2-40B4-BE49-F238E27FC236}">
                <a16:creationId xmlns:a16="http://schemas.microsoft.com/office/drawing/2014/main" id="{EBB5D5EA-4F47-60B5-5EA7-4A66C5DF43D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400B717-47C9-CF76-1BAC-381E4849B30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EB2A23F-A615-3293-16B8-3496534B56D4}"/>
              </a:ext>
            </a:extLst>
          </p:cNvPr>
          <p:cNvSpPr>
            <a:spLocks noGrp="1"/>
          </p:cNvSpPr>
          <p:nvPr>
            <p:ph type="sldNum" sz="quarter" idx="16"/>
          </p:nvPr>
        </p:nvSpPr>
        <p:spPr/>
        <p:txBody>
          <a:bodyPr/>
          <a:lstStyle/>
          <a:p>
            <a:fld id="{2533969A-88D7-D043-9145-D433A02B4603}" type="slidenum">
              <a:rPr lang="en-US" smtClean="0"/>
              <a:pPr/>
              <a:t>46</a:t>
            </a:fld>
            <a:endParaRPr lang="en-US" dirty="0"/>
          </a:p>
        </p:txBody>
      </p:sp>
      <p:sp>
        <p:nvSpPr>
          <p:cNvPr id="7" name="Rectangle 6">
            <a:extLst>
              <a:ext uri="{FF2B5EF4-FFF2-40B4-BE49-F238E27FC236}">
                <a16:creationId xmlns:a16="http://schemas.microsoft.com/office/drawing/2014/main" id="{0D6BE03C-E402-5D37-CF20-9CE2C1DEC7EE}"/>
              </a:ext>
            </a:extLst>
          </p:cNvPr>
          <p:cNvSpPr/>
          <p:nvPr/>
        </p:nvSpPr>
        <p:spPr>
          <a:xfrm>
            <a:off x="736847" y="3000652"/>
            <a:ext cx="4114800" cy="2823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mj-lt"/>
              <a:buAutoNum type="arabicPeriod"/>
            </a:pPr>
            <a:r>
              <a:rPr lang="en-US" b="1" i="0" dirty="0">
                <a:solidFill>
                  <a:schemeClr val="bg2"/>
                </a:solidFill>
                <a:effectLst/>
                <a:latin typeface="inter-regular"/>
              </a:rPr>
              <a:t>ALTER</a:t>
            </a:r>
            <a:r>
              <a:rPr lang="en-US" b="0" i="0" dirty="0">
                <a:solidFill>
                  <a:schemeClr val="bg2"/>
                </a:solidFill>
                <a:effectLst/>
                <a:latin typeface="inter-regular"/>
              </a:rPr>
              <a:t> </a:t>
            </a:r>
            <a:r>
              <a:rPr lang="en-US" b="1" i="0" dirty="0">
                <a:solidFill>
                  <a:schemeClr val="bg2"/>
                </a:solidFill>
                <a:effectLst/>
                <a:latin typeface="inter-regular"/>
              </a:rPr>
              <a:t>PROCEDURE</a:t>
            </a:r>
            <a:r>
              <a:rPr lang="en-US" b="0" i="0" dirty="0">
                <a:solidFill>
                  <a:schemeClr val="bg2"/>
                </a:solidFill>
                <a:effectLst/>
                <a:latin typeface="inter-regular"/>
              </a:rPr>
              <a:t> [dbo].[Employee]  </a:t>
            </a:r>
          </a:p>
          <a:p>
            <a:pPr algn="just">
              <a:buFont typeface="+mj-lt"/>
              <a:buAutoNum type="arabicPeriod"/>
            </a:pPr>
            <a:r>
              <a:rPr lang="en-US" b="1" i="0" dirty="0">
                <a:solidFill>
                  <a:schemeClr val="bg2"/>
                </a:solidFill>
                <a:effectLst/>
                <a:latin typeface="inter-regular"/>
              </a:rPr>
              <a:t>AS</a:t>
            </a:r>
            <a:r>
              <a:rPr lang="en-US" b="0" i="0" dirty="0">
                <a:solidFill>
                  <a:schemeClr val="bg2"/>
                </a:solidFill>
                <a:effectLst/>
                <a:latin typeface="inter-regular"/>
              </a:rPr>
              <a:t>  </a:t>
            </a:r>
          </a:p>
          <a:p>
            <a:pPr algn="just">
              <a:buFont typeface="+mj-lt"/>
              <a:buAutoNum type="arabicPeriod"/>
            </a:pPr>
            <a:r>
              <a:rPr lang="en-US" b="1" i="0" dirty="0">
                <a:solidFill>
                  <a:schemeClr val="bg2"/>
                </a:solidFill>
                <a:effectLst/>
                <a:latin typeface="inter-regular"/>
              </a:rPr>
              <a:t>BEGIN</a:t>
            </a:r>
            <a:r>
              <a:rPr lang="en-US" b="0" i="0" dirty="0">
                <a:solidFill>
                  <a:schemeClr val="bg2"/>
                </a:solidFill>
                <a:effectLst/>
                <a:latin typeface="inter-regular"/>
              </a:rPr>
              <a:t>  </a:t>
            </a:r>
          </a:p>
          <a:p>
            <a:pPr algn="just">
              <a:buFont typeface="+mj-lt"/>
              <a:buAutoNum type="arabicPeriod"/>
            </a:pPr>
            <a:r>
              <a:rPr lang="en-US" b="0" i="0" dirty="0">
                <a:solidFill>
                  <a:schemeClr val="bg2"/>
                </a:solidFill>
                <a:effectLst/>
                <a:latin typeface="inter-regular"/>
              </a:rPr>
              <a:t>    </a:t>
            </a:r>
            <a:r>
              <a:rPr lang="en-US" b="1" i="0" dirty="0">
                <a:solidFill>
                  <a:schemeClr val="bg2"/>
                </a:solidFill>
                <a:effectLst/>
                <a:latin typeface="inter-regular"/>
              </a:rPr>
              <a:t>SET</a:t>
            </a:r>
            <a:r>
              <a:rPr lang="en-US" b="0" i="0" dirty="0">
                <a:solidFill>
                  <a:schemeClr val="bg2"/>
                </a:solidFill>
                <a:effectLst/>
                <a:latin typeface="inter-regular"/>
              </a:rPr>
              <a:t> NOCOUNT </a:t>
            </a:r>
            <a:r>
              <a:rPr lang="en-US" b="1" i="0" dirty="0">
                <a:solidFill>
                  <a:schemeClr val="bg2"/>
                </a:solidFill>
                <a:effectLst/>
                <a:latin typeface="inter-regular"/>
              </a:rPr>
              <a:t>ON</a:t>
            </a:r>
            <a:r>
              <a:rPr lang="en-US" b="0" i="0" dirty="0">
                <a:solidFill>
                  <a:schemeClr val="bg2"/>
                </a:solidFill>
                <a:effectLst/>
                <a:latin typeface="inter-regular"/>
              </a:rPr>
              <a:t>;  </a:t>
            </a:r>
          </a:p>
          <a:p>
            <a:pPr algn="just">
              <a:buFont typeface="+mj-lt"/>
              <a:buAutoNum type="arabicPeriod"/>
            </a:pPr>
            <a:r>
              <a:rPr lang="en-US" b="0" i="0" dirty="0">
                <a:solidFill>
                  <a:schemeClr val="bg2"/>
                </a:solidFill>
                <a:effectLst/>
                <a:latin typeface="inter-regular"/>
              </a:rPr>
              <a:t>    </a:t>
            </a:r>
            <a:r>
              <a:rPr lang="en-US" b="1" i="0" dirty="0">
                <a:solidFill>
                  <a:schemeClr val="bg2"/>
                </a:solidFill>
                <a:effectLst/>
                <a:latin typeface="inter-regular"/>
              </a:rPr>
              <a:t>SELECT</a:t>
            </a:r>
            <a:r>
              <a:rPr lang="en-US" b="0" i="0" dirty="0">
                <a:solidFill>
                  <a:schemeClr val="bg2"/>
                </a:solidFill>
                <a:effectLst/>
                <a:latin typeface="inter-regular"/>
              </a:rPr>
              <a:t> </a:t>
            </a:r>
            <a:r>
              <a:rPr lang="en-US" b="1" i="0" dirty="0">
                <a:solidFill>
                  <a:schemeClr val="bg2"/>
                </a:solidFill>
                <a:effectLst/>
                <a:latin typeface="inter-regular"/>
              </a:rPr>
              <a:t>name</a:t>
            </a:r>
            <a:r>
              <a:rPr lang="en-US" b="0" i="0" dirty="0">
                <a:solidFill>
                  <a:schemeClr val="bg2"/>
                </a:solidFill>
                <a:effectLst/>
                <a:latin typeface="inter-regular"/>
              </a:rPr>
              <a:t>, salary  </a:t>
            </a:r>
          </a:p>
          <a:p>
            <a:pPr algn="just">
              <a:buFont typeface="+mj-lt"/>
              <a:buAutoNum type="arabicPeriod"/>
            </a:pPr>
            <a:r>
              <a:rPr lang="en-US" b="0" i="0" dirty="0">
                <a:solidFill>
                  <a:schemeClr val="bg2"/>
                </a:solidFill>
                <a:effectLst/>
                <a:latin typeface="inter-regular"/>
              </a:rPr>
              <a:t>    </a:t>
            </a:r>
            <a:r>
              <a:rPr lang="en-US" b="1" i="0" dirty="0">
                <a:solidFill>
                  <a:schemeClr val="bg2"/>
                </a:solidFill>
                <a:effectLst/>
                <a:latin typeface="inter-regular"/>
              </a:rPr>
              <a:t>FROM</a:t>
            </a:r>
            <a:r>
              <a:rPr lang="en-US" b="0" i="0" dirty="0">
                <a:solidFill>
                  <a:schemeClr val="bg2"/>
                </a:solidFill>
                <a:effectLst/>
                <a:latin typeface="inter-regular"/>
              </a:rPr>
              <a:t> STUDENT  </a:t>
            </a:r>
          </a:p>
          <a:p>
            <a:pPr algn="just">
              <a:buFont typeface="+mj-lt"/>
              <a:buAutoNum type="arabicPeriod"/>
            </a:pPr>
            <a:r>
              <a:rPr lang="en-US" b="0" i="0" dirty="0">
                <a:solidFill>
                  <a:schemeClr val="bg2"/>
                </a:solidFill>
                <a:effectLst/>
                <a:latin typeface="inter-regular"/>
              </a:rPr>
              <a:t>    </a:t>
            </a:r>
            <a:r>
              <a:rPr lang="en-US" b="1" i="0" dirty="0">
                <a:solidFill>
                  <a:schemeClr val="bg2"/>
                </a:solidFill>
                <a:effectLst/>
                <a:latin typeface="inter-regular"/>
              </a:rPr>
              <a:t>ORDER</a:t>
            </a:r>
            <a:r>
              <a:rPr lang="en-US" b="0" i="0" dirty="0">
                <a:solidFill>
                  <a:schemeClr val="bg2"/>
                </a:solidFill>
                <a:effectLst/>
                <a:latin typeface="inter-regular"/>
              </a:rPr>
              <a:t> </a:t>
            </a:r>
            <a:r>
              <a:rPr lang="en-US" b="1" i="0" dirty="0">
                <a:solidFill>
                  <a:schemeClr val="bg2"/>
                </a:solidFill>
                <a:effectLst/>
                <a:latin typeface="inter-regular"/>
              </a:rPr>
              <a:t>BY</a:t>
            </a:r>
            <a:r>
              <a:rPr lang="en-US" b="0" i="0" dirty="0">
                <a:solidFill>
                  <a:schemeClr val="bg2"/>
                </a:solidFill>
                <a:effectLst/>
                <a:latin typeface="inter-regular"/>
              </a:rPr>
              <a:t> salary;  </a:t>
            </a:r>
          </a:p>
          <a:p>
            <a:pPr algn="just">
              <a:buFont typeface="+mj-lt"/>
              <a:buAutoNum type="arabicPeriod"/>
            </a:pPr>
            <a:r>
              <a:rPr lang="en-US" b="1" i="0" dirty="0">
                <a:solidFill>
                  <a:schemeClr val="bg2"/>
                </a:solidFill>
                <a:effectLst/>
                <a:latin typeface="inter-regular"/>
              </a:rPr>
              <a:t>END</a:t>
            </a:r>
            <a:r>
              <a:rPr lang="en-US" b="0" i="0" dirty="0">
                <a:solidFill>
                  <a:schemeClr val="bg2"/>
                </a:solidFill>
                <a:effectLst/>
                <a:latin typeface="inter-regular"/>
              </a:rPr>
              <a:t>;   </a:t>
            </a:r>
          </a:p>
        </p:txBody>
      </p:sp>
      <p:pic>
        <p:nvPicPr>
          <p:cNvPr id="9" name="Picture 8" descr="Graphical user interface, table&#10;&#10;Description automatically generated with medium confidence">
            <a:extLst>
              <a:ext uri="{FF2B5EF4-FFF2-40B4-BE49-F238E27FC236}">
                <a16:creationId xmlns:a16="http://schemas.microsoft.com/office/drawing/2014/main" id="{9614FE56-2E1B-D0F2-6D2A-370CC13F0E4C}"/>
              </a:ext>
            </a:extLst>
          </p:cNvPr>
          <p:cNvPicPr>
            <a:picLocks noChangeAspect="1"/>
          </p:cNvPicPr>
          <p:nvPr/>
        </p:nvPicPr>
        <p:blipFill>
          <a:blip r:embed="rId2"/>
          <a:stretch>
            <a:fillRect/>
          </a:stretch>
        </p:blipFill>
        <p:spPr>
          <a:xfrm>
            <a:off x="7034085" y="2565605"/>
            <a:ext cx="4000847" cy="3497883"/>
          </a:xfrm>
          <a:prstGeom prst="rect">
            <a:avLst/>
          </a:prstGeom>
        </p:spPr>
      </p:pic>
    </p:spTree>
    <p:extLst>
      <p:ext uri="{BB962C8B-B14F-4D97-AF65-F5344CB8AC3E}">
        <p14:creationId xmlns:p14="http://schemas.microsoft.com/office/powerpoint/2010/main" val="2321299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6CA1DD-847E-F804-AE08-26276C71C991}"/>
              </a:ext>
            </a:extLst>
          </p:cNvPr>
          <p:cNvSpPr>
            <a:spLocks noGrp="1"/>
          </p:cNvSpPr>
          <p:nvPr>
            <p:ph sz="quarter" idx="13"/>
          </p:nvPr>
        </p:nvSpPr>
        <p:spPr>
          <a:xfrm>
            <a:off x="1251751" y="1305017"/>
            <a:ext cx="9984064" cy="4894615"/>
          </a:xfrm>
        </p:spPr>
        <p:txBody>
          <a:bodyPr/>
          <a:lstStyle/>
          <a:p>
            <a:pPr>
              <a:buFont typeface="Arial" panose="020B0604020202020204" pitchFamily="34" charset="0"/>
              <a:buChar char="•"/>
            </a:pPr>
            <a:r>
              <a:rPr lang="en-US" sz="1800" dirty="0">
                <a:solidFill>
                  <a:schemeClr val="tx2"/>
                </a:solidFill>
                <a:latin typeface="Georgia" panose="02040502050405020303" pitchFamily="18" charset="0"/>
              </a:rPr>
              <a:t>To see the current database all procedures</a:t>
            </a:r>
          </a:p>
          <a:p>
            <a:pPr marL="0" indent="0">
              <a:buNone/>
            </a:pPr>
            <a:r>
              <a:rPr lang="en-US" sz="1800" dirty="0">
                <a:latin typeface="Georgia" panose="02040502050405020303" pitchFamily="18" charset="0"/>
              </a:rPr>
              <a:t> </a:t>
            </a:r>
            <a:r>
              <a:rPr lang="en-US" sz="1800" b="1" dirty="0">
                <a:solidFill>
                  <a:schemeClr val="tx2"/>
                </a:solidFill>
                <a:latin typeface="Georgia" panose="02040502050405020303" pitchFamily="18" charset="0"/>
              </a:rPr>
              <a:t>Syntax:</a:t>
            </a:r>
            <a:r>
              <a:rPr lang="en-US" sz="1800" dirty="0">
                <a:solidFill>
                  <a:schemeClr val="tx2"/>
                </a:solidFill>
                <a:latin typeface="Georgia" panose="02040502050405020303" pitchFamily="18" charset="0"/>
              </a:rPr>
              <a:t> </a:t>
            </a:r>
          </a:p>
          <a:p>
            <a:pPr marL="0" indent="0">
              <a:buNone/>
            </a:pPr>
            <a:r>
              <a:rPr lang="en-US" sz="1800" b="1" i="0" dirty="0">
                <a:solidFill>
                  <a:schemeClr val="tx2"/>
                </a:solidFill>
                <a:effectLst/>
                <a:latin typeface="Georgia" panose="02040502050405020303" pitchFamily="18" charset="0"/>
              </a:rPr>
              <a:t>          SELECT</a:t>
            </a:r>
            <a:r>
              <a:rPr lang="en-US" sz="1800" b="0" i="0" dirty="0">
                <a:solidFill>
                  <a:schemeClr val="tx2"/>
                </a:solidFill>
                <a:effectLst/>
                <a:latin typeface="Georgia" panose="02040502050405020303" pitchFamily="18" charset="0"/>
              </a:rPr>
              <a:t> * </a:t>
            </a:r>
            <a:r>
              <a:rPr lang="en-US" sz="1800" b="1" i="0" dirty="0">
                <a:solidFill>
                  <a:schemeClr val="tx2"/>
                </a:solidFill>
                <a:effectLst/>
                <a:latin typeface="Georgia" panose="02040502050405020303" pitchFamily="18" charset="0"/>
              </a:rPr>
              <a:t>FROM</a:t>
            </a:r>
            <a:r>
              <a:rPr lang="en-US" sz="1800" b="0" i="0" dirty="0">
                <a:solidFill>
                  <a:schemeClr val="tx2"/>
                </a:solidFill>
                <a:effectLst/>
                <a:latin typeface="Georgia" panose="02040502050405020303" pitchFamily="18" charset="0"/>
              </a:rPr>
              <a:t> </a:t>
            </a:r>
            <a:r>
              <a:rPr lang="en-US" sz="1800" b="0" i="0" dirty="0" err="1">
                <a:solidFill>
                  <a:schemeClr val="tx2"/>
                </a:solidFill>
                <a:effectLst/>
                <a:latin typeface="Georgia" panose="02040502050405020303" pitchFamily="18" charset="0"/>
              </a:rPr>
              <a:t>sys.procedures</a:t>
            </a:r>
            <a:r>
              <a:rPr lang="en-US" sz="1800" b="0" i="0" dirty="0">
                <a:solidFill>
                  <a:schemeClr val="tx2"/>
                </a:solidFill>
                <a:effectLst/>
                <a:latin typeface="Georgia" panose="02040502050405020303" pitchFamily="18" charset="0"/>
              </a:rPr>
              <a:t>; </a:t>
            </a:r>
          </a:p>
          <a:p>
            <a:pPr>
              <a:buFont typeface="Arial" panose="020B0604020202020204" pitchFamily="34" charset="0"/>
              <a:buChar char="•"/>
            </a:pPr>
            <a:r>
              <a:rPr lang="en-US" sz="1800" dirty="0">
                <a:solidFill>
                  <a:srgbClr val="000000"/>
                </a:solidFill>
                <a:latin typeface="Georgia" panose="02040502050405020303" pitchFamily="18" charset="0"/>
              </a:rPr>
              <a:t>To see the all user defined SP from the current database</a:t>
            </a:r>
          </a:p>
          <a:p>
            <a:pPr marL="0" indent="0" algn="just">
              <a:buNone/>
            </a:pPr>
            <a:r>
              <a:rPr lang="en-US" sz="1800" b="1" dirty="0">
                <a:solidFill>
                  <a:srgbClr val="000000"/>
                </a:solidFill>
                <a:latin typeface="Georgia" panose="02040502050405020303" pitchFamily="18" charset="0"/>
              </a:rPr>
              <a:t>Syntax:</a:t>
            </a:r>
            <a:r>
              <a:rPr lang="en-US" sz="1800" dirty="0">
                <a:solidFill>
                  <a:srgbClr val="000000"/>
                </a:solidFill>
                <a:latin typeface="Georgia" panose="02040502050405020303" pitchFamily="18" charset="0"/>
              </a:rPr>
              <a:t> </a:t>
            </a:r>
            <a:endParaRPr lang="en-US" sz="1800" dirty="0">
              <a:solidFill>
                <a:schemeClr val="tx2"/>
              </a:solidFill>
              <a:latin typeface="Georgia" panose="02040502050405020303" pitchFamily="18" charset="0"/>
            </a:endParaRPr>
          </a:p>
          <a:p>
            <a:pPr marL="0" indent="0" algn="just">
              <a:buNone/>
            </a:pPr>
            <a:r>
              <a:rPr lang="en-US" sz="1800" b="1" i="0" dirty="0">
                <a:solidFill>
                  <a:schemeClr val="tx2"/>
                </a:solidFill>
                <a:effectLst/>
                <a:latin typeface="Georgia" panose="02040502050405020303" pitchFamily="18" charset="0"/>
              </a:rPr>
              <a:t>       SELECT</a:t>
            </a:r>
            <a:r>
              <a:rPr lang="en-US" sz="1800" b="0" i="0" dirty="0">
                <a:solidFill>
                  <a:schemeClr val="tx2"/>
                </a:solidFill>
                <a:effectLst/>
                <a:latin typeface="Georgia" panose="02040502050405020303" pitchFamily="18" charset="0"/>
              </a:rPr>
              <a:t> *   </a:t>
            </a:r>
            <a:r>
              <a:rPr lang="en-US" sz="1800" b="1" i="0" dirty="0">
                <a:solidFill>
                  <a:schemeClr val="tx2"/>
                </a:solidFill>
                <a:effectLst/>
                <a:latin typeface="Georgia" panose="02040502050405020303" pitchFamily="18" charset="0"/>
              </a:rPr>
              <a:t>FROM</a:t>
            </a:r>
            <a:r>
              <a:rPr lang="en-US" sz="1800" b="0" i="0" dirty="0">
                <a:solidFill>
                  <a:schemeClr val="tx2"/>
                </a:solidFill>
                <a:effectLst/>
                <a:latin typeface="Georgia" panose="02040502050405020303" pitchFamily="18" charset="0"/>
              </a:rPr>
              <a:t> </a:t>
            </a:r>
            <a:r>
              <a:rPr lang="en-US" sz="1800" b="0" i="0" dirty="0" err="1">
                <a:solidFill>
                  <a:schemeClr val="tx2"/>
                </a:solidFill>
                <a:effectLst/>
                <a:latin typeface="Georgia" panose="02040502050405020303" pitchFamily="18" charset="0"/>
              </a:rPr>
              <a:t>db_name.INFORMATION_SCHEMA.ROUTINES</a:t>
            </a:r>
            <a:r>
              <a:rPr lang="en-US" sz="1800" b="0" i="0" dirty="0">
                <a:solidFill>
                  <a:schemeClr val="tx2"/>
                </a:solidFill>
                <a:effectLst/>
                <a:latin typeface="Georgia" panose="02040502050405020303" pitchFamily="18" charset="0"/>
              </a:rPr>
              <a:t>  </a:t>
            </a:r>
          </a:p>
          <a:p>
            <a:pPr marL="0" indent="0" algn="just">
              <a:buNone/>
            </a:pPr>
            <a:r>
              <a:rPr lang="en-US" sz="1800" b="1" i="0" dirty="0">
                <a:solidFill>
                  <a:schemeClr val="tx2"/>
                </a:solidFill>
                <a:effectLst/>
                <a:latin typeface="Georgia" panose="02040502050405020303" pitchFamily="18" charset="0"/>
              </a:rPr>
              <a:t>       WHERE</a:t>
            </a:r>
            <a:r>
              <a:rPr lang="en-US" sz="1800" b="0" i="0" dirty="0">
                <a:solidFill>
                  <a:schemeClr val="tx2"/>
                </a:solidFill>
                <a:effectLst/>
                <a:latin typeface="Georgia" panose="02040502050405020303" pitchFamily="18" charset="0"/>
              </a:rPr>
              <a:t> ROUTINE_TYPE = 'PROCEDURE’ </a:t>
            </a:r>
          </a:p>
          <a:p>
            <a:pPr algn="just">
              <a:buFont typeface="Arial" panose="020B0604020202020204" pitchFamily="34" charset="0"/>
              <a:buChar char="•"/>
            </a:pPr>
            <a:r>
              <a:rPr lang="en-US" sz="2000" dirty="0">
                <a:solidFill>
                  <a:srgbClr val="181717"/>
                </a:solidFill>
                <a:latin typeface="Georgia" panose="02040502050405020303" pitchFamily="18" charset="0"/>
              </a:rPr>
              <a:t>T</a:t>
            </a:r>
            <a:r>
              <a:rPr lang="en-US" sz="2000" b="0" i="0" dirty="0">
                <a:solidFill>
                  <a:srgbClr val="181717"/>
                </a:solidFill>
                <a:effectLst/>
                <a:latin typeface="Georgia" panose="02040502050405020303" pitchFamily="18" charset="0"/>
              </a:rPr>
              <a:t>o see the text of an existing stored procedure</a:t>
            </a:r>
            <a:endParaRPr lang="en-US" sz="2000" dirty="0">
              <a:solidFill>
                <a:srgbClr val="000000"/>
              </a:solidFill>
              <a:latin typeface="Georgia" panose="02040502050405020303" pitchFamily="18" charset="0"/>
            </a:endParaRPr>
          </a:p>
          <a:p>
            <a:pPr marL="0" indent="0" algn="just">
              <a:buNone/>
            </a:pPr>
            <a:r>
              <a:rPr lang="en-US" sz="2000" b="1" i="0" dirty="0">
                <a:solidFill>
                  <a:srgbClr val="000000"/>
                </a:solidFill>
                <a:effectLst/>
                <a:latin typeface="Georgia" panose="02040502050405020303" pitchFamily="18" charset="0"/>
              </a:rPr>
              <a:t>Syntax : </a:t>
            </a:r>
          </a:p>
          <a:p>
            <a:pPr marL="0" indent="0" algn="just">
              <a:buNone/>
            </a:pPr>
            <a:r>
              <a:rPr lang="en-US" sz="2000" b="0" i="0" dirty="0">
                <a:solidFill>
                  <a:srgbClr val="000000"/>
                </a:solidFill>
                <a:effectLst/>
                <a:latin typeface="Georgia" panose="02040502050405020303" pitchFamily="18" charset="0"/>
              </a:rPr>
              <a:t>           </a:t>
            </a:r>
            <a:r>
              <a:rPr lang="en-US" sz="2000" b="0" i="0" dirty="0" err="1">
                <a:solidFill>
                  <a:srgbClr val="000000"/>
                </a:solidFill>
                <a:effectLst/>
                <a:latin typeface="Georgia" panose="02040502050405020303" pitchFamily="18" charset="0"/>
              </a:rPr>
              <a:t>sp_helptext</a:t>
            </a:r>
            <a:r>
              <a:rPr lang="en-US" sz="2000" dirty="0">
                <a:solidFill>
                  <a:srgbClr val="181717"/>
                </a:solidFill>
                <a:latin typeface="Georgia" panose="02040502050405020303" pitchFamily="18" charset="0"/>
              </a:rPr>
              <a:t> [</a:t>
            </a:r>
            <a:r>
              <a:rPr lang="en-US" sz="2000" dirty="0" err="1">
                <a:solidFill>
                  <a:srgbClr val="181717"/>
                </a:solidFill>
                <a:latin typeface="Georgia" panose="02040502050405020303" pitchFamily="18" charset="0"/>
              </a:rPr>
              <a:t>Procedure_name</a:t>
            </a:r>
            <a:r>
              <a:rPr lang="en-US" sz="2000" dirty="0">
                <a:solidFill>
                  <a:srgbClr val="181717"/>
                </a:solidFill>
                <a:latin typeface="Georgia" panose="02040502050405020303" pitchFamily="18" charset="0"/>
              </a:rPr>
              <a:t>]</a:t>
            </a:r>
            <a:endParaRPr lang="en-US" sz="2000" b="0" i="0" dirty="0">
              <a:solidFill>
                <a:srgbClr val="000000"/>
              </a:solidFill>
              <a:effectLst/>
              <a:latin typeface="Georgia" panose="02040502050405020303" pitchFamily="18" charset="0"/>
            </a:endParaRPr>
          </a:p>
          <a:p>
            <a:pPr marL="0" indent="0" algn="just">
              <a:buNone/>
            </a:pPr>
            <a:endParaRPr lang="en-US" sz="1800" b="0" i="0" dirty="0">
              <a:solidFill>
                <a:srgbClr val="000000"/>
              </a:solidFill>
              <a:effectLst/>
              <a:latin typeface="Georgia" panose="02040502050405020303" pitchFamily="18" charset="0"/>
            </a:endParaRPr>
          </a:p>
          <a:p>
            <a:pPr marL="0" indent="0" algn="just">
              <a:buNone/>
            </a:pPr>
            <a:endParaRPr lang="en-US" sz="1800" b="0" i="0" dirty="0">
              <a:solidFill>
                <a:srgbClr val="000000"/>
              </a:solidFill>
              <a:effectLst/>
              <a:latin typeface="Georgia" panose="02040502050405020303" pitchFamily="18" charset="0"/>
            </a:endParaRPr>
          </a:p>
          <a:p>
            <a:pPr marL="0" indent="0">
              <a:buNone/>
            </a:pPr>
            <a:endParaRPr lang="en-US" dirty="0">
              <a:solidFill>
                <a:srgbClr val="000000"/>
              </a:solidFill>
              <a:latin typeface="inter-regular"/>
            </a:endParaRPr>
          </a:p>
          <a:p>
            <a:pPr marL="0" indent="0">
              <a:buNone/>
            </a:pPr>
            <a:endParaRPr lang="en-US" dirty="0"/>
          </a:p>
        </p:txBody>
      </p:sp>
      <p:sp>
        <p:nvSpPr>
          <p:cNvPr id="3" name="Title 2">
            <a:extLst>
              <a:ext uri="{FF2B5EF4-FFF2-40B4-BE49-F238E27FC236}">
                <a16:creationId xmlns:a16="http://schemas.microsoft.com/office/drawing/2014/main" id="{1FFCEDC0-D26E-8A82-64F3-5A627255A65E}"/>
              </a:ext>
            </a:extLst>
          </p:cNvPr>
          <p:cNvSpPr>
            <a:spLocks noGrp="1"/>
          </p:cNvSpPr>
          <p:nvPr>
            <p:ph type="title"/>
          </p:nvPr>
        </p:nvSpPr>
        <p:spPr>
          <a:xfrm>
            <a:off x="548640" y="488561"/>
            <a:ext cx="10687175" cy="638903"/>
          </a:xfrm>
        </p:spPr>
        <p:txBody>
          <a:bodyPr/>
          <a:lstStyle/>
          <a:p>
            <a:r>
              <a:rPr lang="en-US" dirty="0"/>
              <a:t>View the Existing SP List / Text (code)</a:t>
            </a:r>
          </a:p>
        </p:txBody>
      </p:sp>
      <p:sp>
        <p:nvSpPr>
          <p:cNvPr id="4" name="Date Placeholder 3">
            <a:extLst>
              <a:ext uri="{FF2B5EF4-FFF2-40B4-BE49-F238E27FC236}">
                <a16:creationId xmlns:a16="http://schemas.microsoft.com/office/drawing/2014/main" id="{D187F406-F03F-AB38-1FA7-E29AB0B88A1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D605780-7C4A-6E65-2CAB-B201F01E9161}"/>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FAA51F1-429C-EBA0-0836-334D7A8A8F2C}"/>
              </a:ext>
            </a:extLst>
          </p:cNvPr>
          <p:cNvSpPr>
            <a:spLocks noGrp="1"/>
          </p:cNvSpPr>
          <p:nvPr>
            <p:ph type="sldNum" sz="quarter" idx="16"/>
          </p:nvPr>
        </p:nvSpPr>
        <p:spPr/>
        <p:txBody>
          <a:bodyPr/>
          <a:lstStyle/>
          <a:p>
            <a:fld id="{2533969A-88D7-D043-9145-D433A02B4603}" type="slidenum">
              <a:rPr lang="en-US" smtClean="0"/>
              <a:pPr/>
              <a:t>47</a:t>
            </a:fld>
            <a:endParaRPr lang="en-US" dirty="0"/>
          </a:p>
        </p:txBody>
      </p:sp>
    </p:spTree>
    <p:extLst>
      <p:ext uri="{BB962C8B-B14F-4D97-AF65-F5344CB8AC3E}">
        <p14:creationId xmlns:p14="http://schemas.microsoft.com/office/powerpoint/2010/main" val="354692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45C098-DD72-CFB8-89BC-C836285AFA91}"/>
              </a:ext>
            </a:extLst>
          </p:cNvPr>
          <p:cNvSpPr>
            <a:spLocks noGrp="1"/>
          </p:cNvSpPr>
          <p:nvPr>
            <p:ph sz="quarter" idx="13"/>
          </p:nvPr>
        </p:nvSpPr>
        <p:spPr>
          <a:xfrm>
            <a:off x="548640" y="1278384"/>
            <a:ext cx="10687175" cy="4921248"/>
          </a:xfrm>
        </p:spPr>
        <p:txBody>
          <a:bodyPr/>
          <a:lstStyle/>
          <a:p>
            <a:pPr marL="0" indent="0" algn="just">
              <a:buNone/>
            </a:pPr>
            <a:r>
              <a:rPr lang="en-US" sz="1800" b="0" i="0" dirty="0">
                <a:solidFill>
                  <a:srgbClr val="000000"/>
                </a:solidFill>
                <a:effectLst/>
                <a:latin typeface="Georgia" panose="02040502050405020303" pitchFamily="18" charset="0"/>
              </a:rPr>
              <a:t>Syntax :  IF OBJECT_ID (</a:t>
            </a:r>
            <a:r>
              <a:rPr lang="en-US" sz="1800" b="0" i="0" dirty="0">
                <a:solidFill>
                  <a:srgbClr val="0000FF"/>
                </a:solidFill>
                <a:effectLst/>
                <a:latin typeface="Georgia" panose="02040502050405020303" pitchFamily="18" charset="0"/>
              </a:rPr>
              <a:t>'</a:t>
            </a:r>
            <a:r>
              <a:rPr lang="en-US" sz="1800" b="0" i="0" dirty="0" err="1">
                <a:solidFill>
                  <a:srgbClr val="0000FF"/>
                </a:solidFill>
                <a:effectLst/>
                <a:latin typeface="Georgia" panose="02040502050405020303" pitchFamily="18" charset="0"/>
              </a:rPr>
              <a:t>procedure_name</a:t>
            </a:r>
            <a:r>
              <a:rPr lang="en-US" sz="1800" b="0" i="0" dirty="0">
                <a:solidFill>
                  <a:srgbClr val="0000FF"/>
                </a:solidFill>
                <a:effectLst/>
                <a:latin typeface="Georgia" panose="02040502050405020303" pitchFamily="18" charset="0"/>
              </a:rPr>
              <a:t>'</a:t>
            </a:r>
            <a:r>
              <a:rPr lang="en-US" sz="1800" b="0" i="0" dirty="0">
                <a:solidFill>
                  <a:srgbClr val="000000"/>
                </a:solidFill>
                <a:effectLst/>
                <a:latin typeface="Georgia" panose="02040502050405020303" pitchFamily="18" charset="0"/>
              </a:rPr>
              <a:t>, </a:t>
            </a:r>
            <a:r>
              <a:rPr lang="en-US" sz="1800" b="0" i="0" dirty="0">
                <a:solidFill>
                  <a:srgbClr val="0000FF"/>
                </a:solidFill>
                <a:effectLst/>
                <a:latin typeface="Georgia" panose="02040502050405020303" pitchFamily="18" charset="0"/>
              </a:rPr>
              <a:t>'P'</a:t>
            </a:r>
            <a:r>
              <a:rPr lang="en-US" sz="1800" b="0" i="0" dirty="0">
                <a:solidFill>
                  <a:srgbClr val="000000"/>
                </a:solidFill>
                <a:effectLst/>
                <a:latin typeface="Georgia" panose="02040502050405020303" pitchFamily="18" charset="0"/>
              </a:rPr>
              <a:t>) </a:t>
            </a:r>
            <a:r>
              <a:rPr lang="en-US" sz="1800" b="1" i="0" dirty="0">
                <a:solidFill>
                  <a:srgbClr val="006699"/>
                </a:solidFill>
                <a:effectLst/>
                <a:latin typeface="Georgia" panose="02040502050405020303" pitchFamily="18" charset="0"/>
              </a:rPr>
              <a:t>IS</a:t>
            </a:r>
            <a:r>
              <a:rPr lang="en-US" sz="1800" b="0" i="0" dirty="0">
                <a:solidFill>
                  <a:srgbClr val="000000"/>
                </a:solidFill>
                <a:effectLst/>
                <a:latin typeface="Georgia" panose="02040502050405020303" pitchFamily="18" charset="0"/>
              </a:rPr>
              <a:t> </a:t>
            </a:r>
            <a:r>
              <a:rPr lang="en-US" sz="1800" b="0" i="0" dirty="0">
                <a:solidFill>
                  <a:srgbClr val="808080"/>
                </a:solidFill>
                <a:effectLst/>
                <a:latin typeface="Georgia" panose="02040502050405020303" pitchFamily="18" charset="0"/>
              </a:rPr>
              <a:t>NOT</a:t>
            </a:r>
            <a:r>
              <a:rPr lang="en-US" sz="1800" b="0" i="0" dirty="0">
                <a:solidFill>
                  <a:srgbClr val="000000"/>
                </a:solidFill>
                <a:effectLst/>
                <a:latin typeface="Georgia" panose="02040502050405020303" pitchFamily="18" charset="0"/>
              </a:rPr>
              <a:t> </a:t>
            </a:r>
            <a:r>
              <a:rPr lang="en-US" sz="1800" b="0" i="0" dirty="0">
                <a:solidFill>
                  <a:srgbClr val="808080"/>
                </a:solidFill>
                <a:effectLst/>
                <a:latin typeface="Georgia" panose="02040502050405020303" pitchFamily="18" charset="0"/>
              </a:rPr>
              <a:t>NULL</a:t>
            </a:r>
            <a:r>
              <a:rPr lang="en-US" sz="1800" b="0" i="0" dirty="0">
                <a:solidFill>
                  <a:srgbClr val="000000"/>
                </a:solidFill>
                <a:effectLst/>
                <a:latin typeface="Georgia" panose="02040502050405020303" pitchFamily="18" charset="0"/>
              </a:rPr>
              <a:t>     </a:t>
            </a:r>
          </a:p>
          <a:p>
            <a:pPr marL="0" indent="0" algn="just">
              <a:buNone/>
            </a:pPr>
            <a:r>
              <a:rPr lang="en-US" sz="1800" b="0" i="0" dirty="0">
                <a:solidFill>
                  <a:srgbClr val="000000"/>
                </a:solidFill>
                <a:effectLst/>
                <a:latin typeface="Georgia" panose="02040502050405020303" pitchFamily="18" charset="0"/>
              </a:rPr>
              <a:t>                 </a:t>
            </a:r>
            <a:r>
              <a:rPr lang="en-US" sz="1800" b="1" i="0" dirty="0">
                <a:solidFill>
                  <a:srgbClr val="006699"/>
                </a:solidFill>
                <a:effectLst/>
                <a:latin typeface="Georgia" panose="02040502050405020303" pitchFamily="18" charset="0"/>
              </a:rPr>
              <a:t>DROP</a:t>
            </a:r>
            <a:r>
              <a:rPr lang="en-US" sz="1800" b="0" i="0" dirty="0">
                <a:solidFill>
                  <a:srgbClr val="000000"/>
                </a:solidFill>
                <a:effectLst/>
                <a:latin typeface="Georgia" panose="02040502050405020303" pitchFamily="18" charset="0"/>
              </a:rPr>
              <a:t> </a:t>
            </a:r>
            <a:r>
              <a:rPr lang="en-US" sz="1800" b="1" i="0" dirty="0">
                <a:solidFill>
                  <a:srgbClr val="006699"/>
                </a:solidFill>
                <a:effectLst/>
                <a:latin typeface="Georgia" panose="02040502050405020303" pitchFamily="18" charset="0"/>
              </a:rPr>
              <a:t>PROCEDURE</a:t>
            </a:r>
            <a:r>
              <a:rPr lang="en-US" sz="1800" b="0" i="0" dirty="0">
                <a:solidFill>
                  <a:srgbClr val="000000"/>
                </a:solidFill>
                <a:effectLst/>
                <a:latin typeface="Georgia" panose="02040502050405020303" pitchFamily="18" charset="0"/>
              </a:rPr>
              <a:t> </a:t>
            </a:r>
            <a:r>
              <a:rPr lang="en-US" sz="1800" b="0" i="0" dirty="0" err="1">
                <a:solidFill>
                  <a:srgbClr val="000000"/>
                </a:solidFill>
                <a:effectLst/>
                <a:latin typeface="Georgia" panose="02040502050405020303" pitchFamily="18" charset="0"/>
              </a:rPr>
              <a:t>procedure_name</a:t>
            </a:r>
            <a:r>
              <a:rPr lang="en-US" sz="1800" b="0" i="0" dirty="0">
                <a:solidFill>
                  <a:srgbClr val="000000"/>
                </a:solidFill>
                <a:effectLst/>
                <a:latin typeface="Georgia" panose="02040502050405020303" pitchFamily="18" charset="0"/>
              </a:rPr>
              <a:t>; </a:t>
            </a:r>
            <a:r>
              <a:rPr lang="en-US" b="0" i="0" dirty="0">
                <a:solidFill>
                  <a:srgbClr val="000000"/>
                </a:solidFill>
                <a:effectLst/>
                <a:latin typeface="inter-regular"/>
              </a:rPr>
              <a:t>   </a:t>
            </a:r>
          </a:p>
          <a:p>
            <a:pPr marL="0" indent="0">
              <a:buNone/>
            </a:pPr>
            <a:endParaRPr lang="en-US" dirty="0"/>
          </a:p>
        </p:txBody>
      </p:sp>
      <p:sp>
        <p:nvSpPr>
          <p:cNvPr id="3" name="Title 2">
            <a:extLst>
              <a:ext uri="{FF2B5EF4-FFF2-40B4-BE49-F238E27FC236}">
                <a16:creationId xmlns:a16="http://schemas.microsoft.com/office/drawing/2014/main" id="{83CF0704-B881-45FD-9B00-38DBB8E96591}"/>
              </a:ext>
            </a:extLst>
          </p:cNvPr>
          <p:cNvSpPr>
            <a:spLocks noGrp="1"/>
          </p:cNvSpPr>
          <p:nvPr>
            <p:ph type="title"/>
          </p:nvPr>
        </p:nvSpPr>
        <p:spPr>
          <a:xfrm>
            <a:off x="548640" y="488561"/>
            <a:ext cx="10687175" cy="502039"/>
          </a:xfrm>
        </p:spPr>
        <p:txBody>
          <a:bodyPr/>
          <a:lstStyle/>
          <a:p>
            <a:r>
              <a:rPr lang="en-US" b="0" i="0" dirty="0">
                <a:solidFill>
                  <a:srgbClr val="610B38"/>
                </a:solidFill>
                <a:effectLst/>
                <a:latin typeface="erdana"/>
              </a:rPr>
              <a:t>delete/drop stored procedures</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C7412677-AB51-5E5F-660D-C6DDB2291EF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22C3075-68F0-3886-6CBB-560484C7CDA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014D3F3-359F-874D-8AA8-89B409D47796}"/>
              </a:ext>
            </a:extLst>
          </p:cNvPr>
          <p:cNvSpPr>
            <a:spLocks noGrp="1"/>
          </p:cNvSpPr>
          <p:nvPr>
            <p:ph type="sldNum" sz="quarter" idx="16"/>
          </p:nvPr>
        </p:nvSpPr>
        <p:spPr/>
        <p:txBody>
          <a:bodyPr/>
          <a:lstStyle/>
          <a:p>
            <a:fld id="{2533969A-88D7-D043-9145-D433A02B4603}" type="slidenum">
              <a:rPr lang="en-US" smtClean="0"/>
              <a:pPr/>
              <a:t>48</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3D975B05-4D2B-46AE-F93D-4274BF519B05}"/>
              </a:ext>
            </a:extLst>
          </p:cNvPr>
          <p:cNvPicPr>
            <a:picLocks noChangeAspect="1"/>
          </p:cNvPicPr>
          <p:nvPr/>
        </p:nvPicPr>
        <p:blipFill>
          <a:blip r:embed="rId2"/>
          <a:stretch>
            <a:fillRect/>
          </a:stretch>
        </p:blipFill>
        <p:spPr>
          <a:xfrm>
            <a:off x="6713232" y="2500537"/>
            <a:ext cx="3985605" cy="3680779"/>
          </a:xfrm>
          <a:prstGeom prst="rect">
            <a:avLst/>
          </a:prstGeom>
        </p:spPr>
      </p:pic>
      <p:sp>
        <p:nvSpPr>
          <p:cNvPr id="7" name="Arrow: Right 6">
            <a:extLst>
              <a:ext uri="{FF2B5EF4-FFF2-40B4-BE49-F238E27FC236}">
                <a16:creationId xmlns:a16="http://schemas.microsoft.com/office/drawing/2014/main" id="{4AF82203-400C-2997-B21D-08A8EC76B689}"/>
              </a:ext>
            </a:extLst>
          </p:cNvPr>
          <p:cNvSpPr/>
          <p:nvPr/>
        </p:nvSpPr>
        <p:spPr>
          <a:xfrm>
            <a:off x="3542190" y="3746377"/>
            <a:ext cx="2634064" cy="577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SSMS</a:t>
            </a:r>
          </a:p>
        </p:txBody>
      </p:sp>
    </p:spTree>
    <p:extLst>
      <p:ext uri="{BB962C8B-B14F-4D97-AF65-F5344CB8AC3E}">
        <p14:creationId xmlns:p14="http://schemas.microsoft.com/office/powerpoint/2010/main" val="3984970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EFC416-FC6D-6419-F874-1D7BC2814EBC}"/>
              </a:ext>
            </a:extLst>
          </p:cNvPr>
          <p:cNvSpPr>
            <a:spLocks noGrp="1"/>
          </p:cNvSpPr>
          <p:nvPr>
            <p:ph sz="quarter" idx="13"/>
          </p:nvPr>
        </p:nvSpPr>
        <p:spPr>
          <a:xfrm>
            <a:off x="548640" y="1251751"/>
            <a:ext cx="10687175" cy="4947881"/>
          </a:xfrm>
        </p:spPr>
        <p:txBody>
          <a:bodyPr/>
          <a:lstStyle/>
          <a:p>
            <a:pPr marL="0" indent="0">
              <a:buNone/>
            </a:pPr>
            <a:endParaRPr lang="en-US" sz="1800" dirty="0">
              <a:latin typeface="Georgia" panose="02040502050405020303" pitchFamily="18" charset="0"/>
            </a:endParaRPr>
          </a:p>
          <a:p>
            <a:pPr algn="just">
              <a:buFont typeface="Arial" panose="020B0604020202020204" pitchFamily="34" charset="0"/>
              <a:buChar char="•"/>
            </a:pPr>
            <a:r>
              <a:rPr lang="en-US" sz="1800" b="0" i="0" dirty="0">
                <a:solidFill>
                  <a:srgbClr val="181717"/>
                </a:solidFill>
                <a:effectLst/>
                <a:latin typeface="Georgia" panose="02040502050405020303" pitchFamily="18" charset="0"/>
              </a:rPr>
              <a:t>A stored procedure can have zero or more INPUT and OUTPUT parameters.</a:t>
            </a:r>
          </a:p>
          <a:p>
            <a:pPr algn="just">
              <a:buFont typeface="Arial" panose="020B0604020202020204" pitchFamily="34" charset="0"/>
              <a:buChar char="•"/>
            </a:pPr>
            <a:r>
              <a:rPr lang="en-US" sz="1800" b="0" i="0" dirty="0">
                <a:solidFill>
                  <a:srgbClr val="181717"/>
                </a:solidFill>
                <a:effectLst/>
                <a:latin typeface="Georgia" panose="02040502050405020303" pitchFamily="18" charset="0"/>
              </a:rPr>
              <a:t>A stored procedure can have a maximum of 2100 parameters specified.</a:t>
            </a:r>
          </a:p>
          <a:p>
            <a:pPr>
              <a:buFont typeface="Arial" panose="020B0604020202020204" pitchFamily="34" charset="0"/>
              <a:buChar char="•"/>
            </a:pPr>
            <a:r>
              <a:rPr lang="en-US" sz="1800" b="0" i="0" dirty="0">
                <a:solidFill>
                  <a:srgbClr val="181717"/>
                </a:solidFill>
                <a:effectLst/>
                <a:latin typeface="Georgia" panose="02040502050405020303" pitchFamily="18" charset="0"/>
              </a:rPr>
              <a:t>If not specified any parameter type, then by default, it is Input.</a:t>
            </a:r>
          </a:p>
          <a:p>
            <a:pPr algn="just">
              <a:buFont typeface="Arial" panose="020B0604020202020204" pitchFamily="34" charset="0"/>
              <a:buChar char="•"/>
            </a:pPr>
            <a:r>
              <a:rPr lang="en-US" sz="1800" b="0" i="0" dirty="0">
                <a:solidFill>
                  <a:srgbClr val="181717"/>
                </a:solidFill>
                <a:effectLst/>
                <a:latin typeface="Georgia" panose="02040502050405020303" pitchFamily="18" charset="0"/>
              </a:rPr>
              <a:t>Parameter variables can be either user-defined or system variables like @spid</a:t>
            </a:r>
          </a:p>
          <a:p>
            <a:pPr algn="just">
              <a:buFont typeface="Arial" panose="020B0604020202020204" pitchFamily="34" charset="0"/>
              <a:buChar char="•"/>
            </a:pPr>
            <a:endParaRPr lang="en-US" sz="1800" dirty="0">
              <a:latin typeface="Georgia" panose="02040502050405020303" pitchFamily="18" charset="0"/>
            </a:endParaRPr>
          </a:p>
          <a:p>
            <a:pPr>
              <a:buFont typeface="Wingdings" panose="05000000000000000000" pitchFamily="2" charset="2"/>
              <a:buChar char="§"/>
            </a:pPr>
            <a:r>
              <a:rPr lang="en-US" sz="1800" dirty="0">
                <a:solidFill>
                  <a:schemeClr val="tx2"/>
                </a:solidFill>
                <a:latin typeface="Georgia" panose="02040502050405020303" pitchFamily="18" charset="0"/>
              </a:rPr>
              <a:t>Support 3 types of Parameters</a:t>
            </a:r>
          </a:p>
          <a:p>
            <a:pPr marL="0" indent="0">
              <a:buNone/>
            </a:pPr>
            <a:r>
              <a:rPr lang="en-US" sz="1800" dirty="0">
                <a:solidFill>
                  <a:schemeClr val="tx2"/>
                </a:solidFill>
                <a:latin typeface="Georgia" panose="02040502050405020303" pitchFamily="18" charset="0"/>
              </a:rPr>
              <a:t>         1. Input Parameter</a:t>
            </a:r>
          </a:p>
          <a:p>
            <a:pPr marL="0" indent="0">
              <a:buNone/>
            </a:pPr>
            <a:r>
              <a:rPr lang="en-US" sz="1800" dirty="0">
                <a:solidFill>
                  <a:schemeClr val="tx2"/>
                </a:solidFill>
                <a:latin typeface="Georgia" panose="02040502050405020303" pitchFamily="18" charset="0"/>
              </a:rPr>
              <a:t>         2. Output Parameter</a:t>
            </a:r>
          </a:p>
          <a:p>
            <a:pPr marL="0" indent="0">
              <a:buNone/>
            </a:pPr>
            <a:r>
              <a:rPr lang="en-US" sz="1800" dirty="0">
                <a:solidFill>
                  <a:schemeClr val="tx2"/>
                </a:solidFill>
                <a:latin typeface="Georgia" panose="02040502050405020303" pitchFamily="18" charset="0"/>
              </a:rPr>
              <a:t>         3.  Optional Parameter / Default Parameter</a:t>
            </a:r>
          </a:p>
        </p:txBody>
      </p:sp>
      <p:sp>
        <p:nvSpPr>
          <p:cNvPr id="3" name="Title 2">
            <a:extLst>
              <a:ext uri="{FF2B5EF4-FFF2-40B4-BE49-F238E27FC236}">
                <a16:creationId xmlns:a16="http://schemas.microsoft.com/office/drawing/2014/main" id="{E21164E0-D9BB-F52D-5D21-DD35221D08F2}"/>
              </a:ext>
            </a:extLst>
          </p:cNvPr>
          <p:cNvSpPr>
            <a:spLocks noGrp="1"/>
          </p:cNvSpPr>
          <p:nvPr>
            <p:ph type="title"/>
          </p:nvPr>
        </p:nvSpPr>
        <p:spPr>
          <a:xfrm>
            <a:off x="548640" y="488561"/>
            <a:ext cx="10687175" cy="496860"/>
          </a:xfrm>
        </p:spPr>
        <p:txBody>
          <a:bodyPr/>
          <a:lstStyle/>
          <a:p>
            <a:r>
              <a:rPr lang="en-US" sz="2400" dirty="0">
                <a:latin typeface="Georgia" panose="02040502050405020303" pitchFamily="18" charset="0"/>
              </a:rPr>
              <a:t>Stored Procedure Parameters</a:t>
            </a:r>
          </a:p>
        </p:txBody>
      </p:sp>
      <p:sp>
        <p:nvSpPr>
          <p:cNvPr id="4" name="Date Placeholder 3">
            <a:extLst>
              <a:ext uri="{FF2B5EF4-FFF2-40B4-BE49-F238E27FC236}">
                <a16:creationId xmlns:a16="http://schemas.microsoft.com/office/drawing/2014/main" id="{EB9B0709-B2F4-B4BA-30CD-14E9B4AE0CD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9520BF7-762D-EE8D-8213-B615A0B025B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5EDBF6F-08E0-9DDA-B7F0-1080C960C1FA}"/>
              </a:ext>
            </a:extLst>
          </p:cNvPr>
          <p:cNvSpPr>
            <a:spLocks noGrp="1"/>
          </p:cNvSpPr>
          <p:nvPr>
            <p:ph type="sldNum" sz="quarter" idx="16"/>
          </p:nvPr>
        </p:nvSpPr>
        <p:spPr/>
        <p:txBody>
          <a:bodyPr/>
          <a:lstStyle/>
          <a:p>
            <a:fld id="{2533969A-88D7-D043-9145-D433A02B4603}" type="slidenum">
              <a:rPr lang="en-US" smtClean="0"/>
              <a:pPr/>
              <a:t>49</a:t>
            </a:fld>
            <a:endParaRPr lang="en-US" dirty="0"/>
          </a:p>
        </p:txBody>
      </p:sp>
    </p:spTree>
    <p:extLst>
      <p:ext uri="{BB962C8B-B14F-4D97-AF65-F5344CB8AC3E}">
        <p14:creationId xmlns:p14="http://schemas.microsoft.com/office/powerpoint/2010/main" val="308676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DF9494BD-ABA6-4F37-B0FF-A439E01CCEF9}"/>
              </a:ext>
            </a:extLst>
          </p:cNvPr>
          <p:cNvSpPr>
            <a:spLocks noGrp="1"/>
          </p:cNvSpPr>
          <p:nvPr>
            <p:ph type="title"/>
          </p:nvPr>
        </p:nvSpPr>
        <p:spPr>
          <a:xfrm>
            <a:off x="643467" y="640080"/>
            <a:ext cx="2855107" cy="5613236"/>
          </a:xfrm>
        </p:spPr>
        <p:txBody>
          <a:bodyPr vert="horz" lIns="91440" tIns="45720" rIns="91440" bIns="45720" rtlCol="0" anchor="ctr">
            <a:normAutofit/>
          </a:bodyPr>
          <a:lstStyle/>
          <a:p>
            <a:r>
              <a:rPr lang="en-US" sz="4400" kern="1200" dirty="0">
                <a:solidFill>
                  <a:srgbClr val="FFFFFF"/>
                </a:solidFill>
                <a:latin typeface="+mj-lt"/>
                <a:ea typeface="+mj-ea"/>
                <a:cs typeface="+mj-cs"/>
              </a:rPr>
              <a:t>SQL Variables</a:t>
            </a:r>
          </a:p>
        </p:txBody>
      </p:sp>
      <p:sp>
        <p:nvSpPr>
          <p:cNvPr id="2" name="Content Placeholder 1">
            <a:extLst>
              <a:ext uri="{FF2B5EF4-FFF2-40B4-BE49-F238E27FC236}">
                <a16:creationId xmlns:a16="http://schemas.microsoft.com/office/drawing/2014/main" id="{A5310D56-8228-4786-BB65-ED1391C0C62F}"/>
              </a:ext>
            </a:extLst>
          </p:cNvPr>
          <p:cNvSpPr>
            <a:spLocks noGrp="1"/>
          </p:cNvSpPr>
          <p:nvPr>
            <p:ph sz="quarter" idx="13"/>
          </p:nvPr>
        </p:nvSpPr>
        <p:spPr>
          <a:xfrm>
            <a:off x="4563122" y="640081"/>
            <a:ext cx="6985411" cy="3766549"/>
          </a:xfrm>
        </p:spPr>
        <p:txBody>
          <a:bodyPr vert="horz" lIns="91440" tIns="45720" rIns="91440" bIns="45720" rtlCol="0" anchor="ctr">
            <a:normAutofit/>
          </a:bodyPr>
          <a:lstStyle/>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Variables are the object which acts as a placeholder to a memory location</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Variable hold single data value</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MS SQL has two types of variables</a:t>
            </a:r>
          </a:p>
          <a:p>
            <a:pPr marL="0" indent="0">
              <a:lnSpc>
                <a:spcPct val="90000"/>
              </a:lnSpc>
              <a:buNone/>
            </a:pPr>
            <a:r>
              <a:rPr lang="en-US" sz="2000" dirty="0">
                <a:solidFill>
                  <a:schemeClr val="tx2"/>
                </a:solidFill>
                <a:latin typeface="Calibri" panose="020F0502020204030204" pitchFamily="34" charset="0"/>
                <a:ea typeface="+mn-ea"/>
                <a:cs typeface="Calibri" panose="020F0502020204030204" pitchFamily="34" charset="0"/>
              </a:rPr>
              <a:t>                   1. Local variable    2. Global variable</a:t>
            </a:r>
          </a:p>
          <a:p>
            <a:pPr marL="0">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Global variables stores session related information</a:t>
            </a:r>
          </a:p>
          <a:p>
            <a:pPr>
              <a:lnSpc>
                <a:spcPct val="90000"/>
              </a:lnSpc>
              <a:buFont typeface="Arial" panose="020B0604020202020204" pitchFamily="34" charset="0"/>
              <a:buChar char="•"/>
            </a:pPr>
            <a:r>
              <a:rPr lang="en-US" sz="2000" dirty="0">
                <a:solidFill>
                  <a:schemeClr val="tx2"/>
                </a:solidFill>
                <a:latin typeface="Calibri" panose="020F0502020204030204" pitchFamily="34" charset="0"/>
                <a:ea typeface="+mn-ea"/>
                <a:cs typeface="Calibri" panose="020F0502020204030204" pitchFamily="34" charset="0"/>
              </a:rPr>
              <a:t>Examples for Local variable : Declare @Id=1001</a:t>
            </a:r>
          </a:p>
          <a:p>
            <a:pPr marL="0" indent="0">
              <a:lnSpc>
                <a:spcPct val="90000"/>
              </a:lnSpc>
              <a:buNone/>
            </a:pPr>
            <a:r>
              <a:rPr lang="en-US" sz="2000" dirty="0">
                <a:solidFill>
                  <a:schemeClr val="tx2"/>
                </a:solidFill>
                <a:latin typeface="Calibri" panose="020F0502020204030204" pitchFamily="34" charset="0"/>
                <a:ea typeface="+mn-ea"/>
                <a:cs typeface="Calibri" panose="020F0502020204030204" pitchFamily="34" charset="0"/>
              </a:rPr>
              <a:t>                       Global variable: @@Version</a:t>
            </a:r>
          </a:p>
        </p:txBody>
      </p:sp>
      <p:pic>
        <p:nvPicPr>
          <p:cNvPr id="1026" name="Picture 2" descr="SQL Variables">
            <a:extLst>
              <a:ext uri="{FF2B5EF4-FFF2-40B4-BE49-F238E27FC236}">
                <a16:creationId xmlns:a16="http://schemas.microsoft.com/office/drawing/2014/main" id="{F08309B3-359A-4AF9-9AB1-F8FE252AFF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4" y="4669277"/>
            <a:ext cx="6894236" cy="154864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0E72937-1CDA-4891-926E-94DB7438E930}"/>
              </a:ext>
            </a:extLst>
          </p:cNvPr>
          <p:cNvSpPr>
            <a:spLocks noGrp="1"/>
          </p:cNvSpPr>
          <p:nvPr>
            <p:ph type="dt" sz="half" idx="14"/>
          </p:nvPr>
        </p:nvSpPr>
        <p:spPr>
          <a:xfrm>
            <a:off x="643467" y="6356350"/>
            <a:ext cx="2937933" cy="365125"/>
          </a:xfrm>
        </p:spPr>
        <p:txBody>
          <a:bodyPr vert="horz" lIns="91440" tIns="45720" rIns="91440" bIns="45720" rtlCol="0" anchor="ctr">
            <a:normAutofit/>
          </a:bodyPr>
          <a:lstStyle/>
          <a:p>
            <a:pPr algn="l">
              <a:spcAft>
                <a:spcPts val="600"/>
              </a:spcAft>
            </a:pPr>
            <a:fld id="{5A648A70-83CF-4E49-9808-06D21AC6D48F}" type="datetime4">
              <a:rPr lang="en-US" sz="1200">
                <a:solidFill>
                  <a:srgbClr val="FFFFFF">
                    <a:alpha val="80000"/>
                  </a:srgbClr>
                </a:solidFill>
                <a:latin typeface="+mn-lt"/>
                <a:cs typeface="+mn-cs"/>
              </a:rPr>
              <a:pPr algn="l">
                <a:spcAft>
                  <a:spcPts val="600"/>
                </a:spcAft>
              </a:pPr>
              <a:t>August 17, 2023</a:t>
            </a:fld>
            <a:endParaRPr lang="en-US" sz="1200">
              <a:solidFill>
                <a:srgbClr val="FFFFFF">
                  <a:alpha val="80000"/>
                </a:srgbClr>
              </a:solidFill>
              <a:latin typeface="+mn-lt"/>
              <a:cs typeface="+mn-cs"/>
            </a:endParaRPr>
          </a:p>
        </p:txBody>
      </p:sp>
      <p:sp>
        <p:nvSpPr>
          <p:cNvPr id="5" name="Footer Placeholder 4">
            <a:extLst>
              <a:ext uri="{FF2B5EF4-FFF2-40B4-BE49-F238E27FC236}">
                <a16:creationId xmlns:a16="http://schemas.microsoft.com/office/drawing/2014/main" id="{9EC591CB-1E92-437F-A66F-043785B2EF2F}"/>
              </a:ext>
            </a:extLst>
          </p:cNvPr>
          <p:cNvSpPr>
            <a:spLocks noGrp="1"/>
          </p:cNvSpPr>
          <p:nvPr>
            <p:ph type="ftr" sz="quarter" idx="15"/>
          </p:nvPr>
        </p:nvSpPr>
        <p:spPr>
          <a:xfrm>
            <a:off x="4654294" y="6356350"/>
            <a:ext cx="5719488" cy="365125"/>
          </a:xfrm>
        </p:spPr>
        <p:txBody>
          <a:bodyPr vert="horz" lIns="91440" tIns="45720" rIns="91440" bIns="45720" rtlCol="0" anchor="ctr">
            <a:normAutofit/>
          </a:bodyPr>
          <a:lstStyle/>
          <a:p>
            <a:pPr>
              <a:spcAft>
                <a:spcPts val="600"/>
              </a:spcAft>
            </a:pPr>
            <a:r>
              <a:rPr lang="en-US" sz="1200" kern="1200">
                <a:solidFill>
                  <a:prstClr val="black">
                    <a:tint val="75000"/>
                  </a:prstClr>
                </a:solidFill>
                <a:latin typeface="+mn-lt"/>
                <a:ea typeface="+mn-ea"/>
                <a:cs typeface="+mn-cs"/>
              </a:rPr>
              <a:t>© 2021 Trellance, Inc. All rights reserved.</a:t>
            </a:r>
          </a:p>
        </p:txBody>
      </p:sp>
      <p:sp>
        <p:nvSpPr>
          <p:cNvPr id="6" name="Slide Number Placeholder 5">
            <a:extLst>
              <a:ext uri="{FF2B5EF4-FFF2-40B4-BE49-F238E27FC236}">
                <a16:creationId xmlns:a16="http://schemas.microsoft.com/office/drawing/2014/main" id="{B120F57F-3B4E-4CF1-AB76-D9DE14F28DCA}"/>
              </a:ext>
            </a:extLst>
          </p:cNvPr>
          <p:cNvSpPr>
            <a:spLocks noGrp="1"/>
          </p:cNvSpPr>
          <p:nvPr>
            <p:ph type="sldNum" sz="quarter" idx="16"/>
          </p:nvPr>
        </p:nvSpPr>
        <p:spPr>
          <a:xfrm>
            <a:off x="10534650" y="6356350"/>
            <a:ext cx="819150" cy="365125"/>
          </a:xfrm>
        </p:spPr>
        <p:txBody>
          <a:bodyPr vert="horz" lIns="91440" tIns="45720" rIns="91440" bIns="45720" rtlCol="0" anchor="ctr">
            <a:normAutofit/>
          </a:bodyPr>
          <a:lstStyle/>
          <a:p>
            <a:pPr>
              <a:spcAft>
                <a:spcPts val="600"/>
              </a:spcAft>
            </a:pPr>
            <a:fld id="{2533969A-88D7-D043-9145-D433A02B4603}" type="slidenum">
              <a:rPr lang="en-US">
                <a:solidFill>
                  <a:prstClr val="black">
                    <a:tint val="75000"/>
                  </a:prstClr>
                </a:solidFill>
                <a:latin typeface="+mn-lt"/>
                <a:cs typeface="+mn-cs"/>
              </a:rPr>
              <a:pPr>
                <a:spcAft>
                  <a:spcPts val="600"/>
                </a:spcAft>
              </a:pPr>
              <a:t>5</a:t>
            </a:fld>
            <a:endParaRPr lang="en-US">
              <a:solidFill>
                <a:prstClr val="black">
                  <a:tint val="75000"/>
                </a:prstClr>
              </a:solidFill>
              <a:latin typeface="+mn-lt"/>
              <a:cs typeface="+mn-cs"/>
            </a:endParaRPr>
          </a:p>
        </p:txBody>
      </p:sp>
    </p:spTree>
    <p:extLst>
      <p:ext uri="{BB962C8B-B14F-4D97-AF65-F5344CB8AC3E}">
        <p14:creationId xmlns:p14="http://schemas.microsoft.com/office/powerpoint/2010/main" val="4126615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DA73D8-E2C3-3445-0377-612A190B1353}"/>
              </a:ext>
            </a:extLst>
          </p:cNvPr>
          <p:cNvSpPr>
            <a:spLocks noGrp="1"/>
          </p:cNvSpPr>
          <p:nvPr>
            <p:ph sz="quarter" idx="13"/>
          </p:nvPr>
        </p:nvSpPr>
        <p:spPr>
          <a:xfrm>
            <a:off x="548640" y="1208314"/>
            <a:ext cx="10687175" cy="4991318"/>
          </a:xfrm>
        </p:spPr>
        <p:txBody>
          <a:bodyPr/>
          <a:lstStyle/>
          <a:p>
            <a:pPr marL="0" indent="0">
              <a:buNone/>
            </a:pPr>
            <a:r>
              <a:rPr lang="en-US" dirty="0"/>
              <a:t>Example :</a:t>
            </a:r>
          </a:p>
          <a:p>
            <a:pPr marL="0" indent="0">
              <a:buNone/>
            </a:pPr>
            <a:r>
              <a:rPr lang="en-US" dirty="0"/>
              <a:t> </a:t>
            </a:r>
          </a:p>
        </p:txBody>
      </p:sp>
      <p:sp>
        <p:nvSpPr>
          <p:cNvPr id="3" name="Title 2">
            <a:extLst>
              <a:ext uri="{FF2B5EF4-FFF2-40B4-BE49-F238E27FC236}">
                <a16:creationId xmlns:a16="http://schemas.microsoft.com/office/drawing/2014/main" id="{DFBB716E-6829-5506-7774-8FC6E6814E36}"/>
              </a:ext>
            </a:extLst>
          </p:cNvPr>
          <p:cNvSpPr>
            <a:spLocks noGrp="1"/>
          </p:cNvSpPr>
          <p:nvPr>
            <p:ph type="title"/>
          </p:nvPr>
        </p:nvSpPr>
        <p:spPr>
          <a:xfrm>
            <a:off x="548640" y="391887"/>
            <a:ext cx="10687175" cy="457199"/>
          </a:xfrm>
        </p:spPr>
        <p:txBody>
          <a:bodyPr/>
          <a:lstStyle/>
          <a:p>
            <a:r>
              <a:rPr lang="en-US" dirty="0"/>
              <a:t>Input Parameter</a:t>
            </a:r>
          </a:p>
        </p:txBody>
      </p:sp>
      <p:sp>
        <p:nvSpPr>
          <p:cNvPr id="4" name="Date Placeholder 3">
            <a:extLst>
              <a:ext uri="{FF2B5EF4-FFF2-40B4-BE49-F238E27FC236}">
                <a16:creationId xmlns:a16="http://schemas.microsoft.com/office/drawing/2014/main" id="{36AB02DF-4BF8-FD75-6EB5-B057395699B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818F6E5-94F8-88EC-AC45-9F5291515D6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27B72AA-43B0-9005-52CB-29C3C28688AE}"/>
              </a:ext>
            </a:extLst>
          </p:cNvPr>
          <p:cNvSpPr>
            <a:spLocks noGrp="1"/>
          </p:cNvSpPr>
          <p:nvPr>
            <p:ph type="sldNum" sz="quarter" idx="16"/>
          </p:nvPr>
        </p:nvSpPr>
        <p:spPr/>
        <p:txBody>
          <a:bodyPr/>
          <a:lstStyle/>
          <a:p>
            <a:fld id="{2533969A-88D7-D043-9145-D433A02B4603}" type="slidenum">
              <a:rPr lang="en-US" smtClean="0"/>
              <a:pPr/>
              <a:t>50</a:t>
            </a:fld>
            <a:endParaRPr lang="en-US" dirty="0"/>
          </a:p>
        </p:txBody>
      </p:sp>
      <p:sp>
        <p:nvSpPr>
          <p:cNvPr id="7" name="TextBox 6">
            <a:extLst>
              <a:ext uri="{FF2B5EF4-FFF2-40B4-BE49-F238E27FC236}">
                <a16:creationId xmlns:a16="http://schemas.microsoft.com/office/drawing/2014/main" id="{95E6046D-13E6-6505-E838-868DBD462A09}"/>
              </a:ext>
            </a:extLst>
          </p:cNvPr>
          <p:cNvSpPr txBox="1"/>
          <p:nvPr/>
        </p:nvSpPr>
        <p:spPr>
          <a:xfrm>
            <a:off x="5475514" y="849087"/>
            <a:ext cx="5760301" cy="3139321"/>
          </a:xfrm>
          <a:prstGeom prst="rect">
            <a:avLst/>
          </a:prstGeom>
          <a:noFill/>
        </p:spPr>
        <p:txBody>
          <a:bodyPr wrap="square" rtlCol="0">
            <a:spAutoFit/>
          </a:bodyPr>
          <a:lstStyle/>
          <a:p>
            <a:r>
              <a:rPr lang="en-US" dirty="0"/>
              <a:t>CREATE PROCEDURE </a:t>
            </a:r>
            <a:r>
              <a:rPr lang="en-US" dirty="0" err="1"/>
              <a:t>uspUpdateEmpSalary</a:t>
            </a:r>
            <a:endParaRPr lang="en-US" dirty="0"/>
          </a:p>
          <a:p>
            <a:r>
              <a:rPr lang="en-US" dirty="0"/>
              <a:t>(</a:t>
            </a:r>
          </a:p>
          <a:p>
            <a:r>
              <a:rPr lang="en-US" dirty="0"/>
              <a:t>     @empId int</a:t>
            </a:r>
          </a:p>
          <a:p>
            <a:r>
              <a:rPr lang="en-US" dirty="0"/>
              <a:t>     ,@salary money</a:t>
            </a:r>
          </a:p>
          <a:p>
            <a:r>
              <a:rPr lang="en-US" dirty="0"/>
              <a:t>)</a:t>
            </a:r>
          </a:p>
          <a:p>
            <a:r>
              <a:rPr lang="en-US" dirty="0"/>
              <a:t>AS</a:t>
            </a:r>
          </a:p>
          <a:p>
            <a:r>
              <a:rPr lang="en-US" dirty="0"/>
              <a:t>BEGIN</a:t>
            </a:r>
          </a:p>
          <a:p>
            <a:r>
              <a:rPr lang="en-US" dirty="0"/>
              <a:t>    UPDATE </a:t>
            </a:r>
            <a:r>
              <a:rPr lang="en-US" dirty="0" err="1"/>
              <a:t>dbo.Employee</a:t>
            </a:r>
            <a:endParaRPr lang="en-US" dirty="0"/>
          </a:p>
          <a:p>
            <a:r>
              <a:rPr lang="en-US" dirty="0"/>
              <a:t>    SET Salary = @salary</a:t>
            </a:r>
          </a:p>
          <a:p>
            <a:r>
              <a:rPr lang="en-US" dirty="0"/>
              <a:t>    WHERE </a:t>
            </a:r>
            <a:r>
              <a:rPr lang="en-US" dirty="0" err="1"/>
              <a:t>EmployeeID</a:t>
            </a:r>
            <a:r>
              <a:rPr lang="en-US" dirty="0"/>
              <a:t> = @empId</a:t>
            </a:r>
          </a:p>
          <a:p>
            <a:r>
              <a:rPr lang="en-US" dirty="0"/>
              <a:t>END</a:t>
            </a:r>
          </a:p>
        </p:txBody>
      </p:sp>
      <p:sp>
        <p:nvSpPr>
          <p:cNvPr id="10" name="TextBox 9">
            <a:extLst>
              <a:ext uri="{FF2B5EF4-FFF2-40B4-BE49-F238E27FC236}">
                <a16:creationId xmlns:a16="http://schemas.microsoft.com/office/drawing/2014/main" id="{54DBAC60-056A-7187-E41A-6902E92854F3}"/>
              </a:ext>
            </a:extLst>
          </p:cNvPr>
          <p:cNvSpPr txBox="1"/>
          <p:nvPr/>
        </p:nvSpPr>
        <p:spPr>
          <a:xfrm>
            <a:off x="1654629" y="4800600"/>
            <a:ext cx="7217228" cy="923330"/>
          </a:xfrm>
          <a:prstGeom prst="rect">
            <a:avLst/>
          </a:prstGeom>
          <a:noFill/>
        </p:spPr>
        <p:txBody>
          <a:bodyPr wrap="square" rtlCol="0">
            <a:spAutoFit/>
          </a:bodyPr>
          <a:lstStyle/>
          <a:p>
            <a:r>
              <a:rPr lang="en-US" dirty="0"/>
              <a:t>EXEC </a:t>
            </a:r>
            <a:r>
              <a:rPr lang="en-US" dirty="0" err="1"/>
              <a:t>dbo.uspUpdateEmpSalary</a:t>
            </a:r>
            <a:r>
              <a:rPr lang="en-US" dirty="0"/>
              <a:t> @EmpId = 4, @Salary = 25000</a:t>
            </a:r>
          </a:p>
          <a:p>
            <a:r>
              <a:rPr lang="en-US" dirty="0"/>
              <a:t>-- or</a:t>
            </a:r>
          </a:p>
          <a:p>
            <a:r>
              <a:rPr lang="en-US" dirty="0"/>
              <a:t>EXEC </a:t>
            </a:r>
            <a:r>
              <a:rPr lang="en-US" dirty="0" err="1"/>
              <a:t>dbo.uspUpdateEmpSalary</a:t>
            </a:r>
            <a:r>
              <a:rPr lang="en-US" dirty="0"/>
              <a:t> 4, 25000</a:t>
            </a:r>
          </a:p>
        </p:txBody>
      </p:sp>
      <p:sp>
        <p:nvSpPr>
          <p:cNvPr id="12" name="TextBox 11">
            <a:extLst>
              <a:ext uri="{FF2B5EF4-FFF2-40B4-BE49-F238E27FC236}">
                <a16:creationId xmlns:a16="http://schemas.microsoft.com/office/drawing/2014/main" id="{D5281074-FFF1-965C-78EF-312059EBE34F}"/>
              </a:ext>
            </a:extLst>
          </p:cNvPr>
          <p:cNvSpPr txBox="1"/>
          <p:nvPr/>
        </p:nvSpPr>
        <p:spPr>
          <a:xfrm>
            <a:off x="914400" y="4354286"/>
            <a:ext cx="4419600" cy="369332"/>
          </a:xfrm>
          <a:prstGeom prst="rect">
            <a:avLst/>
          </a:prstGeom>
          <a:noFill/>
        </p:spPr>
        <p:txBody>
          <a:bodyPr wrap="square" rtlCol="0">
            <a:spAutoFit/>
          </a:bodyPr>
          <a:lstStyle/>
          <a:p>
            <a:r>
              <a:rPr lang="en-US" b="1" dirty="0"/>
              <a:t>Calling the above procedure</a:t>
            </a:r>
          </a:p>
        </p:txBody>
      </p:sp>
    </p:spTree>
    <p:extLst>
      <p:ext uri="{BB962C8B-B14F-4D97-AF65-F5344CB8AC3E}">
        <p14:creationId xmlns:p14="http://schemas.microsoft.com/office/powerpoint/2010/main" val="1609114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6FF2F-B242-7641-E0AF-C05BBE42459E}"/>
              </a:ext>
            </a:extLst>
          </p:cNvPr>
          <p:cNvSpPr>
            <a:spLocks noGrp="1"/>
          </p:cNvSpPr>
          <p:nvPr>
            <p:ph sz="quarter" idx="13"/>
          </p:nvPr>
        </p:nvSpPr>
        <p:spPr>
          <a:xfrm>
            <a:off x="548640" y="1208314"/>
            <a:ext cx="10687175" cy="4991318"/>
          </a:xfrm>
        </p:spPr>
        <p:txBody>
          <a:bodyPr/>
          <a:lstStyle/>
          <a:p>
            <a:r>
              <a:rPr lang="en-US" sz="2000" b="0" i="0" dirty="0">
                <a:solidFill>
                  <a:srgbClr val="181717"/>
                </a:solidFill>
                <a:effectLst/>
                <a:latin typeface="Verdana" panose="020B0604030504040204" pitchFamily="34" charset="0"/>
              </a:rPr>
              <a:t>The OUTPUT parameter is used when you want to return some value from the stored procedure. The calling program must also use the OUTPUT keyword while executing the procedure.</a:t>
            </a:r>
          </a:p>
          <a:p>
            <a:r>
              <a:rPr lang="en-US" sz="2000" dirty="0">
                <a:solidFill>
                  <a:srgbClr val="181717"/>
                </a:solidFill>
                <a:latin typeface="Verdana" panose="020B0604030504040204" pitchFamily="34" charset="0"/>
              </a:rPr>
              <a:t>Example :                   </a:t>
            </a:r>
          </a:p>
          <a:p>
            <a:pPr marL="0" indent="0">
              <a:buNone/>
            </a:pPr>
            <a:r>
              <a:rPr lang="en-US" sz="2000" dirty="0">
                <a:solidFill>
                  <a:srgbClr val="181717"/>
                </a:solidFill>
                <a:latin typeface="Verdana" panose="020B0604030504040204" pitchFamily="34" charset="0"/>
              </a:rPr>
              <a:t>                                                 </a:t>
            </a:r>
            <a:endParaRPr lang="en-US" sz="2000" dirty="0"/>
          </a:p>
        </p:txBody>
      </p:sp>
      <p:sp>
        <p:nvSpPr>
          <p:cNvPr id="3" name="Title 2">
            <a:extLst>
              <a:ext uri="{FF2B5EF4-FFF2-40B4-BE49-F238E27FC236}">
                <a16:creationId xmlns:a16="http://schemas.microsoft.com/office/drawing/2014/main" id="{DDACAFFB-3D3B-222C-8EDB-EAC9184AA761}"/>
              </a:ext>
            </a:extLst>
          </p:cNvPr>
          <p:cNvSpPr>
            <a:spLocks noGrp="1"/>
          </p:cNvSpPr>
          <p:nvPr>
            <p:ph type="title"/>
          </p:nvPr>
        </p:nvSpPr>
        <p:spPr>
          <a:xfrm>
            <a:off x="548640" y="488561"/>
            <a:ext cx="10687175" cy="610896"/>
          </a:xfrm>
        </p:spPr>
        <p:txBody>
          <a:bodyPr/>
          <a:lstStyle/>
          <a:p>
            <a:r>
              <a:rPr lang="en-US" dirty="0"/>
              <a:t>Output Parameters</a:t>
            </a:r>
          </a:p>
        </p:txBody>
      </p:sp>
      <p:sp>
        <p:nvSpPr>
          <p:cNvPr id="4" name="Date Placeholder 3">
            <a:extLst>
              <a:ext uri="{FF2B5EF4-FFF2-40B4-BE49-F238E27FC236}">
                <a16:creationId xmlns:a16="http://schemas.microsoft.com/office/drawing/2014/main" id="{02E64652-D10C-2D84-CD90-257C7D03F61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2E042E4-32A4-9C0C-C124-65F2FBA58FC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856BE7F-B032-A0F2-F0DD-A24BBEEBA073}"/>
              </a:ext>
            </a:extLst>
          </p:cNvPr>
          <p:cNvSpPr>
            <a:spLocks noGrp="1"/>
          </p:cNvSpPr>
          <p:nvPr>
            <p:ph type="sldNum" sz="quarter" idx="16"/>
          </p:nvPr>
        </p:nvSpPr>
        <p:spPr/>
        <p:txBody>
          <a:bodyPr/>
          <a:lstStyle/>
          <a:p>
            <a:fld id="{2533969A-88D7-D043-9145-D433A02B4603}" type="slidenum">
              <a:rPr lang="en-US" smtClean="0"/>
              <a:pPr/>
              <a:t>51</a:t>
            </a:fld>
            <a:endParaRPr lang="en-US" dirty="0"/>
          </a:p>
        </p:txBody>
      </p:sp>
      <p:sp>
        <p:nvSpPr>
          <p:cNvPr id="7" name="TextBox 6">
            <a:extLst>
              <a:ext uri="{FF2B5EF4-FFF2-40B4-BE49-F238E27FC236}">
                <a16:creationId xmlns:a16="http://schemas.microsoft.com/office/drawing/2014/main" id="{1360B8AD-5326-71DA-E05B-BFA3310A0ABC}"/>
              </a:ext>
            </a:extLst>
          </p:cNvPr>
          <p:cNvSpPr txBox="1"/>
          <p:nvPr/>
        </p:nvSpPr>
        <p:spPr>
          <a:xfrm>
            <a:off x="6607629" y="2471057"/>
            <a:ext cx="4628186" cy="2585323"/>
          </a:xfrm>
          <a:prstGeom prst="rect">
            <a:avLst/>
          </a:prstGeom>
          <a:noFill/>
        </p:spPr>
        <p:txBody>
          <a:bodyPr wrap="square" rtlCol="0">
            <a:spAutoFit/>
          </a:bodyPr>
          <a:lstStyle/>
          <a:p>
            <a:r>
              <a:rPr lang="en-US" dirty="0"/>
              <a:t>CREATE PROCEDURE </a:t>
            </a:r>
            <a:r>
              <a:rPr lang="en-US" dirty="0" err="1"/>
              <a:t>uspGetManagerID</a:t>
            </a:r>
            <a:r>
              <a:rPr lang="en-US" dirty="0"/>
              <a:t>  </a:t>
            </a:r>
          </a:p>
          <a:p>
            <a:r>
              <a:rPr lang="en-US" dirty="0"/>
              <a:t>   @empId int,  </a:t>
            </a:r>
          </a:p>
          <a:p>
            <a:r>
              <a:rPr lang="en-US" dirty="0"/>
              <a:t>   @managerId int OUTPUT  </a:t>
            </a:r>
          </a:p>
          <a:p>
            <a:r>
              <a:rPr lang="en-US" dirty="0"/>
              <a:t>AS  </a:t>
            </a:r>
          </a:p>
          <a:p>
            <a:r>
              <a:rPr lang="en-US" dirty="0"/>
              <a:t>BEGIN  </a:t>
            </a:r>
          </a:p>
          <a:p>
            <a:r>
              <a:rPr lang="en-US" dirty="0"/>
              <a:t>   SELECT @managerId = </a:t>
            </a:r>
            <a:r>
              <a:rPr lang="en-US" dirty="0" err="1"/>
              <a:t>ManagerID</a:t>
            </a:r>
            <a:endParaRPr lang="en-US" dirty="0"/>
          </a:p>
          <a:p>
            <a:r>
              <a:rPr lang="en-US" dirty="0"/>
              <a:t>   FROM </a:t>
            </a:r>
            <a:r>
              <a:rPr lang="en-US" dirty="0" err="1"/>
              <a:t>dbo.Employee</a:t>
            </a:r>
            <a:endParaRPr lang="en-US" dirty="0"/>
          </a:p>
          <a:p>
            <a:r>
              <a:rPr lang="en-US" dirty="0"/>
              <a:t>   WHERE </a:t>
            </a:r>
            <a:r>
              <a:rPr lang="en-US" dirty="0" err="1"/>
              <a:t>EmployeeID</a:t>
            </a:r>
            <a:r>
              <a:rPr lang="en-US" dirty="0"/>
              <a:t> = @empId  </a:t>
            </a:r>
          </a:p>
          <a:p>
            <a:r>
              <a:rPr lang="en-US" dirty="0"/>
              <a:t>END</a:t>
            </a:r>
          </a:p>
        </p:txBody>
      </p:sp>
      <p:sp>
        <p:nvSpPr>
          <p:cNvPr id="9" name="TextBox 8">
            <a:extLst>
              <a:ext uri="{FF2B5EF4-FFF2-40B4-BE49-F238E27FC236}">
                <a16:creationId xmlns:a16="http://schemas.microsoft.com/office/drawing/2014/main" id="{4032BE8B-69E7-1532-D039-14E660D3F16A}"/>
              </a:ext>
            </a:extLst>
          </p:cNvPr>
          <p:cNvSpPr txBox="1"/>
          <p:nvPr/>
        </p:nvSpPr>
        <p:spPr>
          <a:xfrm>
            <a:off x="696686" y="4495800"/>
            <a:ext cx="5170714" cy="1754326"/>
          </a:xfrm>
          <a:prstGeom prst="rect">
            <a:avLst/>
          </a:prstGeom>
          <a:noFill/>
        </p:spPr>
        <p:txBody>
          <a:bodyPr wrap="square" rtlCol="0">
            <a:spAutoFit/>
          </a:bodyPr>
          <a:lstStyle/>
          <a:p>
            <a:r>
              <a:rPr lang="en-US" dirty="0"/>
              <a:t>DECLARE @managerID int</a:t>
            </a:r>
          </a:p>
          <a:p>
            <a:endParaRPr lang="en-US" dirty="0"/>
          </a:p>
          <a:p>
            <a:r>
              <a:rPr lang="en-US" dirty="0"/>
              <a:t>EXECUTE </a:t>
            </a:r>
            <a:r>
              <a:rPr lang="en-US" dirty="0" err="1"/>
              <a:t>uspGetManagerID</a:t>
            </a:r>
            <a:r>
              <a:rPr lang="en-US" dirty="0"/>
              <a:t> @empId = 2, @managerId OUTPUT</a:t>
            </a:r>
          </a:p>
          <a:p>
            <a:endParaRPr lang="en-US" dirty="0"/>
          </a:p>
          <a:p>
            <a:r>
              <a:rPr lang="en-US" dirty="0"/>
              <a:t>PRINT @managerId</a:t>
            </a:r>
          </a:p>
        </p:txBody>
      </p:sp>
      <p:sp>
        <p:nvSpPr>
          <p:cNvPr id="10" name="TextBox 9">
            <a:extLst>
              <a:ext uri="{FF2B5EF4-FFF2-40B4-BE49-F238E27FC236}">
                <a16:creationId xmlns:a16="http://schemas.microsoft.com/office/drawing/2014/main" id="{23906D7C-C99E-2E15-FF36-994371536A9C}"/>
              </a:ext>
            </a:extLst>
          </p:cNvPr>
          <p:cNvSpPr txBox="1"/>
          <p:nvPr/>
        </p:nvSpPr>
        <p:spPr>
          <a:xfrm>
            <a:off x="783771" y="3929743"/>
            <a:ext cx="3222172" cy="369332"/>
          </a:xfrm>
          <a:prstGeom prst="rect">
            <a:avLst/>
          </a:prstGeom>
          <a:noFill/>
        </p:spPr>
        <p:txBody>
          <a:bodyPr wrap="square" rtlCol="0">
            <a:spAutoFit/>
          </a:bodyPr>
          <a:lstStyle/>
          <a:p>
            <a:r>
              <a:rPr lang="en-US" dirty="0"/>
              <a:t>Calling the procedure :</a:t>
            </a:r>
          </a:p>
        </p:txBody>
      </p:sp>
    </p:spTree>
    <p:extLst>
      <p:ext uri="{BB962C8B-B14F-4D97-AF65-F5344CB8AC3E}">
        <p14:creationId xmlns:p14="http://schemas.microsoft.com/office/powerpoint/2010/main" val="2809527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148FD4-74B3-4723-47C1-2C265D1BC591}"/>
              </a:ext>
            </a:extLst>
          </p:cNvPr>
          <p:cNvSpPr>
            <a:spLocks noGrp="1"/>
          </p:cNvSpPr>
          <p:nvPr>
            <p:ph sz="quarter" idx="13"/>
          </p:nvPr>
        </p:nvSpPr>
        <p:spPr>
          <a:xfrm>
            <a:off x="548640" y="1045029"/>
            <a:ext cx="10687175" cy="5352985"/>
          </a:xfrm>
        </p:spPr>
        <p:txBody>
          <a:bodyPr/>
          <a:lstStyle/>
          <a:p>
            <a:pPr algn="just"/>
            <a:r>
              <a:rPr lang="en-US" sz="2000" b="0" i="0" dirty="0">
                <a:solidFill>
                  <a:srgbClr val="181717"/>
                </a:solidFill>
                <a:effectLst/>
                <a:latin typeface="Georgia" panose="02040502050405020303" pitchFamily="18" charset="0"/>
              </a:rPr>
              <a:t>It allows you to skip the parameters that have default values when calling a stored procedure.</a:t>
            </a:r>
          </a:p>
          <a:p>
            <a:pPr algn="just"/>
            <a:r>
              <a:rPr lang="en-US" sz="2000" b="0" i="0" dirty="0">
                <a:solidFill>
                  <a:srgbClr val="181717"/>
                </a:solidFill>
                <a:effectLst/>
                <a:latin typeface="Georgia" panose="02040502050405020303" pitchFamily="18" charset="0"/>
              </a:rPr>
              <a:t>The default value is used when no value is passed to the parameter or when the DEFAULT keyword is specified as the value in the procedure call.</a:t>
            </a:r>
          </a:p>
          <a:p>
            <a:pPr algn="just"/>
            <a:r>
              <a:rPr lang="en-US" sz="2000" dirty="0">
                <a:solidFill>
                  <a:srgbClr val="181717"/>
                </a:solidFill>
                <a:latin typeface="Georgia" panose="02040502050405020303" pitchFamily="18" charset="0"/>
              </a:rPr>
              <a:t>Example :</a:t>
            </a:r>
            <a:endParaRPr lang="en-US" sz="2000" b="0" i="0" dirty="0">
              <a:solidFill>
                <a:srgbClr val="181717"/>
              </a:solidFill>
              <a:effectLst/>
              <a:latin typeface="Georgia" panose="02040502050405020303" pitchFamily="18" charset="0"/>
            </a:endParaRPr>
          </a:p>
          <a:p>
            <a:pPr marL="0" indent="0">
              <a:buNone/>
            </a:pPr>
            <a:endParaRPr lang="en-US" sz="1000" dirty="0"/>
          </a:p>
        </p:txBody>
      </p:sp>
      <p:sp>
        <p:nvSpPr>
          <p:cNvPr id="3" name="Title 2">
            <a:extLst>
              <a:ext uri="{FF2B5EF4-FFF2-40B4-BE49-F238E27FC236}">
                <a16:creationId xmlns:a16="http://schemas.microsoft.com/office/drawing/2014/main" id="{E30FD5AA-6FDF-7C02-E94C-E35D4B79F033}"/>
              </a:ext>
            </a:extLst>
          </p:cNvPr>
          <p:cNvSpPr>
            <a:spLocks noGrp="1"/>
          </p:cNvSpPr>
          <p:nvPr>
            <p:ph type="title"/>
          </p:nvPr>
        </p:nvSpPr>
        <p:spPr>
          <a:xfrm>
            <a:off x="548640" y="488561"/>
            <a:ext cx="10687175" cy="556468"/>
          </a:xfrm>
        </p:spPr>
        <p:txBody>
          <a:bodyPr/>
          <a:lstStyle/>
          <a:p>
            <a:r>
              <a:rPr lang="en-US" dirty="0"/>
              <a:t>Optional Parameter</a:t>
            </a:r>
          </a:p>
        </p:txBody>
      </p:sp>
      <p:sp>
        <p:nvSpPr>
          <p:cNvPr id="4" name="Date Placeholder 3">
            <a:extLst>
              <a:ext uri="{FF2B5EF4-FFF2-40B4-BE49-F238E27FC236}">
                <a16:creationId xmlns:a16="http://schemas.microsoft.com/office/drawing/2014/main" id="{4232A9ED-170A-C2F5-8877-C734490C41F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D96C924-62D4-9705-ED81-CC393AB2B35B}"/>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FDB53973-3831-BD8B-1AB1-4940E55B6322}"/>
              </a:ext>
            </a:extLst>
          </p:cNvPr>
          <p:cNvSpPr>
            <a:spLocks noGrp="1"/>
          </p:cNvSpPr>
          <p:nvPr>
            <p:ph type="sldNum" sz="quarter" idx="16"/>
          </p:nvPr>
        </p:nvSpPr>
        <p:spPr/>
        <p:txBody>
          <a:bodyPr/>
          <a:lstStyle/>
          <a:p>
            <a:fld id="{2533969A-88D7-D043-9145-D433A02B4603}" type="slidenum">
              <a:rPr lang="en-US" smtClean="0"/>
              <a:pPr/>
              <a:t>52</a:t>
            </a:fld>
            <a:endParaRPr lang="en-US" dirty="0"/>
          </a:p>
        </p:txBody>
      </p:sp>
      <p:sp>
        <p:nvSpPr>
          <p:cNvPr id="9" name="TextBox 8">
            <a:extLst>
              <a:ext uri="{FF2B5EF4-FFF2-40B4-BE49-F238E27FC236}">
                <a16:creationId xmlns:a16="http://schemas.microsoft.com/office/drawing/2014/main" id="{8DFD6FEA-5169-938B-E988-144ACA1E0772}"/>
              </a:ext>
            </a:extLst>
          </p:cNvPr>
          <p:cNvSpPr txBox="1"/>
          <p:nvPr/>
        </p:nvSpPr>
        <p:spPr>
          <a:xfrm>
            <a:off x="5148943" y="2569029"/>
            <a:ext cx="5704114" cy="3139321"/>
          </a:xfrm>
          <a:prstGeom prst="rect">
            <a:avLst/>
          </a:prstGeom>
          <a:noFill/>
        </p:spPr>
        <p:txBody>
          <a:bodyPr wrap="square" rtlCol="0">
            <a:spAutoFit/>
          </a:bodyPr>
          <a:lstStyle/>
          <a:p>
            <a:r>
              <a:rPr lang="en-US" dirty="0"/>
              <a:t>CREATE PROCEDURE </a:t>
            </a:r>
            <a:r>
              <a:rPr lang="en-US" dirty="0" err="1"/>
              <a:t>uspUpdateEmpSalary</a:t>
            </a:r>
            <a:endParaRPr lang="en-US" dirty="0"/>
          </a:p>
          <a:p>
            <a:r>
              <a:rPr lang="en-US" dirty="0"/>
              <a:t>(</a:t>
            </a:r>
          </a:p>
          <a:p>
            <a:r>
              <a:rPr lang="en-US" dirty="0"/>
              <a:t>     @empId int</a:t>
            </a:r>
          </a:p>
          <a:p>
            <a:r>
              <a:rPr lang="en-US" dirty="0"/>
              <a:t>     ,@salary money = 1000</a:t>
            </a:r>
          </a:p>
          <a:p>
            <a:r>
              <a:rPr lang="en-US" dirty="0"/>
              <a:t>)</a:t>
            </a:r>
          </a:p>
          <a:p>
            <a:r>
              <a:rPr lang="en-US" dirty="0"/>
              <a:t>AS</a:t>
            </a:r>
          </a:p>
          <a:p>
            <a:r>
              <a:rPr lang="en-US" dirty="0"/>
              <a:t>BEGIN</a:t>
            </a:r>
          </a:p>
          <a:p>
            <a:r>
              <a:rPr lang="en-US" dirty="0"/>
              <a:t>    UPDATE </a:t>
            </a:r>
            <a:r>
              <a:rPr lang="en-US" dirty="0" err="1"/>
              <a:t>dbo.Employee</a:t>
            </a:r>
            <a:endParaRPr lang="en-US" dirty="0"/>
          </a:p>
          <a:p>
            <a:r>
              <a:rPr lang="en-US" dirty="0"/>
              <a:t>    SET Salary = @salary</a:t>
            </a:r>
          </a:p>
          <a:p>
            <a:r>
              <a:rPr lang="en-US" dirty="0"/>
              <a:t>    WHERE </a:t>
            </a:r>
            <a:r>
              <a:rPr lang="en-US" dirty="0" err="1"/>
              <a:t>EmployeeID</a:t>
            </a:r>
            <a:r>
              <a:rPr lang="en-US" dirty="0"/>
              <a:t> = @empId</a:t>
            </a:r>
          </a:p>
          <a:p>
            <a:r>
              <a:rPr lang="en-US" dirty="0"/>
              <a:t>END</a:t>
            </a:r>
          </a:p>
        </p:txBody>
      </p:sp>
      <p:sp>
        <p:nvSpPr>
          <p:cNvPr id="14" name="TextBox 13">
            <a:extLst>
              <a:ext uri="{FF2B5EF4-FFF2-40B4-BE49-F238E27FC236}">
                <a16:creationId xmlns:a16="http://schemas.microsoft.com/office/drawing/2014/main" id="{31B600AE-3781-2158-C620-97B2C72E62F6}"/>
              </a:ext>
            </a:extLst>
          </p:cNvPr>
          <p:cNvSpPr txBox="1"/>
          <p:nvPr/>
        </p:nvSpPr>
        <p:spPr>
          <a:xfrm>
            <a:off x="816429" y="5878286"/>
            <a:ext cx="4114800" cy="369332"/>
          </a:xfrm>
          <a:prstGeom prst="rect">
            <a:avLst/>
          </a:prstGeom>
          <a:noFill/>
        </p:spPr>
        <p:txBody>
          <a:bodyPr wrap="square" rtlCol="0">
            <a:spAutoFit/>
          </a:bodyPr>
          <a:lstStyle/>
          <a:p>
            <a:r>
              <a:rPr lang="en-US" dirty="0"/>
              <a:t>EXEC </a:t>
            </a:r>
            <a:r>
              <a:rPr lang="en-US" dirty="0" err="1"/>
              <a:t>uspUpdateEmpSalary</a:t>
            </a:r>
            <a:r>
              <a:rPr lang="en-US" dirty="0"/>
              <a:t> 4</a:t>
            </a:r>
          </a:p>
        </p:txBody>
      </p:sp>
    </p:spTree>
    <p:extLst>
      <p:ext uri="{BB962C8B-B14F-4D97-AF65-F5344CB8AC3E}">
        <p14:creationId xmlns:p14="http://schemas.microsoft.com/office/powerpoint/2010/main" val="2819557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E4E55B-F012-63D8-B394-3CD90AFF3DE2}"/>
              </a:ext>
            </a:extLst>
          </p:cNvPr>
          <p:cNvSpPr>
            <a:spLocks noGrp="1"/>
          </p:cNvSpPr>
          <p:nvPr>
            <p:ph sz="quarter" idx="13"/>
          </p:nvPr>
        </p:nvSpPr>
        <p:spPr>
          <a:xfrm>
            <a:off x="548640" y="1402672"/>
            <a:ext cx="10687175" cy="4796960"/>
          </a:xfrm>
        </p:spPr>
        <p:txBody>
          <a:bodyPr/>
          <a:lstStyle/>
          <a:p>
            <a:pPr marL="0" indent="0">
              <a:buNone/>
            </a:pPr>
            <a:r>
              <a:rPr lang="en-US" sz="2000" dirty="0">
                <a:latin typeface="Georgia" panose="02040502050405020303" pitchFamily="18" charset="0"/>
              </a:rPr>
              <a:t> </a:t>
            </a:r>
            <a:r>
              <a:rPr lang="en-US" sz="2000" b="0" i="0" dirty="0">
                <a:solidFill>
                  <a:srgbClr val="333333"/>
                </a:solidFill>
                <a:effectLst/>
                <a:latin typeface="Georgia" panose="02040502050405020303" pitchFamily="18" charset="0"/>
              </a:rPr>
              <a:t> </a:t>
            </a:r>
          </a:p>
          <a:p>
            <a:pPr>
              <a:buFont typeface="Arial" panose="020B0604020202020204" pitchFamily="34" charset="0"/>
              <a:buChar char="•"/>
            </a:pPr>
            <a:r>
              <a:rPr lang="en-US" sz="2000" b="0" i="0" dirty="0">
                <a:solidFill>
                  <a:srgbClr val="333333"/>
                </a:solidFill>
                <a:effectLst/>
                <a:latin typeface="Georgia" panose="02040502050405020303" pitchFamily="18" charset="0"/>
              </a:rPr>
              <a:t>This statement prevents the message that displays the number of rows affected by SQL queries from being shown. </a:t>
            </a:r>
          </a:p>
          <a:p>
            <a:pPr>
              <a:buFont typeface="Arial" panose="020B0604020202020204" pitchFamily="34" charset="0"/>
              <a:buChar char="•"/>
            </a:pPr>
            <a:r>
              <a:rPr lang="en-US" sz="2000" b="0" i="0" dirty="0">
                <a:solidFill>
                  <a:srgbClr val="333333"/>
                </a:solidFill>
                <a:effectLst/>
                <a:latin typeface="Georgia" panose="02040502050405020303" pitchFamily="18" charset="0"/>
              </a:rPr>
              <a:t>NOCOUNT denotes that the count is turned off. </a:t>
            </a:r>
          </a:p>
          <a:p>
            <a:pPr>
              <a:buFont typeface="Arial" panose="020B0604020202020204" pitchFamily="34" charset="0"/>
              <a:buChar char="•"/>
            </a:pPr>
            <a:r>
              <a:rPr lang="en-US" sz="2000" b="0" i="0" dirty="0">
                <a:solidFill>
                  <a:srgbClr val="333333"/>
                </a:solidFill>
                <a:effectLst/>
                <a:latin typeface="Georgia" panose="02040502050405020303" pitchFamily="18" charset="0"/>
              </a:rPr>
              <a:t>It means that if SET NOCOUNT ON is set, no message would appear indicating the number of rows affected.</a:t>
            </a:r>
            <a:endParaRPr lang="en-US" sz="2000" dirty="0">
              <a:latin typeface="Georgia" panose="02040502050405020303" pitchFamily="18" charset="0"/>
            </a:endParaRPr>
          </a:p>
        </p:txBody>
      </p:sp>
      <p:sp>
        <p:nvSpPr>
          <p:cNvPr id="3" name="Title 2">
            <a:extLst>
              <a:ext uri="{FF2B5EF4-FFF2-40B4-BE49-F238E27FC236}">
                <a16:creationId xmlns:a16="http://schemas.microsoft.com/office/drawing/2014/main" id="{18D8090C-C1FD-9087-7987-81A4C5D5D9F2}"/>
              </a:ext>
            </a:extLst>
          </p:cNvPr>
          <p:cNvSpPr>
            <a:spLocks noGrp="1"/>
          </p:cNvSpPr>
          <p:nvPr>
            <p:ph type="title"/>
          </p:nvPr>
        </p:nvSpPr>
        <p:spPr>
          <a:xfrm>
            <a:off x="548640" y="488561"/>
            <a:ext cx="10687175" cy="434717"/>
          </a:xfrm>
        </p:spPr>
        <p:txBody>
          <a:bodyPr/>
          <a:lstStyle/>
          <a:p>
            <a:r>
              <a:rPr lang="en-US" sz="2400" b="0" i="0" dirty="0">
                <a:solidFill>
                  <a:srgbClr val="125798"/>
                </a:solidFill>
                <a:effectLst/>
                <a:latin typeface="Georgia" panose="02040502050405020303" pitchFamily="18" charset="0"/>
              </a:rPr>
              <a:t>SET NOCOUNT ON in Stored Procedure</a:t>
            </a:r>
            <a:br>
              <a:rPr lang="en-US" b="0" i="0" dirty="0">
                <a:solidFill>
                  <a:srgbClr val="610B4B"/>
                </a:solidFill>
                <a:effectLst/>
                <a:latin typeface="erdana"/>
              </a:rPr>
            </a:br>
            <a:endParaRPr lang="en-US" dirty="0"/>
          </a:p>
        </p:txBody>
      </p:sp>
      <p:sp>
        <p:nvSpPr>
          <p:cNvPr id="4" name="Date Placeholder 3">
            <a:extLst>
              <a:ext uri="{FF2B5EF4-FFF2-40B4-BE49-F238E27FC236}">
                <a16:creationId xmlns:a16="http://schemas.microsoft.com/office/drawing/2014/main" id="{0924BC38-3AE5-7971-1C63-7B9180EB347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7FE7C3D-B529-C9D8-C389-55C67B4B815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D8BA69A-0E3D-CB94-D886-E3E23C91C778}"/>
              </a:ext>
            </a:extLst>
          </p:cNvPr>
          <p:cNvSpPr>
            <a:spLocks noGrp="1"/>
          </p:cNvSpPr>
          <p:nvPr>
            <p:ph type="sldNum" sz="quarter" idx="16"/>
          </p:nvPr>
        </p:nvSpPr>
        <p:spPr/>
        <p:txBody>
          <a:bodyPr/>
          <a:lstStyle/>
          <a:p>
            <a:fld id="{2533969A-88D7-D043-9145-D433A02B4603}" type="slidenum">
              <a:rPr lang="en-US" smtClean="0"/>
              <a:pPr/>
              <a:t>53</a:t>
            </a:fld>
            <a:endParaRPr lang="en-US" dirty="0"/>
          </a:p>
        </p:txBody>
      </p:sp>
    </p:spTree>
    <p:extLst>
      <p:ext uri="{BB962C8B-B14F-4D97-AF65-F5344CB8AC3E}">
        <p14:creationId xmlns:p14="http://schemas.microsoft.com/office/powerpoint/2010/main" val="2335219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F7B392-3228-AAC1-200D-0F4AE11E0451}"/>
              </a:ext>
            </a:extLst>
          </p:cNvPr>
          <p:cNvSpPr>
            <a:spLocks noGrp="1"/>
          </p:cNvSpPr>
          <p:nvPr>
            <p:ph sz="quarter" idx="13"/>
          </p:nvPr>
        </p:nvSpPr>
        <p:spPr>
          <a:xfrm>
            <a:off x="548640" y="1242874"/>
            <a:ext cx="10687175" cy="4956758"/>
          </a:xfrm>
        </p:spPr>
        <p:txBody>
          <a:bodyPr/>
          <a:lstStyle/>
          <a:p>
            <a:pPr marL="0" indent="0" algn="just">
              <a:buNone/>
            </a:pPr>
            <a:r>
              <a:rPr lang="en-US" sz="2000" b="0" i="0" dirty="0">
                <a:solidFill>
                  <a:srgbClr val="333333"/>
                </a:solidFill>
                <a:effectLst/>
                <a:latin typeface="Georgia" panose="02040502050405020303" pitchFamily="18" charset="0"/>
              </a:rPr>
              <a:t>We can divide the temporary procedures into two types: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          Local Temporary Stored Procedures</a:t>
            </a:r>
          </a:p>
          <a:p>
            <a:pPr>
              <a:buFont typeface="Arial" panose="020B0604020202020204" pitchFamily="34" charset="0"/>
              <a:buChar char="•"/>
            </a:pPr>
            <a:r>
              <a:rPr lang="en-US" sz="2000" b="0" i="0" dirty="0">
                <a:solidFill>
                  <a:srgbClr val="000000"/>
                </a:solidFill>
                <a:effectLst/>
                <a:latin typeface="Georgia" panose="02040502050405020303" pitchFamily="18" charset="0"/>
              </a:rPr>
              <a:t>          Global Temporary Procedures</a:t>
            </a:r>
          </a:p>
          <a:p>
            <a:pPr marL="0" indent="0">
              <a:buNone/>
            </a:pPr>
            <a:r>
              <a:rPr lang="en-US" sz="2000" dirty="0">
                <a:solidFill>
                  <a:srgbClr val="000000"/>
                </a:solidFill>
                <a:latin typeface="Georgia" panose="02040502050405020303" pitchFamily="18" charset="0"/>
              </a:rPr>
              <a:t>  </a:t>
            </a:r>
            <a:r>
              <a:rPr lang="en-US" sz="2000" b="1" i="0" dirty="0">
                <a:solidFill>
                  <a:srgbClr val="333333"/>
                </a:solidFill>
                <a:effectLst/>
                <a:latin typeface="Georgia" panose="02040502050405020303" pitchFamily="18" charset="0"/>
              </a:rPr>
              <a:t>Local Temporary Stored Procedures:</a:t>
            </a:r>
            <a:r>
              <a:rPr lang="en-US" sz="2000" b="0" i="0" dirty="0">
                <a:solidFill>
                  <a:srgbClr val="333333"/>
                </a:solidFill>
                <a:effectLst/>
                <a:latin typeface="Georgia" panose="02040502050405020303" pitchFamily="18" charset="0"/>
              </a:rPr>
              <a:t> We can create this type of procedure by using the # as prefix and accessed only in the session in which they were created. When the connection is closed, this process Immediately terminated.</a:t>
            </a:r>
          </a:p>
          <a:p>
            <a:pPr marL="0" indent="0">
              <a:buNone/>
            </a:pPr>
            <a:r>
              <a:rPr lang="en-US" sz="2000" dirty="0">
                <a:solidFill>
                  <a:srgbClr val="333333"/>
                </a:solidFill>
                <a:latin typeface="Georgia" panose="02040502050405020303" pitchFamily="18" charset="0"/>
              </a:rPr>
              <a:t> </a:t>
            </a:r>
            <a:br>
              <a:rPr lang="en-US" dirty="0"/>
            </a:br>
            <a:endParaRPr lang="en-US" dirty="0">
              <a:solidFill>
                <a:srgbClr val="000000"/>
              </a:solidFill>
              <a:latin typeface="inter-regular"/>
            </a:endParaRPr>
          </a:p>
          <a:p>
            <a:pPr marL="0" indent="0" algn="just">
              <a:buNone/>
            </a:pPr>
            <a:endParaRPr lang="en-US" b="0" i="0" dirty="0">
              <a:solidFill>
                <a:srgbClr val="000000"/>
              </a:solidFill>
              <a:effectLst/>
              <a:latin typeface="inter-regular"/>
            </a:endParaRPr>
          </a:p>
          <a:p>
            <a:pPr marL="0" indent="0">
              <a:buNone/>
            </a:pPr>
            <a:endParaRPr lang="en-US" dirty="0"/>
          </a:p>
        </p:txBody>
      </p:sp>
      <p:sp>
        <p:nvSpPr>
          <p:cNvPr id="3" name="Title 2">
            <a:extLst>
              <a:ext uri="{FF2B5EF4-FFF2-40B4-BE49-F238E27FC236}">
                <a16:creationId xmlns:a16="http://schemas.microsoft.com/office/drawing/2014/main" id="{7360AAFD-439E-B620-6E3D-8122983DC563}"/>
              </a:ext>
            </a:extLst>
          </p:cNvPr>
          <p:cNvSpPr>
            <a:spLocks noGrp="1"/>
          </p:cNvSpPr>
          <p:nvPr>
            <p:ph type="title"/>
          </p:nvPr>
        </p:nvSpPr>
        <p:spPr>
          <a:xfrm>
            <a:off x="548640" y="488561"/>
            <a:ext cx="10687175" cy="487983"/>
          </a:xfrm>
        </p:spPr>
        <p:txBody>
          <a:bodyPr/>
          <a:lstStyle/>
          <a:p>
            <a:r>
              <a:rPr lang="en-US" sz="2800" b="0" i="0" dirty="0">
                <a:solidFill>
                  <a:srgbClr val="012C74"/>
                </a:solidFill>
                <a:effectLst/>
                <a:latin typeface="Georgia" panose="02040502050405020303" pitchFamily="18" charset="0"/>
              </a:rPr>
              <a:t>Temporary Stored Procedure</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878542BE-3B9B-98E3-CCFD-BDF8F33FE2B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D9198CD-7872-EDF3-CBC9-FB33E7FC016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44BC13A-B21A-4B86-1DF9-E2AB8348A121}"/>
              </a:ext>
            </a:extLst>
          </p:cNvPr>
          <p:cNvSpPr>
            <a:spLocks noGrp="1"/>
          </p:cNvSpPr>
          <p:nvPr>
            <p:ph type="sldNum" sz="quarter" idx="16"/>
          </p:nvPr>
        </p:nvSpPr>
        <p:spPr/>
        <p:txBody>
          <a:bodyPr/>
          <a:lstStyle/>
          <a:p>
            <a:fld id="{2533969A-88D7-D043-9145-D433A02B4603}" type="slidenum">
              <a:rPr lang="en-US" smtClean="0"/>
              <a:pPr/>
              <a:t>54</a:t>
            </a:fld>
            <a:endParaRPr lang="en-US" dirty="0"/>
          </a:p>
        </p:txBody>
      </p:sp>
      <p:sp>
        <p:nvSpPr>
          <p:cNvPr id="7" name="Rectangle 6">
            <a:extLst>
              <a:ext uri="{FF2B5EF4-FFF2-40B4-BE49-F238E27FC236}">
                <a16:creationId xmlns:a16="http://schemas.microsoft.com/office/drawing/2014/main" id="{646B9192-EEB7-68E4-4C6C-E2D007F5967F}"/>
              </a:ext>
            </a:extLst>
          </p:cNvPr>
          <p:cNvSpPr/>
          <p:nvPr/>
        </p:nvSpPr>
        <p:spPr>
          <a:xfrm>
            <a:off x="7119891" y="3721253"/>
            <a:ext cx="3142695" cy="2246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mj-lt"/>
              <a:buAutoNum type="arabicPeriod"/>
            </a:pPr>
            <a:r>
              <a:rPr lang="en-US" b="1" i="0" dirty="0">
                <a:solidFill>
                  <a:schemeClr val="bg2"/>
                </a:solidFill>
                <a:effectLst/>
                <a:latin typeface="inter-regular"/>
              </a:rPr>
              <a:t>CREATE</a:t>
            </a:r>
            <a:r>
              <a:rPr lang="en-US" b="0" i="0" dirty="0">
                <a:solidFill>
                  <a:schemeClr val="bg2"/>
                </a:solidFill>
                <a:effectLst/>
                <a:latin typeface="inter-regular"/>
              </a:rPr>
              <a:t> </a:t>
            </a:r>
            <a:r>
              <a:rPr lang="en-US" b="1" i="0" dirty="0">
                <a:solidFill>
                  <a:schemeClr val="bg2"/>
                </a:solidFill>
                <a:effectLst/>
                <a:latin typeface="inter-regular"/>
              </a:rPr>
              <a:t>PROCEDURE</a:t>
            </a:r>
            <a:r>
              <a:rPr lang="en-US" b="0" i="0" dirty="0">
                <a:solidFill>
                  <a:schemeClr val="bg2"/>
                </a:solidFill>
                <a:effectLst/>
                <a:latin typeface="inter-regular"/>
              </a:rPr>
              <a:t> #</a:t>
            </a:r>
            <a:r>
              <a:rPr lang="en-US" b="1" i="0" dirty="0">
                <a:solidFill>
                  <a:schemeClr val="bg2"/>
                </a:solidFill>
                <a:effectLst/>
                <a:latin typeface="inter-regular"/>
              </a:rPr>
              <a:t>Temp</a:t>
            </a:r>
            <a:r>
              <a:rPr lang="en-US" b="0" i="0" dirty="0">
                <a:solidFill>
                  <a:schemeClr val="bg2"/>
                </a:solidFill>
                <a:effectLst/>
                <a:latin typeface="inter-regular"/>
              </a:rPr>
              <a:t>  </a:t>
            </a:r>
          </a:p>
          <a:p>
            <a:pPr algn="just">
              <a:buFont typeface="+mj-lt"/>
              <a:buAutoNum type="arabicPeriod"/>
            </a:pPr>
            <a:r>
              <a:rPr lang="en-US" b="1" i="0" dirty="0">
                <a:solidFill>
                  <a:schemeClr val="bg2"/>
                </a:solidFill>
                <a:effectLst/>
                <a:latin typeface="inter-regular"/>
              </a:rPr>
              <a:t>AS</a:t>
            </a:r>
            <a:r>
              <a:rPr lang="en-US" b="0" i="0" dirty="0">
                <a:solidFill>
                  <a:schemeClr val="bg2"/>
                </a:solidFill>
                <a:effectLst/>
                <a:latin typeface="inter-regular"/>
              </a:rPr>
              <a:t>  </a:t>
            </a:r>
          </a:p>
          <a:p>
            <a:pPr algn="just">
              <a:buFont typeface="+mj-lt"/>
              <a:buAutoNum type="arabicPeriod"/>
            </a:pPr>
            <a:r>
              <a:rPr lang="en-US" b="1" i="0" dirty="0">
                <a:solidFill>
                  <a:schemeClr val="bg2"/>
                </a:solidFill>
                <a:effectLst/>
                <a:latin typeface="inter-regular"/>
              </a:rPr>
              <a:t>BEGIN</a:t>
            </a:r>
            <a:r>
              <a:rPr lang="en-US" b="0" i="0" dirty="0">
                <a:solidFill>
                  <a:schemeClr val="bg2"/>
                </a:solidFill>
                <a:effectLst/>
                <a:latin typeface="inter-regular"/>
              </a:rPr>
              <a:t>  </a:t>
            </a:r>
          </a:p>
          <a:p>
            <a:pPr algn="just">
              <a:buFont typeface="+mj-lt"/>
              <a:buAutoNum type="arabicPeriod"/>
            </a:pPr>
            <a:r>
              <a:rPr lang="en-US" b="0" i="0" dirty="0">
                <a:solidFill>
                  <a:schemeClr val="bg2"/>
                </a:solidFill>
                <a:effectLst/>
                <a:latin typeface="inter-regular"/>
              </a:rPr>
              <a:t>PRINT 'Local temp procedure'</a:t>
            </a:r>
          </a:p>
          <a:p>
            <a:pPr algn="just">
              <a:buFont typeface="+mj-lt"/>
              <a:buAutoNum type="arabicPeriod"/>
            </a:pPr>
            <a:r>
              <a:rPr lang="en-US" b="1" i="0" dirty="0">
                <a:solidFill>
                  <a:schemeClr val="bg2"/>
                </a:solidFill>
                <a:effectLst/>
                <a:latin typeface="inter-regular"/>
              </a:rPr>
              <a:t>END</a:t>
            </a:r>
            <a:r>
              <a:rPr lang="en-US" b="0" i="0" dirty="0">
                <a:solidFill>
                  <a:srgbClr val="000000"/>
                </a:solidFill>
                <a:effectLst/>
                <a:latin typeface="inter-regular"/>
              </a:rPr>
              <a:t>  </a:t>
            </a:r>
          </a:p>
        </p:txBody>
      </p:sp>
      <p:sp>
        <p:nvSpPr>
          <p:cNvPr id="8" name="Arrow: Right 7">
            <a:extLst>
              <a:ext uri="{FF2B5EF4-FFF2-40B4-BE49-F238E27FC236}">
                <a16:creationId xmlns:a16="http://schemas.microsoft.com/office/drawing/2014/main" id="{F2213EF9-19EA-3D6C-428B-8CC0AC39468D}"/>
              </a:ext>
            </a:extLst>
          </p:cNvPr>
          <p:cNvSpPr/>
          <p:nvPr/>
        </p:nvSpPr>
        <p:spPr>
          <a:xfrm>
            <a:off x="4588154" y="4563122"/>
            <a:ext cx="2318673" cy="585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Example </a:t>
            </a:r>
          </a:p>
        </p:txBody>
      </p:sp>
    </p:spTree>
    <p:extLst>
      <p:ext uri="{BB962C8B-B14F-4D97-AF65-F5344CB8AC3E}">
        <p14:creationId xmlns:p14="http://schemas.microsoft.com/office/powerpoint/2010/main" val="3315795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19969E-57DD-0C6C-1C62-D5E3F73F69BD}"/>
              </a:ext>
            </a:extLst>
          </p:cNvPr>
          <p:cNvSpPr>
            <a:spLocks noGrp="1"/>
          </p:cNvSpPr>
          <p:nvPr>
            <p:ph sz="quarter" idx="13"/>
          </p:nvPr>
        </p:nvSpPr>
        <p:spPr>
          <a:xfrm>
            <a:off x="548640" y="1438183"/>
            <a:ext cx="10687175" cy="4761449"/>
          </a:xfrm>
        </p:spPr>
        <p:txBody>
          <a:bodyPr/>
          <a:lstStyle/>
          <a:p>
            <a:pPr marL="0" indent="0">
              <a:buNone/>
            </a:pPr>
            <a:r>
              <a:rPr lang="en-US" sz="2000" b="1" i="0" dirty="0">
                <a:solidFill>
                  <a:srgbClr val="333333"/>
                </a:solidFill>
                <a:effectLst/>
                <a:latin typeface="Georgia" panose="02040502050405020303" pitchFamily="18" charset="0"/>
              </a:rPr>
              <a:t>Global Temporary Stored Procedure:</a:t>
            </a:r>
            <a:r>
              <a:rPr lang="en-US" sz="2000" b="0" i="0" dirty="0">
                <a:solidFill>
                  <a:srgbClr val="333333"/>
                </a:solidFill>
                <a:effectLst/>
                <a:latin typeface="Georgia" panose="02040502050405020303" pitchFamily="18" charset="0"/>
              </a:rPr>
              <a:t> We can create this type of procedure by using the ## as a prefix and accessed from any sessions. When the connection that was used to create the procedure is closed, this procedure is automatically terminated.</a:t>
            </a:r>
            <a:endParaRPr lang="en-US" sz="2000" dirty="0">
              <a:latin typeface="Georgia" panose="02040502050405020303" pitchFamily="18" charset="0"/>
            </a:endParaRPr>
          </a:p>
        </p:txBody>
      </p:sp>
      <p:sp>
        <p:nvSpPr>
          <p:cNvPr id="3" name="Title 2">
            <a:extLst>
              <a:ext uri="{FF2B5EF4-FFF2-40B4-BE49-F238E27FC236}">
                <a16:creationId xmlns:a16="http://schemas.microsoft.com/office/drawing/2014/main" id="{D8CFB7FF-E469-1F33-9CEA-5D21AA7707BB}"/>
              </a:ext>
            </a:extLst>
          </p:cNvPr>
          <p:cNvSpPr>
            <a:spLocks noGrp="1"/>
          </p:cNvSpPr>
          <p:nvPr>
            <p:ph type="title"/>
          </p:nvPr>
        </p:nvSpPr>
        <p:spPr>
          <a:xfrm>
            <a:off x="548640" y="488561"/>
            <a:ext cx="10687175" cy="452472"/>
          </a:xfrm>
        </p:spPr>
        <p:txBody>
          <a:bodyPr/>
          <a:lstStyle/>
          <a:p>
            <a:r>
              <a:rPr lang="en-US" sz="2800" dirty="0">
                <a:latin typeface="Georgia" panose="02040502050405020303" pitchFamily="18" charset="0"/>
              </a:rPr>
              <a:t>Contd..</a:t>
            </a:r>
          </a:p>
        </p:txBody>
      </p:sp>
      <p:sp>
        <p:nvSpPr>
          <p:cNvPr id="4" name="Date Placeholder 3">
            <a:extLst>
              <a:ext uri="{FF2B5EF4-FFF2-40B4-BE49-F238E27FC236}">
                <a16:creationId xmlns:a16="http://schemas.microsoft.com/office/drawing/2014/main" id="{14C70771-7683-6E44-7BB9-D31477726A4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8A750DF-B907-4796-3678-14CF8FD3FCF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3769FD0-45D6-B910-48A0-C558E59C207D}"/>
              </a:ext>
            </a:extLst>
          </p:cNvPr>
          <p:cNvSpPr>
            <a:spLocks noGrp="1"/>
          </p:cNvSpPr>
          <p:nvPr>
            <p:ph type="sldNum" sz="quarter" idx="16"/>
          </p:nvPr>
        </p:nvSpPr>
        <p:spPr/>
        <p:txBody>
          <a:bodyPr/>
          <a:lstStyle/>
          <a:p>
            <a:fld id="{2533969A-88D7-D043-9145-D433A02B4603}" type="slidenum">
              <a:rPr lang="en-US" smtClean="0"/>
              <a:pPr/>
              <a:t>55</a:t>
            </a:fld>
            <a:endParaRPr lang="en-US" dirty="0"/>
          </a:p>
        </p:txBody>
      </p:sp>
      <p:sp>
        <p:nvSpPr>
          <p:cNvPr id="7" name="Rectangle 6">
            <a:extLst>
              <a:ext uri="{FF2B5EF4-FFF2-40B4-BE49-F238E27FC236}">
                <a16:creationId xmlns:a16="http://schemas.microsoft.com/office/drawing/2014/main" id="{3522178A-C7D8-70B1-A0A4-3C95D9E712D6}"/>
              </a:ext>
            </a:extLst>
          </p:cNvPr>
          <p:cNvSpPr/>
          <p:nvPr/>
        </p:nvSpPr>
        <p:spPr>
          <a:xfrm>
            <a:off x="6294268" y="2823099"/>
            <a:ext cx="3657600" cy="2166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mj-lt"/>
              <a:buAutoNum type="arabicPeriod"/>
            </a:pPr>
            <a:r>
              <a:rPr lang="en-US" b="1" i="0" dirty="0">
                <a:solidFill>
                  <a:schemeClr val="bg2"/>
                </a:solidFill>
                <a:effectLst/>
                <a:latin typeface="inter-regular"/>
              </a:rPr>
              <a:t>CREATE</a:t>
            </a:r>
            <a:r>
              <a:rPr lang="en-US" b="0" i="0" dirty="0">
                <a:solidFill>
                  <a:schemeClr val="bg2"/>
                </a:solidFill>
                <a:effectLst/>
                <a:latin typeface="inter-regular"/>
              </a:rPr>
              <a:t> </a:t>
            </a:r>
            <a:r>
              <a:rPr lang="en-US" b="1" i="0" dirty="0">
                <a:solidFill>
                  <a:schemeClr val="bg2"/>
                </a:solidFill>
                <a:effectLst/>
                <a:latin typeface="inter-regular"/>
              </a:rPr>
              <a:t>PROCEDURE</a:t>
            </a:r>
            <a:r>
              <a:rPr lang="en-US" b="0" i="0" dirty="0">
                <a:solidFill>
                  <a:schemeClr val="bg2"/>
                </a:solidFill>
                <a:effectLst/>
                <a:latin typeface="inter-regular"/>
              </a:rPr>
              <a:t> ##</a:t>
            </a:r>
            <a:r>
              <a:rPr lang="en-US" b="1" i="0" dirty="0">
                <a:solidFill>
                  <a:schemeClr val="bg2"/>
                </a:solidFill>
                <a:effectLst/>
                <a:latin typeface="inter-regular"/>
              </a:rPr>
              <a:t>TEMP</a:t>
            </a:r>
            <a:r>
              <a:rPr lang="en-US" b="0" i="0" dirty="0">
                <a:solidFill>
                  <a:schemeClr val="bg2"/>
                </a:solidFill>
                <a:effectLst/>
                <a:latin typeface="inter-regular"/>
              </a:rPr>
              <a:t>  </a:t>
            </a:r>
          </a:p>
          <a:p>
            <a:pPr algn="just">
              <a:buFont typeface="+mj-lt"/>
              <a:buAutoNum type="arabicPeriod"/>
            </a:pPr>
            <a:r>
              <a:rPr lang="en-US" b="1" i="0" dirty="0">
                <a:solidFill>
                  <a:schemeClr val="bg2"/>
                </a:solidFill>
                <a:effectLst/>
                <a:latin typeface="inter-regular"/>
              </a:rPr>
              <a:t>AS</a:t>
            </a:r>
            <a:r>
              <a:rPr lang="en-US" b="0" i="0" dirty="0">
                <a:solidFill>
                  <a:schemeClr val="bg2"/>
                </a:solidFill>
                <a:effectLst/>
                <a:latin typeface="inter-regular"/>
              </a:rPr>
              <a:t>  </a:t>
            </a:r>
          </a:p>
          <a:p>
            <a:pPr algn="just">
              <a:buFont typeface="+mj-lt"/>
              <a:buAutoNum type="arabicPeriod"/>
            </a:pPr>
            <a:r>
              <a:rPr lang="en-US" b="1" i="0" dirty="0">
                <a:solidFill>
                  <a:schemeClr val="bg2"/>
                </a:solidFill>
                <a:effectLst/>
                <a:latin typeface="inter-regular"/>
              </a:rPr>
              <a:t>BEGIN</a:t>
            </a:r>
            <a:r>
              <a:rPr lang="en-US" b="0" i="0" dirty="0">
                <a:solidFill>
                  <a:schemeClr val="bg2"/>
                </a:solidFill>
                <a:effectLst/>
                <a:latin typeface="inter-regular"/>
              </a:rPr>
              <a:t>  </a:t>
            </a:r>
          </a:p>
          <a:p>
            <a:pPr algn="just">
              <a:buFont typeface="+mj-lt"/>
              <a:buAutoNum type="arabicPeriod"/>
            </a:pPr>
            <a:r>
              <a:rPr lang="en-US" b="0" i="0" dirty="0">
                <a:solidFill>
                  <a:schemeClr val="bg2"/>
                </a:solidFill>
                <a:effectLst/>
                <a:latin typeface="inter-regular"/>
              </a:rPr>
              <a:t>PRINT 'Global temp procedure'  </a:t>
            </a:r>
          </a:p>
          <a:p>
            <a:pPr algn="just">
              <a:buFont typeface="+mj-lt"/>
              <a:buAutoNum type="arabicPeriod"/>
            </a:pPr>
            <a:r>
              <a:rPr lang="en-US" b="1" i="0" dirty="0">
                <a:solidFill>
                  <a:schemeClr val="bg2"/>
                </a:solidFill>
                <a:effectLst/>
                <a:latin typeface="inter-regular"/>
              </a:rPr>
              <a:t>END</a:t>
            </a:r>
            <a:r>
              <a:rPr lang="en-US" b="0" i="0" dirty="0">
                <a:solidFill>
                  <a:schemeClr val="bg2"/>
                </a:solidFill>
                <a:effectLst/>
                <a:latin typeface="inter-regular"/>
              </a:rPr>
              <a:t>  </a:t>
            </a:r>
          </a:p>
        </p:txBody>
      </p:sp>
      <p:sp>
        <p:nvSpPr>
          <p:cNvPr id="8" name="Arrow: Right 7">
            <a:extLst>
              <a:ext uri="{FF2B5EF4-FFF2-40B4-BE49-F238E27FC236}">
                <a16:creationId xmlns:a16="http://schemas.microsoft.com/office/drawing/2014/main" id="{0785D44B-04B8-C750-31C6-F19AC408CC58}"/>
              </a:ext>
            </a:extLst>
          </p:cNvPr>
          <p:cNvSpPr/>
          <p:nvPr/>
        </p:nvSpPr>
        <p:spPr>
          <a:xfrm>
            <a:off x="4350058" y="3660680"/>
            <a:ext cx="1745942" cy="621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Example</a:t>
            </a:r>
          </a:p>
        </p:txBody>
      </p:sp>
    </p:spTree>
    <p:extLst>
      <p:ext uri="{BB962C8B-B14F-4D97-AF65-F5344CB8AC3E}">
        <p14:creationId xmlns:p14="http://schemas.microsoft.com/office/powerpoint/2010/main" val="892817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04F2B-A44D-8FB0-64D8-B5018289EE0A}"/>
              </a:ext>
            </a:extLst>
          </p:cNvPr>
          <p:cNvSpPr>
            <a:spLocks noGrp="1"/>
          </p:cNvSpPr>
          <p:nvPr>
            <p:ph sz="quarter" idx="13"/>
          </p:nvPr>
        </p:nvSpPr>
        <p:spPr>
          <a:xfrm>
            <a:off x="548640" y="1007965"/>
            <a:ext cx="10687175" cy="5191667"/>
          </a:xfrm>
        </p:spPr>
        <p:txBody>
          <a:bodyPr/>
          <a:lstStyle/>
          <a:p>
            <a:pPr marL="0" indent="0">
              <a:buNone/>
            </a:pPr>
            <a:r>
              <a:rPr lang="en-US" dirty="0"/>
              <a:t>Examples :   </a:t>
            </a:r>
          </a:p>
          <a:p>
            <a:pPr marL="0" indent="0">
              <a:buNone/>
            </a:pPr>
            <a:r>
              <a:rPr lang="en-US" dirty="0"/>
              <a:t>                              </a:t>
            </a:r>
          </a:p>
        </p:txBody>
      </p:sp>
      <p:sp>
        <p:nvSpPr>
          <p:cNvPr id="3" name="Title 2">
            <a:extLst>
              <a:ext uri="{FF2B5EF4-FFF2-40B4-BE49-F238E27FC236}">
                <a16:creationId xmlns:a16="http://schemas.microsoft.com/office/drawing/2014/main" id="{6F83920E-7AD4-9987-EC70-537630255947}"/>
              </a:ext>
            </a:extLst>
          </p:cNvPr>
          <p:cNvSpPr>
            <a:spLocks noGrp="1"/>
          </p:cNvSpPr>
          <p:nvPr>
            <p:ph type="title"/>
          </p:nvPr>
        </p:nvSpPr>
        <p:spPr>
          <a:xfrm>
            <a:off x="548640" y="488561"/>
            <a:ext cx="10687175" cy="556468"/>
          </a:xfrm>
        </p:spPr>
        <p:txBody>
          <a:bodyPr/>
          <a:lstStyle/>
          <a:p>
            <a:r>
              <a:rPr lang="en-US" dirty="0"/>
              <a:t>Exceptions in SP</a:t>
            </a:r>
          </a:p>
        </p:txBody>
      </p:sp>
      <p:sp>
        <p:nvSpPr>
          <p:cNvPr id="4" name="Date Placeholder 3">
            <a:extLst>
              <a:ext uri="{FF2B5EF4-FFF2-40B4-BE49-F238E27FC236}">
                <a16:creationId xmlns:a16="http://schemas.microsoft.com/office/drawing/2014/main" id="{9889C795-54C7-7B2A-C25B-6D8C153C86D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B9E000E-84E6-3441-35D6-F1C83BF9539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2E1EBEA-7032-5991-F7A2-D5188F95C412}"/>
              </a:ext>
            </a:extLst>
          </p:cNvPr>
          <p:cNvSpPr>
            <a:spLocks noGrp="1"/>
          </p:cNvSpPr>
          <p:nvPr>
            <p:ph type="sldNum" sz="quarter" idx="16"/>
          </p:nvPr>
        </p:nvSpPr>
        <p:spPr/>
        <p:txBody>
          <a:bodyPr/>
          <a:lstStyle/>
          <a:p>
            <a:fld id="{2533969A-88D7-D043-9145-D433A02B4603}" type="slidenum">
              <a:rPr lang="en-US" smtClean="0"/>
              <a:pPr/>
              <a:t>56</a:t>
            </a:fld>
            <a:endParaRPr lang="en-US" dirty="0"/>
          </a:p>
        </p:txBody>
      </p:sp>
      <p:sp>
        <p:nvSpPr>
          <p:cNvPr id="8" name="TextBox 7">
            <a:extLst>
              <a:ext uri="{FF2B5EF4-FFF2-40B4-BE49-F238E27FC236}">
                <a16:creationId xmlns:a16="http://schemas.microsoft.com/office/drawing/2014/main" id="{778BAA8C-8C09-B358-682A-D5D02B4976C9}"/>
              </a:ext>
            </a:extLst>
          </p:cNvPr>
          <p:cNvSpPr txBox="1"/>
          <p:nvPr/>
        </p:nvSpPr>
        <p:spPr>
          <a:xfrm>
            <a:off x="6259286" y="1143001"/>
            <a:ext cx="4702626" cy="5078313"/>
          </a:xfrm>
          <a:prstGeom prst="rect">
            <a:avLst/>
          </a:prstGeom>
          <a:noFill/>
        </p:spPr>
        <p:txBody>
          <a:bodyPr wrap="square" rtlCol="0">
            <a:spAutoFit/>
          </a:bodyPr>
          <a:lstStyle/>
          <a:p>
            <a:r>
              <a:rPr lang="en-US" dirty="0">
                <a:solidFill>
                  <a:schemeClr val="tx2"/>
                </a:solidFill>
              </a:rPr>
              <a:t>CREATE PROCEDURE </a:t>
            </a:r>
            <a:r>
              <a:rPr lang="en-US" dirty="0" err="1">
                <a:solidFill>
                  <a:schemeClr val="tx2"/>
                </a:solidFill>
              </a:rPr>
              <a:t>uspUpdateEmpSalary</a:t>
            </a:r>
            <a:endParaRPr lang="en-US" dirty="0">
              <a:solidFill>
                <a:schemeClr val="tx2"/>
              </a:solidFill>
            </a:endParaRPr>
          </a:p>
          <a:p>
            <a:r>
              <a:rPr lang="en-US" dirty="0">
                <a:solidFill>
                  <a:schemeClr val="tx2"/>
                </a:solidFill>
              </a:rPr>
              <a:t>(</a:t>
            </a:r>
          </a:p>
          <a:p>
            <a:r>
              <a:rPr lang="en-US" dirty="0">
                <a:solidFill>
                  <a:schemeClr val="tx2"/>
                </a:solidFill>
              </a:rPr>
              <a:t>     @empId int</a:t>
            </a:r>
          </a:p>
          <a:p>
            <a:r>
              <a:rPr lang="en-US" dirty="0">
                <a:solidFill>
                  <a:schemeClr val="tx2"/>
                </a:solidFill>
              </a:rPr>
              <a:t>     ,@salary float</a:t>
            </a:r>
          </a:p>
          <a:p>
            <a:r>
              <a:rPr lang="en-US" dirty="0">
                <a:solidFill>
                  <a:schemeClr val="tx2"/>
                </a:solidFill>
              </a:rPr>
              <a:t>)</a:t>
            </a:r>
          </a:p>
          <a:p>
            <a:r>
              <a:rPr lang="en-US" dirty="0">
                <a:solidFill>
                  <a:schemeClr val="tx2"/>
                </a:solidFill>
              </a:rPr>
              <a:t>AS</a:t>
            </a:r>
          </a:p>
          <a:p>
            <a:r>
              <a:rPr lang="en-US" dirty="0">
                <a:solidFill>
                  <a:schemeClr val="tx2"/>
                </a:solidFill>
              </a:rPr>
              <a:t>BEGIN TRY</a:t>
            </a:r>
          </a:p>
          <a:p>
            <a:r>
              <a:rPr lang="en-US" dirty="0">
                <a:solidFill>
                  <a:schemeClr val="tx2"/>
                </a:solidFill>
              </a:rPr>
              <a:t>    UPDATE </a:t>
            </a:r>
            <a:r>
              <a:rPr lang="en-US" dirty="0" err="1">
                <a:solidFill>
                  <a:schemeClr val="tx2"/>
                </a:solidFill>
              </a:rPr>
              <a:t>dbo.Employee</a:t>
            </a:r>
            <a:endParaRPr lang="en-US" dirty="0">
              <a:solidFill>
                <a:schemeClr val="tx2"/>
              </a:solidFill>
            </a:endParaRPr>
          </a:p>
          <a:p>
            <a:r>
              <a:rPr lang="en-US" dirty="0">
                <a:solidFill>
                  <a:schemeClr val="tx2"/>
                </a:solidFill>
              </a:rPr>
              <a:t>    SET Salary = @salary</a:t>
            </a:r>
          </a:p>
          <a:p>
            <a:r>
              <a:rPr lang="en-US" dirty="0">
                <a:solidFill>
                  <a:schemeClr val="tx2"/>
                </a:solidFill>
              </a:rPr>
              <a:t>    WHERE </a:t>
            </a:r>
            <a:r>
              <a:rPr lang="en-US" dirty="0" err="1">
                <a:solidFill>
                  <a:schemeClr val="tx2"/>
                </a:solidFill>
              </a:rPr>
              <a:t>EmployeeID</a:t>
            </a:r>
            <a:r>
              <a:rPr lang="en-US" dirty="0">
                <a:solidFill>
                  <a:schemeClr val="tx2"/>
                </a:solidFill>
              </a:rPr>
              <a:t> = @empId</a:t>
            </a:r>
          </a:p>
          <a:p>
            <a:r>
              <a:rPr lang="en-US" dirty="0">
                <a:solidFill>
                  <a:schemeClr val="tx2"/>
                </a:solidFill>
              </a:rPr>
              <a:t>END TRY</a:t>
            </a:r>
          </a:p>
          <a:p>
            <a:r>
              <a:rPr lang="en-US" dirty="0">
                <a:solidFill>
                  <a:schemeClr val="tx2"/>
                </a:solidFill>
              </a:rPr>
              <a:t>BEGIN CATCH</a:t>
            </a:r>
          </a:p>
          <a:p>
            <a:r>
              <a:rPr lang="en-US" dirty="0">
                <a:solidFill>
                  <a:schemeClr val="tx2"/>
                </a:solidFill>
              </a:rPr>
              <a:t>    SELECT</a:t>
            </a:r>
          </a:p>
          <a:p>
            <a:r>
              <a:rPr lang="en-US" dirty="0">
                <a:solidFill>
                  <a:schemeClr val="tx2"/>
                </a:solidFill>
              </a:rPr>
              <a:t>     ERROR_NUMBER() AS </a:t>
            </a:r>
            <a:r>
              <a:rPr lang="en-US" dirty="0" err="1">
                <a:solidFill>
                  <a:schemeClr val="tx2"/>
                </a:solidFill>
              </a:rPr>
              <a:t>ErrorNumber</a:t>
            </a:r>
            <a:r>
              <a:rPr lang="en-US" dirty="0">
                <a:solidFill>
                  <a:schemeClr val="tx2"/>
                </a:solidFill>
              </a:rPr>
              <a:t>  </a:t>
            </a:r>
          </a:p>
          <a:p>
            <a:r>
              <a:rPr lang="en-US" dirty="0">
                <a:solidFill>
                  <a:schemeClr val="tx2"/>
                </a:solidFill>
              </a:rPr>
              <a:t>     ,ERROR_SEVERITY() AS </a:t>
            </a:r>
            <a:r>
              <a:rPr lang="en-US" dirty="0" err="1">
                <a:solidFill>
                  <a:schemeClr val="tx2"/>
                </a:solidFill>
              </a:rPr>
              <a:t>ErrorSeverity</a:t>
            </a:r>
            <a:r>
              <a:rPr lang="en-US" dirty="0">
                <a:solidFill>
                  <a:schemeClr val="tx2"/>
                </a:solidFill>
              </a:rPr>
              <a:t>  </a:t>
            </a:r>
          </a:p>
          <a:p>
            <a:r>
              <a:rPr lang="en-US" dirty="0">
                <a:solidFill>
                  <a:schemeClr val="tx2"/>
                </a:solidFill>
              </a:rPr>
              <a:t>     ,ERROR_STATE() AS </a:t>
            </a:r>
            <a:r>
              <a:rPr lang="en-US" dirty="0" err="1">
                <a:solidFill>
                  <a:schemeClr val="tx2"/>
                </a:solidFill>
              </a:rPr>
              <a:t>ErrorState</a:t>
            </a:r>
            <a:r>
              <a:rPr lang="en-US" dirty="0">
                <a:solidFill>
                  <a:schemeClr val="tx2"/>
                </a:solidFill>
              </a:rPr>
              <a:t>  </a:t>
            </a:r>
          </a:p>
          <a:p>
            <a:r>
              <a:rPr lang="en-US" dirty="0">
                <a:solidFill>
                  <a:schemeClr val="tx2"/>
                </a:solidFill>
              </a:rPr>
              <a:t>     ,ERROR_MESSAGE() AS </a:t>
            </a:r>
            <a:r>
              <a:rPr lang="en-US" dirty="0" err="1">
                <a:solidFill>
                  <a:schemeClr val="tx2"/>
                </a:solidFill>
              </a:rPr>
              <a:t>ErrorMessage</a:t>
            </a:r>
            <a:r>
              <a:rPr lang="en-US" dirty="0">
                <a:solidFill>
                  <a:schemeClr val="tx2"/>
                </a:solidFill>
              </a:rPr>
              <a:t>;</a:t>
            </a:r>
          </a:p>
          <a:p>
            <a:r>
              <a:rPr lang="en-US" dirty="0">
                <a:solidFill>
                  <a:schemeClr val="tx2"/>
                </a:solidFill>
              </a:rPr>
              <a:t>END CATCH</a:t>
            </a:r>
          </a:p>
        </p:txBody>
      </p:sp>
      <p:sp>
        <p:nvSpPr>
          <p:cNvPr id="9" name="TextBox 8">
            <a:extLst>
              <a:ext uri="{FF2B5EF4-FFF2-40B4-BE49-F238E27FC236}">
                <a16:creationId xmlns:a16="http://schemas.microsoft.com/office/drawing/2014/main" id="{268E8CAF-A3B0-4F9D-D2BD-E55875C863E7}"/>
              </a:ext>
            </a:extLst>
          </p:cNvPr>
          <p:cNvSpPr txBox="1"/>
          <p:nvPr/>
        </p:nvSpPr>
        <p:spPr>
          <a:xfrm>
            <a:off x="548641" y="2514599"/>
            <a:ext cx="3591790" cy="1477328"/>
          </a:xfrm>
          <a:prstGeom prst="rect">
            <a:avLst/>
          </a:prstGeom>
          <a:noFill/>
        </p:spPr>
        <p:txBody>
          <a:bodyPr wrap="square" rtlCol="0">
            <a:spAutoFit/>
          </a:bodyPr>
          <a:lstStyle/>
          <a:p>
            <a:r>
              <a:rPr lang="en-US" dirty="0">
                <a:solidFill>
                  <a:schemeClr val="tx2"/>
                </a:solidFill>
              </a:rPr>
              <a:t>If an error is encountered in the TRY block, the control is </a:t>
            </a:r>
          </a:p>
          <a:p>
            <a:r>
              <a:rPr lang="en-US" dirty="0">
                <a:solidFill>
                  <a:schemeClr val="tx2"/>
                </a:solidFill>
              </a:rPr>
              <a:t>then passed to the CATCH block which will have another set of SQL statements to handle the error.</a:t>
            </a:r>
          </a:p>
        </p:txBody>
      </p:sp>
      <p:sp>
        <p:nvSpPr>
          <p:cNvPr id="10" name="Arrow: Right 9">
            <a:extLst>
              <a:ext uri="{FF2B5EF4-FFF2-40B4-BE49-F238E27FC236}">
                <a16:creationId xmlns:a16="http://schemas.microsoft.com/office/drawing/2014/main" id="{ECDF792A-C265-03F7-EB8D-43CE57E77928}"/>
              </a:ext>
            </a:extLst>
          </p:cNvPr>
          <p:cNvSpPr/>
          <p:nvPr/>
        </p:nvSpPr>
        <p:spPr>
          <a:xfrm>
            <a:off x="4140430" y="3058886"/>
            <a:ext cx="1387752" cy="370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501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1A9FA-6B15-4BC3-B831-842F7C2F0497}"/>
              </a:ext>
            </a:extLst>
          </p:cNvPr>
          <p:cNvSpPr>
            <a:spLocks noGrp="1"/>
          </p:cNvSpPr>
          <p:nvPr>
            <p:ph sz="quarter" idx="13"/>
          </p:nvPr>
        </p:nvSpPr>
        <p:spPr>
          <a:xfrm>
            <a:off x="981075" y="1393794"/>
            <a:ext cx="10254740" cy="4412202"/>
          </a:xfrm>
        </p:spPr>
        <p:txBody>
          <a:bodyPr/>
          <a:lstStyle/>
          <a:p>
            <a:pPr algn="l">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Reusable: </a:t>
            </a:r>
            <a:r>
              <a:rPr lang="en-US" sz="2000" dirty="0">
                <a:solidFill>
                  <a:schemeClr val="tx2"/>
                </a:solidFill>
                <a:latin typeface="Calibri" panose="020F0502020204030204" pitchFamily="34" charset="0"/>
                <a:cs typeface="Calibri" panose="020F0502020204030204" pitchFamily="34" charset="0"/>
              </a:rPr>
              <a:t>M</a:t>
            </a:r>
            <a:r>
              <a:rPr lang="en-US" sz="2000" b="0" i="0" dirty="0">
                <a:solidFill>
                  <a:schemeClr val="tx2"/>
                </a:solidFill>
                <a:effectLst/>
                <a:latin typeface="Calibri" panose="020F0502020204030204" pitchFamily="34" charset="0"/>
                <a:cs typeface="Calibri" panose="020F0502020204030204" pitchFamily="34" charset="0"/>
              </a:rPr>
              <a:t>ultiple users and applications can easily use and reuse stored procedures by merely calling it.</a:t>
            </a:r>
          </a:p>
          <a:p>
            <a:pPr algn="l">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Easy to modify: </a:t>
            </a:r>
            <a:r>
              <a:rPr lang="en-US" sz="2000" b="0" i="0" dirty="0">
                <a:solidFill>
                  <a:schemeClr val="tx2"/>
                </a:solidFill>
                <a:effectLst/>
                <a:latin typeface="Calibri" panose="020F0502020204030204" pitchFamily="34" charset="0"/>
                <a:cs typeface="Calibri" panose="020F0502020204030204" pitchFamily="34" charset="0"/>
              </a:rPr>
              <a:t>You can quickly change the statements in a stored procedure as and when you want to, with the help of the ALTER TABLE command.</a:t>
            </a:r>
          </a:p>
          <a:p>
            <a:pPr algn="l">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Security: </a:t>
            </a:r>
            <a:r>
              <a:rPr lang="en-US" sz="2000" b="0" i="0" dirty="0">
                <a:solidFill>
                  <a:schemeClr val="tx2"/>
                </a:solidFill>
                <a:effectLst/>
                <a:latin typeface="Calibri" panose="020F0502020204030204" pitchFamily="34" charset="0"/>
                <a:cs typeface="Calibri" panose="020F0502020204030204" pitchFamily="34" charset="0"/>
              </a:rPr>
              <a:t>Stored procedures allow you to enhance the security of an application or a database by restricting the users from direct access to the table.</a:t>
            </a:r>
          </a:p>
          <a:p>
            <a:pPr algn="l">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Low network traffic: </a:t>
            </a:r>
            <a:r>
              <a:rPr lang="en-US" sz="2000" b="0" i="0" dirty="0">
                <a:solidFill>
                  <a:schemeClr val="tx2"/>
                </a:solidFill>
                <a:effectLst/>
                <a:latin typeface="Calibri" panose="020F0502020204030204" pitchFamily="34" charset="0"/>
                <a:cs typeface="Calibri" panose="020F0502020204030204" pitchFamily="34" charset="0"/>
              </a:rPr>
              <a:t>The server only passes the procedure name instead of the whole query, reducing network traffic b/w Application and DB Server.</a:t>
            </a:r>
          </a:p>
          <a:p>
            <a:pPr algn="l">
              <a:buFont typeface="Arial" panose="020B0604020202020204" pitchFamily="34" charset="0"/>
              <a:buChar char="•"/>
            </a:pPr>
            <a:r>
              <a:rPr lang="en-US" sz="2000" b="1" i="0" dirty="0">
                <a:solidFill>
                  <a:schemeClr val="tx2"/>
                </a:solidFill>
                <a:effectLst/>
                <a:latin typeface="Calibri" panose="020F0502020204030204" pitchFamily="34" charset="0"/>
                <a:cs typeface="Calibri" panose="020F0502020204030204" pitchFamily="34" charset="0"/>
              </a:rPr>
              <a:t>Increases performance: </a:t>
            </a:r>
            <a:r>
              <a:rPr lang="en-US" sz="2000" b="0" i="0" dirty="0">
                <a:solidFill>
                  <a:schemeClr val="tx2"/>
                </a:solidFill>
                <a:effectLst/>
                <a:latin typeface="Calibri" panose="020F0502020204030204" pitchFamily="34" charset="0"/>
                <a:cs typeface="Calibri" panose="020F0502020204030204" pitchFamily="34" charset="0"/>
              </a:rPr>
              <a:t>Upon the first use, a plan for the stored procedure is created and stored in the buffer pool for quick execution for the next time.</a:t>
            </a:r>
          </a:p>
          <a:p>
            <a:endParaRPr lang="en-US" dirty="0"/>
          </a:p>
        </p:txBody>
      </p:sp>
      <p:sp>
        <p:nvSpPr>
          <p:cNvPr id="3" name="Title 2">
            <a:extLst>
              <a:ext uri="{FF2B5EF4-FFF2-40B4-BE49-F238E27FC236}">
                <a16:creationId xmlns:a16="http://schemas.microsoft.com/office/drawing/2014/main" id="{69BB0197-5E0A-4439-BFA9-349C6535B0FC}"/>
              </a:ext>
            </a:extLst>
          </p:cNvPr>
          <p:cNvSpPr>
            <a:spLocks noGrp="1"/>
          </p:cNvSpPr>
          <p:nvPr>
            <p:ph type="title"/>
          </p:nvPr>
        </p:nvSpPr>
        <p:spPr>
          <a:xfrm>
            <a:off x="548640" y="488561"/>
            <a:ext cx="10687175" cy="513388"/>
          </a:xfrm>
        </p:spPr>
        <p:txBody>
          <a:bodyPr/>
          <a:lstStyle/>
          <a:p>
            <a:r>
              <a:rPr lang="en-US" sz="3200" dirty="0">
                <a:latin typeface="Calibri" panose="020F0502020204030204" pitchFamily="34" charset="0"/>
                <a:cs typeface="Calibri" panose="020F0502020204030204" pitchFamily="34" charset="0"/>
              </a:rPr>
              <a:t>Benefits of using a Stored Procedure</a:t>
            </a:r>
            <a:endParaRPr lang="en-US" dirty="0"/>
          </a:p>
        </p:txBody>
      </p:sp>
      <p:sp>
        <p:nvSpPr>
          <p:cNvPr id="4" name="Date Placeholder 3">
            <a:extLst>
              <a:ext uri="{FF2B5EF4-FFF2-40B4-BE49-F238E27FC236}">
                <a16:creationId xmlns:a16="http://schemas.microsoft.com/office/drawing/2014/main" id="{E1F3E03E-35F4-4288-B6BA-F5CAF6E1AF4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DC3F254-B04F-43F0-8CF5-4A42D8FB5A51}"/>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38BFCBC1-0EA3-4A92-868A-30CDEE59EC4C}"/>
              </a:ext>
            </a:extLst>
          </p:cNvPr>
          <p:cNvSpPr>
            <a:spLocks noGrp="1"/>
          </p:cNvSpPr>
          <p:nvPr>
            <p:ph type="sldNum" sz="quarter" idx="16"/>
          </p:nvPr>
        </p:nvSpPr>
        <p:spPr/>
        <p:txBody>
          <a:bodyPr/>
          <a:lstStyle/>
          <a:p>
            <a:fld id="{2533969A-88D7-D043-9145-D433A02B4603}" type="slidenum">
              <a:rPr lang="en-US" smtClean="0"/>
              <a:pPr/>
              <a:t>57</a:t>
            </a:fld>
            <a:endParaRPr lang="en-US" dirty="0"/>
          </a:p>
        </p:txBody>
      </p:sp>
    </p:spTree>
    <p:extLst>
      <p:ext uri="{BB962C8B-B14F-4D97-AF65-F5344CB8AC3E}">
        <p14:creationId xmlns:p14="http://schemas.microsoft.com/office/powerpoint/2010/main" val="2757032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7453-7EE9-40D0-A27E-E335874471B4}"/>
              </a:ext>
            </a:extLst>
          </p:cNvPr>
          <p:cNvSpPr>
            <a:spLocks noGrp="1"/>
          </p:cNvSpPr>
          <p:nvPr>
            <p:ph sz="quarter" idx="13"/>
          </p:nvPr>
        </p:nvSpPr>
        <p:spPr>
          <a:xfrm>
            <a:off x="548640" y="1011678"/>
            <a:ext cx="10687175" cy="5016260"/>
          </a:xfrm>
        </p:spPr>
        <p:txBody>
          <a:bodyPr lIns="468000"/>
          <a:lstStyle/>
          <a:p>
            <a:endParaRPr lang="en-US" sz="1800" dirty="0">
              <a:latin typeface="Calibri" panose="020F0502020204030204" pitchFamily="34" charset="0"/>
              <a:cs typeface="Calibri" panose="020F0502020204030204" pitchFamily="34" charset="0"/>
            </a:endParaRPr>
          </a:p>
          <a:p>
            <a:r>
              <a:rPr lang="en-US" sz="2000" b="1" dirty="0">
                <a:solidFill>
                  <a:schemeClr val="tx2"/>
                </a:solidFill>
                <a:latin typeface="Calibri" panose="020F0502020204030204" pitchFamily="34" charset="0"/>
                <a:cs typeface="Calibri" panose="020F0502020204030204" pitchFamily="34" charset="0"/>
              </a:rPr>
              <a:t>Difficult to debug</a:t>
            </a:r>
          </a:p>
          <a:p>
            <a:pPr marL="0" indent="0">
              <a:buNone/>
            </a:pPr>
            <a:r>
              <a:rPr lang="en-US" sz="2000" dirty="0">
                <a:solidFill>
                  <a:schemeClr val="tx2"/>
                </a:solidFill>
                <a:latin typeface="Calibri" panose="020F0502020204030204" pitchFamily="34" charset="0"/>
                <a:cs typeface="Calibri" panose="020F0502020204030204" pitchFamily="34" charset="0"/>
              </a:rPr>
              <a:t>        Debugging stored procedures is never simple</a:t>
            </a:r>
          </a:p>
          <a:p>
            <a:pPr>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Specific to a Vendor </a:t>
            </a:r>
          </a:p>
          <a:p>
            <a:pPr marL="0" indent="0">
              <a:buNone/>
            </a:pPr>
            <a:r>
              <a:rPr lang="en-US" sz="2000" dirty="0">
                <a:solidFill>
                  <a:schemeClr val="tx2"/>
                </a:solidFill>
                <a:latin typeface="Calibri" panose="020F0502020204030204" pitchFamily="34" charset="0"/>
                <a:cs typeface="Calibri" panose="020F0502020204030204" pitchFamily="34" charset="0"/>
              </a:rPr>
              <a:t>       Stored procedures written in one platform cannot run on another. </a:t>
            </a:r>
          </a:p>
          <a:p>
            <a:r>
              <a:rPr lang="en-US" sz="2000" b="1" dirty="0">
                <a:solidFill>
                  <a:schemeClr val="tx2"/>
                </a:solidFill>
                <a:latin typeface="Calibri" panose="020F0502020204030204" pitchFamily="34" charset="0"/>
                <a:cs typeface="Calibri" panose="020F0502020204030204" pitchFamily="34" charset="0"/>
              </a:rPr>
              <a:t>Memory usage</a:t>
            </a:r>
          </a:p>
          <a:p>
            <a:pPr marL="0" indent="0">
              <a:buNone/>
            </a:pPr>
            <a:r>
              <a:rPr lang="en-US" sz="2000" dirty="0">
                <a:solidFill>
                  <a:schemeClr val="tx2"/>
                </a:solidFill>
                <a:latin typeface="Calibri" panose="020F0502020204030204" pitchFamily="34" charset="0"/>
                <a:cs typeface="Calibri" panose="020F0502020204030204" pitchFamily="34" charset="0"/>
              </a:rPr>
              <a:t>       Many stored procedures can increase memory use</a:t>
            </a:r>
          </a:p>
          <a:p>
            <a:r>
              <a:rPr lang="en-US" sz="2000" b="1" dirty="0">
                <a:solidFill>
                  <a:schemeClr val="tx2"/>
                </a:solidFill>
                <a:latin typeface="Calibri" panose="020F0502020204030204" pitchFamily="34" charset="0"/>
                <a:cs typeface="Calibri" panose="020F0502020204030204" pitchFamily="34" charset="0"/>
              </a:rPr>
              <a:t>Expensive:</a:t>
            </a:r>
          </a:p>
          <a:p>
            <a:pPr marL="0" indent="0">
              <a:buNone/>
            </a:pPr>
            <a:r>
              <a:rPr lang="en-US" sz="2000" dirty="0">
                <a:solidFill>
                  <a:schemeClr val="tx2"/>
                </a:solidFill>
                <a:latin typeface="Calibri" panose="020F0502020204030204" pitchFamily="34" charset="0"/>
                <a:cs typeface="Calibri" panose="020F0502020204030204" pitchFamily="34" charset="0"/>
              </a:rPr>
              <a:t>       Stored procedures are costly to manage in terms of DBA</a:t>
            </a:r>
          </a:p>
          <a:p>
            <a:pPr marL="0" indent="0">
              <a:buNone/>
            </a:pPr>
            <a:r>
              <a:rPr lang="en-US" sz="2000" dirty="0">
                <a:solidFill>
                  <a:schemeClr val="tx2"/>
                </a:solidFill>
                <a:latin typeface="Calibri" panose="020F0502020204030204" pitchFamily="34" charset="0"/>
                <a:cs typeface="Calibri" panose="020F0502020204030204" pitchFamily="34" charset="0"/>
              </a:rPr>
              <a:t>       A DBA is much more qualified to handle complex database procedures</a:t>
            </a:r>
          </a:p>
          <a:p>
            <a:pPr marL="0" indent="0">
              <a:buNone/>
            </a:pPr>
            <a:endParaRPr lang="en-US" sz="1600" dirty="0"/>
          </a:p>
        </p:txBody>
      </p:sp>
      <p:sp>
        <p:nvSpPr>
          <p:cNvPr id="3" name="Title 2">
            <a:extLst>
              <a:ext uri="{FF2B5EF4-FFF2-40B4-BE49-F238E27FC236}">
                <a16:creationId xmlns:a16="http://schemas.microsoft.com/office/drawing/2014/main" id="{0D32C140-625B-4904-949C-5EF3224F1569}"/>
              </a:ext>
            </a:extLst>
          </p:cNvPr>
          <p:cNvSpPr>
            <a:spLocks noGrp="1"/>
          </p:cNvSpPr>
          <p:nvPr>
            <p:ph type="title"/>
          </p:nvPr>
        </p:nvSpPr>
        <p:spPr>
          <a:xfrm>
            <a:off x="548640" y="488561"/>
            <a:ext cx="10687175" cy="523116"/>
          </a:xfrm>
        </p:spPr>
        <p:txBody>
          <a:bodyPr/>
          <a:lstStyle/>
          <a:p>
            <a:r>
              <a:rPr lang="en-US" dirty="0"/>
              <a:t>Disadvantages of Stored Procedures</a:t>
            </a:r>
          </a:p>
        </p:txBody>
      </p:sp>
      <p:sp>
        <p:nvSpPr>
          <p:cNvPr id="4" name="Date Placeholder 3">
            <a:extLst>
              <a:ext uri="{FF2B5EF4-FFF2-40B4-BE49-F238E27FC236}">
                <a16:creationId xmlns:a16="http://schemas.microsoft.com/office/drawing/2014/main" id="{879DE6D5-136A-42B3-A16D-4B582ACBB93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772BA4B-F542-475D-9697-F9AD497FD93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BFC2268-CA14-4836-B7D2-0743658175D9}"/>
              </a:ext>
            </a:extLst>
          </p:cNvPr>
          <p:cNvSpPr>
            <a:spLocks noGrp="1"/>
          </p:cNvSpPr>
          <p:nvPr>
            <p:ph type="sldNum" sz="quarter" idx="16"/>
          </p:nvPr>
        </p:nvSpPr>
        <p:spPr/>
        <p:txBody>
          <a:bodyPr/>
          <a:lstStyle/>
          <a:p>
            <a:fld id="{2533969A-88D7-D043-9145-D433A02B4603}" type="slidenum">
              <a:rPr lang="en-US" smtClean="0"/>
              <a:pPr/>
              <a:t>58</a:t>
            </a:fld>
            <a:endParaRPr lang="en-US" dirty="0"/>
          </a:p>
        </p:txBody>
      </p:sp>
    </p:spTree>
    <p:extLst>
      <p:ext uri="{BB962C8B-B14F-4D97-AF65-F5344CB8AC3E}">
        <p14:creationId xmlns:p14="http://schemas.microsoft.com/office/powerpoint/2010/main" val="443063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B963F-D5AB-A27C-14A1-B076F6EEFEB6}"/>
              </a:ext>
            </a:extLst>
          </p:cNvPr>
          <p:cNvSpPr>
            <a:spLocks noGrp="1"/>
          </p:cNvSpPr>
          <p:nvPr>
            <p:ph sz="quarter" idx="13"/>
          </p:nvPr>
        </p:nvSpPr>
        <p:spPr>
          <a:xfrm>
            <a:off x="548640" y="1164771"/>
            <a:ext cx="10687175" cy="4615543"/>
          </a:xfrm>
        </p:spPr>
        <p:txBody>
          <a:bodyPr/>
          <a:lstStyle/>
          <a:p>
            <a:pPr marL="0" indent="0">
              <a:buNone/>
            </a:pPr>
            <a:r>
              <a:rPr lang="en-US" sz="2000" dirty="0">
                <a:solidFill>
                  <a:schemeClr val="tx2"/>
                </a:solidFill>
                <a:latin typeface="Georgia" panose="02040502050405020303" pitchFamily="18" charset="0"/>
              </a:rPr>
              <a:t>1. How many types SQL Server categorizes the stored procedures ?</a:t>
            </a:r>
          </a:p>
          <a:p>
            <a:pPr marL="0" indent="0">
              <a:buNone/>
            </a:pPr>
            <a:r>
              <a:rPr lang="en-US" sz="2000" dirty="0">
                <a:solidFill>
                  <a:schemeClr val="tx2"/>
                </a:solidFill>
                <a:latin typeface="Georgia" panose="02040502050405020303" pitchFamily="18" charset="0"/>
              </a:rPr>
              <a:t>     a) 3      b) 4     c) 2     d) 1   e) None of the above</a:t>
            </a:r>
          </a:p>
          <a:p>
            <a:pPr marL="0" indent="0">
              <a:buNone/>
            </a:pPr>
            <a:r>
              <a:rPr lang="en-US" sz="2000" dirty="0">
                <a:latin typeface="Georgia" panose="02040502050405020303" pitchFamily="18" charset="0"/>
              </a:rPr>
              <a:t>2. </a:t>
            </a:r>
            <a:r>
              <a:rPr lang="en-US" sz="2000" b="0" i="0" dirty="0">
                <a:solidFill>
                  <a:srgbClr val="1D1D33"/>
                </a:solidFill>
                <a:effectLst/>
                <a:latin typeface="Georgia" panose="02040502050405020303" pitchFamily="18" charset="0"/>
              </a:rPr>
              <a:t>Can we use the SELECT command to call/execute the stored procedures in SQL Server?</a:t>
            </a:r>
          </a:p>
          <a:p>
            <a:pPr marL="0" indent="0">
              <a:buNone/>
            </a:pPr>
            <a:r>
              <a:rPr lang="en-US" sz="2000" dirty="0">
                <a:solidFill>
                  <a:srgbClr val="1D1D33"/>
                </a:solidFill>
                <a:latin typeface="Georgia" panose="02040502050405020303" pitchFamily="18" charset="0"/>
              </a:rPr>
              <a:t>       a) Yes     b) No</a:t>
            </a:r>
          </a:p>
          <a:p>
            <a:pPr marL="0" indent="0">
              <a:buNone/>
            </a:pPr>
            <a:r>
              <a:rPr lang="en-US" sz="2000" b="0" i="0" dirty="0">
                <a:solidFill>
                  <a:srgbClr val="1D1D33"/>
                </a:solidFill>
                <a:effectLst/>
                <a:latin typeface="Georgia" panose="02040502050405020303" pitchFamily="18" charset="0"/>
              </a:rPr>
              <a:t>3. What are the features of Stored Procedures in SQL Server?</a:t>
            </a:r>
          </a:p>
          <a:p>
            <a:pPr>
              <a:buFont typeface="Arial" panose="020B0604020202020204" pitchFamily="34" charset="0"/>
              <a:buChar char="•"/>
            </a:pPr>
            <a:r>
              <a:rPr lang="en-US" sz="2000" dirty="0">
                <a:solidFill>
                  <a:srgbClr val="1D1D33"/>
                </a:solidFill>
                <a:latin typeface="Georgia" panose="02040502050405020303" pitchFamily="18" charset="0"/>
              </a:rPr>
              <a:t> A. </a:t>
            </a:r>
            <a:r>
              <a:rPr lang="en-US" sz="2000" b="0" i="0" dirty="0">
                <a:solidFill>
                  <a:srgbClr val="1D1D33"/>
                </a:solidFill>
                <a:effectLst/>
                <a:latin typeface="Georgia" panose="02040502050405020303" pitchFamily="18" charset="0"/>
              </a:rPr>
              <a:t>Reduced Traffic</a:t>
            </a:r>
          </a:p>
          <a:p>
            <a:pPr>
              <a:buFont typeface="Arial" panose="020B0604020202020204" pitchFamily="34" charset="0"/>
              <a:buChar char="•"/>
            </a:pPr>
            <a:r>
              <a:rPr lang="en-US" sz="2000" b="1" i="0" dirty="0">
                <a:solidFill>
                  <a:srgbClr val="1D1D33"/>
                </a:solidFill>
                <a:effectLst/>
                <a:latin typeface="Georgia" panose="02040502050405020303" pitchFamily="18" charset="0"/>
              </a:rPr>
              <a:t>B. </a:t>
            </a:r>
            <a:r>
              <a:rPr lang="en-US" sz="2000" b="0" i="0" dirty="0">
                <a:solidFill>
                  <a:srgbClr val="1D1D33"/>
                </a:solidFill>
                <a:effectLst/>
                <a:latin typeface="Georgia" panose="02040502050405020303" pitchFamily="18" charset="0"/>
              </a:rPr>
              <a:t>Easy Maintenance</a:t>
            </a:r>
          </a:p>
          <a:p>
            <a:pPr>
              <a:buFont typeface="Arial" panose="020B0604020202020204" pitchFamily="34" charset="0"/>
              <a:buChar char="•"/>
            </a:pPr>
            <a:r>
              <a:rPr lang="en-US" sz="2000" b="1" i="0" dirty="0">
                <a:solidFill>
                  <a:srgbClr val="1D1D33"/>
                </a:solidFill>
                <a:effectLst/>
                <a:latin typeface="Georgia" panose="02040502050405020303" pitchFamily="18" charset="0"/>
              </a:rPr>
              <a:t>C. </a:t>
            </a:r>
            <a:r>
              <a:rPr lang="en-US" sz="2000" b="0" i="0" dirty="0">
                <a:solidFill>
                  <a:srgbClr val="1D1D33"/>
                </a:solidFill>
                <a:effectLst/>
                <a:latin typeface="Georgia" panose="02040502050405020303" pitchFamily="18" charset="0"/>
              </a:rPr>
              <a:t>Easy Maintenance Reusable &amp; Stronger Security</a:t>
            </a:r>
          </a:p>
          <a:p>
            <a:pPr marL="0" indent="0">
              <a:buNone/>
            </a:pPr>
            <a:r>
              <a:rPr lang="en-US" sz="2000" dirty="0">
                <a:solidFill>
                  <a:srgbClr val="1D1D33"/>
                </a:solidFill>
                <a:latin typeface="Georgia" panose="02040502050405020303" pitchFamily="18" charset="0"/>
              </a:rPr>
              <a:t>    D . All of the above</a:t>
            </a:r>
            <a:endParaRPr lang="en-US" sz="2000" b="0" i="0" dirty="0">
              <a:solidFill>
                <a:srgbClr val="1D1D33"/>
              </a:solidFill>
              <a:effectLst/>
              <a:latin typeface="Georgia" panose="02040502050405020303" pitchFamily="18" charset="0"/>
            </a:endParaRPr>
          </a:p>
          <a:p>
            <a:pPr marL="0" indent="0">
              <a:buNone/>
            </a:pPr>
            <a:endParaRPr lang="en-US" sz="2000" b="0" i="0" dirty="0">
              <a:solidFill>
                <a:srgbClr val="1D1D33"/>
              </a:solidFill>
              <a:effectLst/>
              <a:latin typeface="Georgia" panose="02040502050405020303" pitchFamily="18" charset="0"/>
            </a:endParaRPr>
          </a:p>
          <a:p>
            <a:pPr marL="0" indent="0">
              <a:buNone/>
            </a:pPr>
            <a:endParaRPr lang="en-US" dirty="0"/>
          </a:p>
        </p:txBody>
      </p:sp>
      <p:sp>
        <p:nvSpPr>
          <p:cNvPr id="3" name="Title 2">
            <a:extLst>
              <a:ext uri="{FF2B5EF4-FFF2-40B4-BE49-F238E27FC236}">
                <a16:creationId xmlns:a16="http://schemas.microsoft.com/office/drawing/2014/main" id="{42D8CF0B-1FAC-B839-7B35-85C5C366230B}"/>
              </a:ext>
            </a:extLst>
          </p:cNvPr>
          <p:cNvSpPr>
            <a:spLocks noGrp="1"/>
          </p:cNvSpPr>
          <p:nvPr>
            <p:ph type="title"/>
          </p:nvPr>
        </p:nvSpPr>
        <p:spPr>
          <a:xfrm>
            <a:off x="548640" y="488561"/>
            <a:ext cx="10687175" cy="523810"/>
          </a:xfrm>
        </p:spPr>
        <p:txBody>
          <a:bodyPr/>
          <a:lstStyle/>
          <a:p>
            <a:r>
              <a:rPr lang="en-US" sz="2800" dirty="0">
                <a:latin typeface="Georgia" panose="02040502050405020303" pitchFamily="18" charset="0"/>
              </a:rPr>
              <a:t>Quiz Time</a:t>
            </a:r>
          </a:p>
        </p:txBody>
      </p:sp>
      <p:sp>
        <p:nvSpPr>
          <p:cNvPr id="4" name="Date Placeholder 3">
            <a:extLst>
              <a:ext uri="{FF2B5EF4-FFF2-40B4-BE49-F238E27FC236}">
                <a16:creationId xmlns:a16="http://schemas.microsoft.com/office/drawing/2014/main" id="{ED69C867-EDB9-ED5C-7133-D58E8A6D92B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EB1D5DE-C0DE-3B14-66BC-A6FDE20D31E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C53A712-1264-D955-A2DF-EAC77C0A0709}"/>
              </a:ext>
            </a:extLst>
          </p:cNvPr>
          <p:cNvSpPr>
            <a:spLocks noGrp="1"/>
          </p:cNvSpPr>
          <p:nvPr>
            <p:ph type="sldNum" sz="quarter" idx="16"/>
          </p:nvPr>
        </p:nvSpPr>
        <p:spPr/>
        <p:txBody>
          <a:bodyPr/>
          <a:lstStyle/>
          <a:p>
            <a:fld id="{2533969A-88D7-D043-9145-D433A02B4603}" type="slidenum">
              <a:rPr lang="en-US" smtClean="0"/>
              <a:pPr/>
              <a:t>59</a:t>
            </a:fld>
            <a:endParaRPr lang="en-US" dirty="0"/>
          </a:p>
        </p:txBody>
      </p:sp>
    </p:spTree>
    <p:extLst>
      <p:ext uri="{BB962C8B-B14F-4D97-AF65-F5344CB8AC3E}">
        <p14:creationId xmlns:p14="http://schemas.microsoft.com/office/powerpoint/2010/main" val="46894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8AA360-7439-4291-8CB6-FB94A16E922E}"/>
              </a:ext>
            </a:extLst>
          </p:cNvPr>
          <p:cNvSpPr>
            <a:spLocks noGrp="1"/>
          </p:cNvSpPr>
          <p:nvPr>
            <p:ph sz="quarter" idx="13"/>
          </p:nvPr>
        </p:nvSpPr>
        <p:spPr>
          <a:xfrm>
            <a:off x="548640" y="452761"/>
            <a:ext cx="10687175" cy="5746871"/>
          </a:xfrm>
        </p:spPr>
        <p:txBody>
          <a:bodyPr/>
          <a:lstStyle/>
          <a:p>
            <a:pPr>
              <a:buFont typeface="Wingdings" panose="05000000000000000000" pitchFamily="2" charset="2"/>
              <a:buChar char="§"/>
            </a:pPr>
            <a:r>
              <a:rPr lang="en-US" sz="1800" b="1" dirty="0">
                <a:solidFill>
                  <a:schemeClr val="accent1"/>
                </a:solidFill>
                <a:latin typeface="Calibri" panose="020F0502020204030204" pitchFamily="34" charset="0"/>
                <a:cs typeface="Calibri" panose="020F0502020204030204" pitchFamily="34" charset="0"/>
              </a:rPr>
              <a:t>Declare a Local Variable</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Syntax :  </a:t>
            </a:r>
            <a:r>
              <a:rPr lang="en-US" sz="1800" dirty="0">
                <a:solidFill>
                  <a:schemeClr val="tx2"/>
                </a:solidFill>
                <a:latin typeface="Calibri" panose="020F0502020204030204" pitchFamily="34" charset="0"/>
                <a:cs typeface="Calibri" panose="020F0502020204030204" pitchFamily="34" charset="0"/>
              </a:rPr>
              <a:t>DECLARE  { @LOCAL_VARIABLE[AS] datatype  [ = value ] }</a:t>
            </a:r>
          </a:p>
          <a:p>
            <a:pPr>
              <a:buFont typeface="Wingdings" panose="05000000000000000000" pitchFamily="2" charset="2"/>
              <a:buChar char="§"/>
            </a:pPr>
            <a:r>
              <a:rPr lang="en-US" sz="1800" b="1" dirty="0">
                <a:latin typeface="Calibri" panose="020F0502020204030204" pitchFamily="34" charset="0"/>
                <a:cs typeface="Calibri" panose="020F0502020204030204" pitchFamily="34" charset="0"/>
              </a:rPr>
              <a:t> Examples of Declaring a variable</a:t>
            </a:r>
          </a:p>
          <a:p>
            <a:pPr marL="0" indent="0">
              <a:buNone/>
            </a:pPr>
            <a:r>
              <a:rPr lang="en-US" sz="1800" dirty="0">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  DECLARE @Member_id AS INT</a:t>
            </a:r>
          </a:p>
          <a:p>
            <a:pPr marL="0" indent="0">
              <a:buNone/>
            </a:pPr>
            <a:r>
              <a:rPr lang="en-US" sz="1800" dirty="0">
                <a:solidFill>
                  <a:schemeClr val="tx2"/>
                </a:solidFill>
                <a:latin typeface="Calibri" panose="020F0502020204030204" pitchFamily="34" charset="0"/>
                <a:cs typeface="Calibri" panose="020F0502020204030204" pitchFamily="34" charset="0"/>
              </a:rPr>
              <a:t>       DECLARE @Customer_name VARCHAR (10)</a:t>
            </a:r>
          </a:p>
          <a:p>
            <a:pPr marL="0" indent="0">
              <a:buNone/>
            </a:pPr>
            <a:r>
              <a:rPr lang="en-US" sz="1800" dirty="0">
                <a:solidFill>
                  <a:schemeClr val="tx2"/>
                </a:solidFill>
                <a:latin typeface="Calibri" panose="020F0502020204030204" pitchFamily="34" charset="0"/>
                <a:cs typeface="Calibri" panose="020F0502020204030204" pitchFamily="34" charset="0"/>
              </a:rPr>
              <a:t>       DECLARE @COURSE_ID AS INT, @COURSE_NAME VARCHAR (10)</a:t>
            </a:r>
          </a:p>
          <a:p>
            <a:pPr>
              <a:buFont typeface="Wingdings" panose="05000000000000000000" pitchFamily="2" charset="2"/>
              <a:buChar char="§"/>
            </a:pPr>
            <a:r>
              <a:rPr lang="en-US" sz="1800" b="1" dirty="0">
                <a:solidFill>
                  <a:schemeClr val="accent1"/>
                </a:solidFill>
                <a:latin typeface="Calibri" panose="020F0502020204030204" pitchFamily="34" charset="0"/>
                <a:cs typeface="Calibri" panose="020F0502020204030204" pitchFamily="34" charset="0"/>
              </a:rPr>
              <a:t>Assigning a value to SQL Variable</a:t>
            </a:r>
          </a:p>
          <a:p>
            <a:pPr marL="0" indent="0">
              <a:buNone/>
            </a:pPr>
            <a:r>
              <a:rPr lang="en-US" sz="1800" dirty="0">
                <a:solidFill>
                  <a:schemeClr val="tx2"/>
                </a:solidFill>
                <a:latin typeface="Calibri" panose="020F0502020204030204" pitchFamily="34" charset="0"/>
                <a:cs typeface="Calibri" panose="020F0502020204030204" pitchFamily="34" charset="0"/>
              </a:rPr>
              <a:t>        3 ways You can assign a value to a variable</a:t>
            </a:r>
          </a:p>
          <a:p>
            <a:pPr marL="0" indent="0">
              <a:buNone/>
            </a:pPr>
            <a:r>
              <a:rPr lang="en-US" sz="1800" dirty="0">
                <a:solidFill>
                  <a:schemeClr val="tx2"/>
                </a:solidFill>
                <a:latin typeface="Calibri" panose="020F0502020204030204" pitchFamily="34" charset="0"/>
                <a:cs typeface="Calibri" panose="020F0502020204030204" pitchFamily="34" charset="0"/>
              </a:rPr>
              <a:t>              1. During variable declaration           2. Using SET                 3. Using SELECT</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Examples</a:t>
            </a:r>
            <a:r>
              <a:rPr lang="en-US" sz="1800" dirty="0">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DECLARE @COURSE_ID AS INT = 5</a:t>
            </a:r>
          </a:p>
          <a:p>
            <a:pPr marL="0" indent="0">
              <a:buNone/>
            </a:pPr>
            <a:r>
              <a:rPr lang="en-US" sz="1800" dirty="0">
                <a:solidFill>
                  <a:schemeClr val="tx2"/>
                </a:solidFill>
                <a:latin typeface="Calibri" panose="020F0502020204030204" pitchFamily="34" charset="0"/>
                <a:cs typeface="Calibri" panose="020F0502020204030204" pitchFamily="34" charset="0"/>
              </a:rPr>
              <a:t>                          SET @COURSE_ID = 5</a:t>
            </a:r>
          </a:p>
          <a:p>
            <a:pPr marL="0" indent="0">
              <a:buNone/>
            </a:pPr>
            <a:r>
              <a:rPr lang="en-US" sz="1800" dirty="0">
                <a:solidFill>
                  <a:schemeClr val="tx2"/>
                </a:solidFill>
                <a:latin typeface="Calibri" panose="020F0502020204030204" pitchFamily="34" charset="0"/>
                <a:cs typeface="Calibri" panose="020F0502020204030204" pitchFamily="34" charset="0"/>
              </a:rPr>
              <a:t>                           SELECT @COURSE_ID = 5</a:t>
            </a:r>
          </a:p>
          <a:p>
            <a:pPr marL="0" indent="0">
              <a:buNone/>
            </a:pPr>
            <a:r>
              <a:rPr lang="en-US" sz="1800" dirty="0">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D09DFD3A-943A-4BF5-98A5-226EED96148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1BB547D-72BF-4354-A706-66D34DEED21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8A195F9-F82E-4802-8A11-90399B6ED2A6}"/>
              </a:ext>
            </a:extLst>
          </p:cNvPr>
          <p:cNvSpPr>
            <a:spLocks noGrp="1"/>
          </p:cNvSpPr>
          <p:nvPr>
            <p:ph type="sldNum" sz="quarter" idx="16"/>
          </p:nvPr>
        </p:nvSpPr>
        <p:spPr/>
        <p:txBody>
          <a:bodyPr/>
          <a:lstStyle/>
          <a:p>
            <a:fld id="{2533969A-88D7-D043-9145-D433A02B4603}" type="slidenum">
              <a:rPr lang="en-US" smtClean="0"/>
              <a:pPr/>
              <a:t>6</a:t>
            </a:fld>
            <a:endParaRPr lang="en-US" dirty="0"/>
          </a:p>
        </p:txBody>
      </p:sp>
    </p:spTree>
    <p:extLst>
      <p:ext uri="{BB962C8B-B14F-4D97-AF65-F5344CB8AC3E}">
        <p14:creationId xmlns:p14="http://schemas.microsoft.com/office/powerpoint/2010/main" val="222244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43045-6EB7-12A4-B916-195E1F05ADC1}"/>
              </a:ext>
            </a:extLst>
          </p:cNvPr>
          <p:cNvSpPr>
            <a:spLocks noGrp="1"/>
          </p:cNvSpPr>
          <p:nvPr>
            <p:ph sz="quarter" idx="13"/>
          </p:nvPr>
        </p:nvSpPr>
        <p:spPr>
          <a:xfrm>
            <a:off x="548640" y="1371600"/>
            <a:ext cx="11184132" cy="4828032"/>
          </a:xfrm>
        </p:spPr>
        <p:txBody>
          <a:bodyPr/>
          <a:lstStyle/>
          <a:p>
            <a:pPr marL="0" indent="0">
              <a:buNone/>
            </a:pPr>
            <a:r>
              <a:rPr lang="en-US" sz="2400" dirty="0">
                <a:latin typeface="Georgia" panose="02040502050405020303" pitchFamily="18" charset="0"/>
              </a:rPr>
              <a:t>4. Can we call the function inside procedure</a:t>
            </a:r>
          </a:p>
          <a:p>
            <a:pPr marL="0" indent="0">
              <a:buNone/>
            </a:pPr>
            <a:r>
              <a:rPr lang="en-US" sz="2400" dirty="0">
                <a:latin typeface="Georgia" panose="02040502050405020303" pitchFamily="18" charset="0"/>
              </a:rPr>
              <a:t>      a) Yes             b) No</a:t>
            </a:r>
          </a:p>
          <a:p>
            <a:pPr marL="514350" indent="-514350">
              <a:buAutoNum type="arabicPeriod" startAt="5"/>
            </a:pPr>
            <a:r>
              <a:rPr lang="en-US" sz="2400" dirty="0">
                <a:latin typeface="Georgia" panose="02040502050405020303" pitchFamily="18" charset="0"/>
              </a:rPr>
              <a:t>Which of the following one shows the existing procedure text/code ?</a:t>
            </a:r>
          </a:p>
          <a:p>
            <a:pPr marL="0" indent="0">
              <a:buNone/>
            </a:pPr>
            <a:r>
              <a:rPr lang="en-US" sz="2400" dirty="0">
                <a:latin typeface="Georgia" panose="02040502050405020303" pitchFamily="18" charset="0"/>
              </a:rPr>
              <a:t>       a) </a:t>
            </a:r>
            <a:r>
              <a:rPr lang="en-US" sz="2400" dirty="0" err="1">
                <a:latin typeface="Georgia" panose="02040502050405020303" pitchFamily="18" charset="0"/>
              </a:rPr>
              <a:t>sp_help</a:t>
            </a:r>
            <a:r>
              <a:rPr lang="en-US" sz="2400" dirty="0">
                <a:latin typeface="Georgia" panose="02040502050405020303" pitchFamily="18" charset="0"/>
              </a:rPr>
              <a:t>   b) </a:t>
            </a:r>
            <a:r>
              <a:rPr lang="en-US" sz="2400" dirty="0" err="1">
                <a:latin typeface="Georgia" panose="02040502050405020303" pitchFamily="18" charset="0"/>
              </a:rPr>
              <a:t>sp_text</a:t>
            </a:r>
            <a:r>
              <a:rPr lang="en-US" sz="2400" dirty="0">
                <a:latin typeface="Georgia" panose="02040502050405020303" pitchFamily="18" charset="0"/>
              </a:rPr>
              <a:t>    c) </a:t>
            </a:r>
            <a:r>
              <a:rPr lang="en-US" sz="2400" dirty="0" err="1">
                <a:latin typeface="Georgia" panose="02040502050405020303" pitchFamily="18" charset="0"/>
              </a:rPr>
              <a:t>sp_owner</a:t>
            </a:r>
            <a:r>
              <a:rPr lang="en-US" sz="2400" dirty="0">
                <a:latin typeface="Georgia" panose="02040502050405020303" pitchFamily="18" charset="0"/>
              </a:rPr>
              <a:t>    d) </a:t>
            </a:r>
            <a:r>
              <a:rPr lang="en-US" sz="2400" dirty="0" err="1">
                <a:latin typeface="Georgia" panose="02040502050405020303" pitchFamily="18" charset="0"/>
              </a:rPr>
              <a:t>sp_exec</a:t>
            </a:r>
            <a:endParaRPr lang="en-US" sz="2400" dirty="0">
              <a:latin typeface="Georgia" panose="02040502050405020303" pitchFamily="18" charset="0"/>
            </a:endParaRPr>
          </a:p>
          <a:p>
            <a:pPr marL="0" indent="0">
              <a:buNone/>
            </a:pPr>
            <a:r>
              <a:rPr lang="en-US" sz="2400" dirty="0">
                <a:latin typeface="Georgia" panose="02040502050405020303" pitchFamily="18" charset="0"/>
              </a:rPr>
              <a:t>6. --- parameter is used when you want to return some value    from the Procedure .</a:t>
            </a:r>
          </a:p>
          <a:p>
            <a:pPr marL="0" indent="0">
              <a:buNone/>
            </a:pPr>
            <a:r>
              <a:rPr lang="en-US" sz="2400" dirty="0">
                <a:latin typeface="Georgia" panose="02040502050405020303" pitchFamily="18" charset="0"/>
              </a:rPr>
              <a:t>     a) Optional    b) Input    c) Output   d) Default</a:t>
            </a:r>
          </a:p>
          <a:p>
            <a:pPr marL="0" indent="0">
              <a:buNone/>
            </a:pPr>
            <a:r>
              <a:rPr lang="en-US" sz="2400" dirty="0">
                <a:latin typeface="Georgia" panose="02040502050405020303" pitchFamily="18" charset="0"/>
              </a:rPr>
              <a:t>7.  </a:t>
            </a:r>
          </a:p>
        </p:txBody>
      </p:sp>
      <p:sp>
        <p:nvSpPr>
          <p:cNvPr id="3" name="Title 2">
            <a:extLst>
              <a:ext uri="{FF2B5EF4-FFF2-40B4-BE49-F238E27FC236}">
                <a16:creationId xmlns:a16="http://schemas.microsoft.com/office/drawing/2014/main" id="{C8E0722A-74BB-6F78-0739-B34C97F5A512}"/>
              </a:ext>
            </a:extLst>
          </p:cNvPr>
          <p:cNvSpPr>
            <a:spLocks noGrp="1"/>
          </p:cNvSpPr>
          <p:nvPr>
            <p:ph type="title"/>
          </p:nvPr>
        </p:nvSpPr>
        <p:spPr>
          <a:xfrm>
            <a:off x="548640" y="488561"/>
            <a:ext cx="10687175" cy="458496"/>
          </a:xfrm>
        </p:spPr>
        <p:txBody>
          <a:bodyPr/>
          <a:lstStyle/>
          <a:p>
            <a:r>
              <a:rPr lang="en-US" dirty="0"/>
              <a:t>Quiz Contd..</a:t>
            </a:r>
          </a:p>
        </p:txBody>
      </p:sp>
      <p:sp>
        <p:nvSpPr>
          <p:cNvPr id="4" name="Date Placeholder 3">
            <a:extLst>
              <a:ext uri="{FF2B5EF4-FFF2-40B4-BE49-F238E27FC236}">
                <a16:creationId xmlns:a16="http://schemas.microsoft.com/office/drawing/2014/main" id="{B4AE706C-8B4A-2386-8D7C-4B404DF8F7D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3643BA0-1637-2936-C085-C1950FCC59F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B8F8199-C012-5944-EB46-B8FD706C63A4}"/>
              </a:ext>
            </a:extLst>
          </p:cNvPr>
          <p:cNvSpPr>
            <a:spLocks noGrp="1"/>
          </p:cNvSpPr>
          <p:nvPr>
            <p:ph type="sldNum" sz="quarter" idx="16"/>
          </p:nvPr>
        </p:nvSpPr>
        <p:spPr/>
        <p:txBody>
          <a:bodyPr/>
          <a:lstStyle/>
          <a:p>
            <a:fld id="{2533969A-88D7-D043-9145-D433A02B4603}" type="slidenum">
              <a:rPr lang="en-US" smtClean="0"/>
              <a:pPr/>
              <a:t>60</a:t>
            </a:fld>
            <a:endParaRPr lang="en-US" dirty="0"/>
          </a:p>
        </p:txBody>
      </p:sp>
    </p:spTree>
    <p:extLst>
      <p:ext uri="{BB962C8B-B14F-4D97-AF65-F5344CB8AC3E}">
        <p14:creationId xmlns:p14="http://schemas.microsoft.com/office/powerpoint/2010/main" val="2088829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Functions</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61</a:t>
            </a:fld>
            <a:endParaRPr lang="en-US" dirty="0"/>
          </a:p>
        </p:txBody>
      </p:sp>
    </p:spTree>
    <p:extLst>
      <p:ext uri="{BB962C8B-B14F-4D97-AF65-F5344CB8AC3E}">
        <p14:creationId xmlns:p14="http://schemas.microsoft.com/office/powerpoint/2010/main" val="3854701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829AC9-7AFF-41E7-96AE-EB7EBA23CEF5}"/>
              </a:ext>
            </a:extLst>
          </p:cNvPr>
          <p:cNvSpPr>
            <a:spLocks noGrp="1"/>
          </p:cNvSpPr>
          <p:nvPr>
            <p:ph sz="quarter" idx="13"/>
          </p:nvPr>
        </p:nvSpPr>
        <p:spPr>
          <a:xfrm>
            <a:off x="1225118" y="1100831"/>
            <a:ext cx="10010697" cy="5098801"/>
          </a:xfrm>
        </p:spPr>
        <p:txBody>
          <a:bodyPr/>
          <a:lstStyle/>
          <a:p>
            <a:pPr marL="0" indent="0">
              <a:buNone/>
            </a:pPr>
            <a:endParaRPr lang="en-US" sz="2000" dirty="0"/>
          </a:p>
          <a:p>
            <a:r>
              <a:rPr lang="en-US" sz="2400" b="1" dirty="0">
                <a:solidFill>
                  <a:schemeClr val="tx2"/>
                </a:solidFill>
                <a:latin typeface="Calibri" panose="020F0502020204030204" pitchFamily="34" charset="0"/>
                <a:cs typeface="Calibri" panose="020F0502020204030204" pitchFamily="34" charset="0"/>
              </a:rPr>
              <a:t>What is User Defined Function and use of Functions ?</a:t>
            </a:r>
          </a:p>
          <a:p>
            <a:r>
              <a:rPr lang="en-US" sz="2400" b="1" dirty="0">
                <a:solidFill>
                  <a:schemeClr val="tx2"/>
                </a:solidFill>
                <a:latin typeface="Calibri" panose="020F0502020204030204" pitchFamily="34" charset="0"/>
                <a:cs typeface="Calibri" panose="020F0502020204030204" pitchFamily="34" charset="0"/>
              </a:rPr>
              <a:t>Types of User defined functions </a:t>
            </a:r>
          </a:p>
          <a:p>
            <a:r>
              <a:rPr lang="en-US" sz="2400" b="1" dirty="0">
                <a:solidFill>
                  <a:schemeClr val="tx2"/>
                </a:solidFill>
                <a:latin typeface="Calibri" panose="020F0502020204030204" pitchFamily="34" charset="0"/>
                <a:cs typeface="Calibri" panose="020F0502020204030204" pitchFamily="34" charset="0"/>
              </a:rPr>
              <a:t>Syntax for Creation of User Defined Function</a:t>
            </a:r>
          </a:p>
          <a:p>
            <a:r>
              <a:rPr lang="en-US" sz="2400" b="1" dirty="0">
                <a:solidFill>
                  <a:schemeClr val="tx2"/>
                </a:solidFill>
                <a:latin typeface="Calibri" panose="020F0502020204030204" pitchFamily="34" charset="0"/>
                <a:cs typeface="Calibri" panose="020F0502020204030204" pitchFamily="34" charset="0"/>
              </a:rPr>
              <a:t>Advantages of UDFs</a:t>
            </a:r>
          </a:p>
          <a:p>
            <a:r>
              <a:rPr lang="en-US" sz="2400" b="1" dirty="0">
                <a:solidFill>
                  <a:schemeClr val="tx2"/>
                </a:solidFill>
                <a:latin typeface="Calibri" panose="020F0502020204030204" pitchFamily="34" charset="0"/>
                <a:cs typeface="Calibri" panose="020F0502020204030204" pitchFamily="34" charset="0"/>
              </a:rPr>
              <a:t>Limitations of Functions</a:t>
            </a:r>
          </a:p>
          <a:p>
            <a:r>
              <a:rPr lang="en-US" sz="2400" b="1" dirty="0">
                <a:solidFill>
                  <a:schemeClr val="tx2"/>
                </a:solidFill>
                <a:latin typeface="Calibri" panose="020F0502020204030204" pitchFamily="34" charset="0"/>
                <a:cs typeface="Calibri" panose="020F0502020204030204" pitchFamily="34" charset="0"/>
              </a:rPr>
              <a:t>Differences b/w Procedure and Functions</a:t>
            </a:r>
          </a:p>
        </p:txBody>
      </p:sp>
      <p:sp>
        <p:nvSpPr>
          <p:cNvPr id="3" name="Title 2">
            <a:extLst>
              <a:ext uri="{FF2B5EF4-FFF2-40B4-BE49-F238E27FC236}">
                <a16:creationId xmlns:a16="http://schemas.microsoft.com/office/drawing/2014/main" id="{53F6813C-E8BE-46C8-BDCF-BE7211A67C4D}"/>
              </a:ext>
            </a:extLst>
          </p:cNvPr>
          <p:cNvSpPr>
            <a:spLocks noGrp="1"/>
          </p:cNvSpPr>
          <p:nvPr>
            <p:ph type="title"/>
          </p:nvPr>
        </p:nvSpPr>
        <p:spPr>
          <a:xfrm>
            <a:off x="548640" y="488561"/>
            <a:ext cx="10687175" cy="502039"/>
          </a:xfrm>
        </p:spPr>
        <p:txBody>
          <a:bodyPr/>
          <a:lstStyle/>
          <a:p>
            <a:r>
              <a:rPr lang="en-US" sz="2400" dirty="0">
                <a:latin typeface="Calibri" panose="020F0502020204030204" pitchFamily="34" charset="0"/>
                <a:cs typeface="Calibri" panose="020F0502020204030204" pitchFamily="34" charset="0"/>
              </a:rPr>
              <a:t>Outlines</a:t>
            </a:r>
          </a:p>
        </p:txBody>
      </p:sp>
      <p:sp>
        <p:nvSpPr>
          <p:cNvPr id="4" name="Date Placeholder 3">
            <a:extLst>
              <a:ext uri="{FF2B5EF4-FFF2-40B4-BE49-F238E27FC236}">
                <a16:creationId xmlns:a16="http://schemas.microsoft.com/office/drawing/2014/main" id="{4A157687-663C-44F9-A234-85CAE7C357E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F7E0FD5-108F-4DBF-92E4-24C229F65FB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1ECE2CB3-C4CC-4C2D-A877-72BBBF927166}"/>
              </a:ext>
            </a:extLst>
          </p:cNvPr>
          <p:cNvSpPr>
            <a:spLocks noGrp="1"/>
          </p:cNvSpPr>
          <p:nvPr>
            <p:ph type="sldNum" sz="quarter" idx="16"/>
          </p:nvPr>
        </p:nvSpPr>
        <p:spPr/>
        <p:txBody>
          <a:bodyPr/>
          <a:lstStyle/>
          <a:p>
            <a:fld id="{2533969A-88D7-D043-9145-D433A02B4603}" type="slidenum">
              <a:rPr lang="en-US" smtClean="0"/>
              <a:pPr/>
              <a:t>62</a:t>
            </a:fld>
            <a:endParaRPr lang="en-US" dirty="0"/>
          </a:p>
        </p:txBody>
      </p:sp>
    </p:spTree>
    <p:extLst>
      <p:ext uri="{BB962C8B-B14F-4D97-AF65-F5344CB8AC3E}">
        <p14:creationId xmlns:p14="http://schemas.microsoft.com/office/powerpoint/2010/main" val="3463389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CD54D-15AF-42B3-8CA6-C1F54BBE528C}"/>
              </a:ext>
            </a:extLst>
          </p:cNvPr>
          <p:cNvSpPr>
            <a:spLocks noGrp="1"/>
          </p:cNvSpPr>
          <p:nvPr>
            <p:ph sz="quarter" idx="13"/>
          </p:nvPr>
        </p:nvSpPr>
        <p:spPr>
          <a:xfrm>
            <a:off x="548640" y="1215957"/>
            <a:ext cx="10687175" cy="4983675"/>
          </a:xfrm>
        </p:spPr>
        <p:txBody>
          <a:bodyPr/>
          <a:lstStyle/>
          <a:p>
            <a:r>
              <a:rPr lang="en-US" sz="2000" b="0" i="0" dirty="0">
                <a:solidFill>
                  <a:srgbClr val="222222"/>
                </a:solidFill>
                <a:effectLst/>
                <a:latin typeface="Calibri" panose="020F0502020204030204" pitchFamily="34" charset="0"/>
                <a:cs typeface="Calibri" panose="020F0502020204030204" pitchFamily="34" charset="0"/>
              </a:rPr>
              <a:t>A </a:t>
            </a:r>
            <a:r>
              <a:rPr lang="en-US" sz="2000" b="1" i="0" dirty="0">
                <a:solidFill>
                  <a:srgbClr val="222222"/>
                </a:solidFill>
                <a:effectLst/>
                <a:latin typeface="Calibri" panose="020F0502020204030204" pitchFamily="34" charset="0"/>
                <a:cs typeface="Calibri" panose="020F0502020204030204" pitchFamily="34" charset="0"/>
              </a:rPr>
              <a:t>user-defined function</a:t>
            </a:r>
            <a:r>
              <a:rPr lang="en-US" sz="2000" b="0" i="0" dirty="0">
                <a:solidFill>
                  <a:srgbClr val="222222"/>
                </a:solidFill>
                <a:effectLst/>
                <a:latin typeface="Calibri" panose="020F0502020204030204" pitchFamily="34" charset="0"/>
                <a:cs typeface="Calibri" panose="020F0502020204030204" pitchFamily="34" charset="0"/>
              </a:rPr>
              <a:t> is a function created by a user and will perform an operation specified by the user.</a:t>
            </a:r>
          </a:p>
          <a:p>
            <a:r>
              <a:rPr lang="en-US" sz="2000" b="0" i="0" dirty="0">
                <a:solidFill>
                  <a:srgbClr val="222222"/>
                </a:solidFill>
                <a:effectLst/>
                <a:latin typeface="Calibri" panose="020F0502020204030204" pitchFamily="34" charset="0"/>
                <a:cs typeface="Calibri" panose="020F0502020204030204" pitchFamily="34" charset="0"/>
              </a:rPr>
              <a:t>The UDF or User Defined Functions in SQL Server are like methods in any other programming language that accepts the parameters, performs complex calculations, and returns the result value.</a:t>
            </a:r>
            <a:endParaRPr lang="en-US" sz="2000" dirty="0">
              <a:solidFill>
                <a:srgbClr val="222222"/>
              </a:solidFill>
              <a:latin typeface="Calibri" panose="020F0502020204030204" pitchFamily="34" charset="0"/>
              <a:cs typeface="Calibri" panose="020F0502020204030204" pitchFamily="34" charset="0"/>
            </a:endParaRPr>
          </a:p>
          <a:p>
            <a:r>
              <a:rPr lang="en-US" sz="2000" i="0" dirty="0">
                <a:solidFill>
                  <a:srgbClr val="444444"/>
                </a:solidFill>
                <a:effectLst/>
                <a:latin typeface="Calibri" panose="020F0502020204030204" pitchFamily="34" charset="0"/>
                <a:cs typeface="Calibri" panose="020F0502020204030204" pitchFamily="34" charset="0"/>
              </a:rPr>
              <a:t>A user defined function is a database object </a:t>
            </a:r>
            <a:r>
              <a:rPr lang="en-US" sz="2000" dirty="0">
                <a:solidFill>
                  <a:srgbClr val="444444"/>
                </a:solidFill>
                <a:latin typeface="Calibri" panose="020F0502020204030204" pitchFamily="34" charset="0"/>
                <a:cs typeface="Calibri" panose="020F0502020204030204" pitchFamily="34" charset="0"/>
              </a:rPr>
              <a:t>.</a:t>
            </a:r>
          </a:p>
          <a:p>
            <a:r>
              <a:rPr lang="en-US" sz="2000" b="0" i="0" dirty="0">
                <a:solidFill>
                  <a:srgbClr val="222222"/>
                </a:solidFill>
                <a:effectLst/>
                <a:latin typeface="Calibri" panose="020F0502020204030204" pitchFamily="34" charset="0"/>
                <a:cs typeface="Calibri" panose="020F0502020204030204" pitchFamily="34" charset="0"/>
              </a:rPr>
              <a:t>For example, if we want to perform some complex calculations, then we can place them in a separate method and store it in the database. Whenever we need the calculation, we can call it.</a:t>
            </a:r>
            <a:endParaRPr lang="en-US" sz="2000" b="1" i="0" dirty="0">
              <a:solidFill>
                <a:srgbClr val="444444"/>
              </a:solidFill>
              <a:effectLst/>
              <a:latin typeface="Calibri" panose="020F0502020204030204" pitchFamily="34" charset="0"/>
              <a:cs typeface="Calibri" panose="020F0502020204030204" pitchFamily="34" charset="0"/>
            </a:endParaRPr>
          </a:p>
          <a:p>
            <a:r>
              <a:rPr lang="en-US" sz="2000" b="1" i="0" dirty="0">
                <a:solidFill>
                  <a:srgbClr val="222222"/>
                </a:solidFill>
                <a:effectLst/>
                <a:latin typeface="Calibri" panose="020F0502020204030204" pitchFamily="34" charset="0"/>
                <a:cs typeface="Calibri" panose="020F0502020204030204" pitchFamily="34" charset="0"/>
              </a:rPr>
              <a:t>There are two types of SQL functions:</a:t>
            </a:r>
            <a:br>
              <a:rPr lang="en-US" sz="2000" b="0" i="0" dirty="0">
                <a:solidFill>
                  <a:srgbClr val="222222"/>
                </a:solidFill>
                <a:effectLst/>
                <a:latin typeface="Calibri" panose="020F0502020204030204" pitchFamily="34" charset="0"/>
                <a:cs typeface="Calibri" panose="020F0502020204030204" pitchFamily="34" charset="0"/>
              </a:rPr>
            </a:br>
            <a:r>
              <a:rPr lang="en-US" sz="2000" b="0" i="0" dirty="0">
                <a:solidFill>
                  <a:srgbClr val="222222"/>
                </a:solidFill>
                <a:effectLst/>
                <a:latin typeface="Calibri" panose="020F0502020204030204" pitchFamily="34" charset="0"/>
                <a:cs typeface="Calibri" panose="020F0502020204030204" pitchFamily="34" charset="0"/>
              </a:rPr>
              <a:t>  </a:t>
            </a:r>
          </a:p>
          <a:p>
            <a:pPr marL="0" indent="0">
              <a:spcBef>
                <a:spcPts val="0"/>
              </a:spcBef>
              <a:spcAft>
                <a:spcPts val="600"/>
              </a:spcAft>
              <a:buNone/>
            </a:pPr>
            <a:r>
              <a:rPr lang="en-US" sz="2000" dirty="0">
                <a:solidFill>
                  <a:srgbClr val="222222"/>
                </a:solidFill>
                <a:latin typeface="Calibri" panose="020F0502020204030204" pitchFamily="34" charset="0"/>
                <a:cs typeface="Calibri" panose="020F0502020204030204" pitchFamily="34" charset="0"/>
              </a:rPr>
              <a:t>          1. Scalar Function</a:t>
            </a:r>
          </a:p>
          <a:p>
            <a:pPr marL="0" indent="0">
              <a:spcBef>
                <a:spcPts val="0"/>
              </a:spcBef>
              <a:spcAft>
                <a:spcPts val="600"/>
              </a:spcAft>
              <a:buNone/>
            </a:pPr>
            <a:r>
              <a:rPr lang="en-US" sz="2000" dirty="0">
                <a:solidFill>
                  <a:srgbClr val="222222"/>
                </a:solidFill>
                <a:latin typeface="Calibri" panose="020F0502020204030204" pitchFamily="34" charset="0"/>
                <a:cs typeface="Calibri" panose="020F0502020204030204" pitchFamily="34" charset="0"/>
              </a:rPr>
              <a:t>          2. Table valued Function</a:t>
            </a:r>
          </a:p>
          <a:p>
            <a:pPr marL="0" indent="0">
              <a:spcBef>
                <a:spcPts val="0"/>
              </a:spcBef>
              <a:spcAft>
                <a:spcPts val="600"/>
              </a:spcAft>
              <a:buNone/>
            </a:pPr>
            <a:r>
              <a:rPr lang="en-US" sz="2000" dirty="0">
                <a:solidFill>
                  <a:srgbClr val="222222"/>
                </a:solidFill>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B031E416-62C9-422D-8028-96BFEBCCED14}"/>
              </a:ext>
            </a:extLst>
          </p:cNvPr>
          <p:cNvSpPr>
            <a:spLocks noGrp="1"/>
          </p:cNvSpPr>
          <p:nvPr>
            <p:ph type="title"/>
          </p:nvPr>
        </p:nvSpPr>
        <p:spPr>
          <a:xfrm>
            <a:off x="548640" y="488561"/>
            <a:ext cx="10687175" cy="529014"/>
          </a:xfrm>
        </p:spPr>
        <p:txBody>
          <a:bodyPr/>
          <a:lstStyle/>
          <a:p>
            <a:r>
              <a:rPr lang="en-US" dirty="0"/>
              <a:t>User Defined Functions [UDF]</a:t>
            </a:r>
          </a:p>
        </p:txBody>
      </p:sp>
      <p:sp>
        <p:nvSpPr>
          <p:cNvPr id="4" name="Date Placeholder 3">
            <a:extLst>
              <a:ext uri="{FF2B5EF4-FFF2-40B4-BE49-F238E27FC236}">
                <a16:creationId xmlns:a16="http://schemas.microsoft.com/office/drawing/2014/main" id="{C7633647-BB3C-48F6-841D-7853D61117A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99EDB7C-ABDA-4F05-8624-09B80628E5E9}"/>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2ECF6726-A26E-4FD1-99BD-83EA30D08D59}"/>
              </a:ext>
            </a:extLst>
          </p:cNvPr>
          <p:cNvSpPr>
            <a:spLocks noGrp="1"/>
          </p:cNvSpPr>
          <p:nvPr>
            <p:ph type="sldNum" sz="quarter" idx="16"/>
          </p:nvPr>
        </p:nvSpPr>
        <p:spPr/>
        <p:txBody>
          <a:bodyPr/>
          <a:lstStyle/>
          <a:p>
            <a:fld id="{2533969A-88D7-D043-9145-D433A02B4603}" type="slidenum">
              <a:rPr lang="en-US" smtClean="0"/>
              <a:pPr/>
              <a:t>63</a:t>
            </a:fld>
            <a:endParaRPr lang="en-US" dirty="0"/>
          </a:p>
        </p:txBody>
      </p:sp>
      <p:cxnSp>
        <p:nvCxnSpPr>
          <p:cNvPr id="8" name="Straight Arrow Connector 7">
            <a:extLst>
              <a:ext uri="{FF2B5EF4-FFF2-40B4-BE49-F238E27FC236}">
                <a16:creationId xmlns:a16="http://schemas.microsoft.com/office/drawing/2014/main" id="{26E8E0AE-F6F6-2287-A94B-E02DBFB38D87}"/>
              </a:ext>
            </a:extLst>
          </p:cNvPr>
          <p:cNvCxnSpPr/>
          <p:nvPr/>
        </p:nvCxnSpPr>
        <p:spPr>
          <a:xfrm flipV="1">
            <a:off x="3666478" y="4962617"/>
            <a:ext cx="1713390" cy="3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6A54A31-C892-EB15-215F-C588E64ABBDB}"/>
              </a:ext>
            </a:extLst>
          </p:cNvPr>
          <p:cNvCxnSpPr/>
          <p:nvPr/>
        </p:nvCxnSpPr>
        <p:spPr>
          <a:xfrm>
            <a:off x="3666478" y="5353234"/>
            <a:ext cx="1713390" cy="4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83B21B-907B-B8C1-8477-2FC4C96250B1}"/>
              </a:ext>
            </a:extLst>
          </p:cNvPr>
          <p:cNvSpPr txBox="1"/>
          <p:nvPr/>
        </p:nvSpPr>
        <p:spPr>
          <a:xfrm>
            <a:off x="5486399" y="4722920"/>
            <a:ext cx="3906175" cy="369332"/>
          </a:xfrm>
          <a:prstGeom prst="rect">
            <a:avLst/>
          </a:prstGeom>
          <a:noFill/>
        </p:spPr>
        <p:txBody>
          <a:bodyPr wrap="square" rtlCol="0">
            <a:spAutoFit/>
          </a:bodyPr>
          <a:lstStyle/>
          <a:p>
            <a:r>
              <a:rPr lang="en-US" dirty="0"/>
              <a:t>Inline Table valued Function</a:t>
            </a:r>
          </a:p>
        </p:txBody>
      </p:sp>
      <p:sp>
        <p:nvSpPr>
          <p:cNvPr id="12" name="TextBox 11">
            <a:extLst>
              <a:ext uri="{FF2B5EF4-FFF2-40B4-BE49-F238E27FC236}">
                <a16:creationId xmlns:a16="http://schemas.microsoft.com/office/drawing/2014/main" id="{705C1AFB-8DAD-8890-7121-DC2B64CF6C0E}"/>
              </a:ext>
            </a:extLst>
          </p:cNvPr>
          <p:cNvSpPr txBox="1"/>
          <p:nvPr/>
        </p:nvSpPr>
        <p:spPr>
          <a:xfrm>
            <a:off x="5655076" y="5486400"/>
            <a:ext cx="4114800" cy="369332"/>
          </a:xfrm>
          <a:prstGeom prst="rect">
            <a:avLst/>
          </a:prstGeom>
          <a:noFill/>
        </p:spPr>
        <p:txBody>
          <a:bodyPr wrap="square" rtlCol="0">
            <a:spAutoFit/>
          </a:bodyPr>
          <a:lstStyle/>
          <a:p>
            <a:r>
              <a:rPr lang="en-US" dirty="0"/>
              <a:t>Multi Statement Table valued Function</a:t>
            </a:r>
          </a:p>
        </p:txBody>
      </p:sp>
    </p:spTree>
    <p:extLst>
      <p:ext uri="{BB962C8B-B14F-4D97-AF65-F5344CB8AC3E}">
        <p14:creationId xmlns:p14="http://schemas.microsoft.com/office/powerpoint/2010/main" val="1320056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A5D91-63C9-E6C9-5946-EF110A54A3F4}"/>
              </a:ext>
            </a:extLst>
          </p:cNvPr>
          <p:cNvSpPr>
            <a:spLocks noGrp="1"/>
          </p:cNvSpPr>
          <p:nvPr>
            <p:ph sz="quarter" idx="13"/>
          </p:nvPr>
        </p:nvSpPr>
        <p:spPr>
          <a:xfrm>
            <a:off x="548640" y="1233996"/>
            <a:ext cx="10687175" cy="4965636"/>
          </a:xfrm>
        </p:spPr>
        <p:txBody>
          <a:bodyPr/>
          <a:lstStyle/>
          <a:p>
            <a:pPr>
              <a:buFont typeface="Arial" panose="020B0604020202020204" pitchFamily="34" charset="0"/>
              <a:buChar char="•"/>
            </a:pPr>
            <a:r>
              <a:rPr lang="en-US" sz="2000" dirty="0">
                <a:solidFill>
                  <a:schemeClr val="tx2"/>
                </a:solidFill>
                <a:latin typeface="Georgia" panose="02040502050405020303" pitchFamily="18" charset="0"/>
              </a:rPr>
              <a:t>Scalar functions can be used almost anywhere in T-SQL statements.</a:t>
            </a:r>
          </a:p>
          <a:p>
            <a:pPr>
              <a:buFont typeface="Arial" panose="020B0604020202020204" pitchFamily="34" charset="0"/>
              <a:buChar char="•"/>
            </a:pPr>
            <a:r>
              <a:rPr lang="en-US" sz="2000" dirty="0">
                <a:solidFill>
                  <a:schemeClr val="tx2"/>
                </a:solidFill>
                <a:latin typeface="Georgia" panose="02040502050405020303" pitchFamily="18" charset="0"/>
              </a:rPr>
              <a:t>Scalar functions accept one or more parameters but return only one value, therefore, they must include a RETURN statement.</a:t>
            </a:r>
          </a:p>
          <a:p>
            <a:pPr>
              <a:buFont typeface="Arial" panose="020B0604020202020204" pitchFamily="34" charset="0"/>
              <a:buChar char="•"/>
            </a:pPr>
            <a:r>
              <a:rPr lang="en-US" sz="2000" dirty="0">
                <a:solidFill>
                  <a:schemeClr val="tx2"/>
                </a:solidFill>
                <a:latin typeface="Georgia" panose="02040502050405020303" pitchFamily="18" charset="0"/>
              </a:rPr>
              <a:t>Scalar functions can use logic such as IF blocks or WHILE loops.</a:t>
            </a:r>
          </a:p>
          <a:p>
            <a:pPr>
              <a:buFont typeface="Arial" panose="020B0604020202020204" pitchFamily="34" charset="0"/>
              <a:buChar char="•"/>
            </a:pPr>
            <a:r>
              <a:rPr lang="en-US" sz="2000" dirty="0">
                <a:solidFill>
                  <a:schemeClr val="tx2"/>
                </a:solidFill>
                <a:latin typeface="Georgia" panose="02040502050405020303" pitchFamily="18" charset="0"/>
              </a:rPr>
              <a:t>Scalar functions cannot update data. They can access data but this is not a good practice.</a:t>
            </a:r>
          </a:p>
          <a:p>
            <a:pPr>
              <a:buFont typeface="Arial" panose="020B0604020202020204" pitchFamily="34" charset="0"/>
              <a:buChar char="•"/>
            </a:pPr>
            <a:r>
              <a:rPr lang="en-US" sz="2000" dirty="0">
                <a:solidFill>
                  <a:schemeClr val="tx2"/>
                </a:solidFill>
                <a:latin typeface="Georgia" panose="02040502050405020303" pitchFamily="18" charset="0"/>
              </a:rPr>
              <a:t>Scalar functions can call other functions.</a:t>
            </a:r>
          </a:p>
        </p:txBody>
      </p:sp>
      <p:sp>
        <p:nvSpPr>
          <p:cNvPr id="3" name="Title 2">
            <a:extLst>
              <a:ext uri="{FF2B5EF4-FFF2-40B4-BE49-F238E27FC236}">
                <a16:creationId xmlns:a16="http://schemas.microsoft.com/office/drawing/2014/main" id="{FBE671D7-64C4-77FA-DE6B-94423BA6CE5D}"/>
              </a:ext>
            </a:extLst>
          </p:cNvPr>
          <p:cNvSpPr>
            <a:spLocks noGrp="1"/>
          </p:cNvSpPr>
          <p:nvPr>
            <p:ph type="title"/>
          </p:nvPr>
        </p:nvSpPr>
        <p:spPr>
          <a:xfrm>
            <a:off x="548640" y="488561"/>
            <a:ext cx="10687175" cy="514616"/>
          </a:xfrm>
        </p:spPr>
        <p:txBody>
          <a:bodyPr/>
          <a:lstStyle/>
          <a:p>
            <a:r>
              <a:rPr lang="en-US" dirty="0"/>
              <a:t>Scalar Function</a:t>
            </a:r>
          </a:p>
        </p:txBody>
      </p:sp>
      <p:sp>
        <p:nvSpPr>
          <p:cNvPr id="4" name="Date Placeholder 3">
            <a:extLst>
              <a:ext uri="{FF2B5EF4-FFF2-40B4-BE49-F238E27FC236}">
                <a16:creationId xmlns:a16="http://schemas.microsoft.com/office/drawing/2014/main" id="{AA1AB32C-8ADD-4094-9E3C-7B330F0A9A6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7D573A-BC28-A24B-D9EE-2B649B6930E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3A10643-457D-8407-3ABB-2DE649150E38}"/>
              </a:ext>
            </a:extLst>
          </p:cNvPr>
          <p:cNvSpPr>
            <a:spLocks noGrp="1"/>
          </p:cNvSpPr>
          <p:nvPr>
            <p:ph type="sldNum" sz="quarter" idx="16"/>
          </p:nvPr>
        </p:nvSpPr>
        <p:spPr/>
        <p:txBody>
          <a:bodyPr/>
          <a:lstStyle/>
          <a:p>
            <a:fld id="{2533969A-88D7-D043-9145-D433A02B4603}" type="slidenum">
              <a:rPr lang="en-US" smtClean="0"/>
              <a:pPr/>
              <a:t>64</a:t>
            </a:fld>
            <a:endParaRPr lang="en-US" dirty="0"/>
          </a:p>
        </p:txBody>
      </p:sp>
    </p:spTree>
    <p:extLst>
      <p:ext uri="{BB962C8B-B14F-4D97-AF65-F5344CB8AC3E}">
        <p14:creationId xmlns:p14="http://schemas.microsoft.com/office/powerpoint/2010/main" val="612077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A541A6-7A47-ED52-14BA-2EE8C771BD20}"/>
              </a:ext>
            </a:extLst>
          </p:cNvPr>
          <p:cNvSpPr>
            <a:spLocks noGrp="1"/>
          </p:cNvSpPr>
          <p:nvPr>
            <p:ph sz="quarter" idx="13"/>
          </p:nvPr>
        </p:nvSpPr>
        <p:spPr>
          <a:xfrm>
            <a:off x="548640" y="656948"/>
            <a:ext cx="10687175" cy="5542684"/>
          </a:xfrm>
        </p:spPr>
        <p:txBody>
          <a:bodyPr/>
          <a:lstStyle/>
          <a:p>
            <a:pPr marL="0" indent="0">
              <a:buNone/>
            </a:pPr>
            <a:r>
              <a:rPr lang="en-US" sz="2000" b="1" dirty="0" err="1">
                <a:solidFill>
                  <a:schemeClr val="tx2"/>
                </a:solidFill>
                <a:latin typeface="Georgia" panose="02040502050405020303" pitchFamily="18" charset="0"/>
              </a:rPr>
              <a:t>i</a:t>
            </a:r>
            <a:r>
              <a:rPr lang="en-US" sz="2000" b="1" dirty="0">
                <a:solidFill>
                  <a:schemeClr val="tx2"/>
                </a:solidFill>
                <a:latin typeface="Georgia" panose="02040502050405020303" pitchFamily="18" charset="0"/>
              </a:rPr>
              <a:t>) Calling Scalar Function :</a:t>
            </a:r>
          </a:p>
          <a:p>
            <a:pPr marL="0" indent="0">
              <a:buNone/>
            </a:pPr>
            <a:r>
              <a:rPr lang="en-US" sz="2000" dirty="0">
                <a:solidFill>
                  <a:schemeClr val="tx2"/>
                </a:solidFill>
                <a:latin typeface="Georgia" panose="02040502050405020303" pitchFamily="18" charset="0"/>
              </a:rPr>
              <a:t>SELECT </a:t>
            </a:r>
            <a:r>
              <a:rPr lang="en-US" sz="2000" dirty="0" err="1">
                <a:solidFill>
                  <a:schemeClr val="tx2"/>
                </a:solidFill>
                <a:latin typeface="Georgia" panose="02040502050405020303" pitchFamily="18" charset="0"/>
              </a:rPr>
              <a:t>sales.udfNetSale</a:t>
            </a:r>
            <a:r>
              <a:rPr lang="en-US" sz="2000" dirty="0">
                <a:solidFill>
                  <a:schemeClr val="tx2"/>
                </a:solidFill>
                <a:latin typeface="Georgia" panose="02040502050405020303" pitchFamily="18" charset="0"/>
              </a:rPr>
              <a:t>(10,100,0.1) </a:t>
            </a:r>
            <a:r>
              <a:rPr lang="en-US" sz="2000" dirty="0" err="1">
                <a:solidFill>
                  <a:schemeClr val="tx2"/>
                </a:solidFill>
                <a:latin typeface="Georgia" panose="02040502050405020303" pitchFamily="18" charset="0"/>
              </a:rPr>
              <a:t>net_sale</a:t>
            </a:r>
            <a:r>
              <a:rPr lang="en-US" sz="2000" dirty="0">
                <a:solidFill>
                  <a:schemeClr val="tx2"/>
                </a:solidFill>
                <a:latin typeface="Georgia" panose="02040502050405020303" pitchFamily="18" charset="0"/>
              </a:rPr>
              <a:t>;</a:t>
            </a:r>
          </a:p>
          <a:p>
            <a:pPr marL="0" indent="0">
              <a:buNone/>
            </a:pPr>
            <a:r>
              <a:rPr lang="en-US" sz="2000" b="1" i="0" dirty="0">
                <a:solidFill>
                  <a:schemeClr val="tx2"/>
                </a:solidFill>
                <a:effectLst/>
                <a:latin typeface="Georgia" panose="02040502050405020303" pitchFamily="18" charset="0"/>
              </a:rPr>
              <a:t>ii) Modifying a scalar function : </a:t>
            </a:r>
            <a:r>
              <a:rPr lang="en-US" b="1" i="0" dirty="0">
                <a:effectLst/>
                <a:latin typeface="-apple-system"/>
              </a:rPr>
              <a:t> </a:t>
            </a:r>
            <a:r>
              <a:rPr lang="en-US" b="0" i="0" dirty="0">
                <a:effectLst/>
                <a:latin typeface="-apple-system"/>
              </a:rPr>
              <a:t>     </a:t>
            </a:r>
          </a:p>
          <a:p>
            <a:pPr marL="0" indent="0">
              <a:buNone/>
            </a:pPr>
            <a:endParaRPr lang="en-US" b="0" i="0" dirty="0">
              <a:effectLst/>
              <a:latin typeface="-apple-system"/>
            </a:endParaRP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573DB03-E72F-7356-796C-5107E5BC9FB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DC79C28-D292-2442-FAE8-CB459B234FA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0D82A0C-888D-E992-7194-3BFAD522A498}"/>
              </a:ext>
            </a:extLst>
          </p:cNvPr>
          <p:cNvSpPr>
            <a:spLocks noGrp="1"/>
          </p:cNvSpPr>
          <p:nvPr>
            <p:ph type="sldNum" sz="quarter" idx="16"/>
          </p:nvPr>
        </p:nvSpPr>
        <p:spPr/>
        <p:txBody>
          <a:bodyPr/>
          <a:lstStyle/>
          <a:p>
            <a:fld id="{2533969A-88D7-D043-9145-D433A02B4603}" type="slidenum">
              <a:rPr lang="en-US" smtClean="0"/>
              <a:pPr/>
              <a:t>65</a:t>
            </a:fld>
            <a:endParaRPr lang="en-US" dirty="0"/>
          </a:p>
        </p:txBody>
      </p:sp>
      <p:sp>
        <p:nvSpPr>
          <p:cNvPr id="10" name="TextBox 9">
            <a:extLst>
              <a:ext uri="{FF2B5EF4-FFF2-40B4-BE49-F238E27FC236}">
                <a16:creationId xmlns:a16="http://schemas.microsoft.com/office/drawing/2014/main" id="{6C36A0F7-4550-CFC6-2A48-11EDFD8EE26A}"/>
              </a:ext>
            </a:extLst>
          </p:cNvPr>
          <p:cNvSpPr txBox="1"/>
          <p:nvPr/>
        </p:nvSpPr>
        <p:spPr>
          <a:xfrm>
            <a:off x="639192" y="2876365"/>
            <a:ext cx="4918227" cy="2308324"/>
          </a:xfrm>
          <a:prstGeom prst="rect">
            <a:avLst/>
          </a:prstGeom>
          <a:noFill/>
        </p:spPr>
        <p:txBody>
          <a:bodyPr wrap="square" rtlCol="0">
            <a:spAutoFit/>
          </a:bodyPr>
          <a:lstStyle/>
          <a:p>
            <a:r>
              <a:rPr lang="en-US" dirty="0">
                <a:solidFill>
                  <a:schemeClr val="tx2"/>
                </a:solidFill>
              </a:rPr>
              <a:t>ALTER FUNCTION [</a:t>
            </a:r>
            <a:r>
              <a:rPr lang="en-US" dirty="0" err="1">
                <a:solidFill>
                  <a:schemeClr val="tx2"/>
                </a:solidFill>
              </a:rPr>
              <a:t>schema_name</a:t>
            </a:r>
            <a:r>
              <a:rPr lang="en-US" dirty="0">
                <a:solidFill>
                  <a:schemeClr val="tx2"/>
                </a:solidFill>
              </a:rPr>
              <a:t>.]</a:t>
            </a:r>
            <a:r>
              <a:rPr lang="en-US" dirty="0" err="1">
                <a:solidFill>
                  <a:schemeClr val="tx2"/>
                </a:solidFill>
              </a:rPr>
              <a:t>function_name</a:t>
            </a:r>
            <a:r>
              <a:rPr lang="en-US" dirty="0">
                <a:solidFill>
                  <a:schemeClr val="tx2"/>
                </a:solidFill>
              </a:rPr>
              <a:t> (</a:t>
            </a:r>
            <a:r>
              <a:rPr lang="en-US" dirty="0" err="1">
                <a:solidFill>
                  <a:schemeClr val="tx2"/>
                </a:solidFill>
              </a:rPr>
              <a:t>parameter_list</a:t>
            </a:r>
            <a:r>
              <a:rPr lang="en-US" dirty="0">
                <a:solidFill>
                  <a:schemeClr val="tx2"/>
                </a:solidFill>
              </a:rPr>
              <a:t>)</a:t>
            </a:r>
          </a:p>
          <a:p>
            <a:r>
              <a:rPr lang="en-US" dirty="0">
                <a:solidFill>
                  <a:schemeClr val="tx2"/>
                </a:solidFill>
              </a:rPr>
              <a:t>    RETURN </a:t>
            </a:r>
            <a:r>
              <a:rPr lang="en-US" dirty="0" err="1">
                <a:solidFill>
                  <a:schemeClr val="tx2"/>
                </a:solidFill>
              </a:rPr>
              <a:t>data_type</a:t>
            </a:r>
            <a:r>
              <a:rPr lang="en-US" dirty="0">
                <a:solidFill>
                  <a:schemeClr val="tx2"/>
                </a:solidFill>
              </a:rPr>
              <a:t> AS</a:t>
            </a:r>
          </a:p>
          <a:p>
            <a:r>
              <a:rPr lang="en-US" dirty="0">
                <a:solidFill>
                  <a:schemeClr val="tx2"/>
                </a:solidFill>
              </a:rPr>
              <a:t>    BEGIN</a:t>
            </a:r>
          </a:p>
          <a:p>
            <a:r>
              <a:rPr lang="en-US" dirty="0">
                <a:solidFill>
                  <a:schemeClr val="tx2"/>
                </a:solidFill>
              </a:rPr>
              <a:t>        statements</a:t>
            </a:r>
          </a:p>
          <a:p>
            <a:r>
              <a:rPr lang="en-US" dirty="0">
                <a:solidFill>
                  <a:schemeClr val="tx2"/>
                </a:solidFill>
              </a:rPr>
              <a:t>        RETURN value</a:t>
            </a:r>
          </a:p>
          <a:p>
            <a:r>
              <a:rPr lang="en-US" dirty="0">
                <a:solidFill>
                  <a:schemeClr val="tx2"/>
                </a:solidFill>
              </a:rPr>
              <a:t>    END</a:t>
            </a:r>
          </a:p>
        </p:txBody>
      </p:sp>
      <p:cxnSp>
        <p:nvCxnSpPr>
          <p:cNvPr id="12" name="Straight Connector 11">
            <a:extLst>
              <a:ext uri="{FF2B5EF4-FFF2-40B4-BE49-F238E27FC236}">
                <a16:creationId xmlns:a16="http://schemas.microsoft.com/office/drawing/2014/main" id="{EA2E79A1-AE70-E26E-EB44-D30457C9D69E}"/>
              </a:ext>
            </a:extLst>
          </p:cNvPr>
          <p:cNvCxnSpPr/>
          <p:nvPr/>
        </p:nvCxnSpPr>
        <p:spPr>
          <a:xfrm>
            <a:off x="5770485" y="2157274"/>
            <a:ext cx="0" cy="340902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A804FF-5F83-10FE-66BE-4CF36E3E26B1}"/>
              </a:ext>
            </a:extLst>
          </p:cNvPr>
          <p:cNvSpPr txBox="1"/>
          <p:nvPr/>
        </p:nvSpPr>
        <p:spPr>
          <a:xfrm>
            <a:off x="6267634" y="2654423"/>
            <a:ext cx="4643019" cy="1877437"/>
          </a:xfrm>
          <a:prstGeom prst="rect">
            <a:avLst/>
          </a:prstGeom>
          <a:noFill/>
        </p:spPr>
        <p:txBody>
          <a:bodyPr wrap="square" rtlCol="0">
            <a:spAutoFit/>
          </a:bodyPr>
          <a:lstStyle/>
          <a:p>
            <a:r>
              <a:rPr lang="en-US" sz="2000" b="1" dirty="0">
                <a:solidFill>
                  <a:schemeClr val="tx2"/>
                </a:solidFill>
                <a:latin typeface="Georgia" panose="02040502050405020303" pitchFamily="18" charset="0"/>
              </a:rPr>
              <a:t>iii) Removing Scalar Function:</a:t>
            </a:r>
          </a:p>
          <a:p>
            <a:endParaRPr lang="en-US" sz="2000" dirty="0">
              <a:solidFill>
                <a:schemeClr val="tx2"/>
              </a:solidFill>
              <a:latin typeface="Georgia" panose="02040502050405020303" pitchFamily="18" charset="0"/>
            </a:endParaRPr>
          </a:p>
          <a:p>
            <a:r>
              <a:rPr lang="en-US" sz="2000" dirty="0">
                <a:solidFill>
                  <a:schemeClr val="tx2"/>
                </a:solidFill>
                <a:latin typeface="Georgia" panose="02040502050405020303" pitchFamily="18" charset="0"/>
              </a:rPr>
              <a:t>DROP FUNCTION [</a:t>
            </a:r>
            <a:r>
              <a:rPr lang="en-US" sz="2000" dirty="0" err="1">
                <a:solidFill>
                  <a:schemeClr val="tx2"/>
                </a:solidFill>
                <a:latin typeface="Georgia" panose="02040502050405020303" pitchFamily="18" charset="0"/>
              </a:rPr>
              <a:t>schema_name</a:t>
            </a:r>
            <a:r>
              <a:rPr lang="en-US" sz="2000" dirty="0">
                <a:solidFill>
                  <a:schemeClr val="tx2"/>
                </a:solidFill>
                <a:latin typeface="Georgia" panose="02040502050405020303" pitchFamily="18" charset="0"/>
              </a:rPr>
              <a:t>.]</a:t>
            </a:r>
            <a:r>
              <a:rPr lang="en-US" sz="2000" dirty="0" err="1">
                <a:solidFill>
                  <a:schemeClr val="tx2"/>
                </a:solidFill>
                <a:latin typeface="Georgia" panose="02040502050405020303" pitchFamily="18" charset="0"/>
              </a:rPr>
              <a:t>function_name</a:t>
            </a:r>
            <a:r>
              <a:rPr lang="en-US" sz="2000" dirty="0">
                <a:solidFill>
                  <a:schemeClr val="tx2"/>
                </a:solidFill>
                <a:latin typeface="Georgia" panose="02040502050405020303" pitchFamily="18" charset="0"/>
              </a:rPr>
              <a:t>;</a:t>
            </a:r>
          </a:p>
          <a:p>
            <a:endParaRPr lang="en-US" dirty="0"/>
          </a:p>
          <a:p>
            <a:endParaRPr lang="en-US" dirty="0"/>
          </a:p>
        </p:txBody>
      </p:sp>
    </p:spTree>
    <p:extLst>
      <p:ext uri="{BB962C8B-B14F-4D97-AF65-F5344CB8AC3E}">
        <p14:creationId xmlns:p14="http://schemas.microsoft.com/office/powerpoint/2010/main" val="3814532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E3397-964E-4360-9CD4-F6624FC83D3A}"/>
              </a:ext>
            </a:extLst>
          </p:cNvPr>
          <p:cNvSpPr>
            <a:spLocks noGrp="1"/>
          </p:cNvSpPr>
          <p:nvPr>
            <p:ph sz="quarter" idx="13"/>
          </p:nvPr>
        </p:nvSpPr>
        <p:spPr>
          <a:xfrm>
            <a:off x="648070" y="1349406"/>
            <a:ext cx="10587745" cy="4714043"/>
          </a:xfrm>
        </p:spPr>
        <p:txBody>
          <a:bodyPr numCol="2"/>
          <a:lstStyle/>
          <a:p>
            <a:pPr marL="0" indent="0">
              <a:buNone/>
            </a:pPr>
            <a:r>
              <a:rPr lang="en-US" sz="2400" b="1" dirty="0">
                <a:solidFill>
                  <a:srgbClr val="222222"/>
                </a:solidFill>
                <a:latin typeface="Calibri" panose="020F0502020204030204" pitchFamily="34" charset="0"/>
                <a:cs typeface="Calibri" panose="020F0502020204030204" pitchFamily="34" charset="0"/>
              </a:rPr>
              <a:t>S</a:t>
            </a:r>
            <a:r>
              <a:rPr lang="en-US" sz="2400" b="1" i="0" dirty="0">
                <a:solidFill>
                  <a:srgbClr val="222222"/>
                </a:solidFill>
                <a:effectLst/>
                <a:latin typeface="Calibri" panose="020F0502020204030204" pitchFamily="34" charset="0"/>
                <a:cs typeface="Calibri" panose="020F0502020204030204" pitchFamily="34" charset="0"/>
              </a:rPr>
              <a:t>yntax to create a function </a:t>
            </a:r>
          </a:p>
          <a:p>
            <a:pPr marL="0" indent="0">
              <a:spcBef>
                <a:spcPts val="0"/>
              </a:spcBef>
              <a:spcAft>
                <a:spcPts val="600"/>
              </a:spcAft>
              <a:buNone/>
            </a:pPr>
            <a:r>
              <a:rPr lang="en-US" dirty="0">
                <a:solidFill>
                  <a:srgbClr val="222222"/>
                </a:solidFill>
                <a:latin typeface="Inter"/>
              </a:rPr>
              <a:t>    </a:t>
            </a:r>
            <a:endParaRPr lang="en-US" sz="1800" dirty="0"/>
          </a:p>
        </p:txBody>
      </p:sp>
      <p:sp>
        <p:nvSpPr>
          <p:cNvPr id="3" name="Title 2">
            <a:extLst>
              <a:ext uri="{FF2B5EF4-FFF2-40B4-BE49-F238E27FC236}">
                <a16:creationId xmlns:a16="http://schemas.microsoft.com/office/drawing/2014/main" id="{C9F5B1C4-449D-4EB4-AA10-CEF1ABC30FEE}"/>
              </a:ext>
            </a:extLst>
          </p:cNvPr>
          <p:cNvSpPr>
            <a:spLocks noGrp="1"/>
          </p:cNvSpPr>
          <p:nvPr>
            <p:ph type="title"/>
          </p:nvPr>
        </p:nvSpPr>
        <p:spPr>
          <a:xfrm>
            <a:off x="548640" y="488561"/>
            <a:ext cx="10687175" cy="470227"/>
          </a:xfrm>
        </p:spPr>
        <p:txBody>
          <a:bodyPr/>
          <a:lstStyle/>
          <a:p>
            <a:r>
              <a:rPr lang="en-US" dirty="0"/>
              <a:t>Syntax</a:t>
            </a:r>
          </a:p>
        </p:txBody>
      </p:sp>
      <p:sp>
        <p:nvSpPr>
          <p:cNvPr id="4" name="Date Placeholder 3">
            <a:extLst>
              <a:ext uri="{FF2B5EF4-FFF2-40B4-BE49-F238E27FC236}">
                <a16:creationId xmlns:a16="http://schemas.microsoft.com/office/drawing/2014/main" id="{6F716C7B-26D4-49BF-B8EA-2C94DEA1542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E1778C0-ED2D-42E2-A82A-D3AF9EF6748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a:p>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9D8E260-322E-4D95-AEE7-897E4C6C0DD7}"/>
              </a:ext>
            </a:extLst>
          </p:cNvPr>
          <p:cNvSpPr>
            <a:spLocks noGrp="1"/>
          </p:cNvSpPr>
          <p:nvPr>
            <p:ph type="sldNum" sz="quarter" idx="16"/>
          </p:nvPr>
        </p:nvSpPr>
        <p:spPr/>
        <p:txBody>
          <a:bodyPr/>
          <a:lstStyle/>
          <a:p>
            <a:fld id="{2533969A-88D7-D043-9145-D433A02B4603}" type="slidenum">
              <a:rPr lang="en-US" smtClean="0"/>
              <a:pPr/>
              <a:t>66</a:t>
            </a:fld>
            <a:endParaRPr lang="en-US" dirty="0"/>
          </a:p>
        </p:txBody>
      </p:sp>
      <p:sp>
        <p:nvSpPr>
          <p:cNvPr id="7" name="Rectangle 6">
            <a:extLst>
              <a:ext uri="{FF2B5EF4-FFF2-40B4-BE49-F238E27FC236}">
                <a16:creationId xmlns:a16="http://schemas.microsoft.com/office/drawing/2014/main" id="{9E9E4032-28E2-2F5D-B418-60017D353DD9}"/>
              </a:ext>
            </a:extLst>
          </p:cNvPr>
          <p:cNvSpPr/>
          <p:nvPr/>
        </p:nvSpPr>
        <p:spPr>
          <a:xfrm>
            <a:off x="1216242" y="1917577"/>
            <a:ext cx="3968317" cy="414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spcAft>
                <a:spcPts val="600"/>
              </a:spcAft>
              <a:buNone/>
            </a:pPr>
            <a:r>
              <a:rPr lang="en-US" sz="1800" b="0" i="0" dirty="0">
                <a:solidFill>
                  <a:schemeClr val="bg2"/>
                </a:solidFill>
                <a:effectLst/>
                <a:latin typeface="Inter"/>
              </a:rPr>
              <a:t>CREATE FUNCTION </a:t>
            </a:r>
            <a:r>
              <a:rPr lang="en-US" sz="1800" b="0" i="0" dirty="0" err="1">
                <a:solidFill>
                  <a:schemeClr val="bg2"/>
                </a:solidFill>
                <a:effectLst/>
                <a:latin typeface="Inter"/>
              </a:rPr>
              <a:t>function_name</a:t>
            </a:r>
            <a:r>
              <a:rPr lang="en-US" sz="1800" b="0" i="0" dirty="0">
                <a:solidFill>
                  <a:schemeClr val="bg2"/>
                </a:solidFill>
                <a:effectLst/>
                <a:latin typeface="Inter"/>
              </a:rPr>
              <a:t> (</a:t>
            </a:r>
            <a:r>
              <a:rPr lang="en-US" sz="1800" b="0" i="0" dirty="0" err="1">
                <a:solidFill>
                  <a:schemeClr val="bg2"/>
                </a:solidFill>
                <a:effectLst/>
                <a:latin typeface="Inter"/>
              </a:rPr>
              <a:t>input_parameter</a:t>
            </a:r>
            <a:r>
              <a:rPr lang="en-US" sz="1800" b="0" i="0" dirty="0">
                <a:solidFill>
                  <a:schemeClr val="bg2"/>
                </a:solidFill>
                <a:effectLst/>
                <a:latin typeface="Inter"/>
              </a:rPr>
              <a:t>)                    </a:t>
            </a:r>
          </a:p>
          <a:p>
            <a:pPr marL="0" indent="0">
              <a:spcBef>
                <a:spcPts val="0"/>
              </a:spcBef>
              <a:spcAft>
                <a:spcPts val="600"/>
              </a:spcAft>
              <a:buNone/>
            </a:pPr>
            <a:r>
              <a:rPr lang="en-US" sz="1800" b="0" i="0" dirty="0">
                <a:solidFill>
                  <a:schemeClr val="bg2"/>
                </a:solidFill>
                <a:effectLst/>
                <a:latin typeface="Inter"/>
              </a:rPr>
              <a:t>      RETURNS </a:t>
            </a:r>
            <a:r>
              <a:rPr lang="en-US" sz="1800" b="0" i="0" dirty="0" err="1">
                <a:solidFill>
                  <a:schemeClr val="bg2"/>
                </a:solidFill>
                <a:effectLst/>
                <a:latin typeface="Inter"/>
              </a:rPr>
              <a:t>return_type</a:t>
            </a:r>
            <a:r>
              <a:rPr lang="en-US" sz="1800" b="0" i="0" dirty="0">
                <a:solidFill>
                  <a:schemeClr val="bg2"/>
                </a:solidFill>
                <a:effectLst/>
                <a:latin typeface="Inter"/>
              </a:rPr>
              <a:t>                                                                                      </a:t>
            </a:r>
          </a:p>
          <a:p>
            <a:pPr marL="0" indent="0">
              <a:spcBef>
                <a:spcPts val="0"/>
              </a:spcBef>
              <a:spcAft>
                <a:spcPts val="600"/>
              </a:spcAft>
              <a:buNone/>
            </a:pPr>
            <a:r>
              <a:rPr lang="en-US" sz="1800" b="0" i="0" dirty="0">
                <a:solidFill>
                  <a:schemeClr val="bg2"/>
                </a:solidFill>
                <a:effectLst/>
                <a:latin typeface="Inter"/>
              </a:rPr>
              <a:t>     AS </a:t>
            </a:r>
          </a:p>
          <a:p>
            <a:pPr marL="0" indent="0">
              <a:spcBef>
                <a:spcPts val="0"/>
              </a:spcBef>
              <a:spcAft>
                <a:spcPts val="600"/>
              </a:spcAft>
              <a:buNone/>
            </a:pPr>
            <a:r>
              <a:rPr lang="en-US" sz="1800" b="0" i="0" dirty="0">
                <a:solidFill>
                  <a:schemeClr val="bg2"/>
                </a:solidFill>
                <a:effectLst/>
                <a:latin typeface="Inter"/>
              </a:rPr>
              <a:t>    BEGIN</a:t>
            </a:r>
          </a:p>
          <a:p>
            <a:pPr marL="0" indent="0">
              <a:spcBef>
                <a:spcPts val="0"/>
              </a:spcBef>
              <a:spcAft>
                <a:spcPts val="600"/>
              </a:spcAft>
              <a:buNone/>
            </a:pPr>
            <a:r>
              <a:rPr lang="en-US" sz="1800" b="0" i="0" dirty="0">
                <a:solidFill>
                  <a:schemeClr val="bg2"/>
                </a:solidFill>
                <a:effectLst/>
                <a:latin typeface="Inter"/>
              </a:rPr>
              <a:t>    DECLARE </a:t>
            </a:r>
          </a:p>
          <a:p>
            <a:pPr marL="0" indent="0">
              <a:spcBef>
                <a:spcPts val="0"/>
              </a:spcBef>
              <a:spcAft>
                <a:spcPts val="600"/>
              </a:spcAft>
              <a:buNone/>
            </a:pPr>
            <a:r>
              <a:rPr lang="en-US" sz="1800" b="0" i="0" dirty="0">
                <a:solidFill>
                  <a:schemeClr val="bg2"/>
                </a:solidFill>
                <a:effectLst/>
                <a:latin typeface="Inter"/>
              </a:rPr>
              <a:t>       --Local Variables to be declared</a:t>
            </a:r>
          </a:p>
          <a:p>
            <a:pPr marL="0" indent="0">
              <a:spcBef>
                <a:spcPts val="0"/>
              </a:spcBef>
              <a:spcAft>
                <a:spcPts val="600"/>
              </a:spcAft>
              <a:buNone/>
            </a:pPr>
            <a:r>
              <a:rPr lang="en-US" sz="1800" b="0" i="0" dirty="0">
                <a:solidFill>
                  <a:schemeClr val="bg2"/>
                </a:solidFill>
                <a:effectLst/>
                <a:latin typeface="Inter"/>
              </a:rPr>
              <a:t>        --SQL statements</a:t>
            </a:r>
          </a:p>
          <a:p>
            <a:pPr marL="0" indent="0">
              <a:spcBef>
                <a:spcPts val="0"/>
              </a:spcBef>
              <a:spcAft>
                <a:spcPts val="600"/>
              </a:spcAft>
              <a:buNone/>
            </a:pPr>
            <a:r>
              <a:rPr lang="en-US" sz="1800" b="0" i="0" dirty="0">
                <a:solidFill>
                  <a:schemeClr val="bg2"/>
                </a:solidFill>
                <a:effectLst/>
                <a:latin typeface="Inter"/>
              </a:rPr>
              <a:t>    RETURN </a:t>
            </a:r>
            <a:r>
              <a:rPr lang="en-US" sz="1800" b="0" i="0" dirty="0" err="1">
                <a:solidFill>
                  <a:schemeClr val="bg2"/>
                </a:solidFill>
                <a:effectLst/>
                <a:latin typeface="Inter"/>
              </a:rPr>
              <a:t>return_value</a:t>
            </a:r>
            <a:r>
              <a:rPr lang="en-US" sz="1800" b="0" i="0" dirty="0">
                <a:solidFill>
                  <a:schemeClr val="bg2"/>
                </a:solidFill>
                <a:effectLst/>
                <a:latin typeface="Inter"/>
              </a:rPr>
              <a:t> </a:t>
            </a:r>
          </a:p>
          <a:p>
            <a:pPr marL="0" indent="0">
              <a:spcBef>
                <a:spcPts val="0"/>
              </a:spcBef>
              <a:spcAft>
                <a:spcPts val="600"/>
              </a:spcAft>
              <a:buNone/>
            </a:pPr>
            <a:r>
              <a:rPr lang="en-US" sz="1800" dirty="0">
                <a:solidFill>
                  <a:schemeClr val="bg2"/>
                </a:solidFill>
                <a:latin typeface="Inter"/>
              </a:rPr>
              <a:t>    </a:t>
            </a:r>
            <a:r>
              <a:rPr lang="en-US" sz="1800" b="0" i="0" dirty="0">
                <a:solidFill>
                  <a:schemeClr val="bg2"/>
                </a:solidFill>
                <a:effectLst/>
                <a:latin typeface="Inter"/>
              </a:rPr>
              <a:t>END</a:t>
            </a:r>
            <a:endParaRPr lang="en-US" sz="1800" dirty="0">
              <a:solidFill>
                <a:schemeClr val="bg2"/>
              </a:solidFill>
            </a:endParaRPr>
          </a:p>
        </p:txBody>
      </p:sp>
      <p:sp>
        <p:nvSpPr>
          <p:cNvPr id="8" name="Rectangle 7">
            <a:extLst>
              <a:ext uri="{FF2B5EF4-FFF2-40B4-BE49-F238E27FC236}">
                <a16:creationId xmlns:a16="http://schemas.microsoft.com/office/drawing/2014/main" id="{C0B86FE0-60DB-DB06-5B94-F8054B7E1E55}"/>
              </a:ext>
            </a:extLst>
          </p:cNvPr>
          <p:cNvSpPr/>
          <p:nvPr/>
        </p:nvSpPr>
        <p:spPr>
          <a:xfrm>
            <a:off x="7708775" y="1917577"/>
            <a:ext cx="3663519" cy="414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onsolas" panose="020B0609020204030204" pitchFamily="49" charset="0"/>
              </a:rPr>
              <a:t>Create</a:t>
            </a:r>
            <a:r>
              <a:rPr lang="en-US" sz="1800" dirty="0">
                <a:solidFill>
                  <a:schemeClr val="bg2"/>
                </a:solidFill>
                <a:latin typeface="Consolas" panose="020B0609020204030204" pitchFamily="49" charset="0"/>
              </a:rPr>
              <a:t> function </a:t>
            </a:r>
            <a:r>
              <a:rPr lang="en-US" sz="1800" dirty="0" err="1">
                <a:solidFill>
                  <a:schemeClr val="bg2"/>
                </a:solidFill>
                <a:latin typeface="Consolas" panose="020B0609020204030204" pitchFamily="49" charset="0"/>
              </a:rPr>
              <a:t>Gross_Sal</a:t>
            </a:r>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 @Sal int , @bonus int )</a:t>
            </a:r>
          </a:p>
          <a:p>
            <a:r>
              <a:rPr lang="en-US" sz="1800" dirty="0">
                <a:solidFill>
                  <a:schemeClr val="bg2"/>
                </a:solidFill>
                <a:latin typeface="Consolas" panose="020B0609020204030204" pitchFamily="49" charset="0"/>
              </a:rPr>
              <a:t> returns int</a:t>
            </a:r>
          </a:p>
          <a:p>
            <a:r>
              <a:rPr lang="en-US" sz="1800" dirty="0">
                <a:solidFill>
                  <a:schemeClr val="bg2"/>
                </a:solidFill>
                <a:latin typeface="Consolas" panose="020B0609020204030204" pitchFamily="49" charset="0"/>
              </a:rPr>
              <a:t> as</a:t>
            </a:r>
          </a:p>
          <a:p>
            <a:r>
              <a:rPr lang="en-US" sz="1800" dirty="0">
                <a:solidFill>
                  <a:schemeClr val="bg2"/>
                </a:solidFill>
                <a:latin typeface="Consolas" panose="020B0609020204030204" pitchFamily="49" charset="0"/>
              </a:rPr>
              <a:t> begin</a:t>
            </a:r>
          </a:p>
          <a:p>
            <a:r>
              <a:rPr lang="en-US" sz="1800" dirty="0">
                <a:solidFill>
                  <a:schemeClr val="bg2"/>
                </a:solidFill>
                <a:latin typeface="Consolas" panose="020B0609020204030204" pitchFamily="49" charset="0"/>
              </a:rPr>
              <a:t> return @Sal+@bonus;</a:t>
            </a:r>
          </a:p>
          <a:p>
            <a:r>
              <a:rPr lang="en-US" sz="1800" dirty="0">
                <a:solidFill>
                  <a:schemeClr val="bg2"/>
                </a:solidFill>
                <a:latin typeface="Consolas" panose="020B0609020204030204" pitchFamily="49" charset="0"/>
              </a:rPr>
              <a:t> end;</a:t>
            </a:r>
            <a:endParaRPr lang="en-US" dirty="0">
              <a:solidFill>
                <a:schemeClr val="bg2"/>
              </a:solidFill>
              <a:latin typeface="Georgia" panose="02040502050405020303" pitchFamily="18" charset="0"/>
            </a:endParaRPr>
          </a:p>
        </p:txBody>
      </p:sp>
      <p:sp>
        <p:nvSpPr>
          <p:cNvPr id="9" name="Arrow: Right 8">
            <a:extLst>
              <a:ext uri="{FF2B5EF4-FFF2-40B4-BE49-F238E27FC236}">
                <a16:creationId xmlns:a16="http://schemas.microsoft.com/office/drawing/2014/main" id="{2F720E07-F51F-F64F-F1CC-CC85E9E0DD1B}"/>
              </a:ext>
            </a:extLst>
          </p:cNvPr>
          <p:cNvSpPr/>
          <p:nvPr/>
        </p:nvSpPr>
        <p:spPr>
          <a:xfrm>
            <a:off x="5752732" y="3559946"/>
            <a:ext cx="1695988" cy="479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Example :</a:t>
            </a:r>
          </a:p>
        </p:txBody>
      </p:sp>
    </p:spTree>
    <p:extLst>
      <p:ext uri="{BB962C8B-B14F-4D97-AF65-F5344CB8AC3E}">
        <p14:creationId xmlns:p14="http://schemas.microsoft.com/office/powerpoint/2010/main" val="3256185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36FDE-88DA-3E82-58AB-933A440D20AD}"/>
              </a:ext>
            </a:extLst>
          </p:cNvPr>
          <p:cNvSpPr>
            <a:spLocks noGrp="1"/>
          </p:cNvSpPr>
          <p:nvPr>
            <p:ph sz="quarter" idx="13"/>
          </p:nvPr>
        </p:nvSpPr>
        <p:spPr>
          <a:xfrm>
            <a:off x="548640" y="1216241"/>
            <a:ext cx="10687175" cy="4983391"/>
          </a:xfrm>
        </p:spPr>
        <p:txBody>
          <a:bodyPr/>
          <a:lstStyle/>
          <a:p>
            <a:pPr marL="0" indent="0">
              <a:buNone/>
            </a:pPr>
            <a:r>
              <a:rPr lang="en-US" sz="2000" b="0" i="0" dirty="0">
                <a:solidFill>
                  <a:srgbClr val="000000"/>
                </a:solidFill>
                <a:effectLst/>
                <a:latin typeface="Georgia" panose="02040502050405020303" pitchFamily="18" charset="0"/>
              </a:rPr>
              <a:t>A table-valued function is a </a:t>
            </a:r>
            <a:r>
              <a:rPr lang="en-US" sz="2000" b="0" i="0" u="none" strike="noStrike" dirty="0">
                <a:effectLst/>
                <a:latin typeface="Georgia" panose="02040502050405020303" pitchFamily="18" charset="0"/>
                <a:hlinkClick r:id="rId2"/>
              </a:rPr>
              <a:t>user-defined function</a:t>
            </a:r>
            <a:r>
              <a:rPr lang="en-US" sz="2000" b="0" i="0" dirty="0">
                <a:solidFill>
                  <a:srgbClr val="000000"/>
                </a:solidFill>
                <a:effectLst/>
                <a:latin typeface="Georgia" panose="02040502050405020303" pitchFamily="18" charset="0"/>
              </a:rPr>
              <a:t> that returns data of a table type. The return type of a table-valued function is a table.</a:t>
            </a:r>
          </a:p>
          <a:p>
            <a:pPr marL="0" indent="0">
              <a:buNone/>
            </a:pPr>
            <a:r>
              <a:rPr lang="en-US" sz="2000" dirty="0">
                <a:solidFill>
                  <a:srgbClr val="000000"/>
                </a:solidFill>
                <a:latin typeface="Georgia" panose="02040502050405020303" pitchFamily="18" charset="0"/>
              </a:rPr>
              <a:t> </a:t>
            </a:r>
            <a:r>
              <a:rPr lang="en-US" sz="2000" b="1" dirty="0">
                <a:solidFill>
                  <a:srgbClr val="000000"/>
                </a:solidFill>
                <a:latin typeface="Georgia" panose="02040502050405020303" pitchFamily="18" charset="0"/>
              </a:rPr>
              <a:t>Syntax :  </a:t>
            </a:r>
          </a:p>
          <a:p>
            <a:pPr marL="0" indent="0">
              <a:buNone/>
            </a:pPr>
            <a:endParaRPr lang="en-US" dirty="0"/>
          </a:p>
        </p:txBody>
      </p:sp>
      <p:sp>
        <p:nvSpPr>
          <p:cNvPr id="3" name="Title 2">
            <a:extLst>
              <a:ext uri="{FF2B5EF4-FFF2-40B4-BE49-F238E27FC236}">
                <a16:creationId xmlns:a16="http://schemas.microsoft.com/office/drawing/2014/main" id="{33B3A25A-C624-D747-C2CB-B917366762F4}"/>
              </a:ext>
            </a:extLst>
          </p:cNvPr>
          <p:cNvSpPr>
            <a:spLocks noGrp="1"/>
          </p:cNvSpPr>
          <p:nvPr>
            <p:ph type="title"/>
          </p:nvPr>
        </p:nvSpPr>
        <p:spPr>
          <a:xfrm>
            <a:off x="548640" y="488561"/>
            <a:ext cx="10687175" cy="550126"/>
          </a:xfrm>
        </p:spPr>
        <p:txBody>
          <a:bodyPr/>
          <a:lstStyle/>
          <a:p>
            <a:r>
              <a:rPr lang="en-US" sz="2800" dirty="0">
                <a:latin typeface="Georgia" panose="02040502050405020303" pitchFamily="18" charset="0"/>
              </a:rPr>
              <a:t>Table valued function</a:t>
            </a:r>
          </a:p>
        </p:txBody>
      </p:sp>
      <p:sp>
        <p:nvSpPr>
          <p:cNvPr id="4" name="Date Placeholder 3">
            <a:extLst>
              <a:ext uri="{FF2B5EF4-FFF2-40B4-BE49-F238E27FC236}">
                <a16:creationId xmlns:a16="http://schemas.microsoft.com/office/drawing/2014/main" id="{F9ED0797-3DC0-A920-49D8-E7ABB1C88D0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622BFFD-09E1-DBAB-96E9-607A0856C85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4753B4F-970A-A681-AD02-DDD030A96FB5}"/>
              </a:ext>
            </a:extLst>
          </p:cNvPr>
          <p:cNvSpPr>
            <a:spLocks noGrp="1"/>
          </p:cNvSpPr>
          <p:nvPr>
            <p:ph type="sldNum" sz="quarter" idx="16"/>
          </p:nvPr>
        </p:nvSpPr>
        <p:spPr/>
        <p:txBody>
          <a:bodyPr/>
          <a:lstStyle/>
          <a:p>
            <a:fld id="{2533969A-88D7-D043-9145-D433A02B4603}" type="slidenum">
              <a:rPr lang="en-US" smtClean="0"/>
              <a:pPr/>
              <a:t>67</a:t>
            </a:fld>
            <a:endParaRPr lang="en-US" dirty="0"/>
          </a:p>
        </p:txBody>
      </p:sp>
      <p:sp>
        <p:nvSpPr>
          <p:cNvPr id="7" name="Rectangle 6">
            <a:extLst>
              <a:ext uri="{FF2B5EF4-FFF2-40B4-BE49-F238E27FC236}">
                <a16:creationId xmlns:a16="http://schemas.microsoft.com/office/drawing/2014/main" id="{1903AC70-BB45-4FF2-553A-61F022FCE1EF}"/>
              </a:ext>
            </a:extLst>
          </p:cNvPr>
          <p:cNvSpPr/>
          <p:nvPr/>
        </p:nvSpPr>
        <p:spPr>
          <a:xfrm>
            <a:off x="548641" y="2982898"/>
            <a:ext cx="5328375" cy="2006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2"/>
                </a:solidFill>
                <a:latin typeface="Georgia" panose="02040502050405020303" pitchFamily="18" charset="0"/>
              </a:rPr>
              <a:t>Create function </a:t>
            </a:r>
            <a:r>
              <a:rPr lang="en-US" sz="2000" dirty="0" err="1">
                <a:solidFill>
                  <a:schemeClr val="bg2"/>
                </a:solidFill>
                <a:latin typeface="Georgia" panose="02040502050405020303" pitchFamily="18" charset="0"/>
              </a:rPr>
              <a:t>fun_name</a:t>
            </a:r>
            <a:r>
              <a:rPr lang="en-US" sz="2000" dirty="0">
                <a:solidFill>
                  <a:schemeClr val="bg2"/>
                </a:solidFill>
                <a:latin typeface="Georgia" panose="02040502050405020303" pitchFamily="18" charset="0"/>
              </a:rPr>
              <a:t> (</a:t>
            </a:r>
            <a:r>
              <a:rPr lang="en-US" sz="2000" dirty="0" err="1">
                <a:solidFill>
                  <a:schemeClr val="bg2"/>
                </a:solidFill>
                <a:latin typeface="Georgia" panose="02040502050405020303" pitchFamily="18" charset="0"/>
              </a:rPr>
              <a:t>Parameter_List</a:t>
            </a:r>
            <a:r>
              <a:rPr lang="en-US" sz="2000" dirty="0">
                <a:solidFill>
                  <a:schemeClr val="bg2"/>
                </a:solidFill>
                <a:latin typeface="Georgia" panose="02040502050405020303" pitchFamily="18" charset="0"/>
              </a:rPr>
              <a:t>)</a:t>
            </a:r>
          </a:p>
          <a:p>
            <a:r>
              <a:rPr lang="en-US" sz="2000" dirty="0">
                <a:solidFill>
                  <a:schemeClr val="bg2"/>
                </a:solidFill>
                <a:latin typeface="Georgia" panose="02040502050405020303" pitchFamily="18" charset="0"/>
              </a:rPr>
              <a:t>Returns Table</a:t>
            </a:r>
          </a:p>
          <a:p>
            <a:r>
              <a:rPr lang="en-US" sz="2000" dirty="0">
                <a:solidFill>
                  <a:schemeClr val="bg2"/>
                </a:solidFill>
                <a:latin typeface="Georgia" panose="02040502050405020303" pitchFamily="18" charset="0"/>
              </a:rPr>
              <a:t>As</a:t>
            </a:r>
          </a:p>
          <a:p>
            <a:r>
              <a:rPr lang="en-US" sz="2000" dirty="0">
                <a:solidFill>
                  <a:schemeClr val="bg2"/>
                </a:solidFill>
                <a:latin typeface="Georgia" panose="02040502050405020303" pitchFamily="18" charset="0"/>
              </a:rPr>
              <a:t>Return </a:t>
            </a:r>
          </a:p>
          <a:p>
            <a:r>
              <a:rPr lang="en-US" sz="2000" dirty="0">
                <a:solidFill>
                  <a:schemeClr val="bg2"/>
                </a:solidFill>
                <a:latin typeface="Georgia" panose="02040502050405020303" pitchFamily="18" charset="0"/>
              </a:rPr>
              <a:t>select */</a:t>
            </a:r>
            <a:r>
              <a:rPr lang="en-US" sz="2000" dirty="0" err="1">
                <a:solidFill>
                  <a:schemeClr val="bg2"/>
                </a:solidFill>
                <a:latin typeface="Georgia" panose="02040502050405020303" pitchFamily="18" charset="0"/>
              </a:rPr>
              <a:t>col_names</a:t>
            </a:r>
            <a:r>
              <a:rPr lang="en-US" sz="2000" dirty="0">
                <a:solidFill>
                  <a:schemeClr val="bg2"/>
                </a:solidFill>
                <a:latin typeface="Georgia" panose="02040502050405020303" pitchFamily="18" charset="0"/>
              </a:rPr>
              <a:t> from [</a:t>
            </a:r>
            <a:r>
              <a:rPr lang="en-US" sz="2000" dirty="0" err="1">
                <a:solidFill>
                  <a:schemeClr val="bg2"/>
                </a:solidFill>
                <a:latin typeface="Georgia" panose="02040502050405020303" pitchFamily="18" charset="0"/>
              </a:rPr>
              <a:t>tabl_name</a:t>
            </a:r>
            <a:r>
              <a:rPr lang="en-US" sz="2000" dirty="0">
                <a:solidFill>
                  <a:schemeClr val="bg2"/>
                </a:solidFill>
                <a:latin typeface="Georgia" panose="02040502050405020303" pitchFamily="18" charset="0"/>
              </a:rPr>
              <a:t>] where [condition]</a:t>
            </a:r>
          </a:p>
          <a:p>
            <a:pPr algn="ctr"/>
            <a:endParaRPr lang="en-US" dirty="0"/>
          </a:p>
        </p:txBody>
      </p:sp>
      <p:cxnSp>
        <p:nvCxnSpPr>
          <p:cNvPr id="9" name="Straight Connector 8">
            <a:extLst>
              <a:ext uri="{FF2B5EF4-FFF2-40B4-BE49-F238E27FC236}">
                <a16:creationId xmlns:a16="http://schemas.microsoft.com/office/drawing/2014/main" id="{3C7656B3-3E72-DF5D-A2F5-72E125A47054}"/>
              </a:ext>
            </a:extLst>
          </p:cNvPr>
          <p:cNvCxnSpPr/>
          <p:nvPr/>
        </p:nvCxnSpPr>
        <p:spPr>
          <a:xfrm>
            <a:off x="6622741" y="1999127"/>
            <a:ext cx="0" cy="4398887"/>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Text&#10;&#10;Description automatically generated">
            <a:extLst>
              <a:ext uri="{FF2B5EF4-FFF2-40B4-BE49-F238E27FC236}">
                <a16:creationId xmlns:a16="http://schemas.microsoft.com/office/drawing/2014/main" id="{E9829CCA-6888-276A-2D5D-81A860C436AB}"/>
              </a:ext>
            </a:extLst>
          </p:cNvPr>
          <p:cNvPicPr>
            <a:picLocks noChangeAspect="1"/>
          </p:cNvPicPr>
          <p:nvPr/>
        </p:nvPicPr>
        <p:blipFill>
          <a:blip r:embed="rId3"/>
          <a:stretch>
            <a:fillRect/>
          </a:stretch>
        </p:blipFill>
        <p:spPr>
          <a:xfrm>
            <a:off x="7505073" y="2117263"/>
            <a:ext cx="3360711" cy="3955123"/>
          </a:xfrm>
          <a:prstGeom prst="rect">
            <a:avLst/>
          </a:prstGeom>
        </p:spPr>
      </p:pic>
    </p:spTree>
    <p:extLst>
      <p:ext uri="{BB962C8B-B14F-4D97-AF65-F5344CB8AC3E}">
        <p14:creationId xmlns:p14="http://schemas.microsoft.com/office/powerpoint/2010/main" val="2550136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69C30-D26E-A266-EDFE-57D0CE025F22}"/>
              </a:ext>
            </a:extLst>
          </p:cNvPr>
          <p:cNvSpPr>
            <a:spLocks noGrp="1"/>
          </p:cNvSpPr>
          <p:nvPr>
            <p:ph sz="quarter" idx="13"/>
          </p:nvPr>
        </p:nvSpPr>
        <p:spPr>
          <a:xfrm>
            <a:off x="548640" y="1083076"/>
            <a:ext cx="10687175" cy="5116556"/>
          </a:xfrm>
        </p:spPr>
        <p:txBody>
          <a:bodyPr/>
          <a:lstStyle/>
          <a:p>
            <a:pPr marL="0" indent="0">
              <a:buNone/>
            </a:pPr>
            <a:r>
              <a:rPr lang="en-US" sz="2400" b="1" i="0" dirty="0">
                <a:effectLst/>
                <a:latin typeface="Georgia" panose="02040502050405020303" pitchFamily="18" charset="0"/>
              </a:rPr>
              <a:t>Executing a table-valued function:</a:t>
            </a:r>
          </a:p>
          <a:p>
            <a:pPr marL="0" indent="0">
              <a:buNone/>
            </a:pPr>
            <a:r>
              <a:rPr lang="en-US" sz="2000" b="1" dirty="0">
                <a:solidFill>
                  <a:schemeClr val="tx2"/>
                </a:solidFill>
                <a:latin typeface="Courier New" panose="02070309020205020404" pitchFamily="49" charset="0"/>
              </a:rPr>
              <a:t>Syntax: </a:t>
            </a:r>
            <a:r>
              <a:rPr lang="en-US" sz="2000" dirty="0">
                <a:solidFill>
                  <a:schemeClr val="tx2"/>
                </a:solidFill>
                <a:latin typeface="Georgia" panose="02040502050405020303" pitchFamily="18" charset="0"/>
              </a:rPr>
              <a:t>select * /</a:t>
            </a:r>
            <a:r>
              <a:rPr lang="en-US" sz="2000" dirty="0" err="1">
                <a:solidFill>
                  <a:schemeClr val="tx2"/>
                </a:solidFill>
                <a:latin typeface="Georgia" panose="02040502050405020303" pitchFamily="18" charset="0"/>
              </a:rPr>
              <a:t>col_name</a:t>
            </a:r>
            <a:r>
              <a:rPr lang="en-US" sz="2000" dirty="0">
                <a:solidFill>
                  <a:schemeClr val="tx2"/>
                </a:solidFill>
                <a:latin typeface="Georgia" panose="02040502050405020303" pitchFamily="18" charset="0"/>
              </a:rPr>
              <a:t> from </a:t>
            </a:r>
            <a:r>
              <a:rPr lang="en-US" sz="2000" dirty="0" err="1">
                <a:solidFill>
                  <a:schemeClr val="tx2"/>
                </a:solidFill>
                <a:latin typeface="Georgia" panose="02040502050405020303" pitchFamily="18" charset="0"/>
              </a:rPr>
              <a:t>fun_name</a:t>
            </a:r>
            <a:r>
              <a:rPr lang="en-US" sz="2000" dirty="0">
                <a:solidFill>
                  <a:schemeClr val="tx2"/>
                </a:solidFill>
                <a:latin typeface="Georgia" panose="02040502050405020303" pitchFamily="18" charset="0"/>
              </a:rPr>
              <a:t>(</a:t>
            </a:r>
            <a:r>
              <a:rPr lang="en-US" sz="2000" dirty="0" err="1">
                <a:solidFill>
                  <a:schemeClr val="tx2"/>
                </a:solidFill>
                <a:latin typeface="Georgia" panose="02040502050405020303" pitchFamily="18" charset="0"/>
              </a:rPr>
              <a:t>Para_value</a:t>
            </a:r>
            <a:r>
              <a:rPr lang="en-US" sz="2000" dirty="0">
                <a:solidFill>
                  <a:schemeClr val="tx2"/>
                </a:solidFill>
                <a:latin typeface="Georgia" panose="02040502050405020303" pitchFamily="18" charset="0"/>
              </a:rPr>
              <a:t>)</a:t>
            </a:r>
          </a:p>
          <a:p>
            <a:pPr marL="0" indent="0">
              <a:buNone/>
            </a:pPr>
            <a:r>
              <a:rPr lang="en-US" sz="2000" b="1" i="0" dirty="0">
                <a:solidFill>
                  <a:schemeClr val="tx2"/>
                </a:solidFill>
                <a:effectLst/>
                <a:latin typeface="-apple-system"/>
              </a:rPr>
              <a:t>Modifying a table-valued function</a:t>
            </a:r>
          </a:p>
          <a:p>
            <a:pPr marL="0" indent="0">
              <a:buNone/>
            </a:pPr>
            <a:endParaRPr lang="en-US" sz="2000" dirty="0">
              <a:solidFill>
                <a:schemeClr val="tx2"/>
              </a:solidFill>
              <a:latin typeface="Georgia" panose="02040502050405020303" pitchFamily="18" charset="0"/>
            </a:endParaRPr>
          </a:p>
          <a:p>
            <a:pPr marL="0" indent="0">
              <a:buNone/>
            </a:pPr>
            <a:endParaRPr lang="en-US" sz="2000" dirty="0">
              <a:solidFill>
                <a:schemeClr val="tx2"/>
              </a:solidFill>
              <a:latin typeface="Georgia" panose="02040502050405020303" pitchFamily="18" charset="0"/>
            </a:endParaRPr>
          </a:p>
          <a:p>
            <a:pPr marL="0" indent="0">
              <a:buNone/>
            </a:pPr>
            <a:endParaRPr lang="en-US" sz="2000" i="0" dirty="0">
              <a:solidFill>
                <a:schemeClr val="tx2"/>
              </a:solidFill>
              <a:effectLst/>
              <a:latin typeface="-apple-system"/>
            </a:endParaRPr>
          </a:p>
          <a:p>
            <a:pPr marL="0" indent="0">
              <a:buNone/>
            </a:pPr>
            <a:endParaRPr lang="en-US" b="0" i="0" dirty="0">
              <a:effectLst/>
              <a:latin typeface="-apple-system"/>
            </a:endParaRPr>
          </a:p>
          <a:p>
            <a:pPr marL="0" indent="0">
              <a:buNone/>
            </a:pPr>
            <a:endParaRPr lang="en-US" dirty="0">
              <a:latin typeface="Georgia" panose="02040502050405020303" pitchFamily="18" charset="0"/>
            </a:endParaRPr>
          </a:p>
        </p:txBody>
      </p:sp>
      <p:sp>
        <p:nvSpPr>
          <p:cNvPr id="3" name="Title 2">
            <a:extLst>
              <a:ext uri="{FF2B5EF4-FFF2-40B4-BE49-F238E27FC236}">
                <a16:creationId xmlns:a16="http://schemas.microsoft.com/office/drawing/2014/main" id="{75482B47-CA8C-70AF-C01E-4543C8CEE7B8}"/>
              </a:ext>
            </a:extLst>
          </p:cNvPr>
          <p:cNvSpPr>
            <a:spLocks noGrp="1"/>
          </p:cNvSpPr>
          <p:nvPr>
            <p:ph type="title"/>
          </p:nvPr>
        </p:nvSpPr>
        <p:spPr>
          <a:xfrm>
            <a:off x="548640" y="488561"/>
            <a:ext cx="10687175" cy="390328"/>
          </a:xfrm>
        </p:spPr>
        <p:txBody>
          <a:bodyPr/>
          <a:lstStyle/>
          <a:p>
            <a:r>
              <a:rPr lang="en-US" sz="2800" dirty="0">
                <a:latin typeface="Georgia" panose="02040502050405020303" pitchFamily="18" charset="0"/>
              </a:rPr>
              <a:t>Contd..</a:t>
            </a:r>
          </a:p>
        </p:txBody>
      </p:sp>
      <p:sp>
        <p:nvSpPr>
          <p:cNvPr id="4" name="Date Placeholder 3">
            <a:extLst>
              <a:ext uri="{FF2B5EF4-FFF2-40B4-BE49-F238E27FC236}">
                <a16:creationId xmlns:a16="http://schemas.microsoft.com/office/drawing/2014/main" id="{BA22C2AE-4112-8554-F2AF-DAF95A120A7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013F88A-743C-E985-8A86-8DC65774ED9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45FAEB6-3DA6-E36F-2588-A14EDD1E1244}"/>
              </a:ext>
            </a:extLst>
          </p:cNvPr>
          <p:cNvSpPr>
            <a:spLocks noGrp="1"/>
          </p:cNvSpPr>
          <p:nvPr>
            <p:ph type="sldNum" sz="quarter" idx="16"/>
          </p:nvPr>
        </p:nvSpPr>
        <p:spPr/>
        <p:txBody>
          <a:bodyPr/>
          <a:lstStyle/>
          <a:p>
            <a:fld id="{2533969A-88D7-D043-9145-D433A02B4603}" type="slidenum">
              <a:rPr lang="en-US" smtClean="0"/>
              <a:pPr/>
              <a:t>68</a:t>
            </a:fld>
            <a:endParaRPr lang="en-US" dirty="0"/>
          </a:p>
        </p:txBody>
      </p:sp>
      <p:pic>
        <p:nvPicPr>
          <p:cNvPr id="8" name="Picture 7" descr="Text&#10;&#10;Description automatically generated">
            <a:extLst>
              <a:ext uri="{FF2B5EF4-FFF2-40B4-BE49-F238E27FC236}">
                <a16:creationId xmlns:a16="http://schemas.microsoft.com/office/drawing/2014/main" id="{4068C5C3-5518-3EFC-5A04-9B5DABCDA1E6}"/>
              </a:ext>
            </a:extLst>
          </p:cNvPr>
          <p:cNvPicPr>
            <a:picLocks noChangeAspect="1"/>
          </p:cNvPicPr>
          <p:nvPr/>
        </p:nvPicPr>
        <p:blipFill>
          <a:blip r:embed="rId2"/>
          <a:stretch>
            <a:fillRect/>
          </a:stretch>
        </p:blipFill>
        <p:spPr>
          <a:xfrm>
            <a:off x="6176262" y="2266950"/>
            <a:ext cx="4831499" cy="3932682"/>
          </a:xfrm>
          <a:prstGeom prst="rect">
            <a:avLst/>
          </a:prstGeom>
        </p:spPr>
      </p:pic>
      <p:pic>
        <p:nvPicPr>
          <p:cNvPr id="10" name="Picture 9" descr="Text&#10;&#10;Description automatically generated">
            <a:extLst>
              <a:ext uri="{FF2B5EF4-FFF2-40B4-BE49-F238E27FC236}">
                <a16:creationId xmlns:a16="http://schemas.microsoft.com/office/drawing/2014/main" id="{99830D89-36AF-B367-FC81-FE83F8AB37BD}"/>
              </a:ext>
            </a:extLst>
          </p:cNvPr>
          <p:cNvPicPr>
            <a:picLocks noChangeAspect="1"/>
          </p:cNvPicPr>
          <p:nvPr/>
        </p:nvPicPr>
        <p:blipFill>
          <a:blip r:embed="rId3"/>
          <a:stretch>
            <a:fillRect/>
          </a:stretch>
        </p:blipFill>
        <p:spPr>
          <a:xfrm>
            <a:off x="1478155" y="3641354"/>
            <a:ext cx="2872989" cy="2217612"/>
          </a:xfrm>
          <a:prstGeom prst="rect">
            <a:avLst/>
          </a:prstGeom>
        </p:spPr>
      </p:pic>
      <p:sp>
        <p:nvSpPr>
          <p:cNvPr id="11" name="TextBox 10">
            <a:extLst>
              <a:ext uri="{FF2B5EF4-FFF2-40B4-BE49-F238E27FC236}">
                <a16:creationId xmlns:a16="http://schemas.microsoft.com/office/drawing/2014/main" id="{5692AF55-804C-1A34-1B3D-B4BA144E8B30}"/>
              </a:ext>
            </a:extLst>
          </p:cNvPr>
          <p:cNvSpPr txBox="1"/>
          <p:nvPr/>
        </p:nvSpPr>
        <p:spPr>
          <a:xfrm>
            <a:off x="1771650" y="3209925"/>
            <a:ext cx="2579494" cy="369332"/>
          </a:xfrm>
          <a:prstGeom prst="rect">
            <a:avLst/>
          </a:prstGeom>
          <a:noFill/>
        </p:spPr>
        <p:txBody>
          <a:bodyPr wrap="square" rtlCol="0">
            <a:spAutoFit/>
          </a:bodyPr>
          <a:lstStyle/>
          <a:p>
            <a:r>
              <a:rPr lang="en-US" dirty="0"/>
              <a:t>Calling function :</a:t>
            </a:r>
          </a:p>
        </p:txBody>
      </p:sp>
    </p:spTree>
    <p:extLst>
      <p:ext uri="{BB962C8B-B14F-4D97-AF65-F5344CB8AC3E}">
        <p14:creationId xmlns:p14="http://schemas.microsoft.com/office/powerpoint/2010/main" val="2902807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DD09B8-A6DA-BFAE-4CF3-E04AA9869B7D}"/>
              </a:ext>
            </a:extLst>
          </p:cNvPr>
          <p:cNvSpPr>
            <a:spLocks noGrp="1"/>
          </p:cNvSpPr>
          <p:nvPr>
            <p:ph sz="quarter" idx="13"/>
          </p:nvPr>
        </p:nvSpPr>
        <p:spPr>
          <a:xfrm>
            <a:off x="548640" y="1189608"/>
            <a:ext cx="10687175" cy="4589755"/>
          </a:xfrm>
        </p:spPr>
        <p:txBody>
          <a:bodyPr/>
          <a:lstStyle/>
          <a:p>
            <a:pPr algn="l"/>
            <a:r>
              <a:rPr lang="en-US" sz="2400" b="0" i="0" dirty="0">
                <a:solidFill>
                  <a:srgbClr val="000000"/>
                </a:solidFill>
                <a:effectLst/>
                <a:latin typeface="Georgia" panose="02040502050405020303" pitchFamily="18" charset="0"/>
              </a:rPr>
              <a:t>A multi-statement table-valued function or MSTVF is a table-valued function that returns the result of multiple statements.</a:t>
            </a:r>
          </a:p>
          <a:p>
            <a:pPr algn="l"/>
            <a:r>
              <a:rPr lang="en-US" sz="2400" b="0" i="0" dirty="0">
                <a:solidFill>
                  <a:srgbClr val="000000"/>
                </a:solidFill>
                <a:effectLst/>
                <a:latin typeface="Georgia" panose="02040502050405020303" pitchFamily="18" charset="0"/>
              </a:rPr>
              <a:t>The multi-statement-table-valued function is very useful because you can execute multiple queries within the function and aggregate results into the returned table.</a:t>
            </a:r>
          </a:p>
          <a:p>
            <a:pPr algn="l"/>
            <a:r>
              <a:rPr lang="en-US" sz="2400" b="0" i="0" dirty="0">
                <a:solidFill>
                  <a:srgbClr val="000000"/>
                </a:solidFill>
                <a:effectLst/>
                <a:latin typeface="Georgia" panose="02040502050405020303" pitchFamily="18" charset="0"/>
              </a:rPr>
              <a:t>To define a multi-statement table-valued function, you use a table variable as the return value.</a:t>
            </a:r>
          </a:p>
          <a:p>
            <a:endParaRPr lang="en-US" dirty="0"/>
          </a:p>
        </p:txBody>
      </p:sp>
      <p:sp>
        <p:nvSpPr>
          <p:cNvPr id="3" name="Title 2">
            <a:extLst>
              <a:ext uri="{FF2B5EF4-FFF2-40B4-BE49-F238E27FC236}">
                <a16:creationId xmlns:a16="http://schemas.microsoft.com/office/drawing/2014/main" id="{9FD6B74C-0C6C-890C-798F-2C5AA2DBC160}"/>
              </a:ext>
            </a:extLst>
          </p:cNvPr>
          <p:cNvSpPr>
            <a:spLocks noGrp="1"/>
          </p:cNvSpPr>
          <p:nvPr>
            <p:ph type="title"/>
          </p:nvPr>
        </p:nvSpPr>
        <p:spPr>
          <a:xfrm>
            <a:off x="548640" y="488561"/>
            <a:ext cx="10687175" cy="397264"/>
          </a:xfrm>
        </p:spPr>
        <p:txBody>
          <a:bodyPr/>
          <a:lstStyle/>
          <a:p>
            <a:r>
              <a:rPr lang="en-US" sz="2800" i="0" dirty="0">
                <a:effectLst/>
                <a:latin typeface="Georgia" panose="02040502050405020303" pitchFamily="18" charset="0"/>
              </a:rPr>
              <a:t>Multi-statement table-valued functions (MSTVF)</a:t>
            </a:r>
            <a:br>
              <a:rPr lang="en-US" b="0" i="0" dirty="0">
                <a:effectLst/>
                <a:latin typeface="-apple-system"/>
              </a:rPr>
            </a:br>
            <a:endParaRPr lang="en-US" dirty="0"/>
          </a:p>
        </p:txBody>
      </p:sp>
      <p:sp>
        <p:nvSpPr>
          <p:cNvPr id="4" name="Date Placeholder 3">
            <a:extLst>
              <a:ext uri="{FF2B5EF4-FFF2-40B4-BE49-F238E27FC236}">
                <a16:creationId xmlns:a16="http://schemas.microsoft.com/office/drawing/2014/main" id="{20FDA2C0-C180-0DAC-D904-E46B29F43F0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8DD8FA2-836C-B834-95A1-3F564476348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8A6B106-C3C4-7884-6E95-0E6CA33BAA6C}"/>
              </a:ext>
            </a:extLst>
          </p:cNvPr>
          <p:cNvSpPr>
            <a:spLocks noGrp="1"/>
          </p:cNvSpPr>
          <p:nvPr>
            <p:ph type="sldNum" sz="quarter" idx="16"/>
          </p:nvPr>
        </p:nvSpPr>
        <p:spPr/>
        <p:txBody>
          <a:bodyPr/>
          <a:lstStyle/>
          <a:p>
            <a:fld id="{2533969A-88D7-D043-9145-D433A02B4603}" type="slidenum">
              <a:rPr lang="en-US" smtClean="0"/>
              <a:pPr/>
              <a:t>69</a:t>
            </a:fld>
            <a:endParaRPr lang="en-US" dirty="0"/>
          </a:p>
        </p:txBody>
      </p:sp>
    </p:spTree>
    <p:extLst>
      <p:ext uri="{BB962C8B-B14F-4D97-AF65-F5344CB8AC3E}">
        <p14:creationId xmlns:p14="http://schemas.microsoft.com/office/powerpoint/2010/main" val="317444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D0A502-AEFC-4D99-B549-11C3B70668F5}"/>
              </a:ext>
            </a:extLst>
          </p:cNvPr>
          <p:cNvSpPr>
            <a:spLocks noGrp="1"/>
          </p:cNvSpPr>
          <p:nvPr>
            <p:ph sz="quarter" idx="13"/>
          </p:nvPr>
        </p:nvSpPr>
        <p:spPr>
          <a:xfrm>
            <a:off x="548640" y="390617"/>
            <a:ext cx="10687175" cy="5809015"/>
          </a:xfrm>
        </p:spPr>
        <p:txBody>
          <a:bodyPr/>
          <a:lstStyle/>
          <a:p>
            <a:pPr marL="0" indent="0">
              <a:buNone/>
            </a:pPr>
            <a:r>
              <a:rPr lang="en-US" sz="2000" b="1" u="sng" dirty="0">
                <a:solidFill>
                  <a:schemeClr val="accent1"/>
                </a:solidFill>
                <a:latin typeface="Calibri" panose="020F0502020204030204" pitchFamily="34" charset="0"/>
                <a:cs typeface="Calibri" panose="020F0502020204030204" pitchFamily="34" charset="0"/>
              </a:rPr>
              <a:t>Global variables or System defined variables</a:t>
            </a:r>
          </a:p>
          <a:p>
            <a:pPr marL="0" indent="0">
              <a:buNone/>
            </a:pPr>
            <a:r>
              <a:rPr lang="en-US" sz="1400" b="0" i="0" dirty="0">
                <a:solidFill>
                  <a:srgbClr val="212121"/>
                </a:solidFill>
                <a:effectLst/>
                <a:latin typeface="Calibri" panose="020F0502020204030204" pitchFamily="34" charset="0"/>
                <a:cs typeface="Calibri" panose="020F0502020204030204" pitchFamily="34" charset="0"/>
              </a:rPr>
              <a:t>1. </a:t>
            </a:r>
            <a:r>
              <a:rPr lang="en-US" sz="1400" b="1" i="0" dirty="0">
                <a:solidFill>
                  <a:srgbClr val="212121"/>
                </a:solidFill>
                <a:effectLst/>
                <a:latin typeface="Calibri" panose="020F0502020204030204" pitchFamily="34" charset="0"/>
                <a:cs typeface="Calibri" panose="020F0502020204030204" pitchFamily="34" charset="0"/>
              </a:rPr>
              <a:t>@@CONNECTIONS</a:t>
            </a:r>
          </a:p>
          <a:p>
            <a:pPr marL="0" indent="0">
              <a:buNone/>
            </a:pPr>
            <a:r>
              <a:rPr lang="en-US" sz="1200" dirty="0">
                <a:solidFill>
                  <a:srgbClr val="212121"/>
                </a:solidFill>
                <a:latin typeface="Segoe UI" panose="020B0502040204020203" pitchFamily="34" charset="0"/>
              </a:rPr>
              <a:t>       </a:t>
            </a:r>
            <a:r>
              <a:rPr lang="en-US" sz="1600" dirty="0">
                <a:solidFill>
                  <a:srgbClr val="212121"/>
                </a:solidFill>
                <a:latin typeface="Calibri" panose="020F0502020204030204" pitchFamily="34" charset="0"/>
                <a:cs typeface="Calibri" panose="020F0502020204030204" pitchFamily="34" charset="0"/>
              </a:rPr>
              <a:t>This variable returns the number of login attempts since SQL Server was last started</a:t>
            </a:r>
            <a:endParaRPr lang="en-US" sz="1600" b="0" i="0" dirty="0">
              <a:solidFill>
                <a:srgbClr val="212121"/>
              </a:solidFill>
              <a:effectLst/>
              <a:latin typeface="Calibri" panose="020F0502020204030204" pitchFamily="34" charset="0"/>
              <a:cs typeface="Calibri" panose="020F0502020204030204" pitchFamily="34" charset="0"/>
            </a:endParaRPr>
          </a:p>
          <a:p>
            <a:pPr marL="0" indent="0">
              <a:buNone/>
            </a:pPr>
            <a:r>
              <a:rPr lang="en-US" sz="1400" b="0" i="0" dirty="0">
                <a:solidFill>
                  <a:srgbClr val="212121"/>
                </a:solidFill>
                <a:effectLst/>
                <a:latin typeface="Segoe UI" panose="020B0502040204020203" pitchFamily="34" charset="0"/>
              </a:rPr>
              <a:t>2. </a:t>
            </a:r>
            <a:r>
              <a:rPr lang="en-US" sz="1400" b="1" i="0" dirty="0">
                <a:solidFill>
                  <a:srgbClr val="212121"/>
                </a:solidFill>
                <a:effectLst/>
                <a:latin typeface="Calibri" panose="020F0502020204030204" pitchFamily="34" charset="0"/>
                <a:cs typeface="Calibri" panose="020F0502020204030204" pitchFamily="34" charset="0"/>
              </a:rPr>
              <a:t>@@ERROR  </a:t>
            </a:r>
          </a:p>
          <a:p>
            <a:pPr marL="0" indent="0">
              <a:buNone/>
            </a:pPr>
            <a:r>
              <a:rPr lang="en-US" sz="1200" dirty="0">
                <a:solidFill>
                  <a:srgbClr val="212121"/>
                </a:solidFill>
                <a:latin typeface="Segoe UI" panose="020B0502040204020203" pitchFamily="34" charset="0"/>
              </a:rPr>
              <a:t>       </a:t>
            </a:r>
            <a:r>
              <a:rPr lang="en-US" sz="1600" dirty="0">
                <a:solidFill>
                  <a:srgbClr val="212121"/>
                </a:solidFill>
                <a:latin typeface="Calibri" panose="020F0502020204030204" pitchFamily="34" charset="0"/>
                <a:cs typeface="Calibri" panose="020F0502020204030204" pitchFamily="34" charset="0"/>
              </a:rPr>
              <a:t>The error number for the last T-SQL statement executed. If this value is zero than there were no errors otherwise </a:t>
            </a:r>
          </a:p>
          <a:p>
            <a:pPr marL="0" indent="0">
              <a:buNone/>
            </a:pPr>
            <a:r>
              <a:rPr lang="en-US" sz="1600" dirty="0">
                <a:solidFill>
                  <a:srgbClr val="212121"/>
                </a:solidFill>
                <a:latin typeface="Calibri" panose="020F0502020204030204" pitchFamily="34" charset="0"/>
                <a:cs typeface="Calibri" panose="020F0502020204030204" pitchFamily="34" charset="0"/>
              </a:rPr>
              <a:t>      it returns the error</a:t>
            </a:r>
            <a:endParaRPr lang="en-US" sz="1600" b="0" i="0" dirty="0">
              <a:solidFill>
                <a:srgbClr val="212121"/>
              </a:solidFill>
              <a:effectLst/>
              <a:latin typeface="Calibri" panose="020F0502020204030204" pitchFamily="34" charset="0"/>
              <a:cs typeface="Calibri" panose="020F0502020204030204" pitchFamily="34" charset="0"/>
            </a:endParaRPr>
          </a:p>
          <a:p>
            <a:pPr marL="0" indent="0">
              <a:buNone/>
            </a:pPr>
            <a:r>
              <a:rPr lang="en-US" sz="1400" b="0" i="0" dirty="0">
                <a:solidFill>
                  <a:srgbClr val="212121"/>
                </a:solidFill>
                <a:effectLst/>
                <a:latin typeface="Calibri" panose="020F0502020204030204" pitchFamily="34" charset="0"/>
                <a:cs typeface="Calibri" panose="020F0502020204030204" pitchFamily="34" charset="0"/>
              </a:rPr>
              <a:t>3. </a:t>
            </a:r>
            <a:r>
              <a:rPr lang="en-US" sz="1400" b="1" i="0" dirty="0">
                <a:solidFill>
                  <a:srgbClr val="212121"/>
                </a:solidFill>
                <a:effectLst/>
                <a:latin typeface="Calibri" panose="020F0502020204030204" pitchFamily="34" charset="0"/>
                <a:cs typeface="Calibri" panose="020F0502020204030204" pitchFamily="34" charset="0"/>
              </a:rPr>
              <a:t>@@IDENTITY</a:t>
            </a:r>
          </a:p>
          <a:p>
            <a:pPr marL="0" indent="0">
              <a:buNone/>
            </a:pPr>
            <a:r>
              <a:rPr lang="en-US" sz="1200" dirty="0">
                <a:solidFill>
                  <a:srgbClr val="212121"/>
                </a:solidFill>
                <a:latin typeface="Segoe UI" panose="020B0502040204020203" pitchFamily="34" charset="0"/>
              </a:rPr>
              <a:t>       </a:t>
            </a:r>
            <a:r>
              <a:rPr lang="en-US" sz="1600" dirty="0">
                <a:solidFill>
                  <a:srgbClr val="212121"/>
                </a:solidFill>
                <a:latin typeface="Calibri" panose="020F0502020204030204" pitchFamily="34" charset="0"/>
                <a:cs typeface="Calibri" panose="020F0502020204030204" pitchFamily="34" charset="0"/>
              </a:rPr>
              <a:t>Return the last identity value entered into a table</a:t>
            </a:r>
          </a:p>
          <a:p>
            <a:pPr marL="0" indent="0">
              <a:buNone/>
            </a:pPr>
            <a:r>
              <a:rPr lang="en-US" sz="1200" dirty="0">
                <a:solidFill>
                  <a:srgbClr val="212121"/>
                </a:solidFill>
                <a:latin typeface="open sans" panose="020B0606030504020204" pitchFamily="34" charset="0"/>
              </a:rPr>
              <a:t> 4. </a:t>
            </a:r>
            <a:r>
              <a:rPr lang="en-US" sz="1200" b="1" i="0" dirty="0">
                <a:solidFill>
                  <a:srgbClr val="212121"/>
                </a:solidFill>
                <a:effectLst/>
                <a:latin typeface="Segoe UI" panose="020B0502040204020203" pitchFamily="34" charset="0"/>
              </a:rPr>
              <a:t>@@IDLE</a:t>
            </a:r>
          </a:p>
          <a:p>
            <a:pPr marL="0" indent="0">
              <a:buNone/>
            </a:pPr>
            <a:r>
              <a:rPr lang="en-US" sz="1200" dirty="0">
                <a:solidFill>
                  <a:srgbClr val="212121"/>
                </a:solidFill>
                <a:latin typeface="Segoe UI" panose="020B0502040204020203" pitchFamily="34" charset="0"/>
              </a:rPr>
              <a:t>       </a:t>
            </a:r>
            <a:r>
              <a:rPr lang="en-US" sz="1600" dirty="0">
                <a:solidFill>
                  <a:srgbClr val="212121"/>
                </a:solidFill>
                <a:latin typeface="Calibri" panose="020F0502020204030204" pitchFamily="34" charset="0"/>
                <a:cs typeface="Calibri" panose="020F0502020204030204" pitchFamily="34" charset="0"/>
              </a:rPr>
              <a:t>This variable returns the number of milliseconds SQL Server has been idle since it was last started</a:t>
            </a:r>
            <a:endParaRPr lang="en-US" sz="1600" b="0" i="0" dirty="0">
              <a:solidFill>
                <a:srgbClr val="212121"/>
              </a:solidFill>
              <a:effectLst/>
              <a:latin typeface="Calibri" panose="020F0502020204030204" pitchFamily="34" charset="0"/>
              <a:cs typeface="Calibri" panose="020F0502020204030204" pitchFamily="34" charset="0"/>
            </a:endParaRPr>
          </a:p>
          <a:p>
            <a:pPr marL="0" indent="0">
              <a:buNone/>
            </a:pPr>
            <a:r>
              <a:rPr lang="en-US" sz="1200" b="0" i="0" dirty="0">
                <a:solidFill>
                  <a:srgbClr val="212121"/>
                </a:solidFill>
                <a:effectLst/>
                <a:latin typeface="Segoe UI" panose="020B0502040204020203" pitchFamily="34" charset="0"/>
              </a:rPr>
              <a:t> 5. </a:t>
            </a:r>
            <a:r>
              <a:rPr lang="en-US" sz="1200" b="1" i="0" dirty="0">
                <a:solidFill>
                  <a:srgbClr val="212121"/>
                </a:solidFill>
                <a:effectLst/>
                <a:latin typeface="Segoe UI" panose="020B0502040204020203" pitchFamily="34" charset="0"/>
              </a:rPr>
              <a:t>@@CPU_BUSY</a:t>
            </a:r>
          </a:p>
          <a:p>
            <a:pPr marL="0" indent="0">
              <a:buNone/>
            </a:pPr>
            <a:r>
              <a:rPr lang="en-US" sz="1200" dirty="0">
                <a:solidFill>
                  <a:srgbClr val="212121"/>
                </a:solidFill>
                <a:latin typeface="Segoe UI" panose="020B0502040204020203" pitchFamily="34" charset="0"/>
              </a:rPr>
              <a:t>      </a:t>
            </a:r>
            <a:r>
              <a:rPr lang="en-US" sz="1600" dirty="0">
                <a:solidFill>
                  <a:srgbClr val="212121"/>
                </a:solidFill>
                <a:latin typeface="Calibri" panose="020F0502020204030204" pitchFamily="34" charset="0"/>
                <a:cs typeface="Calibri" panose="020F0502020204030204" pitchFamily="34" charset="0"/>
              </a:rPr>
              <a:t>Returns the number of milliseconds the CPU has spent working since SQL Server was last started</a:t>
            </a:r>
            <a:endParaRPr lang="en-US" sz="1600" b="0" i="0" dirty="0">
              <a:solidFill>
                <a:srgbClr val="212121"/>
              </a:solidFill>
              <a:effectLst/>
              <a:latin typeface="Calibri" panose="020F0502020204030204" pitchFamily="34" charset="0"/>
              <a:cs typeface="Calibri" panose="020F0502020204030204" pitchFamily="34" charset="0"/>
            </a:endParaRPr>
          </a:p>
          <a:p>
            <a:pPr marL="0" indent="0">
              <a:buNone/>
            </a:pPr>
            <a:r>
              <a:rPr lang="en-US" sz="1200" dirty="0">
                <a:solidFill>
                  <a:srgbClr val="212121"/>
                </a:solidFill>
                <a:latin typeface="Segoe UI" panose="020B0502040204020203" pitchFamily="34" charset="0"/>
              </a:rPr>
              <a:t>6</a:t>
            </a:r>
            <a:r>
              <a:rPr lang="en-US" sz="1200" b="1" dirty="0">
                <a:solidFill>
                  <a:srgbClr val="212121"/>
                </a:solidFill>
                <a:latin typeface="Segoe UI" panose="020B0502040204020203" pitchFamily="34" charset="0"/>
              </a:rPr>
              <a:t>.  </a:t>
            </a:r>
            <a:r>
              <a:rPr lang="en-US" sz="1200" b="1" i="0" dirty="0">
                <a:solidFill>
                  <a:srgbClr val="212121"/>
                </a:solidFill>
                <a:effectLst/>
                <a:latin typeface="Segoe UI" panose="020B0502040204020203" pitchFamily="34" charset="0"/>
              </a:rPr>
              <a:t>@@LANGUAGE</a:t>
            </a:r>
          </a:p>
          <a:p>
            <a:pPr marL="0" indent="0">
              <a:buNone/>
            </a:pPr>
            <a:r>
              <a:rPr lang="en-US" sz="1200" b="0" i="0" dirty="0">
                <a:solidFill>
                  <a:srgbClr val="212121"/>
                </a:solidFill>
                <a:effectLst/>
                <a:latin typeface="open sans" panose="020B0606030504020204" pitchFamily="34" charset="0"/>
              </a:rPr>
              <a:t>      </a:t>
            </a:r>
            <a:r>
              <a:rPr lang="en-US" sz="1400" b="0" i="0" dirty="0">
                <a:solidFill>
                  <a:srgbClr val="212121"/>
                </a:solidFill>
                <a:effectLst/>
                <a:latin typeface="open sans" panose="020B0606030504020204" pitchFamily="34" charset="0"/>
              </a:rPr>
              <a:t>Returns the name of the language that is currently used by the SQL Server.</a:t>
            </a:r>
          </a:p>
          <a:p>
            <a:pPr marL="0" indent="0">
              <a:buNone/>
            </a:pPr>
            <a:endParaRPr lang="en-US" sz="1200" b="0" i="0" dirty="0">
              <a:solidFill>
                <a:srgbClr val="212121"/>
              </a:solidFill>
              <a:effectLst/>
              <a:latin typeface="open sans" panose="020B0606030504020204" pitchFamily="34" charset="0"/>
            </a:endParaRPr>
          </a:p>
          <a:p>
            <a:endParaRPr 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B440FAD-2251-46D5-9965-949BA9C9689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6CF9350-5127-4B32-BC85-348B73581EBB}"/>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0C251563-3CC2-47BB-A034-69F831177CD0}"/>
              </a:ext>
            </a:extLst>
          </p:cNvPr>
          <p:cNvSpPr>
            <a:spLocks noGrp="1"/>
          </p:cNvSpPr>
          <p:nvPr>
            <p:ph type="sldNum" sz="quarter" idx="16"/>
          </p:nvPr>
        </p:nvSpPr>
        <p:spPr/>
        <p:txBody>
          <a:bodyPr/>
          <a:lstStyle/>
          <a:p>
            <a:fld id="{2533969A-88D7-D043-9145-D433A02B4603}" type="slidenum">
              <a:rPr lang="en-US" smtClean="0"/>
              <a:pPr/>
              <a:t>7</a:t>
            </a:fld>
            <a:endParaRPr lang="en-US" dirty="0"/>
          </a:p>
        </p:txBody>
      </p:sp>
      <p:cxnSp>
        <p:nvCxnSpPr>
          <p:cNvPr id="11" name="Straight Connector 10">
            <a:extLst>
              <a:ext uri="{FF2B5EF4-FFF2-40B4-BE49-F238E27FC236}">
                <a16:creationId xmlns:a16="http://schemas.microsoft.com/office/drawing/2014/main" id="{FF58A423-A860-402A-ADD7-DF70868AD883}"/>
              </a:ext>
            </a:extLst>
          </p:cNvPr>
          <p:cNvCxnSpPr/>
          <p:nvPr/>
        </p:nvCxnSpPr>
        <p:spPr>
          <a:xfrm>
            <a:off x="548640" y="665825"/>
            <a:ext cx="4212704" cy="0"/>
          </a:xfrm>
          <a:prstGeom prst="line">
            <a:avLst/>
          </a:prstGeom>
          <a:ln>
            <a:solidFill>
              <a:schemeClr val="bg1">
                <a:lumMod val="50000"/>
              </a:schemeClr>
            </a:solidFill>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3798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3FBF49-3B0F-AA99-ACDD-9F4051F21A4C}"/>
              </a:ext>
            </a:extLst>
          </p:cNvPr>
          <p:cNvSpPr>
            <a:spLocks noGrp="1"/>
          </p:cNvSpPr>
          <p:nvPr>
            <p:ph sz="quarter" idx="13"/>
          </p:nvPr>
        </p:nvSpPr>
        <p:spPr>
          <a:xfrm>
            <a:off x="548640" y="1118586"/>
            <a:ext cx="10687175" cy="5081046"/>
          </a:xfrm>
        </p:spPr>
        <p:txBody>
          <a:bodyPr/>
          <a:lstStyle/>
          <a:p>
            <a:pPr marL="0" indent="0">
              <a:buNone/>
            </a:pPr>
            <a:r>
              <a:rPr lang="en-US" sz="2000" b="1" dirty="0">
                <a:latin typeface="Georgia" panose="02040502050405020303" pitchFamily="18" charset="0"/>
              </a:rPr>
              <a:t>Syntax :</a:t>
            </a:r>
          </a:p>
          <a:p>
            <a:pPr marL="0" indent="0">
              <a:buNone/>
            </a:pPr>
            <a:r>
              <a:rPr lang="en-US" sz="2000" b="1" dirty="0">
                <a:latin typeface="Georgia" panose="02040502050405020303" pitchFamily="18" charset="0"/>
              </a:rPr>
              <a:t>To drop existing single function :</a:t>
            </a:r>
          </a:p>
          <a:p>
            <a:pPr marL="0" indent="0">
              <a:buNone/>
            </a:pPr>
            <a:r>
              <a:rPr lang="en-US" sz="2000" dirty="0">
                <a:latin typeface="Georgia" panose="02040502050405020303" pitchFamily="18" charset="0"/>
              </a:rPr>
              <a:t>DROP FUNCTION [ IF EXISTS ] [ </a:t>
            </a:r>
            <a:r>
              <a:rPr lang="en-US" sz="2000" dirty="0" err="1">
                <a:latin typeface="Georgia" panose="02040502050405020303" pitchFamily="18" charset="0"/>
              </a:rPr>
              <a:t>schema_name</a:t>
            </a:r>
            <a:r>
              <a:rPr lang="en-US" sz="2000" dirty="0">
                <a:latin typeface="Georgia" panose="02040502050405020303" pitchFamily="18" charset="0"/>
              </a:rPr>
              <a:t>. ] </a:t>
            </a:r>
            <a:r>
              <a:rPr lang="en-US" sz="2000" dirty="0" err="1">
                <a:latin typeface="Georgia" panose="02040502050405020303" pitchFamily="18" charset="0"/>
              </a:rPr>
              <a:t>function_name</a:t>
            </a:r>
            <a:r>
              <a:rPr lang="en-US" sz="2000" dirty="0">
                <a:latin typeface="Georgia" panose="02040502050405020303" pitchFamily="18" charset="0"/>
              </a:rPr>
              <a:t>;</a:t>
            </a:r>
          </a:p>
          <a:p>
            <a:pPr marL="0" indent="0">
              <a:buNone/>
            </a:pPr>
            <a:r>
              <a:rPr lang="en-US" sz="2000" b="1" dirty="0">
                <a:latin typeface="Georgia" panose="02040502050405020303" pitchFamily="18" charset="0"/>
              </a:rPr>
              <a:t>Example : </a:t>
            </a:r>
            <a:r>
              <a:rPr lang="en-US" sz="2000" dirty="0">
                <a:latin typeface="Georgia" panose="02040502050405020303" pitchFamily="18" charset="0"/>
              </a:rPr>
              <a:t>DROP FUNCTION IF EXISTS sales.udf_get_discount_amount;</a:t>
            </a:r>
          </a:p>
          <a:p>
            <a:pPr marL="0" indent="0">
              <a:buNone/>
            </a:pPr>
            <a:r>
              <a:rPr lang="en-US" sz="2000" b="1" dirty="0">
                <a:latin typeface="Georgia" panose="02040502050405020303" pitchFamily="18" charset="0"/>
              </a:rPr>
              <a:t>Drop Multiple functions :</a:t>
            </a:r>
          </a:p>
          <a:p>
            <a:pPr marL="0" indent="0">
              <a:buNone/>
            </a:pPr>
            <a:r>
              <a:rPr lang="en-US" sz="2000" b="1" dirty="0">
                <a:latin typeface="Georgia" panose="02040502050405020303" pitchFamily="18" charset="0"/>
              </a:rPr>
              <a:t>Syntax: </a:t>
            </a:r>
          </a:p>
          <a:p>
            <a:pPr marL="0" indent="0">
              <a:buNone/>
            </a:pPr>
            <a:r>
              <a:rPr lang="en-US" sz="2000" dirty="0">
                <a:latin typeface="Georgia" panose="02040502050405020303" pitchFamily="18" charset="0"/>
              </a:rPr>
              <a:t>   DROP FUNCTION [IF EXISTS] </a:t>
            </a:r>
          </a:p>
          <a:p>
            <a:pPr marL="0" indent="0">
              <a:buNone/>
            </a:pPr>
            <a:r>
              <a:rPr lang="en-US" sz="2000" dirty="0">
                <a:latin typeface="Georgia" panose="02040502050405020303" pitchFamily="18" charset="0"/>
              </a:rPr>
              <a:t>    schema_name.function_name1, </a:t>
            </a:r>
          </a:p>
          <a:p>
            <a:pPr marL="0" indent="0">
              <a:buNone/>
            </a:pPr>
            <a:r>
              <a:rPr lang="en-US" sz="2000" dirty="0">
                <a:latin typeface="Georgia" panose="02040502050405020303" pitchFamily="18" charset="0"/>
              </a:rPr>
              <a:t>    schema_name.function_name2,</a:t>
            </a:r>
          </a:p>
          <a:p>
            <a:pPr marL="0" indent="0">
              <a:buNone/>
            </a:pPr>
            <a:r>
              <a:rPr lang="en-US" sz="2000" dirty="0">
                <a:latin typeface="Georgia" panose="02040502050405020303" pitchFamily="18" charset="0"/>
              </a:rPr>
              <a:t>    ...;</a:t>
            </a:r>
          </a:p>
          <a:p>
            <a:pPr marL="0" indent="0">
              <a:buNone/>
            </a:pPr>
            <a:endParaRPr lang="en-US" sz="2000" dirty="0">
              <a:latin typeface="Georgia" panose="02040502050405020303" pitchFamily="18" charset="0"/>
            </a:endParaRPr>
          </a:p>
          <a:p>
            <a:pPr marL="0" indent="0">
              <a:buNone/>
            </a:pPr>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1E648D11-0A66-9E51-873F-D0C18FFEA865}"/>
              </a:ext>
            </a:extLst>
          </p:cNvPr>
          <p:cNvSpPr>
            <a:spLocks noGrp="1"/>
          </p:cNvSpPr>
          <p:nvPr>
            <p:ph type="title"/>
          </p:nvPr>
        </p:nvSpPr>
        <p:spPr>
          <a:xfrm>
            <a:off x="548640" y="488561"/>
            <a:ext cx="10687175" cy="425839"/>
          </a:xfrm>
        </p:spPr>
        <p:txBody>
          <a:bodyPr/>
          <a:lstStyle/>
          <a:p>
            <a:r>
              <a:rPr lang="en-US" dirty="0"/>
              <a:t>Drop UDF Function / Functions</a:t>
            </a:r>
          </a:p>
        </p:txBody>
      </p:sp>
      <p:sp>
        <p:nvSpPr>
          <p:cNvPr id="4" name="Date Placeholder 3">
            <a:extLst>
              <a:ext uri="{FF2B5EF4-FFF2-40B4-BE49-F238E27FC236}">
                <a16:creationId xmlns:a16="http://schemas.microsoft.com/office/drawing/2014/main" id="{0F35AB9B-1955-9952-5577-988699D4516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A7FBC08-007C-FD3E-B62C-E8FD3581C26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AFAF14B-8BAC-4ED0-0CBB-3C1894115810}"/>
              </a:ext>
            </a:extLst>
          </p:cNvPr>
          <p:cNvSpPr>
            <a:spLocks noGrp="1"/>
          </p:cNvSpPr>
          <p:nvPr>
            <p:ph type="sldNum" sz="quarter" idx="16"/>
          </p:nvPr>
        </p:nvSpPr>
        <p:spPr/>
        <p:txBody>
          <a:bodyPr/>
          <a:lstStyle/>
          <a:p>
            <a:fld id="{2533969A-88D7-D043-9145-D433A02B4603}" type="slidenum">
              <a:rPr lang="en-US" smtClean="0"/>
              <a:pPr/>
              <a:t>70</a:t>
            </a:fld>
            <a:endParaRPr lang="en-US" dirty="0"/>
          </a:p>
        </p:txBody>
      </p:sp>
    </p:spTree>
    <p:extLst>
      <p:ext uri="{BB962C8B-B14F-4D97-AF65-F5344CB8AC3E}">
        <p14:creationId xmlns:p14="http://schemas.microsoft.com/office/powerpoint/2010/main" val="1598612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762546-43BA-9853-93C2-75462DA5871D}"/>
              </a:ext>
            </a:extLst>
          </p:cNvPr>
          <p:cNvSpPr>
            <a:spLocks noGrp="1"/>
          </p:cNvSpPr>
          <p:nvPr>
            <p:ph sz="quarter" idx="13"/>
          </p:nvPr>
        </p:nvSpPr>
        <p:spPr>
          <a:xfrm>
            <a:off x="548640" y="1346353"/>
            <a:ext cx="10687175" cy="4853279"/>
          </a:xfrm>
        </p:spPr>
        <p:txBody>
          <a:bodyPr/>
          <a:lstStyle/>
          <a:p>
            <a:pPr marL="0" indent="0">
              <a:buNone/>
            </a:pPr>
            <a:r>
              <a:rPr lang="en-US" sz="2000" dirty="0">
                <a:latin typeface="Georgia" panose="02040502050405020303" pitchFamily="18" charset="0"/>
              </a:rPr>
              <a:t>Schema binding, we can use in functions or views. </a:t>
            </a:r>
            <a:r>
              <a:rPr lang="en-US" sz="2000" b="0" i="0" dirty="0">
                <a:solidFill>
                  <a:srgbClr val="4D5156"/>
                </a:solidFill>
                <a:effectLst/>
                <a:latin typeface="Georgia" panose="02040502050405020303" pitchFamily="18" charset="0"/>
              </a:rPr>
              <a:t>indicates </a:t>
            </a:r>
            <a:r>
              <a:rPr lang="en-US" sz="2000" b="1" i="0" dirty="0">
                <a:solidFill>
                  <a:srgbClr val="5F6368"/>
                </a:solidFill>
                <a:effectLst/>
                <a:latin typeface="Georgia" panose="02040502050405020303" pitchFamily="18" charset="0"/>
              </a:rPr>
              <a:t>that your UDF or View will be strictly bound to database objects</a:t>
            </a:r>
            <a:r>
              <a:rPr lang="en-US" sz="2000" dirty="0">
                <a:latin typeface="Georgia" panose="02040502050405020303" pitchFamily="18" charset="0"/>
              </a:rPr>
              <a:t> </a:t>
            </a:r>
          </a:p>
          <a:p>
            <a:pPr marL="0"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p:txBody>
      </p:sp>
      <p:sp>
        <p:nvSpPr>
          <p:cNvPr id="4" name="Date Placeholder 3">
            <a:extLst>
              <a:ext uri="{FF2B5EF4-FFF2-40B4-BE49-F238E27FC236}">
                <a16:creationId xmlns:a16="http://schemas.microsoft.com/office/drawing/2014/main" id="{170878F3-3217-AD19-2F59-101EBF6D66A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BDAAC3D-8503-2933-C244-1C70746FC3F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0D17785-2104-409C-C10C-8C6B4F821C2E}"/>
              </a:ext>
            </a:extLst>
          </p:cNvPr>
          <p:cNvSpPr>
            <a:spLocks noGrp="1"/>
          </p:cNvSpPr>
          <p:nvPr>
            <p:ph type="sldNum" sz="quarter" idx="16"/>
          </p:nvPr>
        </p:nvSpPr>
        <p:spPr/>
        <p:txBody>
          <a:bodyPr/>
          <a:lstStyle/>
          <a:p>
            <a:fld id="{2533969A-88D7-D043-9145-D433A02B4603}" type="slidenum">
              <a:rPr lang="en-US" smtClean="0"/>
              <a:pPr/>
              <a:t>71</a:t>
            </a:fld>
            <a:endParaRPr lang="en-US" dirty="0"/>
          </a:p>
        </p:txBody>
      </p:sp>
      <p:sp>
        <p:nvSpPr>
          <p:cNvPr id="7" name="Rectangle 1">
            <a:extLst>
              <a:ext uri="{FF2B5EF4-FFF2-40B4-BE49-F238E27FC236}">
                <a16:creationId xmlns:a16="http://schemas.microsoft.com/office/drawing/2014/main" id="{23B1C1C7-F583-0FEB-9A9F-549C9A76C7DC}"/>
              </a:ext>
            </a:extLst>
          </p:cNvPr>
          <p:cNvSpPr>
            <a:spLocks noGrp="1" noChangeArrowheads="1"/>
          </p:cNvSpPr>
          <p:nvPr>
            <p:ph type="title"/>
          </p:nvPr>
        </p:nvSpPr>
        <p:spPr bwMode="auto">
          <a:xfrm>
            <a:off x="548640" y="546134"/>
            <a:ext cx="8968222"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var(--font-family)"/>
              </a:rPr>
              <a:t>FUNCTION</a:t>
            </a:r>
            <a:r>
              <a:rPr kumimoji="0" lang="en-US" altLang="en-US" sz="2800" b="0" i="0" u="none" strike="noStrike" cap="none" normalizeH="0" baseline="0" dirty="0">
                <a:ln>
                  <a:noFill/>
                </a:ln>
                <a:solidFill>
                  <a:schemeClr val="tx1"/>
                </a:solidFill>
                <a:effectLst/>
                <a:latin typeface="-apple-system"/>
              </a:rPr>
              <a:t> with </a:t>
            </a:r>
            <a:r>
              <a:rPr kumimoji="0" lang="en-US" altLang="en-US" sz="2800" b="0" i="0" u="none" strike="noStrike" cap="none" normalizeH="0" baseline="0" dirty="0">
                <a:ln>
                  <a:noFill/>
                </a:ln>
                <a:solidFill>
                  <a:schemeClr val="tx1"/>
                </a:solidFill>
                <a:effectLst/>
                <a:latin typeface="var(--font-family)"/>
              </a:rPr>
              <a:t>SCHEMABINDING</a:t>
            </a:r>
            <a:r>
              <a:rPr kumimoji="0" lang="en-US" altLang="en-US" sz="2800" b="0" i="0" u="none" strike="noStrike" cap="none" normalizeH="0" baseline="0" dirty="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Text&#10;&#10;Description automatically generated">
            <a:extLst>
              <a:ext uri="{FF2B5EF4-FFF2-40B4-BE49-F238E27FC236}">
                <a16:creationId xmlns:a16="http://schemas.microsoft.com/office/drawing/2014/main" id="{432AE4D1-A2D1-2D7D-925A-DFD11213C39A}"/>
              </a:ext>
            </a:extLst>
          </p:cNvPr>
          <p:cNvPicPr>
            <a:picLocks noChangeAspect="1"/>
          </p:cNvPicPr>
          <p:nvPr/>
        </p:nvPicPr>
        <p:blipFill>
          <a:blip r:embed="rId2"/>
          <a:stretch>
            <a:fillRect/>
          </a:stretch>
        </p:blipFill>
        <p:spPr>
          <a:xfrm>
            <a:off x="341932" y="2363743"/>
            <a:ext cx="5258256" cy="3055885"/>
          </a:xfrm>
          <a:prstGeom prst="rect">
            <a:avLst/>
          </a:prstGeom>
        </p:spPr>
      </p:pic>
      <p:pic>
        <p:nvPicPr>
          <p:cNvPr id="11" name="Picture 10" descr="Text&#10;&#10;Description automatically generated">
            <a:extLst>
              <a:ext uri="{FF2B5EF4-FFF2-40B4-BE49-F238E27FC236}">
                <a16:creationId xmlns:a16="http://schemas.microsoft.com/office/drawing/2014/main" id="{4B09AFE5-993D-AD46-19C8-81BB7A1FA334}"/>
              </a:ext>
            </a:extLst>
          </p:cNvPr>
          <p:cNvPicPr>
            <a:picLocks noChangeAspect="1"/>
          </p:cNvPicPr>
          <p:nvPr/>
        </p:nvPicPr>
        <p:blipFill>
          <a:blip r:embed="rId3"/>
          <a:stretch>
            <a:fillRect/>
          </a:stretch>
        </p:blipFill>
        <p:spPr>
          <a:xfrm>
            <a:off x="7173630" y="2496113"/>
            <a:ext cx="4084674" cy="3802710"/>
          </a:xfrm>
          <a:prstGeom prst="rect">
            <a:avLst/>
          </a:prstGeom>
        </p:spPr>
      </p:pic>
    </p:spTree>
    <p:extLst>
      <p:ext uri="{BB962C8B-B14F-4D97-AF65-F5344CB8AC3E}">
        <p14:creationId xmlns:p14="http://schemas.microsoft.com/office/powerpoint/2010/main" val="1296707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64A316-DBDC-23ED-9E0A-4C48C3EEF052}"/>
              </a:ext>
            </a:extLst>
          </p:cNvPr>
          <p:cNvSpPr>
            <a:spLocks noGrp="1"/>
          </p:cNvSpPr>
          <p:nvPr>
            <p:ph sz="quarter" idx="13"/>
          </p:nvPr>
        </p:nvSpPr>
        <p:spPr>
          <a:xfrm>
            <a:off x="548640" y="1285875"/>
            <a:ext cx="10687175" cy="4244913"/>
          </a:xfrm>
        </p:spPr>
        <p:txBody>
          <a:bodyPr/>
          <a:lstStyle/>
          <a:p>
            <a:pPr>
              <a:buFont typeface="Arial" panose="020B0604020202020204" pitchFamily="34" charset="0"/>
              <a:buChar char="•"/>
            </a:pPr>
            <a:r>
              <a:rPr lang="en-US" sz="2000" dirty="0">
                <a:latin typeface="Georgia" panose="02040502050405020303" pitchFamily="18" charset="0"/>
              </a:rPr>
              <a:t>Function calling inside view. Now directly function not dropped.</a:t>
            </a:r>
          </a:p>
          <a:p>
            <a:pPr>
              <a:buFont typeface="Arial" panose="020B0604020202020204" pitchFamily="34" charset="0"/>
              <a:buChar char="•"/>
            </a:pPr>
            <a:r>
              <a:rPr lang="en-US" sz="2000" dirty="0">
                <a:latin typeface="Georgia" panose="02040502050405020303" pitchFamily="18" charset="0"/>
              </a:rPr>
              <a:t>First you can drop the view then drop the function.</a:t>
            </a:r>
          </a:p>
          <a:p>
            <a:pPr marL="0" indent="0">
              <a:buNone/>
            </a:pPr>
            <a:endParaRPr lang="en-US" sz="2000" dirty="0">
              <a:latin typeface="Georgia" panose="02040502050405020303" pitchFamily="18" charset="0"/>
            </a:endParaRPr>
          </a:p>
          <a:p>
            <a:pPr>
              <a:buFont typeface="Arial" panose="020B0604020202020204" pitchFamily="34" charset="0"/>
              <a:buChar char="•"/>
            </a:pPr>
            <a:r>
              <a:rPr lang="en-US" sz="2000" dirty="0">
                <a:latin typeface="Georgia" panose="02040502050405020303" pitchFamily="18" charset="0"/>
              </a:rPr>
              <a:t>DROP VIEW </a:t>
            </a:r>
            <a:r>
              <a:rPr lang="en-US" sz="2000" dirty="0" err="1">
                <a:latin typeface="Georgia" panose="02040502050405020303" pitchFamily="18" charset="0"/>
              </a:rPr>
              <a:t>sales.discounts</a:t>
            </a:r>
            <a:r>
              <a:rPr lang="en-US" sz="2000" dirty="0">
                <a:latin typeface="Georgia" panose="02040502050405020303" pitchFamily="18" charset="0"/>
              </a:rPr>
              <a:t>;</a:t>
            </a:r>
          </a:p>
          <a:p>
            <a:pPr>
              <a:buFont typeface="Arial" panose="020B0604020202020204" pitchFamily="34" charset="0"/>
              <a:buChar char="•"/>
            </a:pPr>
            <a:r>
              <a:rPr lang="en-US" sz="2000" dirty="0">
                <a:latin typeface="Georgia" panose="02040502050405020303" pitchFamily="18" charset="0"/>
              </a:rPr>
              <a:t>DROP FUNCTION sales.udf_get_discount_amount;</a:t>
            </a:r>
          </a:p>
          <a:p>
            <a:pPr marL="0" indent="0">
              <a:buNone/>
            </a:pPr>
            <a:endParaRPr lang="en-US" dirty="0"/>
          </a:p>
        </p:txBody>
      </p:sp>
      <p:sp>
        <p:nvSpPr>
          <p:cNvPr id="3" name="Title 2">
            <a:extLst>
              <a:ext uri="{FF2B5EF4-FFF2-40B4-BE49-F238E27FC236}">
                <a16:creationId xmlns:a16="http://schemas.microsoft.com/office/drawing/2014/main" id="{BDBE921D-D749-5264-B635-8ADB37CE479A}"/>
              </a:ext>
            </a:extLst>
          </p:cNvPr>
          <p:cNvSpPr>
            <a:spLocks noGrp="1"/>
          </p:cNvSpPr>
          <p:nvPr>
            <p:ph type="title"/>
          </p:nvPr>
        </p:nvSpPr>
        <p:spPr>
          <a:xfrm>
            <a:off x="548640" y="488561"/>
            <a:ext cx="10687175" cy="378214"/>
          </a:xfrm>
        </p:spPr>
        <p:txBody>
          <a:bodyPr/>
          <a:lstStyle/>
          <a:p>
            <a:r>
              <a:rPr lang="en-US" sz="2400" dirty="0">
                <a:latin typeface="Georgia" panose="02040502050405020303" pitchFamily="18" charset="0"/>
              </a:rPr>
              <a:t>Contd..</a:t>
            </a:r>
          </a:p>
        </p:txBody>
      </p:sp>
      <p:sp>
        <p:nvSpPr>
          <p:cNvPr id="4" name="Date Placeholder 3">
            <a:extLst>
              <a:ext uri="{FF2B5EF4-FFF2-40B4-BE49-F238E27FC236}">
                <a16:creationId xmlns:a16="http://schemas.microsoft.com/office/drawing/2014/main" id="{E9B493E7-7730-2E4B-DC3B-C704CA0CDE2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9C792B4-5181-1C6A-1642-DBC3EDFE5D3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5FEDDC2-C3BC-44BF-BD5F-DE725D02F152}"/>
              </a:ext>
            </a:extLst>
          </p:cNvPr>
          <p:cNvSpPr>
            <a:spLocks noGrp="1"/>
          </p:cNvSpPr>
          <p:nvPr>
            <p:ph type="sldNum" sz="quarter" idx="16"/>
          </p:nvPr>
        </p:nvSpPr>
        <p:spPr/>
        <p:txBody>
          <a:bodyPr/>
          <a:lstStyle/>
          <a:p>
            <a:fld id="{2533969A-88D7-D043-9145-D433A02B4603}" type="slidenum">
              <a:rPr lang="en-US" smtClean="0"/>
              <a:pPr/>
              <a:t>72</a:t>
            </a:fld>
            <a:endParaRPr lang="en-US" dirty="0"/>
          </a:p>
        </p:txBody>
      </p:sp>
    </p:spTree>
    <p:extLst>
      <p:ext uri="{BB962C8B-B14F-4D97-AF65-F5344CB8AC3E}">
        <p14:creationId xmlns:p14="http://schemas.microsoft.com/office/powerpoint/2010/main" val="18280625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33C29-D42F-4A49-85CF-B6F12C66EA63}"/>
              </a:ext>
            </a:extLst>
          </p:cNvPr>
          <p:cNvSpPr>
            <a:spLocks noGrp="1"/>
          </p:cNvSpPr>
          <p:nvPr>
            <p:ph type="title"/>
          </p:nvPr>
        </p:nvSpPr>
        <p:spPr>
          <a:xfrm>
            <a:off x="548640" y="488561"/>
            <a:ext cx="11086070" cy="540773"/>
          </a:xfrm>
        </p:spPr>
        <p:txBody>
          <a:bodyPr/>
          <a:lstStyle/>
          <a:p>
            <a:r>
              <a:rPr lang="en-US" dirty="0"/>
              <a:t>Advantages of UDF</a:t>
            </a:r>
          </a:p>
        </p:txBody>
      </p:sp>
      <p:sp>
        <p:nvSpPr>
          <p:cNvPr id="4" name="Date Placeholder 3">
            <a:extLst>
              <a:ext uri="{FF2B5EF4-FFF2-40B4-BE49-F238E27FC236}">
                <a16:creationId xmlns:a16="http://schemas.microsoft.com/office/drawing/2014/main" id="{D425941E-AB86-4341-A6BC-8C3A8D578728}"/>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882AEDF-8410-4597-A508-A65DCFEE6B43}"/>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BD539E87-3338-40E7-B813-61555C5780D8}"/>
              </a:ext>
            </a:extLst>
          </p:cNvPr>
          <p:cNvSpPr>
            <a:spLocks noGrp="1"/>
          </p:cNvSpPr>
          <p:nvPr>
            <p:ph type="sldNum" sz="quarter" idx="13"/>
          </p:nvPr>
        </p:nvSpPr>
        <p:spPr/>
        <p:txBody>
          <a:bodyPr/>
          <a:lstStyle/>
          <a:p>
            <a:fld id="{2533969A-88D7-D043-9145-D433A02B4603}" type="slidenum">
              <a:rPr lang="en-US" smtClean="0"/>
              <a:pPr/>
              <a:t>73</a:t>
            </a:fld>
            <a:endParaRPr lang="en-US" dirty="0"/>
          </a:p>
        </p:txBody>
      </p:sp>
      <p:sp>
        <p:nvSpPr>
          <p:cNvPr id="2" name="Content Placeholder 1">
            <a:extLst>
              <a:ext uri="{FF2B5EF4-FFF2-40B4-BE49-F238E27FC236}">
                <a16:creationId xmlns:a16="http://schemas.microsoft.com/office/drawing/2014/main" id="{102D0304-19F3-4014-ABA0-484C3C7E0098}"/>
              </a:ext>
            </a:extLst>
          </p:cNvPr>
          <p:cNvSpPr>
            <a:spLocks noGrp="1"/>
          </p:cNvSpPr>
          <p:nvPr>
            <p:ph idx="1"/>
          </p:nvPr>
        </p:nvSpPr>
        <p:spPr>
          <a:xfrm>
            <a:off x="1198484" y="1384918"/>
            <a:ext cx="9348187" cy="4536488"/>
          </a:xfrm>
        </p:spPr>
        <p:txBody>
          <a:bodyPr numCol="1"/>
          <a:lstStyle/>
          <a:p>
            <a:pPr marL="0" indent="0">
              <a:buNone/>
            </a:pPr>
            <a:endParaRPr lang="en-US" sz="2400" dirty="0"/>
          </a:p>
          <a:p>
            <a:pPr>
              <a:buFont typeface="Wingdings" panose="05000000000000000000" pitchFamily="2" charset="2"/>
              <a:buChar char="§"/>
            </a:pPr>
            <a:r>
              <a:rPr lang="en-US" sz="2000" b="0" i="0" dirty="0">
                <a:solidFill>
                  <a:srgbClr val="222222"/>
                </a:solidFill>
                <a:effectLst/>
                <a:latin typeface="Calibri" panose="020F0502020204030204" pitchFamily="34" charset="0"/>
                <a:cs typeface="Calibri" panose="020F0502020204030204" pitchFamily="34" charset="0"/>
              </a:rPr>
              <a:t>User defined functions prevent us from writing the same logic multiple times.</a:t>
            </a:r>
            <a:endParaRPr lang="en-US" sz="2000" dirty="0">
              <a:solidFill>
                <a:srgbClr val="222222"/>
              </a:solidFill>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b="0" i="0" dirty="0">
                <a:solidFill>
                  <a:srgbClr val="222222"/>
                </a:solidFill>
                <a:effectLst/>
                <a:latin typeface="Calibri" panose="020F0502020204030204" pitchFamily="34" charset="0"/>
                <a:cs typeface="Calibri" panose="020F0502020204030204" pitchFamily="34" charset="0"/>
              </a:rPr>
              <a:t>Within the Database, you can create the method once and call it n number of times.</a:t>
            </a:r>
          </a:p>
          <a:p>
            <a:pPr algn="l">
              <a:buFont typeface="+mj-lt"/>
              <a:buAutoNum type="arabicPeriod"/>
            </a:pPr>
            <a:r>
              <a:rPr lang="en-US" sz="2000" b="0" i="0" dirty="0">
                <a:solidFill>
                  <a:srgbClr val="222222"/>
                </a:solidFill>
                <a:effectLst/>
                <a:latin typeface="Calibri" panose="020F0502020204030204" pitchFamily="34" charset="0"/>
                <a:cs typeface="Calibri" panose="020F0502020204030204" pitchFamily="34" charset="0"/>
              </a:rPr>
              <a:t>They reduce the compilation time of queries by catching the execution plan and reusing them.</a:t>
            </a:r>
          </a:p>
          <a:p>
            <a:pPr algn="l">
              <a:buFont typeface="+mj-lt"/>
              <a:buAutoNum type="arabicPeriod"/>
            </a:pPr>
            <a:r>
              <a:rPr lang="en-US" sz="2000" b="0" i="0" dirty="0">
                <a:solidFill>
                  <a:srgbClr val="222222"/>
                </a:solidFill>
                <a:effectLst/>
                <a:latin typeface="Calibri" panose="020F0502020204030204" pitchFamily="34" charset="0"/>
                <a:cs typeface="Calibri" panose="020F0502020204030204" pitchFamily="34" charset="0"/>
              </a:rPr>
              <a:t>This UDF can help us to separate the complex calculations from the regular query so that we can understand and debug the query quicker and better.</a:t>
            </a:r>
          </a:p>
          <a:p>
            <a:pPr algn="l">
              <a:buFont typeface="+mj-lt"/>
              <a:buAutoNum type="arabicPeriod"/>
            </a:pPr>
            <a:r>
              <a:rPr lang="en-US" sz="2000" b="0" i="0" dirty="0">
                <a:solidFill>
                  <a:srgbClr val="222222"/>
                </a:solidFill>
                <a:effectLst/>
                <a:latin typeface="Calibri" panose="020F0502020204030204" pitchFamily="34" charset="0"/>
                <a:cs typeface="Calibri" panose="020F0502020204030204" pitchFamily="34" charset="0"/>
              </a:rPr>
              <a:t>It reduces the network traffic because of its cache plan</a:t>
            </a:r>
          </a:p>
          <a:p>
            <a:pPr algn="l">
              <a:buFont typeface="+mj-lt"/>
              <a:buAutoNum type="arabicPeriod"/>
            </a:pPr>
            <a:r>
              <a:rPr lang="en-US" sz="2000" b="0" i="0" dirty="0">
                <a:solidFill>
                  <a:srgbClr val="222222"/>
                </a:solidFill>
                <a:effectLst/>
                <a:latin typeface="Calibri" panose="020F0502020204030204" pitchFamily="34" charset="0"/>
                <a:cs typeface="Calibri" panose="020F0502020204030204" pitchFamily="34" charset="0"/>
              </a:rPr>
              <a:t>They are also used in the WHERE Clause as well. By this, we can limit the number of rows sent to the client.</a:t>
            </a:r>
          </a:p>
          <a:p>
            <a:pPr marL="0" indent="0">
              <a:buNone/>
            </a:pPr>
            <a:endParaRPr lang="en-US" sz="1800" dirty="0"/>
          </a:p>
        </p:txBody>
      </p:sp>
    </p:spTree>
    <p:extLst>
      <p:ext uri="{BB962C8B-B14F-4D97-AF65-F5344CB8AC3E}">
        <p14:creationId xmlns:p14="http://schemas.microsoft.com/office/powerpoint/2010/main" val="42539529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E2AC-C647-65B7-9E19-529EB55D53BF}"/>
              </a:ext>
            </a:extLst>
          </p:cNvPr>
          <p:cNvSpPr>
            <a:spLocks noGrp="1"/>
          </p:cNvSpPr>
          <p:nvPr>
            <p:ph type="title"/>
          </p:nvPr>
        </p:nvSpPr>
        <p:spPr>
          <a:xfrm>
            <a:off x="548640" y="488561"/>
            <a:ext cx="11086070" cy="610575"/>
          </a:xfrm>
        </p:spPr>
        <p:txBody>
          <a:bodyPr/>
          <a:lstStyle/>
          <a:p>
            <a:r>
              <a:rPr lang="en-US" dirty="0"/>
              <a:t>Limitations of UDF</a:t>
            </a:r>
          </a:p>
        </p:txBody>
      </p:sp>
      <p:sp>
        <p:nvSpPr>
          <p:cNvPr id="3" name="Date Placeholder 2">
            <a:extLst>
              <a:ext uri="{FF2B5EF4-FFF2-40B4-BE49-F238E27FC236}">
                <a16:creationId xmlns:a16="http://schemas.microsoft.com/office/drawing/2014/main" id="{94F63C17-E2CF-E7A6-3A4D-1C18929EC655}"/>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FF7C96EE-DE1F-6153-33E4-A754A8DF25B5}"/>
              </a:ext>
            </a:extLst>
          </p:cNvPr>
          <p:cNvSpPr>
            <a:spLocks noGrp="1"/>
          </p:cNvSpPr>
          <p:nvPr>
            <p:ph type="ftr" sz="quarter" idx="12"/>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AD474543-3EF0-8D87-CFE4-F48940B1A9F3}"/>
              </a:ext>
            </a:extLst>
          </p:cNvPr>
          <p:cNvSpPr>
            <a:spLocks noGrp="1"/>
          </p:cNvSpPr>
          <p:nvPr>
            <p:ph type="sldNum" sz="quarter" idx="13"/>
          </p:nvPr>
        </p:nvSpPr>
        <p:spPr/>
        <p:txBody>
          <a:bodyPr/>
          <a:lstStyle/>
          <a:p>
            <a:fld id="{2533969A-88D7-D043-9145-D433A02B4603}" type="slidenum">
              <a:rPr lang="en-US" smtClean="0"/>
              <a:pPr/>
              <a:t>74</a:t>
            </a:fld>
            <a:endParaRPr lang="en-US" dirty="0"/>
          </a:p>
        </p:txBody>
      </p:sp>
      <p:sp>
        <p:nvSpPr>
          <p:cNvPr id="8" name="Content Placeholder 6">
            <a:extLst>
              <a:ext uri="{FF2B5EF4-FFF2-40B4-BE49-F238E27FC236}">
                <a16:creationId xmlns:a16="http://schemas.microsoft.com/office/drawing/2014/main" id="{6F872995-2075-9F4B-58A4-9A585073BE78}"/>
              </a:ext>
            </a:extLst>
          </p:cNvPr>
          <p:cNvSpPr>
            <a:spLocks noGrp="1"/>
          </p:cNvSpPr>
          <p:nvPr>
            <p:ph idx="1"/>
          </p:nvPr>
        </p:nvSpPr>
        <p:spPr>
          <a:xfrm>
            <a:off x="1145219" y="1571348"/>
            <a:ext cx="9445840" cy="3950563"/>
          </a:xfrm>
        </p:spPr>
        <p:txBody>
          <a:bodyPr/>
          <a:lstStyle/>
          <a:p>
            <a:pPr marL="0" indent="0">
              <a:buNone/>
            </a:pPr>
            <a:endParaRPr lang="en-US" sz="2400" dirty="0"/>
          </a:p>
          <a:p>
            <a:r>
              <a:rPr lang="en-US" sz="2000" b="0" i="0" dirty="0">
                <a:solidFill>
                  <a:srgbClr val="222222"/>
                </a:solidFill>
                <a:effectLst/>
                <a:latin typeface="Calibri" panose="020F0502020204030204" pitchFamily="34" charset="0"/>
                <a:cs typeface="Calibri" panose="020F0502020204030204" pitchFamily="34" charset="0"/>
              </a:rPr>
              <a:t>UDF can not return multiple result sets</a:t>
            </a:r>
          </a:p>
          <a:p>
            <a:r>
              <a:rPr lang="en-US" sz="2000" b="0" i="0" dirty="0">
                <a:solidFill>
                  <a:srgbClr val="222222"/>
                </a:solidFill>
                <a:effectLst/>
                <a:latin typeface="Calibri" panose="020F0502020204030204" pitchFamily="34" charset="0"/>
                <a:cs typeface="Calibri" panose="020F0502020204030204" pitchFamily="34" charset="0"/>
              </a:rPr>
              <a:t>UDF does not support error handling, such as TRY..CACHE, RAISEERROR, or @ERROR</a:t>
            </a:r>
            <a:endParaRPr lang="en-US" sz="2000" dirty="0">
              <a:solidFill>
                <a:srgbClr val="222222"/>
              </a:solidFill>
              <a:latin typeface="Calibri" panose="020F0502020204030204" pitchFamily="34" charset="0"/>
              <a:cs typeface="Calibri" panose="020F0502020204030204" pitchFamily="34" charset="0"/>
            </a:endParaRPr>
          </a:p>
          <a:p>
            <a:r>
              <a:rPr lang="en-US" sz="2000" b="0" i="0" dirty="0">
                <a:solidFill>
                  <a:srgbClr val="222222"/>
                </a:solidFill>
                <a:effectLst/>
                <a:latin typeface="Calibri" panose="020F0502020204030204" pitchFamily="34" charset="0"/>
                <a:cs typeface="Calibri" panose="020F0502020204030204" pitchFamily="34" charset="0"/>
              </a:rPr>
              <a:t>We cannot call a Stored Procedure from UDF</a:t>
            </a:r>
          </a:p>
          <a:p>
            <a:r>
              <a:rPr lang="en-US" sz="2000" b="0" i="0" dirty="0">
                <a:solidFill>
                  <a:srgbClr val="222222"/>
                </a:solidFill>
                <a:effectLst/>
                <a:latin typeface="Calibri" panose="020F0502020204030204" pitchFamily="34" charset="0"/>
                <a:cs typeface="Calibri" panose="020F0502020204030204" pitchFamily="34" charset="0"/>
              </a:rPr>
              <a:t>They do not support the temporary tables, but they will allow the Table variable.</a:t>
            </a:r>
          </a:p>
          <a:p>
            <a:r>
              <a:rPr lang="en-US" sz="2000" b="0" i="0" dirty="0">
                <a:solidFill>
                  <a:srgbClr val="222222"/>
                </a:solidFill>
                <a:effectLst/>
                <a:latin typeface="Calibri" panose="020F0502020204030204" pitchFamily="34" charset="0"/>
                <a:cs typeface="Calibri" panose="020F0502020204030204" pitchFamily="34" charset="0"/>
              </a:rPr>
              <a:t>SET statements are not allowed in UDFs</a:t>
            </a:r>
          </a:p>
          <a:p>
            <a:r>
              <a:rPr lang="en-US" sz="2000" b="0" i="0" dirty="0">
                <a:solidFill>
                  <a:srgbClr val="222222"/>
                </a:solidFill>
                <a:effectLst/>
                <a:latin typeface="Calibri" panose="020F0502020204030204" pitchFamily="34" charset="0"/>
                <a:cs typeface="Calibri" panose="020F0502020204030204" pitchFamily="34" charset="0"/>
              </a:rPr>
              <a:t>We cannot use the</a:t>
            </a:r>
            <a:r>
              <a:rPr lang="en-US" sz="2000" dirty="0">
                <a:solidFill>
                  <a:srgbClr val="222222"/>
                </a:solidFill>
                <a:latin typeface="Calibri" panose="020F0502020204030204" pitchFamily="34" charset="0"/>
                <a:cs typeface="Calibri" panose="020F0502020204030204" pitchFamily="34" charset="0"/>
              </a:rPr>
              <a:t> </a:t>
            </a:r>
            <a:r>
              <a:rPr lang="en-US" sz="2000" b="0" i="0" dirty="0">
                <a:solidFill>
                  <a:srgbClr val="222222"/>
                </a:solidFill>
                <a:effectLst/>
                <a:latin typeface="Calibri" panose="020F0502020204030204" pitchFamily="34" charset="0"/>
                <a:cs typeface="Calibri" panose="020F0502020204030204" pitchFamily="34" charset="0"/>
              </a:rPr>
              <a:t>UDF in SQL Server to modify the database state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7075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F3CDFA4-C7E7-47FB-8AF1-745AA06A65FC}"/>
              </a:ext>
            </a:extLst>
          </p:cNvPr>
          <p:cNvGraphicFramePr>
            <a:graphicFrameLocks noGrp="1"/>
          </p:cNvGraphicFramePr>
          <p:nvPr>
            <p:ph sz="quarter" idx="13"/>
            <p:extLst>
              <p:ext uri="{D42A27DB-BD31-4B8C-83A1-F6EECF244321}">
                <p14:modId xmlns:p14="http://schemas.microsoft.com/office/powerpoint/2010/main" val="671773932"/>
              </p:ext>
            </p:extLst>
          </p:nvPr>
        </p:nvGraphicFramePr>
        <p:xfrm>
          <a:off x="549275" y="1500326"/>
          <a:ext cx="10687050" cy="4567338"/>
        </p:xfrm>
        <a:graphic>
          <a:graphicData uri="http://schemas.openxmlformats.org/drawingml/2006/table">
            <a:tbl>
              <a:tblPr firstRow="1" bandRow="1">
                <a:tableStyleId>{5C22544A-7EE6-4342-B048-85BDC9FD1C3A}</a:tableStyleId>
              </a:tblPr>
              <a:tblGrid>
                <a:gridCol w="5343525">
                  <a:extLst>
                    <a:ext uri="{9D8B030D-6E8A-4147-A177-3AD203B41FA5}">
                      <a16:colId xmlns:a16="http://schemas.microsoft.com/office/drawing/2014/main" val="373096311"/>
                    </a:ext>
                  </a:extLst>
                </a:gridCol>
                <a:gridCol w="5343525">
                  <a:extLst>
                    <a:ext uri="{9D8B030D-6E8A-4147-A177-3AD203B41FA5}">
                      <a16:colId xmlns:a16="http://schemas.microsoft.com/office/drawing/2014/main" val="2344517376"/>
                    </a:ext>
                  </a:extLst>
                </a:gridCol>
              </a:tblGrid>
              <a:tr h="482793">
                <a:tc>
                  <a:txBody>
                    <a:bodyPr/>
                    <a:lstStyle/>
                    <a:p>
                      <a:r>
                        <a:rPr lang="en-US" dirty="0">
                          <a:solidFill>
                            <a:schemeClr val="bg2"/>
                          </a:solidFill>
                        </a:rPr>
                        <a:t>Stored Procedure</a:t>
                      </a:r>
                    </a:p>
                  </a:txBody>
                  <a:tcPr/>
                </a:tc>
                <a:tc>
                  <a:txBody>
                    <a:bodyPr/>
                    <a:lstStyle/>
                    <a:p>
                      <a:r>
                        <a:rPr lang="en-US" dirty="0">
                          <a:solidFill>
                            <a:schemeClr val="bg2"/>
                          </a:solidFill>
                        </a:rPr>
                        <a:t>User Defined Function -UDF</a:t>
                      </a:r>
                    </a:p>
                  </a:txBody>
                  <a:tcPr/>
                </a:tc>
                <a:extLst>
                  <a:ext uri="{0D108BD9-81ED-4DB2-BD59-A6C34878D82A}">
                    <a16:rowId xmlns:a16="http://schemas.microsoft.com/office/drawing/2014/main" val="830645640"/>
                  </a:ext>
                </a:extLst>
              </a:tr>
              <a:tr h="482793">
                <a:tc>
                  <a:txBody>
                    <a:bodyPr/>
                    <a:lstStyle/>
                    <a:p>
                      <a:r>
                        <a:rPr lang="en-US" dirty="0"/>
                        <a:t>SP can return zero, single or multiple values</a:t>
                      </a:r>
                    </a:p>
                  </a:txBody>
                  <a:tcPr/>
                </a:tc>
                <a:tc>
                  <a:txBody>
                    <a:bodyPr/>
                    <a:lstStyle/>
                    <a:p>
                      <a:r>
                        <a:rPr lang="en-US" dirty="0"/>
                        <a:t>Function can return one value which is mandatory</a:t>
                      </a:r>
                    </a:p>
                  </a:txBody>
                  <a:tcPr/>
                </a:tc>
                <a:extLst>
                  <a:ext uri="{0D108BD9-81ED-4DB2-BD59-A6C34878D82A}">
                    <a16:rowId xmlns:a16="http://schemas.microsoft.com/office/drawing/2014/main" val="4133665399"/>
                  </a:ext>
                </a:extLst>
              </a:tr>
              <a:tr h="482793">
                <a:tc>
                  <a:txBody>
                    <a:bodyPr/>
                    <a:lstStyle/>
                    <a:p>
                      <a:r>
                        <a:rPr lang="en-US" dirty="0"/>
                        <a:t>We can use Transactions in SP</a:t>
                      </a:r>
                    </a:p>
                  </a:txBody>
                  <a:tcPr/>
                </a:tc>
                <a:tc>
                  <a:txBody>
                    <a:bodyPr/>
                    <a:lstStyle/>
                    <a:p>
                      <a:r>
                        <a:rPr lang="en-US" dirty="0"/>
                        <a:t>We can’t use Transactions in Functions</a:t>
                      </a:r>
                    </a:p>
                  </a:txBody>
                  <a:tcPr/>
                </a:tc>
                <a:extLst>
                  <a:ext uri="{0D108BD9-81ED-4DB2-BD59-A6C34878D82A}">
                    <a16:rowId xmlns:a16="http://schemas.microsoft.com/office/drawing/2014/main" val="1956138778"/>
                  </a:ext>
                </a:extLst>
              </a:tr>
              <a:tr h="482793">
                <a:tc>
                  <a:txBody>
                    <a:bodyPr/>
                    <a:lstStyle/>
                    <a:p>
                      <a:r>
                        <a:rPr lang="en-US" dirty="0"/>
                        <a:t>SP can have input/output parameters</a:t>
                      </a:r>
                    </a:p>
                  </a:txBody>
                  <a:tcPr/>
                </a:tc>
                <a:tc>
                  <a:txBody>
                    <a:bodyPr/>
                    <a:lstStyle/>
                    <a:p>
                      <a:r>
                        <a:rPr lang="en-US" dirty="0"/>
                        <a:t>Only Input Parameter</a:t>
                      </a:r>
                    </a:p>
                  </a:txBody>
                  <a:tcPr/>
                </a:tc>
                <a:extLst>
                  <a:ext uri="{0D108BD9-81ED-4DB2-BD59-A6C34878D82A}">
                    <a16:rowId xmlns:a16="http://schemas.microsoft.com/office/drawing/2014/main" val="33657690"/>
                  </a:ext>
                </a:extLst>
              </a:tr>
              <a:tr h="482793">
                <a:tc>
                  <a:txBody>
                    <a:bodyPr/>
                    <a:lstStyle/>
                    <a:p>
                      <a:r>
                        <a:rPr lang="en-US" dirty="0"/>
                        <a:t>We can call function from SP</a:t>
                      </a:r>
                    </a:p>
                  </a:txBody>
                  <a:tcPr/>
                </a:tc>
                <a:tc>
                  <a:txBody>
                    <a:bodyPr/>
                    <a:lstStyle/>
                    <a:p>
                      <a:r>
                        <a:rPr lang="en-US" dirty="0"/>
                        <a:t>We can’t call  SP from function</a:t>
                      </a:r>
                    </a:p>
                  </a:txBody>
                  <a:tcPr/>
                </a:tc>
                <a:extLst>
                  <a:ext uri="{0D108BD9-81ED-4DB2-BD59-A6C34878D82A}">
                    <a16:rowId xmlns:a16="http://schemas.microsoft.com/office/drawing/2014/main" val="2569504434"/>
                  </a:ext>
                </a:extLst>
              </a:tr>
              <a:tr h="704994">
                <a:tc>
                  <a:txBody>
                    <a:bodyPr/>
                    <a:lstStyle/>
                    <a:p>
                      <a:r>
                        <a:rPr lang="en-US" dirty="0"/>
                        <a:t>We can’t use SP in where/Having but we can use select/ Insert/update/delete.</a:t>
                      </a:r>
                    </a:p>
                  </a:txBody>
                  <a:tcPr/>
                </a:tc>
                <a:tc>
                  <a:txBody>
                    <a:bodyPr/>
                    <a:lstStyle/>
                    <a:p>
                      <a:r>
                        <a:rPr lang="en-US" dirty="0"/>
                        <a:t>We can use UDF in Select/where/Having but UDF not allowed DML statements</a:t>
                      </a:r>
                    </a:p>
                  </a:txBody>
                  <a:tcPr/>
                </a:tc>
                <a:extLst>
                  <a:ext uri="{0D108BD9-81ED-4DB2-BD59-A6C34878D82A}">
                    <a16:rowId xmlns:a16="http://schemas.microsoft.com/office/drawing/2014/main" val="2177669290"/>
                  </a:ext>
                </a:extLst>
              </a:tr>
              <a:tr h="482793">
                <a:tc>
                  <a:txBody>
                    <a:bodyPr/>
                    <a:lstStyle/>
                    <a:p>
                      <a:r>
                        <a:rPr lang="en-US" dirty="0"/>
                        <a:t>SP supports Exception handling using Try catch</a:t>
                      </a:r>
                    </a:p>
                  </a:txBody>
                  <a:tcPr/>
                </a:tc>
                <a:tc>
                  <a:txBody>
                    <a:bodyPr/>
                    <a:lstStyle/>
                    <a:p>
                      <a:r>
                        <a:rPr lang="en-US" dirty="0"/>
                        <a:t>We can’t use Try catch block in UDF</a:t>
                      </a:r>
                    </a:p>
                  </a:txBody>
                  <a:tcPr/>
                </a:tc>
                <a:extLst>
                  <a:ext uri="{0D108BD9-81ED-4DB2-BD59-A6C34878D82A}">
                    <a16:rowId xmlns:a16="http://schemas.microsoft.com/office/drawing/2014/main" val="419376529"/>
                  </a:ext>
                </a:extLst>
              </a:tr>
              <a:tr h="482793">
                <a:tc>
                  <a:txBody>
                    <a:bodyPr/>
                    <a:lstStyle/>
                    <a:p>
                      <a:r>
                        <a:rPr lang="en-US" dirty="0"/>
                        <a:t>SP can fire Triggers</a:t>
                      </a:r>
                    </a:p>
                  </a:txBody>
                  <a:tcPr/>
                </a:tc>
                <a:tc>
                  <a:txBody>
                    <a:bodyPr/>
                    <a:lstStyle/>
                    <a:p>
                      <a:r>
                        <a:rPr lang="en-US" dirty="0"/>
                        <a:t>UDF can’t fire Triggers</a:t>
                      </a:r>
                    </a:p>
                  </a:txBody>
                  <a:tcPr/>
                </a:tc>
                <a:extLst>
                  <a:ext uri="{0D108BD9-81ED-4DB2-BD59-A6C34878D82A}">
                    <a16:rowId xmlns:a16="http://schemas.microsoft.com/office/drawing/2014/main" val="439002173"/>
                  </a:ext>
                </a:extLst>
              </a:tr>
              <a:tr h="482793">
                <a:tc>
                  <a:txBody>
                    <a:bodyPr/>
                    <a:lstStyle/>
                    <a:p>
                      <a:r>
                        <a:rPr lang="en-US" dirty="0"/>
                        <a:t>SP can execute Dynamic SQL</a:t>
                      </a:r>
                    </a:p>
                  </a:txBody>
                  <a:tcPr/>
                </a:tc>
                <a:tc>
                  <a:txBody>
                    <a:bodyPr/>
                    <a:lstStyle/>
                    <a:p>
                      <a:r>
                        <a:rPr lang="en-US" dirty="0"/>
                        <a:t>UDF cannot be execute Dynamic SQL</a:t>
                      </a:r>
                    </a:p>
                  </a:txBody>
                  <a:tcPr/>
                </a:tc>
                <a:extLst>
                  <a:ext uri="{0D108BD9-81ED-4DB2-BD59-A6C34878D82A}">
                    <a16:rowId xmlns:a16="http://schemas.microsoft.com/office/drawing/2014/main" val="113421333"/>
                  </a:ext>
                </a:extLst>
              </a:tr>
            </a:tbl>
          </a:graphicData>
        </a:graphic>
      </p:graphicFrame>
      <p:sp>
        <p:nvSpPr>
          <p:cNvPr id="3" name="Title 2">
            <a:extLst>
              <a:ext uri="{FF2B5EF4-FFF2-40B4-BE49-F238E27FC236}">
                <a16:creationId xmlns:a16="http://schemas.microsoft.com/office/drawing/2014/main" id="{BEB521BE-0B00-4E4E-8A8A-958D9502F49D}"/>
              </a:ext>
            </a:extLst>
          </p:cNvPr>
          <p:cNvSpPr>
            <a:spLocks noGrp="1"/>
          </p:cNvSpPr>
          <p:nvPr>
            <p:ph type="title"/>
          </p:nvPr>
        </p:nvSpPr>
        <p:spPr>
          <a:xfrm>
            <a:off x="548640" y="488561"/>
            <a:ext cx="10687175" cy="638903"/>
          </a:xfrm>
        </p:spPr>
        <p:txBody>
          <a:bodyPr/>
          <a:lstStyle/>
          <a:p>
            <a:r>
              <a:rPr lang="en-US" dirty="0"/>
              <a:t>Stored Procedure vs UDF</a:t>
            </a:r>
          </a:p>
        </p:txBody>
      </p:sp>
      <p:sp>
        <p:nvSpPr>
          <p:cNvPr id="4" name="Date Placeholder 3">
            <a:extLst>
              <a:ext uri="{FF2B5EF4-FFF2-40B4-BE49-F238E27FC236}">
                <a16:creationId xmlns:a16="http://schemas.microsoft.com/office/drawing/2014/main" id="{964B7752-E551-459A-A11C-C5F98080479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AB1C0DD-E86B-4799-B354-834AE347C62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F1BFC46-275D-44CB-947E-7781434D0067}"/>
              </a:ext>
            </a:extLst>
          </p:cNvPr>
          <p:cNvSpPr>
            <a:spLocks noGrp="1"/>
          </p:cNvSpPr>
          <p:nvPr>
            <p:ph type="sldNum" sz="quarter" idx="16"/>
          </p:nvPr>
        </p:nvSpPr>
        <p:spPr/>
        <p:txBody>
          <a:bodyPr/>
          <a:lstStyle/>
          <a:p>
            <a:fld id="{2533969A-88D7-D043-9145-D433A02B4603}" type="slidenum">
              <a:rPr lang="en-US" smtClean="0"/>
              <a:pPr/>
              <a:t>75</a:t>
            </a:fld>
            <a:endParaRPr lang="en-US" dirty="0"/>
          </a:p>
        </p:txBody>
      </p:sp>
    </p:spTree>
    <p:extLst>
      <p:ext uri="{BB962C8B-B14F-4D97-AF65-F5344CB8AC3E}">
        <p14:creationId xmlns:p14="http://schemas.microsoft.com/office/powerpoint/2010/main" val="1537544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A9920-6BA4-0B27-BD64-2E214CE6C984}"/>
              </a:ext>
            </a:extLst>
          </p:cNvPr>
          <p:cNvSpPr>
            <a:spLocks noGrp="1"/>
          </p:cNvSpPr>
          <p:nvPr>
            <p:ph sz="quarter" idx="13"/>
          </p:nvPr>
        </p:nvSpPr>
        <p:spPr>
          <a:xfrm>
            <a:off x="548640" y="1091953"/>
            <a:ext cx="10687175" cy="5107679"/>
          </a:xfrm>
        </p:spPr>
        <p:txBody>
          <a:bodyPr/>
          <a:lstStyle/>
          <a:p>
            <a:pPr marL="0" indent="0">
              <a:buNone/>
            </a:pPr>
            <a:r>
              <a:rPr lang="en-US" sz="2000" dirty="0">
                <a:latin typeface="Georgia" panose="02040502050405020303" pitchFamily="18" charset="0"/>
              </a:rPr>
              <a:t>1. </a:t>
            </a:r>
            <a:r>
              <a:rPr lang="en-US" sz="2000" dirty="0">
                <a:solidFill>
                  <a:schemeClr val="tx2"/>
                </a:solidFill>
                <a:latin typeface="Georgia" panose="02040502050405020303" pitchFamily="18" charset="0"/>
              </a:rPr>
              <a:t>How many types of user defined function is provided by SQL Server?</a:t>
            </a:r>
          </a:p>
          <a:p>
            <a:pPr marL="0" indent="0">
              <a:buNone/>
            </a:pPr>
            <a:r>
              <a:rPr lang="en-US" sz="2000" dirty="0">
                <a:solidFill>
                  <a:schemeClr val="tx2"/>
                </a:solidFill>
                <a:latin typeface="Georgia" panose="02040502050405020303" pitchFamily="18" charset="0"/>
              </a:rPr>
              <a:t>           a) 3     b) 2    c) 4    d) 5</a:t>
            </a:r>
          </a:p>
          <a:p>
            <a:pPr marL="0" indent="0">
              <a:buNone/>
            </a:pPr>
            <a:r>
              <a:rPr lang="en-US" sz="2000" dirty="0">
                <a:solidFill>
                  <a:schemeClr val="tx2"/>
                </a:solidFill>
                <a:latin typeface="Georgia" panose="02040502050405020303" pitchFamily="18" charset="0"/>
              </a:rPr>
              <a:t>2. Which of the following is not a User defined function?</a:t>
            </a:r>
          </a:p>
          <a:p>
            <a:pPr marL="0" indent="0">
              <a:buNone/>
            </a:pPr>
            <a:r>
              <a:rPr lang="en-US" sz="2000" dirty="0">
                <a:solidFill>
                  <a:schemeClr val="tx2"/>
                </a:solidFill>
                <a:latin typeface="Georgia" panose="02040502050405020303" pitchFamily="18" charset="0"/>
              </a:rPr>
              <a:t>          a) Inline Table valued function b) Max()  c) Scalar function  d) Getdate()</a:t>
            </a:r>
          </a:p>
          <a:p>
            <a:pPr marL="0" indent="0">
              <a:buNone/>
            </a:pPr>
            <a:r>
              <a:rPr lang="en-US" sz="2000" dirty="0">
                <a:solidFill>
                  <a:schemeClr val="tx2"/>
                </a:solidFill>
                <a:latin typeface="Georgia" panose="02040502050405020303" pitchFamily="18" charset="0"/>
              </a:rPr>
              <a:t>3. User defined scalar function can return more than one value. Is it True/False</a:t>
            </a:r>
          </a:p>
          <a:p>
            <a:pPr marL="0" indent="0">
              <a:buNone/>
            </a:pPr>
            <a:r>
              <a:rPr lang="en-US" sz="2000" dirty="0">
                <a:solidFill>
                  <a:schemeClr val="tx2"/>
                </a:solidFill>
                <a:latin typeface="Georgia" panose="02040502050405020303" pitchFamily="18" charset="0"/>
              </a:rPr>
              <a:t>         a) True    b)  False</a:t>
            </a:r>
          </a:p>
          <a:p>
            <a:pPr marL="0" indent="0">
              <a:buNone/>
            </a:pPr>
            <a:r>
              <a:rPr lang="en-US" sz="2000" dirty="0">
                <a:solidFill>
                  <a:schemeClr val="tx2"/>
                </a:solidFill>
                <a:latin typeface="Georgia" panose="02040502050405020303" pitchFamily="18" charset="0"/>
              </a:rPr>
              <a:t>4. Function cannot be used for __________ statement.</a:t>
            </a:r>
          </a:p>
          <a:p>
            <a:pPr marL="0" indent="0">
              <a:buNone/>
            </a:pPr>
            <a:r>
              <a:rPr lang="en-US" sz="2000" dirty="0">
                <a:solidFill>
                  <a:schemeClr val="tx2"/>
                </a:solidFill>
                <a:latin typeface="Georgia" panose="02040502050405020303" pitchFamily="18" charset="0"/>
              </a:rPr>
              <a:t>     a) create     b)  insert     c) select    d) Drop </a:t>
            </a:r>
          </a:p>
          <a:p>
            <a:pPr marL="0" indent="0">
              <a:buNone/>
            </a:pPr>
            <a:r>
              <a:rPr lang="en-US" sz="2000" dirty="0">
                <a:solidFill>
                  <a:schemeClr val="tx2"/>
                </a:solidFill>
                <a:latin typeface="Georgia" panose="02040502050405020303" pitchFamily="18" charset="0"/>
              </a:rPr>
              <a:t> 5.  We can call SP from functions. IS it True / False</a:t>
            </a:r>
          </a:p>
          <a:p>
            <a:pPr marL="0" indent="0">
              <a:buNone/>
            </a:pPr>
            <a:r>
              <a:rPr lang="en-US" sz="2000" dirty="0">
                <a:solidFill>
                  <a:schemeClr val="tx2"/>
                </a:solidFill>
                <a:latin typeface="Georgia" panose="02040502050405020303" pitchFamily="18" charset="0"/>
              </a:rPr>
              <a:t>        a) True            b) False</a:t>
            </a: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p:txBody>
      </p:sp>
      <p:sp>
        <p:nvSpPr>
          <p:cNvPr id="3" name="Title 2">
            <a:extLst>
              <a:ext uri="{FF2B5EF4-FFF2-40B4-BE49-F238E27FC236}">
                <a16:creationId xmlns:a16="http://schemas.microsoft.com/office/drawing/2014/main" id="{FB116ACB-C344-2467-F9F9-C3A4F730C6BD}"/>
              </a:ext>
            </a:extLst>
          </p:cNvPr>
          <p:cNvSpPr>
            <a:spLocks noGrp="1"/>
          </p:cNvSpPr>
          <p:nvPr>
            <p:ph type="title"/>
          </p:nvPr>
        </p:nvSpPr>
        <p:spPr>
          <a:xfrm>
            <a:off x="548640" y="488561"/>
            <a:ext cx="10687175" cy="487983"/>
          </a:xfrm>
        </p:spPr>
        <p:txBody>
          <a:bodyPr/>
          <a:lstStyle/>
          <a:p>
            <a:r>
              <a:rPr lang="en-US" sz="2400" dirty="0">
                <a:latin typeface="Georgia" panose="02040502050405020303" pitchFamily="18" charset="0"/>
              </a:rPr>
              <a:t>Quiz Time</a:t>
            </a:r>
          </a:p>
        </p:txBody>
      </p:sp>
      <p:sp>
        <p:nvSpPr>
          <p:cNvPr id="4" name="Date Placeholder 3">
            <a:extLst>
              <a:ext uri="{FF2B5EF4-FFF2-40B4-BE49-F238E27FC236}">
                <a16:creationId xmlns:a16="http://schemas.microsoft.com/office/drawing/2014/main" id="{520030AD-54E8-0A4B-6B17-6799E0A6C99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6F7632-E7E0-E8DB-3505-AB9E907D101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12DAEEF-B5B4-4351-4829-C0BD7A22C35E}"/>
              </a:ext>
            </a:extLst>
          </p:cNvPr>
          <p:cNvSpPr>
            <a:spLocks noGrp="1"/>
          </p:cNvSpPr>
          <p:nvPr>
            <p:ph type="sldNum" sz="quarter" idx="16"/>
          </p:nvPr>
        </p:nvSpPr>
        <p:spPr/>
        <p:txBody>
          <a:bodyPr/>
          <a:lstStyle/>
          <a:p>
            <a:fld id="{2533969A-88D7-D043-9145-D433A02B4603}" type="slidenum">
              <a:rPr lang="en-US" smtClean="0"/>
              <a:pPr/>
              <a:t>76</a:t>
            </a:fld>
            <a:endParaRPr lang="en-US" dirty="0"/>
          </a:p>
        </p:txBody>
      </p:sp>
    </p:spTree>
    <p:extLst>
      <p:ext uri="{BB962C8B-B14F-4D97-AF65-F5344CB8AC3E}">
        <p14:creationId xmlns:p14="http://schemas.microsoft.com/office/powerpoint/2010/main" val="3204814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Triggers</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77</a:t>
            </a:fld>
            <a:endParaRPr lang="en-US" dirty="0"/>
          </a:p>
        </p:txBody>
      </p:sp>
    </p:spTree>
    <p:extLst>
      <p:ext uri="{BB962C8B-B14F-4D97-AF65-F5344CB8AC3E}">
        <p14:creationId xmlns:p14="http://schemas.microsoft.com/office/powerpoint/2010/main" val="2213489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BBE5B6-44FA-4263-ABB2-B78601F1E0FB}"/>
              </a:ext>
            </a:extLst>
          </p:cNvPr>
          <p:cNvSpPr>
            <a:spLocks noGrp="1"/>
          </p:cNvSpPr>
          <p:nvPr>
            <p:ph sz="quarter" idx="13"/>
          </p:nvPr>
        </p:nvSpPr>
        <p:spPr>
          <a:xfrm>
            <a:off x="1251751" y="1562470"/>
            <a:ext cx="9984064" cy="4261281"/>
          </a:xfrm>
        </p:spPr>
        <p:txBody>
          <a:bodyPr/>
          <a:lstStyle/>
          <a:p>
            <a:r>
              <a:rPr lang="en-US" sz="2400" dirty="0">
                <a:solidFill>
                  <a:schemeClr val="tx2"/>
                </a:solidFill>
                <a:latin typeface="Calibri" panose="020F0502020204030204" pitchFamily="34" charset="0"/>
                <a:cs typeface="Calibri" panose="020F0502020204030204" pitchFamily="34" charset="0"/>
              </a:rPr>
              <a:t>What is Trigger and use of Triggers in SQL ?</a:t>
            </a:r>
          </a:p>
          <a:p>
            <a:r>
              <a:rPr lang="en-US" sz="2400" dirty="0">
                <a:solidFill>
                  <a:schemeClr val="tx2"/>
                </a:solidFill>
                <a:latin typeface="Calibri" panose="020F0502020204030204" pitchFamily="34" charset="0"/>
                <a:cs typeface="Calibri" panose="020F0502020204030204" pitchFamily="34" charset="0"/>
              </a:rPr>
              <a:t>Types of Triggers</a:t>
            </a:r>
          </a:p>
          <a:p>
            <a:r>
              <a:rPr lang="en-US" sz="2400" dirty="0">
                <a:solidFill>
                  <a:schemeClr val="tx2"/>
                </a:solidFill>
                <a:latin typeface="Calibri" panose="020F0502020204030204" pitchFamily="34" charset="0"/>
                <a:cs typeface="Calibri" panose="020F0502020204030204" pitchFamily="34" charset="0"/>
              </a:rPr>
              <a:t>Syntax for Trigger creation</a:t>
            </a:r>
          </a:p>
          <a:p>
            <a:r>
              <a:rPr lang="en-US" sz="2400" dirty="0">
                <a:solidFill>
                  <a:schemeClr val="tx2"/>
                </a:solidFill>
                <a:latin typeface="Calibri" panose="020F0502020204030204" pitchFamily="34" charset="0"/>
                <a:cs typeface="Calibri" panose="020F0502020204030204" pitchFamily="34" charset="0"/>
              </a:rPr>
              <a:t>How to show Triggers list in SQL ?</a:t>
            </a:r>
          </a:p>
          <a:p>
            <a:r>
              <a:rPr lang="en-US" sz="2400" dirty="0">
                <a:solidFill>
                  <a:schemeClr val="tx2"/>
                </a:solidFill>
                <a:latin typeface="Calibri" panose="020F0502020204030204" pitchFamily="34" charset="0"/>
                <a:cs typeface="Calibri" panose="020F0502020204030204" pitchFamily="34" charset="0"/>
              </a:rPr>
              <a:t>How to modify the existing Triggers ?</a:t>
            </a:r>
          </a:p>
          <a:p>
            <a:r>
              <a:rPr lang="en-US" sz="2400" dirty="0">
                <a:solidFill>
                  <a:schemeClr val="tx2"/>
                </a:solidFill>
                <a:latin typeface="Calibri" panose="020F0502020204030204" pitchFamily="34" charset="0"/>
                <a:cs typeface="Calibri" panose="020F0502020204030204" pitchFamily="34" charset="0"/>
              </a:rPr>
              <a:t>How to delete / drop the Triggers from DB?</a:t>
            </a:r>
          </a:p>
          <a:p>
            <a:r>
              <a:rPr lang="en-US" sz="2400" dirty="0">
                <a:solidFill>
                  <a:schemeClr val="tx2"/>
                </a:solidFill>
                <a:latin typeface="Calibri" panose="020F0502020204030204" pitchFamily="34" charset="0"/>
                <a:cs typeface="Calibri" panose="020F0502020204030204" pitchFamily="34" charset="0"/>
              </a:rPr>
              <a:t>Disadvantages of Triggers</a:t>
            </a:r>
          </a:p>
        </p:txBody>
      </p:sp>
      <p:sp>
        <p:nvSpPr>
          <p:cNvPr id="3" name="Title 2">
            <a:extLst>
              <a:ext uri="{FF2B5EF4-FFF2-40B4-BE49-F238E27FC236}">
                <a16:creationId xmlns:a16="http://schemas.microsoft.com/office/drawing/2014/main" id="{90FE79A2-0337-48A8-B46A-532BDE7813F1}"/>
              </a:ext>
            </a:extLst>
          </p:cNvPr>
          <p:cNvSpPr>
            <a:spLocks noGrp="1"/>
          </p:cNvSpPr>
          <p:nvPr>
            <p:ph type="title"/>
          </p:nvPr>
        </p:nvSpPr>
        <p:spPr>
          <a:xfrm>
            <a:off x="548640" y="488562"/>
            <a:ext cx="10687175" cy="567882"/>
          </a:xfrm>
        </p:spPr>
        <p:txBody>
          <a:bodyPr/>
          <a:lstStyle/>
          <a:p>
            <a:r>
              <a:rPr lang="en-US" dirty="0"/>
              <a:t>Outlines</a:t>
            </a:r>
          </a:p>
        </p:txBody>
      </p:sp>
      <p:sp>
        <p:nvSpPr>
          <p:cNvPr id="4" name="Date Placeholder 3">
            <a:extLst>
              <a:ext uri="{FF2B5EF4-FFF2-40B4-BE49-F238E27FC236}">
                <a16:creationId xmlns:a16="http://schemas.microsoft.com/office/drawing/2014/main" id="{ECEB6D92-B7B0-46A1-BB9F-D6CB9207EB4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5905397-8357-46C1-A68C-054DD45E17F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FFE2892-209C-48B0-AB20-90AB88D973A2}"/>
              </a:ext>
            </a:extLst>
          </p:cNvPr>
          <p:cNvSpPr>
            <a:spLocks noGrp="1"/>
          </p:cNvSpPr>
          <p:nvPr>
            <p:ph type="sldNum" sz="quarter" idx="16"/>
          </p:nvPr>
        </p:nvSpPr>
        <p:spPr/>
        <p:txBody>
          <a:bodyPr/>
          <a:lstStyle/>
          <a:p>
            <a:fld id="{2533969A-88D7-D043-9145-D433A02B4603}" type="slidenum">
              <a:rPr lang="en-US" smtClean="0"/>
              <a:pPr/>
              <a:t>78</a:t>
            </a:fld>
            <a:endParaRPr lang="en-US" dirty="0"/>
          </a:p>
        </p:txBody>
      </p:sp>
    </p:spTree>
    <p:extLst>
      <p:ext uri="{BB962C8B-B14F-4D97-AF65-F5344CB8AC3E}">
        <p14:creationId xmlns:p14="http://schemas.microsoft.com/office/powerpoint/2010/main" val="36902563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D7F809-0A59-4CC2-A29A-20E631E33FA9}"/>
              </a:ext>
            </a:extLst>
          </p:cNvPr>
          <p:cNvSpPr>
            <a:spLocks noGrp="1"/>
          </p:cNvSpPr>
          <p:nvPr>
            <p:ph sz="quarter" idx="13"/>
          </p:nvPr>
        </p:nvSpPr>
        <p:spPr>
          <a:xfrm>
            <a:off x="1136342" y="1216241"/>
            <a:ext cx="10099473" cy="4983391"/>
          </a:xfrm>
        </p:spPr>
        <p:txBody>
          <a:bodyPr lIns="180000"/>
          <a:lstStyle/>
          <a:p>
            <a:r>
              <a:rPr lang="en-US" sz="2000" b="0" i="0" dirty="0">
                <a:solidFill>
                  <a:srgbClr val="181717"/>
                </a:solidFill>
                <a:effectLst/>
                <a:latin typeface="Calibri" panose="020F0502020204030204" pitchFamily="34" charset="0"/>
                <a:cs typeface="Calibri" panose="020F0502020204030204" pitchFamily="34" charset="0"/>
              </a:rPr>
              <a:t>The trigger is a database object like a stored procedure that is executed automatically when an event occurs in a database.</a:t>
            </a:r>
            <a:endParaRPr lang="en-US" sz="2000" dirty="0">
              <a:solidFill>
                <a:srgbClr val="181717"/>
              </a:solidFill>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000" dirty="0">
                <a:solidFill>
                  <a:srgbClr val="181717"/>
                </a:solidFill>
                <a:latin typeface="Calibri" panose="020F0502020204030204" pitchFamily="34" charset="0"/>
                <a:cs typeface="Calibri" panose="020F0502020204030204" pitchFamily="34" charset="0"/>
              </a:rPr>
              <a:t>There are different kinds of events:</a:t>
            </a:r>
          </a:p>
          <a:p>
            <a:pPr lvl="1">
              <a:spcBef>
                <a:spcPts val="0"/>
              </a:spcBef>
              <a:spcAft>
                <a:spcPts val="600"/>
              </a:spcAft>
              <a:buFont typeface="Arial" panose="020B0604020202020204" pitchFamily="34" charset="0"/>
              <a:buChar char="•"/>
            </a:pPr>
            <a:r>
              <a:rPr lang="en-US" sz="1600" dirty="0">
                <a:solidFill>
                  <a:srgbClr val="181717"/>
                </a:solidFill>
                <a:latin typeface="Calibri" panose="020F0502020204030204" pitchFamily="34" charset="0"/>
                <a:cs typeface="Calibri" panose="020F0502020204030204" pitchFamily="34" charset="0"/>
              </a:rPr>
              <a:t>Insert /Update / Delete</a:t>
            </a:r>
          </a:p>
          <a:p>
            <a:pPr marL="457200" lvl="1" indent="0">
              <a:spcBef>
                <a:spcPts val="0"/>
              </a:spcBef>
              <a:spcAft>
                <a:spcPts val="600"/>
              </a:spcAft>
              <a:buNone/>
            </a:pPr>
            <a:r>
              <a:rPr lang="en-US" sz="1600" dirty="0">
                <a:solidFill>
                  <a:srgbClr val="181717"/>
                </a:solidFill>
                <a:latin typeface="Calibri" panose="020F0502020204030204" pitchFamily="34" charset="0"/>
                <a:cs typeface="Calibri" panose="020F0502020204030204" pitchFamily="34" charset="0"/>
              </a:rPr>
              <a:t>     User logging into a database</a:t>
            </a:r>
          </a:p>
          <a:p>
            <a:pPr lvl="1">
              <a:spcBef>
                <a:spcPts val="0"/>
              </a:spcBef>
              <a:spcAft>
                <a:spcPts val="600"/>
              </a:spcAft>
              <a:buFont typeface="Arial" panose="020B0604020202020204" pitchFamily="34" charset="0"/>
              <a:buChar char="•"/>
            </a:pPr>
            <a:r>
              <a:rPr lang="en-US" sz="1600" dirty="0">
                <a:solidFill>
                  <a:srgbClr val="181717"/>
                </a:solidFill>
                <a:latin typeface="Calibri" panose="020F0502020204030204" pitchFamily="34" charset="0"/>
                <a:cs typeface="Calibri" panose="020F0502020204030204" pitchFamily="34" charset="0"/>
              </a:rPr>
              <a:t>Table creation, Altered and Dropped</a:t>
            </a:r>
            <a:endParaRPr lang="en-US" sz="1600" b="1" dirty="0">
              <a:solidFill>
                <a:srgbClr val="181717"/>
              </a:solidFill>
              <a:latin typeface="Calibri" panose="020F0502020204030204" pitchFamily="34" charset="0"/>
              <a:cs typeface="Calibri" panose="020F0502020204030204" pitchFamily="34" charset="0"/>
            </a:endParaRPr>
          </a:p>
          <a:p>
            <a:pPr marL="0">
              <a:spcBef>
                <a:spcPts val="0"/>
              </a:spcBef>
              <a:spcAft>
                <a:spcPts val="600"/>
              </a:spcAft>
            </a:pPr>
            <a:r>
              <a:rPr lang="en-US" sz="2000" b="1" dirty="0">
                <a:latin typeface="Calibri" panose="020F0502020204030204" pitchFamily="34" charset="0"/>
                <a:cs typeface="Calibri" panose="020F0502020204030204" pitchFamily="34" charset="0"/>
              </a:rPr>
              <a:t>Use of Triggers </a:t>
            </a:r>
          </a:p>
          <a:p>
            <a:pPr marL="0" indent="0">
              <a:spcBef>
                <a:spcPts val="0"/>
              </a:spcBef>
              <a:spcAft>
                <a:spcPts val="600"/>
              </a:spcAft>
              <a:buNone/>
            </a:pPr>
            <a:r>
              <a:rPr lang="en-US" sz="1400" dirty="0">
                <a:solidFill>
                  <a:srgbClr val="4A4A4A"/>
                </a:solidFill>
                <a:latin typeface="Open Sans" panose="020B0606030504020204" pitchFamily="34" charset="0"/>
              </a:rPr>
              <a:t>     1. T</a:t>
            </a:r>
            <a:r>
              <a:rPr lang="en-US" sz="1400" b="0" i="0" dirty="0">
                <a:solidFill>
                  <a:srgbClr val="4A4A4A"/>
                </a:solidFill>
                <a:effectLst/>
                <a:latin typeface="Open Sans" panose="020B0606030504020204" pitchFamily="34" charset="0"/>
              </a:rPr>
              <a:t>riggers can be useful for </a:t>
            </a:r>
            <a:r>
              <a:rPr lang="en-US" sz="1400" b="1" i="0" dirty="0">
                <a:solidFill>
                  <a:srgbClr val="4A4A4A"/>
                </a:solidFill>
                <a:effectLst/>
                <a:latin typeface="Open Sans" panose="020B0606030504020204" pitchFamily="34" charset="0"/>
              </a:rPr>
              <a:t>inspecting the data</a:t>
            </a:r>
          </a:p>
          <a:p>
            <a:pPr marL="0" indent="0">
              <a:spcBef>
                <a:spcPts val="0"/>
              </a:spcBef>
              <a:spcAft>
                <a:spcPts val="600"/>
              </a:spcAft>
              <a:buNone/>
            </a:pPr>
            <a:r>
              <a:rPr lang="en-US" sz="1400" b="1" dirty="0">
                <a:solidFill>
                  <a:srgbClr val="4A4A4A"/>
                </a:solidFill>
                <a:latin typeface="Open Sans" panose="020B0606030504020204" pitchFamily="34" charset="0"/>
              </a:rPr>
              <a:t>    </a:t>
            </a:r>
            <a:r>
              <a:rPr lang="en-US" sz="1400" b="0" i="0" dirty="0">
                <a:solidFill>
                  <a:srgbClr val="4A4A4A"/>
                </a:solidFill>
                <a:effectLst/>
                <a:latin typeface="Open Sans" panose="020B0606030504020204" pitchFamily="34" charset="0"/>
              </a:rPr>
              <a:t>     changes in tables.</a:t>
            </a:r>
            <a:endParaRPr lang="en-US" sz="1400" dirty="0">
              <a:solidFill>
                <a:srgbClr val="4A4A4A"/>
              </a:solidFill>
              <a:latin typeface="Open Sans" panose="020B0606030504020204" pitchFamily="34" charset="0"/>
            </a:endParaRPr>
          </a:p>
          <a:p>
            <a:pPr marL="0" indent="0">
              <a:spcBef>
                <a:spcPts val="0"/>
              </a:spcBef>
              <a:spcAft>
                <a:spcPts val="600"/>
              </a:spcAft>
              <a:buNone/>
            </a:pPr>
            <a:r>
              <a:rPr lang="en-US" sz="1400" b="0" i="0" dirty="0">
                <a:solidFill>
                  <a:srgbClr val="4A4A4A"/>
                </a:solidFill>
                <a:effectLst/>
                <a:latin typeface="Open Sans" panose="020B0606030504020204" pitchFamily="34" charset="0"/>
              </a:rPr>
              <a:t>    2. Triggers provide another way to check the</a:t>
            </a:r>
          </a:p>
          <a:p>
            <a:pPr marL="0" indent="0">
              <a:spcBef>
                <a:spcPts val="0"/>
              </a:spcBef>
              <a:spcAft>
                <a:spcPts val="600"/>
              </a:spcAft>
              <a:buNone/>
            </a:pPr>
            <a:r>
              <a:rPr lang="en-US" sz="1600" dirty="0">
                <a:solidFill>
                  <a:srgbClr val="4A4A4A"/>
                </a:solidFill>
                <a:latin typeface="Open Sans" panose="020B0606030504020204" pitchFamily="34" charset="0"/>
              </a:rPr>
              <a:t> </a:t>
            </a:r>
            <a:r>
              <a:rPr lang="en-US" sz="1600" b="0" i="0" dirty="0">
                <a:solidFill>
                  <a:srgbClr val="4A4A4A"/>
                </a:solidFill>
                <a:effectLst/>
                <a:latin typeface="Open Sans" panose="020B0606030504020204" pitchFamily="34" charset="0"/>
              </a:rPr>
              <a:t>       </a:t>
            </a:r>
            <a:r>
              <a:rPr lang="en-US" sz="1400" b="1" i="0" dirty="0">
                <a:solidFill>
                  <a:srgbClr val="4A4A4A"/>
                </a:solidFill>
                <a:effectLst/>
                <a:latin typeface="Open Sans" panose="020B0606030504020204" pitchFamily="34" charset="0"/>
              </a:rPr>
              <a:t>integrity of data</a:t>
            </a:r>
          </a:p>
          <a:p>
            <a:pPr marL="0" indent="0">
              <a:spcBef>
                <a:spcPts val="0"/>
              </a:spcBef>
              <a:spcAft>
                <a:spcPts val="600"/>
              </a:spcAft>
              <a:buNone/>
            </a:pPr>
            <a:r>
              <a:rPr lang="en-US" sz="1600" b="0" i="0" dirty="0">
                <a:solidFill>
                  <a:srgbClr val="222222"/>
                </a:solidFill>
                <a:effectLst/>
                <a:latin typeface="Calibri" panose="020F0502020204030204" pitchFamily="34" charset="0"/>
                <a:cs typeface="Calibri" panose="020F0502020204030204" pitchFamily="34" charset="0"/>
              </a:rPr>
              <a:t>    3. There are two clear scenarios when triggers are the</a:t>
            </a:r>
          </a:p>
          <a:p>
            <a:pPr marL="0" indent="0">
              <a:spcBef>
                <a:spcPts val="0"/>
              </a:spcBef>
              <a:spcAft>
                <a:spcPts val="600"/>
              </a:spcAft>
              <a:buNone/>
            </a:pPr>
            <a:r>
              <a:rPr lang="en-US" sz="1600" b="0" i="0" dirty="0">
                <a:solidFill>
                  <a:srgbClr val="222222"/>
                </a:solidFill>
                <a:effectLst/>
                <a:latin typeface="Calibri" panose="020F0502020204030204" pitchFamily="34" charset="0"/>
                <a:cs typeface="Calibri" panose="020F0502020204030204" pitchFamily="34" charset="0"/>
              </a:rPr>
              <a:t>        best choice: </a:t>
            </a:r>
            <a:r>
              <a:rPr lang="en-US" sz="1600" b="1" i="0" dirty="0">
                <a:solidFill>
                  <a:srgbClr val="222222"/>
                </a:solidFill>
                <a:effectLst/>
                <a:latin typeface="Calibri" panose="020F0502020204030204" pitchFamily="34" charset="0"/>
                <a:cs typeface="Calibri" panose="020F0502020204030204" pitchFamily="34" charset="0"/>
              </a:rPr>
              <a:t>auditing</a:t>
            </a:r>
            <a:r>
              <a:rPr lang="en-US" sz="1600" b="0" i="0" dirty="0">
                <a:solidFill>
                  <a:srgbClr val="222222"/>
                </a:solidFill>
                <a:effectLst/>
                <a:latin typeface="Calibri" panose="020F0502020204030204" pitchFamily="34" charset="0"/>
                <a:cs typeface="Calibri" panose="020F0502020204030204" pitchFamily="34" charset="0"/>
              </a:rPr>
              <a:t> and </a:t>
            </a:r>
            <a:r>
              <a:rPr lang="en-US" sz="1600" b="1" i="0" dirty="0">
                <a:solidFill>
                  <a:srgbClr val="222222"/>
                </a:solidFill>
                <a:effectLst/>
                <a:latin typeface="Calibri" panose="020F0502020204030204" pitchFamily="34" charset="0"/>
                <a:cs typeface="Calibri" panose="020F0502020204030204" pitchFamily="34" charset="0"/>
              </a:rPr>
              <a:t>enforcing business rules</a:t>
            </a:r>
            <a:r>
              <a:rPr lang="en-US" sz="1600" b="0" i="0" dirty="0">
                <a:solidFill>
                  <a:srgbClr val="222222"/>
                </a:solidFill>
                <a:effectLst/>
                <a:latin typeface="Calibri" panose="020F0502020204030204" pitchFamily="34" charset="0"/>
                <a:cs typeface="Calibri" panose="020F0502020204030204" pitchFamily="34" charset="0"/>
              </a:rPr>
              <a:t>.</a:t>
            </a:r>
            <a:endParaRPr lang="en-US" sz="1600" b="0" i="0" dirty="0">
              <a:solidFill>
                <a:srgbClr val="4A4A4A"/>
              </a:solidFill>
              <a:effectLst/>
              <a:latin typeface="Calibri" panose="020F0502020204030204" pitchFamily="34" charset="0"/>
              <a:cs typeface="Calibri" panose="020F0502020204030204" pitchFamily="34" charset="0"/>
            </a:endParaRPr>
          </a:p>
          <a:p>
            <a:pPr marL="0" indent="0">
              <a:spcBef>
                <a:spcPts val="0"/>
              </a:spcBef>
              <a:spcAft>
                <a:spcPts val="600"/>
              </a:spcAft>
              <a:buNone/>
            </a:pPr>
            <a:endParaRPr lang="en-US" sz="1400" b="0" i="0" dirty="0">
              <a:solidFill>
                <a:srgbClr val="4A4A4A"/>
              </a:solidFill>
              <a:effectLst/>
              <a:latin typeface="Open Sans" panose="020B0606030504020204" pitchFamily="34" charset="0"/>
            </a:endParaRPr>
          </a:p>
          <a:p>
            <a:pPr marL="0">
              <a:spcBef>
                <a:spcPts val="0"/>
              </a:spcBef>
              <a:spcAft>
                <a:spcPts val="600"/>
              </a:spcAft>
            </a:pPr>
            <a:endParaRPr lang="en-US" sz="2000" b="1"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55F6514D-0756-4949-849F-7D937D0518F7}"/>
              </a:ext>
            </a:extLst>
          </p:cNvPr>
          <p:cNvSpPr>
            <a:spLocks noGrp="1"/>
          </p:cNvSpPr>
          <p:nvPr>
            <p:ph type="title"/>
          </p:nvPr>
        </p:nvSpPr>
        <p:spPr>
          <a:xfrm>
            <a:off x="548640" y="488561"/>
            <a:ext cx="10687175" cy="630025"/>
          </a:xfrm>
        </p:spPr>
        <p:txBody>
          <a:bodyPr/>
          <a:lstStyle/>
          <a:p>
            <a:r>
              <a:rPr lang="en-US" dirty="0"/>
              <a:t>What is Trigger</a:t>
            </a:r>
          </a:p>
        </p:txBody>
      </p:sp>
      <p:sp>
        <p:nvSpPr>
          <p:cNvPr id="4" name="Date Placeholder 3">
            <a:extLst>
              <a:ext uri="{FF2B5EF4-FFF2-40B4-BE49-F238E27FC236}">
                <a16:creationId xmlns:a16="http://schemas.microsoft.com/office/drawing/2014/main" id="{1292FF4C-B64B-4608-B742-A27D921F21B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49F017-4271-4D84-969D-CEF0E7C3E654}"/>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E20F51F-D656-431D-B8B4-F89FA9DC9BB1}"/>
              </a:ext>
            </a:extLst>
          </p:cNvPr>
          <p:cNvSpPr>
            <a:spLocks noGrp="1"/>
          </p:cNvSpPr>
          <p:nvPr>
            <p:ph type="sldNum" sz="quarter" idx="16"/>
          </p:nvPr>
        </p:nvSpPr>
        <p:spPr/>
        <p:txBody>
          <a:bodyPr/>
          <a:lstStyle/>
          <a:p>
            <a:fld id="{2533969A-88D7-D043-9145-D433A02B4603}" type="slidenum">
              <a:rPr lang="en-US" smtClean="0"/>
              <a:pPr/>
              <a:t>79</a:t>
            </a:fld>
            <a:endParaRPr lang="en-US" dirty="0"/>
          </a:p>
        </p:txBody>
      </p:sp>
      <p:sp>
        <p:nvSpPr>
          <p:cNvPr id="7" name="Rectangle 6">
            <a:extLst>
              <a:ext uri="{FF2B5EF4-FFF2-40B4-BE49-F238E27FC236}">
                <a16:creationId xmlns:a16="http://schemas.microsoft.com/office/drawing/2014/main" id="{3F86D561-C771-4AA2-97CD-8FA81A20450A}"/>
              </a:ext>
            </a:extLst>
          </p:cNvPr>
          <p:cNvSpPr/>
          <p:nvPr/>
        </p:nvSpPr>
        <p:spPr>
          <a:xfrm>
            <a:off x="6249880" y="3018407"/>
            <a:ext cx="4985935" cy="2623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 for Trigger Creation</a:t>
            </a: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endParaRPr lang="en-US" b="1" dirty="0">
              <a:solidFill>
                <a:schemeClr val="bg2"/>
              </a:solidFill>
            </a:endParaRPr>
          </a:p>
          <a:p>
            <a:endParaRPr lang="en-US" b="1" dirty="0">
              <a:solidFill>
                <a:schemeClr val="bg2"/>
              </a:solidFill>
            </a:endParaRPr>
          </a:p>
          <a:p>
            <a:endParaRPr lang="en-US" b="1" dirty="0">
              <a:solidFill>
                <a:schemeClr val="bg2"/>
              </a:solidFill>
            </a:endParaRPr>
          </a:p>
          <a:p>
            <a:r>
              <a:rPr lang="en-US" dirty="0">
                <a:solidFill>
                  <a:schemeClr val="bg2"/>
                </a:solidFill>
              </a:rPr>
              <a:t>CREATE TRIGGER </a:t>
            </a:r>
            <a:r>
              <a:rPr lang="en-US" dirty="0" err="1">
                <a:solidFill>
                  <a:schemeClr val="bg2"/>
                </a:solidFill>
              </a:rPr>
              <a:t>schema_name.trigger_name</a:t>
            </a:r>
            <a:endParaRPr lang="en-US" dirty="0">
              <a:solidFill>
                <a:schemeClr val="bg2"/>
              </a:solidFill>
            </a:endParaRPr>
          </a:p>
          <a:p>
            <a:r>
              <a:rPr lang="en-US" dirty="0">
                <a:solidFill>
                  <a:schemeClr val="bg2"/>
                </a:solidFill>
              </a:rPr>
              <a:t>ON table_name </a:t>
            </a:r>
          </a:p>
          <a:p>
            <a:r>
              <a:rPr lang="en-US" dirty="0">
                <a:solidFill>
                  <a:schemeClr val="bg2"/>
                </a:solidFill>
              </a:rPr>
              <a:t>AFTER {INSERT | UPDATE | DELETE}  </a:t>
            </a:r>
          </a:p>
          <a:p>
            <a:r>
              <a:rPr lang="en-US" dirty="0">
                <a:solidFill>
                  <a:schemeClr val="bg2"/>
                </a:solidFill>
              </a:rPr>
              <a:t>AS  </a:t>
            </a:r>
          </a:p>
          <a:p>
            <a:r>
              <a:rPr lang="en-US" dirty="0">
                <a:solidFill>
                  <a:schemeClr val="bg2"/>
                </a:solidFill>
              </a:rPr>
              <a:t>BEGIN </a:t>
            </a:r>
          </a:p>
          <a:p>
            <a:r>
              <a:rPr lang="en-US" dirty="0">
                <a:solidFill>
                  <a:schemeClr val="bg2"/>
                </a:solidFill>
              </a:rPr>
              <a:t>        -- Trigger Statements </a:t>
            </a:r>
          </a:p>
          <a:p>
            <a:r>
              <a:rPr lang="en-US" dirty="0">
                <a:solidFill>
                  <a:schemeClr val="bg2"/>
                </a:solidFill>
              </a:rPr>
              <a:t>        -- Insert, Update, Or Delete Statements  </a:t>
            </a:r>
          </a:p>
          <a:p>
            <a:r>
              <a:rPr lang="en-US" dirty="0">
                <a:solidFill>
                  <a:schemeClr val="bg2"/>
                </a:solidFill>
              </a:rPr>
              <a:t>END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TextBox 7">
            <a:extLst>
              <a:ext uri="{FF2B5EF4-FFF2-40B4-BE49-F238E27FC236}">
                <a16:creationId xmlns:a16="http://schemas.microsoft.com/office/drawing/2014/main" id="{0065A57E-6246-47AF-BE0D-06C0543E52AF}"/>
              </a:ext>
            </a:extLst>
          </p:cNvPr>
          <p:cNvSpPr txBox="1"/>
          <p:nvPr/>
        </p:nvSpPr>
        <p:spPr>
          <a:xfrm>
            <a:off x="7128769" y="2450237"/>
            <a:ext cx="284973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Syntax for Trigger Creation</a:t>
            </a:r>
          </a:p>
        </p:txBody>
      </p:sp>
    </p:spTree>
    <p:extLst>
      <p:ext uri="{BB962C8B-B14F-4D97-AF65-F5344CB8AC3E}">
        <p14:creationId xmlns:p14="http://schemas.microsoft.com/office/powerpoint/2010/main" val="42572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233C1-CCCD-4260-8078-E5D10AA18894}"/>
              </a:ext>
            </a:extLst>
          </p:cNvPr>
          <p:cNvSpPr>
            <a:spLocks noGrp="1"/>
          </p:cNvSpPr>
          <p:nvPr>
            <p:ph sz="quarter" idx="13"/>
          </p:nvPr>
        </p:nvSpPr>
        <p:spPr>
          <a:xfrm>
            <a:off x="719091" y="541538"/>
            <a:ext cx="10516724" cy="5658094"/>
          </a:xfrm>
        </p:spPr>
        <p:txBody>
          <a:bodyPr/>
          <a:lstStyle/>
          <a:p>
            <a:pPr marL="0" indent="0">
              <a:buNone/>
            </a:pPr>
            <a:r>
              <a:rPr lang="en-US" sz="1400" dirty="0">
                <a:solidFill>
                  <a:srgbClr val="212121"/>
                </a:solidFill>
                <a:latin typeface="Segoe UI" panose="020B0502040204020203" pitchFamily="34" charset="0"/>
              </a:rPr>
              <a:t>7.  </a:t>
            </a:r>
            <a:r>
              <a:rPr lang="en-US" sz="1400" b="1" i="0" dirty="0">
                <a:solidFill>
                  <a:srgbClr val="212121"/>
                </a:solidFill>
                <a:effectLst/>
                <a:latin typeface="Segoe UI" panose="020B0502040204020203" pitchFamily="34" charset="0"/>
              </a:rPr>
              <a:t>@@ROWCOUNT  </a:t>
            </a:r>
          </a:p>
          <a:p>
            <a:pPr marL="0" indent="0">
              <a:buNone/>
            </a:pPr>
            <a:r>
              <a:rPr lang="en-US" sz="1400" dirty="0">
                <a:solidFill>
                  <a:srgbClr val="212121"/>
                </a:solidFill>
                <a:latin typeface="Segoe UI" panose="020B0502040204020203" pitchFamily="34" charset="0"/>
              </a:rPr>
              <a:t>      </a:t>
            </a:r>
            <a:r>
              <a:rPr lang="en-US" sz="1800" dirty="0">
                <a:solidFill>
                  <a:srgbClr val="212121"/>
                </a:solidFill>
                <a:latin typeface="Calibri" panose="020F0502020204030204" pitchFamily="34" charset="0"/>
                <a:cs typeface="Calibri" panose="020F0502020204030204" pitchFamily="34" charset="0"/>
              </a:rPr>
              <a:t>Returns the number of rows affected by the last Transact-SQL statement</a:t>
            </a:r>
            <a:endParaRPr lang="en-US" sz="1800" b="0" i="0" dirty="0">
              <a:solidFill>
                <a:srgbClr val="212121"/>
              </a:solidFill>
              <a:effectLst/>
              <a:latin typeface="Calibri" panose="020F0502020204030204" pitchFamily="34" charset="0"/>
              <a:cs typeface="Calibri" panose="020F0502020204030204" pitchFamily="34" charset="0"/>
            </a:endParaRPr>
          </a:p>
          <a:p>
            <a:pPr marL="0" indent="0">
              <a:buNone/>
            </a:pPr>
            <a:r>
              <a:rPr lang="en-US" sz="1800" dirty="0">
                <a:solidFill>
                  <a:schemeClr val="tx2"/>
                </a:solidFill>
                <a:latin typeface="Calibri" panose="020F0502020204030204" pitchFamily="34" charset="0"/>
                <a:cs typeface="Calibri" panose="020F0502020204030204" pitchFamily="34" charset="0"/>
              </a:rPr>
              <a:t>8. </a:t>
            </a:r>
            <a:r>
              <a:rPr lang="en-US" sz="1800" b="1" dirty="0">
                <a:solidFill>
                  <a:schemeClr val="tx2"/>
                </a:solidFill>
                <a:latin typeface="Calibri" panose="020F0502020204030204" pitchFamily="34" charset="0"/>
                <a:cs typeface="Calibri" panose="020F0502020204030204" pitchFamily="34" charset="0"/>
              </a:rPr>
              <a:t>@@SERVERNAME</a:t>
            </a:r>
          </a:p>
          <a:p>
            <a:pPr marL="0" indent="0">
              <a:buNone/>
            </a:pPr>
            <a:r>
              <a:rPr lang="en-US" sz="1800" dirty="0">
                <a:solidFill>
                  <a:schemeClr val="tx2"/>
                </a:solidFill>
                <a:latin typeface="Calibri" panose="020F0502020204030204" pitchFamily="34" charset="0"/>
                <a:cs typeface="Calibri" panose="020F0502020204030204" pitchFamily="34" charset="0"/>
              </a:rPr>
              <a:t>      Returns the name of the service under which SQL Server is running.</a:t>
            </a:r>
          </a:p>
          <a:p>
            <a:pPr marL="0" indent="0">
              <a:buNone/>
            </a:pPr>
            <a:r>
              <a:rPr lang="en-US" sz="1800" dirty="0">
                <a:latin typeface="Calibri" panose="020F0502020204030204" pitchFamily="34" charset="0"/>
                <a:cs typeface="Calibri" panose="020F0502020204030204" pitchFamily="34" charset="0"/>
              </a:rPr>
              <a:t>9. </a:t>
            </a:r>
            <a:r>
              <a:rPr lang="en-US" sz="1800" b="1"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Total_ERRORS</a:t>
            </a:r>
            <a:endParaRPr lang="en-US" sz="1800" b="1"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a:t>
            </a:r>
            <a:r>
              <a:rPr lang="en-US" sz="1800" dirty="0">
                <a:solidFill>
                  <a:schemeClr val="tx2"/>
                </a:solidFill>
                <a:latin typeface="Calibri" panose="020F0502020204030204" pitchFamily="34" charset="0"/>
                <a:cs typeface="Calibri" panose="020F0502020204030204" pitchFamily="34" charset="0"/>
              </a:rPr>
              <a:t>Returns the number of disk read/write errors encountered by SQL Server since it was last started. </a:t>
            </a:r>
          </a:p>
          <a:p>
            <a:pPr marL="0" indent="0">
              <a:buNone/>
            </a:pPr>
            <a:r>
              <a:rPr lang="en-US" sz="1600" dirty="0">
                <a:latin typeface="Calibri" panose="020F0502020204030204" pitchFamily="34" charset="0"/>
                <a:cs typeface="Calibri" panose="020F0502020204030204" pitchFamily="34" charset="0"/>
              </a:rPr>
              <a:t>10. </a:t>
            </a:r>
            <a:r>
              <a:rPr lang="en-US" sz="1600" b="1" dirty="0">
                <a:latin typeface="Calibri" panose="020F0502020204030204" pitchFamily="34" charset="0"/>
                <a:cs typeface="Calibri" panose="020F0502020204030204" pitchFamily="34" charset="0"/>
              </a:rPr>
              <a:t>@@VERSION  </a:t>
            </a:r>
          </a:p>
          <a:p>
            <a:pPr marL="0" indent="0">
              <a:buNone/>
            </a:pPr>
            <a:r>
              <a:rPr lang="en-US" sz="1800" dirty="0">
                <a:solidFill>
                  <a:schemeClr val="tx2"/>
                </a:solidFill>
                <a:latin typeface="Calibri" panose="020F0502020204030204" pitchFamily="34" charset="0"/>
                <a:cs typeface="Calibri" panose="020F0502020204030204" pitchFamily="34" charset="0"/>
              </a:rPr>
              <a:t>     Returns the current version of the SQL Server Software.</a:t>
            </a:r>
          </a:p>
          <a:p>
            <a:pPr marL="0" indent="0">
              <a:buNone/>
            </a:pPr>
            <a:r>
              <a:rPr lang="en-US" sz="1800" b="1" dirty="0">
                <a:latin typeface="Calibri" panose="020F0502020204030204" pitchFamily="34" charset="0"/>
                <a:cs typeface="Calibri" panose="020F0502020204030204" pitchFamily="34" charset="0"/>
              </a:rPr>
              <a:t>Examples:</a:t>
            </a:r>
          </a:p>
          <a:p>
            <a:pPr marL="0" indent="0">
              <a:buNone/>
            </a:pPr>
            <a:r>
              <a:rPr lang="en-US" sz="1800" dirty="0">
                <a:latin typeface="Calibri" panose="020F0502020204030204" pitchFamily="34" charset="0"/>
                <a:cs typeface="Calibri" panose="020F0502020204030204" pitchFamily="34" charset="0"/>
              </a:rPr>
              <a:t>       </a:t>
            </a:r>
            <a:r>
              <a:rPr lang="nl-NL" sz="1600" b="0" i="0" dirty="0">
                <a:solidFill>
                  <a:srgbClr val="0000FF"/>
                </a:solidFill>
                <a:effectLst/>
                <a:latin typeface="Calibri" panose="020F0502020204030204" pitchFamily="34" charset="0"/>
                <a:cs typeface="Calibri" panose="020F0502020204030204" pitchFamily="34" charset="0"/>
              </a:rPr>
              <a:t>SELECT</a:t>
            </a:r>
            <a:r>
              <a:rPr lang="nl-NL" sz="1600" b="1" i="0" dirty="0">
                <a:solidFill>
                  <a:srgbClr val="212121"/>
                </a:solidFill>
                <a:effectLst/>
                <a:latin typeface="Calibri" panose="020F0502020204030204" pitchFamily="34" charset="0"/>
                <a:cs typeface="Calibri" panose="020F0502020204030204" pitchFamily="34" charset="0"/>
              </a:rPr>
              <a:t>  </a:t>
            </a:r>
            <a:r>
              <a:rPr lang="nl-NL" sz="1600" b="0" i="0" dirty="0">
                <a:solidFill>
                  <a:srgbClr val="FF00FF"/>
                </a:solidFill>
                <a:effectLst/>
                <a:latin typeface="Calibri" panose="020F0502020204030204" pitchFamily="34" charset="0"/>
                <a:cs typeface="Calibri" panose="020F0502020204030204" pitchFamily="34" charset="0"/>
              </a:rPr>
              <a:t>@@SERVERNAME</a:t>
            </a:r>
            <a:r>
              <a:rPr lang="nl-NL" sz="1600" b="1" i="0" dirty="0">
                <a:solidFill>
                  <a:srgbClr val="212121"/>
                </a:solidFill>
                <a:effectLst/>
                <a:latin typeface="Calibri" panose="020F0502020204030204" pitchFamily="34" charset="0"/>
                <a:cs typeface="Calibri" panose="020F0502020204030204" pitchFamily="34" charset="0"/>
              </a:rPr>
              <a:t>  </a:t>
            </a:r>
            <a:r>
              <a:rPr lang="nl-NL" sz="1600" b="0" i="0" dirty="0">
                <a:solidFill>
                  <a:srgbClr val="0000FF"/>
                </a:solidFill>
                <a:effectLst/>
                <a:latin typeface="Calibri" panose="020F0502020204030204" pitchFamily="34" charset="0"/>
                <a:cs typeface="Calibri" panose="020F0502020204030204" pitchFamily="34" charset="0"/>
              </a:rPr>
              <a:t>as</a:t>
            </a:r>
            <a:r>
              <a:rPr lang="nl-NL" sz="1600" b="1" i="0" dirty="0">
                <a:solidFill>
                  <a:srgbClr val="212121"/>
                </a:solidFill>
                <a:effectLst/>
                <a:latin typeface="Calibri" panose="020F0502020204030204" pitchFamily="34" charset="0"/>
                <a:cs typeface="Calibri" panose="020F0502020204030204" pitchFamily="34" charset="0"/>
              </a:rPr>
              <a:t> </a:t>
            </a:r>
            <a:r>
              <a:rPr lang="nl-NL" sz="1600" b="0" i="0" dirty="0">
                <a:solidFill>
                  <a:srgbClr val="FF0000"/>
                </a:solidFill>
                <a:effectLst/>
                <a:latin typeface="Calibri" panose="020F0502020204030204" pitchFamily="34" charset="0"/>
                <a:cs typeface="Calibri" panose="020F0502020204030204" pitchFamily="34" charset="0"/>
              </a:rPr>
              <a:t>'Server Name’</a:t>
            </a:r>
            <a:endParaRPr lang="en-US" sz="1600" b="0" i="0" dirty="0">
              <a:solidFill>
                <a:srgbClr val="FF0000"/>
              </a:solidFill>
              <a:effectLst/>
              <a:latin typeface="Calibri" panose="020F0502020204030204" pitchFamily="34" charset="0"/>
              <a:cs typeface="Calibri" panose="020F0502020204030204" pitchFamily="34" charset="0"/>
            </a:endParaRPr>
          </a:p>
          <a:p>
            <a:pPr marL="0" indent="0">
              <a:buNone/>
            </a:pPr>
            <a:r>
              <a:rPr lang="en-US" sz="1600" dirty="0">
                <a:solidFill>
                  <a:srgbClr val="FF0000"/>
                </a:solidFill>
                <a:latin typeface="Calibri" panose="020F0502020204030204" pitchFamily="34" charset="0"/>
                <a:cs typeface="Calibri" panose="020F0502020204030204" pitchFamily="34" charset="0"/>
              </a:rPr>
              <a:t>       </a:t>
            </a:r>
            <a:r>
              <a:rPr lang="en-US" sz="1600" b="0" i="0" dirty="0">
                <a:solidFill>
                  <a:srgbClr val="0000FF"/>
                </a:solidFill>
                <a:effectLst/>
                <a:latin typeface="Calibri" panose="020F0502020204030204" pitchFamily="34" charset="0"/>
                <a:cs typeface="Calibri" panose="020F0502020204030204" pitchFamily="34" charset="0"/>
              </a:rPr>
              <a:t>SELECT</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FF00FF"/>
                </a:solidFill>
                <a:effectLst/>
                <a:latin typeface="Calibri" panose="020F0502020204030204" pitchFamily="34" charset="0"/>
                <a:cs typeface="Calibri" panose="020F0502020204030204" pitchFamily="34" charset="0"/>
              </a:rPr>
              <a:t>@@VERSION</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0000FF"/>
                </a:solidFill>
                <a:effectLst/>
                <a:latin typeface="Calibri" panose="020F0502020204030204" pitchFamily="34" charset="0"/>
                <a:cs typeface="Calibri" panose="020F0502020204030204" pitchFamily="34" charset="0"/>
              </a:rPr>
              <a:t>as</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FF0000"/>
                </a:solidFill>
                <a:effectLst/>
                <a:latin typeface="Calibri" panose="020F0502020204030204" pitchFamily="34" charset="0"/>
                <a:cs typeface="Calibri" panose="020F0502020204030204" pitchFamily="34" charset="0"/>
              </a:rPr>
              <a:t>'SQL Server Version’</a:t>
            </a:r>
            <a:endParaRPr lang="en-US" sz="1600" dirty="0">
              <a:solidFill>
                <a:srgbClr val="FF0000"/>
              </a:solidFill>
              <a:latin typeface="Calibri" panose="020F0502020204030204" pitchFamily="34" charset="0"/>
              <a:cs typeface="Calibri" panose="020F0502020204030204" pitchFamily="34" charset="0"/>
            </a:endParaRPr>
          </a:p>
          <a:p>
            <a:pPr marL="0" indent="0">
              <a:buNone/>
            </a:pPr>
            <a:r>
              <a:rPr lang="en-US" sz="1600" dirty="0">
                <a:solidFill>
                  <a:srgbClr val="FF0000"/>
                </a:solidFill>
                <a:latin typeface="Calibri" panose="020F0502020204030204" pitchFamily="34" charset="0"/>
                <a:cs typeface="Calibri" panose="020F0502020204030204" pitchFamily="34" charset="0"/>
              </a:rPr>
              <a:t>       </a:t>
            </a:r>
            <a:r>
              <a:rPr lang="en-US" sz="1600" b="0" i="0" dirty="0">
                <a:solidFill>
                  <a:srgbClr val="0000FF"/>
                </a:solidFill>
                <a:effectLst/>
                <a:latin typeface="Calibri" panose="020F0502020204030204" pitchFamily="34" charset="0"/>
                <a:cs typeface="Calibri" panose="020F0502020204030204" pitchFamily="34" charset="0"/>
              </a:rPr>
              <a:t>select</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FF00FF"/>
                </a:solidFill>
                <a:effectLst/>
                <a:latin typeface="Calibri" panose="020F0502020204030204" pitchFamily="34" charset="0"/>
                <a:cs typeface="Calibri" panose="020F0502020204030204" pitchFamily="34" charset="0"/>
              </a:rPr>
              <a:t>@@CONNECTIONS</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0000FF"/>
                </a:solidFill>
                <a:effectLst/>
                <a:latin typeface="Calibri" panose="020F0502020204030204" pitchFamily="34" charset="0"/>
                <a:cs typeface="Calibri" panose="020F0502020204030204" pitchFamily="34" charset="0"/>
              </a:rPr>
              <a:t>as</a:t>
            </a:r>
            <a:r>
              <a:rPr lang="en-US" sz="1600" b="1" i="0" dirty="0">
                <a:solidFill>
                  <a:srgbClr val="212121"/>
                </a:solidFill>
                <a:effectLst/>
                <a:latin typeface="Calibri" panose="020F0502020204030204" pitchFamily="34" charset="0"/>
                <a:cs typeface="Calibri" panose="020F0502020204030204" pitchFamily="34" charset="0"/>
              </a:rPr>
              <a:t> </a:t>
            </a:r>
            <a:r>
              <a:rPr lang="en-US" sz="1600" b="0" i="0" dirty="0">
                <a:solidFill>
                  <a:srgbClr val="FF0000"/>
                </a:solidFill>
                <a:effectLst/>
                <a:latin typeface="Calibri" panose="020F0502020204030204" pitchFamily="34" charset="0"/>
                <a:cs typeface="Calibri" panose="020F0502020204030204" pitchFamily="34" charset="0"/>
              </a:rPr>
              <a:t>'Number of Login Attempts’</a:t>
            </a:r>
          </a:p>
          <a:p>
            <a:pPr marL="0" indent="0">
              <a:buNone/>
            </a:pPr>
            <a:r>
              <a:rPr lang="en-US" sz="1600" dirty="0">
                <a:solidFill>
                  <a:srgbClr val="FF0000"/>
                </a:solidFill>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F50C7E4-90C0-4246-A53C-852BCEB250E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D533DF7-F0F2-404C-9BFB-48B85F605D0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FD42879-5EFE-4B92-9049-95BFC3A12F4A}"/>
              </a:ext>
            </a:extLst>
          </p:cNvPr>
          <p:cNvSpPr>
            <a:spLocks noGrp="1"/>
          </p:cNvSpPr>
          <p:nvPr>
            <p:ph type="sldNum" sz="quarter" idx="16"/>
          </p:nvPr>
        </p:nvSpPr>
        <p:spPr/>
        <p:txBody>
          <a:bodyPr/>
          <a:lstStyle/>
          <a:p>
            <a:fld id="{2533969A-88D7-D043-9145-D433A02B4603}" type="slidenum">
              <a:rPr lang="en-US" smtClean="0"/>
              <a:pPr/>
              <a:t>8</a:t>
            </a:fld>
            <a:endParaRPr lang="en-US" dirty="0"/>
          </a:p>
        </p:txBody>
      </p:sp>
    </p:spTree>
    <p:extLst>
      <p:ext uri="{BB962C8B-B14F-4D97-AF65-F5344CB8AC3E}">
        <p14:creationId xmlns:p14="http://schemas.microsoft.com/office/powerpoint/2010/main" val="2483496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able&#10;&#10;Description automatically generated">
            <a:extLst>
              <a:ext uri="{FF2B5EF4-FFF2-40B4-BE49-F238E27FC236}">
                <a16:creationId xmlns:a16="http://schemas.microsoft.com/office/drawing/2014/main" id="{81B09E98-565B-471A-B913-1EE8F14062F1}"/>
              </a:ext>
            </a:extLst>
          </p:cNvPr>
          <p:cNvPicPr>
            <a:picLocks noGrp="1" noChangeAspect="1"/>
          </p:cNvPicPr>
          <p:nvPr>
            <p:ph sz="quarter" idx="13"/>
          </p:nvPr>
        </p:nvPicPr>
        <p:blipFill>
          <a:blip r:embed="rId2"/>
          <a:stretch>
            <a:fillRect/>
          </a:stretch>
        </p:blipFill>
        <p:spPr>
          <a:xfrm>
            <a:off x="715618" y="1222514"/>
            <a:ext cx="9621078" cy="4711148"/>
          </a:xfrm>
        </p:spPr>
      </p:pic>
      <p:sp>
        <p:nvSpPr>
          <p:cNvPr id="3" name="Title 2">
            <a:extLst>
              <a:ext uri="{FF2B5EF4-FFF2-40B4-BE49-F238E27FC236}">
                <a16:creationId xmlns:a16="http://schemas.microsoft.com/office/drawing/2014/main" id="{F92A4071-DFB5-426C-AE40-22A6CA0EFD6F}"/>
              </a:ext>
            </a:extLst>
          </p:cNvPr>
          <p:cNvSpPr>
            <a:spLocks noGrp="1"/>
          </p:cNvSpPr>
          <p:nvPr>
            <p:ph type="title"/>
          </p:nvPr>
        </p:nvSpPr>
        <p:spPr>
          <a:xfrm>
            <a:off x="548640" y="488561"/>
            <a:ext cx="10687175" cy="625864"/>
          </a:xfrm>
        </p:spPr>
        <p:txBody>
          <a:bodyPr/>
          <a:lstStyle/>
          <a:p>
            <a:r>
              <a:rPr lang="en-US" dirty="0"/>
              <a:t>Types of Triggers</a:t>
            </a:r>
          </a:p>
        </p:txBody>
      </p:sp>
      <p:sp>
        <p:nvSpPr>
          <p:cNvPr id="4" name="Date Placeholder 3">
            <a:extLst>
              <a:ext uri="{FF2B5EF4-FFF2-40B4-BE49-F238E27FC236}">
                <a16:creationId xmlns:a16="http://schemas.microsoft.com/office/drawing/2014/main" id="{56EFA631-E591-41D2-87FA-F698026C99B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6C2BF88-E618-4284-A92A-8D507F5CF86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E7C6E05-5E7B-416B-86AE-0410DD4533C6}"/>
              </a:ext>
            </a:extLst>
          </p:cNvPr>
          <p:cNvSpPr>
            <a:spLocks noGrp="1"/>
          </p:cNvSpPr>
          <p:nvPr>
            <p:ph type="sldNum" sz="quarter" idx="16"/>
          </p:nvPr>
        </p:nvSpPr>
        <p:spPr/>
        <p:txBody>
          <a:bodyPr/>
          <a:lstStyle/>
          <a:p>
            <a:fld id="{2533969A-88D7-D043-9145-D433A02B4603}" type="slidenum">
              <a:rPr lang="en-US" smtClean="0"/>
              <a:pPr/>
              <a:t>80</a:t>
            </a:fld>
            <a:endParaRPr lang="en-US" dirty="0"/>
          </a:p>
        </p:txBody>
      </p:sp>
    </p:spTree>
    <p:extLst>
      <p:ext uri="{BB962C8B-B14F-4D97-AF65-F5344CB8AC3E}">
        <p14:creationId xmlns:p14="http://schemas.microsoft.com/office/powerpoint/2010/main" val="32559615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72FF4-A3E0-42D5-A97C-64A20E8B7A7B}"/>
              </a:ext>
            </a:extLst>
          </p:cNvPr>
          <p:cNvSpPr>
            <a:spLocks noGrp="1"/>
          </p:cNvSpPr>
          <p:nvPr>
            <p:ph sz="quarter" idx="13"/>
          </p:nvPr>
        </p:nvSpPr>
        <p:spPr>
          <a:xfrm>
            <a:off x="834501" y="1411550"/>
            <a:ext cx="10401314" cy="4788082"/>
          </a:xfrm>
        </p:spPr>
        <p:txBody>
          <a:bodyPr/>
          <a:lstStyle/>
          <a:p>
            <a:r>
              <a:rPr lang="en-US" sz="1800" b="0" i="0" dirty="0">
                <a:solidFill>
                  <a:schemeClr val="tx2"/>
                </a:solidFill>
                <a:effectLst/>
                <a:latin typeface="Calibri" panose="020F0502020204030204" pitchFamily="34" charset="0"/>
                <a:cs typeface="Calibri" panose="020F0502020204030204" pitchFamily="34" charset="0"/>
              </a:rPr>
              <a:t>DML trigger is gets executed automatically whenever DML (Insert, Update, Delete)event occurs. </a:t>
            </a:r>
          </a:p>
          <a:p>
            <a:r>
              <a:rPr lang="en-US" sz="1800" b="0" i="0" dirty="0">
                <a:solidFill>
                  <a:schemeClr val="tx2"/>
                </a:solidFill>
                <a:effectLst/>
                <a:latin typeface="Calibri" panose="020F0502020204030204" pitchFamily="34" charset="0"/>
                <a:cs typeface="Calibri" panose="020F0502020204030204" pitchFamily="34" charset="0"/>
              </a:rPr>
              <a:t>DML triggers help in the prevention of malicious attacks and protect the integrity and security of the database when incorrect DML statements are being performed on the database.</a:t>
            </a:r>
          </a:p>
          <a:p>
            <a:r>
              <a:rPr lang="en-US" sz="1800" b="1" i="0" dirty="0">
                <a:solidFill>
                  <a:schemeClr val="tx2"/>
                </a:solidFill>
                <a:effectLst/>
                <a:latin typeface="Calibri" panose="020F0502020204030204" pitchFamily="34" charset="0"/>
                <a:cs typeface="Calibri" panose="020F0502020204030204" pitchFamily="34" charset="0"/>
              </a:rPr>
              <a:t>There are two types of DML triggers :</a:t>
            </a:r>
          </a:p>
          <a:p>
            <a:pPr algn="l"/>
            <a:r>
              <a:rPr lang="en-US" sz="1800" b="1" i="0" dirty="0">
                <a:solidFill>
                  <a:schemeClr val="tx2"/>
                </a:solidFill>
                <a:effectLst/>
                <a:latin typeface="Calibri" panose="020F0502020204030204" pitchFamily="34" charset="0"/>
                <a:cs typeface="Calibri" panose="020F0502020204030204" pitchFamily="34" charset="0"/>
              </a:rPr>
              <a:t>1. AFTER Triggers: </a:t>
            </a:r>
            <a:r>
              <a:rPr lang="en-US" sz="1800" b="0" i="0" dirty="0">
                <a:solidFill>
                  <a:schemeClr val="tx2"/>
                </a:solidFill>
                <a:effectLst/>
                <a:latin typeface="Calibri" panose="020F0502020204030204" pitchFamily="34" charset="0"/>
                <a:cs typeface="Calibri" panose="020F0502020204030204" pitchFamily="34" charset="0"/>
              </a:rPr>
              <a:t>AFTER Triggers are executed after an insert, delete or update query has been performed. Hence, their primary purpose is not to check constraint violations.</a:t>
            </a:r>
          </a:p>
          <a:p>
            <a:pPr algn="l"/>
            <a:r>
              <a:rPr lang="en-US" sz="1800" b="1" i="0" dirty="0">
                <a:solidFill>
                  <a:schemeClr val="tx2"/>
                </a:solidFill>
                <a:effectLst/>
                <a:latin typeface="Calibri" panose="020F0502020204030204" pitchFamily="34" charset="0"/>
                <a:cs typeface="Calibri" panose="020F0502020204030204" pitchFamily="34" charset="0"/>
              </a:rPr>
              <a:t>2. INSTEAD OF Triggers: </a:t>
            </a:r>
            <a:r>
              <a:rPr lang="en-US" sz="1800" b="0" i="0" dirty="0">
                <a:solidFill>
                  <a:schemeClr val="tx2"/>
                </a:solidFill>
                <a:effectLst/>
                <a:latin typeface="Calibri" panose="020F0502020204030204" pitchFamily="34" charset="0"/>
                <a:cs typeface="Calibri" panose="020F0502020204030204" pitchFamily="34" charset="0"/>
              </a:rPr>
              <a:t>INSTEAD OF Triggers are executed before an insert, delete or update query has been performed. Hence, they can be used for constraint processing.</a:t>
            </a:r>
          </a:p>
        </p:txBody>
      </p:sp>
      <p:sp>
        <p:nvSpPr>
          <p:cNvPr id="3" name="Title 2">
            <a:extLst>
              <a:ext uri="{FF2B5EF4-FFF2-40B4-BE49-F238E27FC236}">
                <a16:creationId xmlns:a16="http://schemas.microsoft.com/office/drawing/2014/main" id="{111CC048-57B8-4A32-9BE4-769B98D948F3}"/>
              </a:ext>
            </a:extLst>
          </p:cNvPr>
          <p:cNvSpPr>
            <a:spLocks noGrp="1"/>
          </p:cNvSpPr>
          <p:nvPr>
            <p:ph type="title"/>
          </p:nvPr>
        </p:nvSpPr>
        <p:spPr>
          <a:xfrm>
            <a:off x="548640" y="488561"/>
            <a:ext cx="10687175" cy="505738"/>
          </a:xfrm>
        </p:spPr>
        <p:txBody>
          <a:bodyPr/>
          <a:lstStyle/>
          <a:p>
            <a:r>
              <a:rPr lang="en-US" sz="2400" dirty="0"/>
              <a:t>DML Triggers</a:t>
            </a:r>
          </a:p>
        </p:txBody>
      </p:sp>
      <p:sp>
        <p:nvSpPr>
          <p:cNvPr id="4" name="Date Placeholder 3">
            <a:extLst>
              <a:ext uri="{FF2B5EF4-FFF2-40B4-BE49-F238E27FC236}">
                <a16:creationId xmlns:a16="http://schemas.microsoft.com/office/drawing/2014/main" id="{F14F04A6-E610-4A24-AFFE-8841A43B18F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2DFEAC8-4DFE-411C-9411-D639AEBF2C5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A39339E-A62A-4738-B27B-C880114C9E5D}"/>
              </a:ext>
            </a:extLst>
          </p:cNvPr>
          <p:cNvSpPr>
            <a:spLocks noGrp="1"/>
          </p:cNvSpPr>
          <p:nvPr>
            <p:ph type="sldNum" sz="quarter" idx="16"/>
          </p:nvPr>
        </p:nvSpPr>
        <p:spPr/>
        <p:txBody>
          <a:bodyPr/>
          <a:lstStyle/>
          <a:p>
            <a:fld id="{2533969A-88D7-D043-9145-D433A02B4603}" type="slidenum">
              <a:rPr lang="en-US" smtClean="0"/>
              <a:pPr/>
              <a:t>81</a:t>
            </a:fld>
            <a:endParaRPr lang="en-US" dirty="0"/>
          </a:p>
        </p:txBody>
      </p:sp>
      <p:sp>
        <p:nvSpPr>
          <p:cNvPr id="10" name="Rectangle 9">
            <a:extLst>
              <a:ext uri="{FF2B5EF4-FFF2-40B4-BE49-F238E27FC236}">
                <a16:creationId xmlns:a16="http://schemas.microsoft.com/office/drawing/2014/main" id="{25217BEC-604A-4127-8BF3-56CC3A3CDB2A}"/>
              </a:ext>
            </a:extLst>
          </p:cNvPr>
          <p:cNvSpPr/>
          <p:nvPr/>
        </p:nvSpPr>
        <p:spPr>
          <a:xfrm>
            <a:off x="5637320" y="4634144"/>
            <a:ext cx="5450890" cy="156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i="0" dirty="0">
                <a:solidFill>
                  <a:schemeClr val="bg2"/>
                </a:solidFill>
                <a:effectLst/>
                <a:latin typeface="Courier New" panose="02070309020205020404" pitchFamily="49" charset="0"/>
              </a:rPr>
              <a:t>CREATE [ OR ALTER ] TRIGGER </a:t>
            </a:r>
            <a:r>
              <a:rPr lang="en-US" sz="1600" b="0" i="0" dirty="0" err="1">
                <a:solidFill>
                  <a:schemeClr val="bg2"/>
                </a:solidFill>
                <a:effectLst/>
                <a:latin typeface="Courier New" panose="02070309020205020404" pitchFamily="49" charset="0"/>
              </a:rPr>
              <a:t>trigger_name</a:t>
            </a:r>
            <a:br>
              <a:rPr lang="en-US" sz="1600" dirty="0">
                <a:solidFill>
                  <a:schemeClr val="bg2"/>
                </a:solidFill>
              </a:rPr>
            </a:br>
            <a:r>
              <a:rPr lang="en-US" sz="1600" b="0" i="0" dirty="0">
                <a:solidFill>
                  <a:schemeClr val="bg2"/>
                </a:solidFill>
                <a:effectLst/>
                <a:latin typeface="Courier New" panose="02070309020205020404" pitchFamily="49" charset="0"/>
              </a:rPr>
              <a:t>ON table_name</a:t>
            </a:r>
            <a:br>
              <a:rPr lang="en-US" sz="1600" dirty="0">
                <a:solidFill>
                  <a:schemeClr val="bg2"/>
                </a:solidFill>
              </a:rPr>
            </a:br>
            <a:r>
              <a:rPr lang="en-US" sz="1600" b="0" i="0" dirty="0">
                <a:solidFill>
                  <a:schemeClr val="bg2"/>
                </a:solidFill>
                <a:effectLst/>
                <a:latin typeface="Courier New" panose="02070309020205020404" pitchFamily="49" charset="0"/>
              </a:rPr>
              <a:t>[BEFORE | AFTER] {INSERT , UPDATE, DELETE}</a:t>
            </a:r>
            <a:br>
              <a:rPr lang="en-US" sz="1600" dirty="0">
                <a:solidFill>
                  <a:schemeClr val="bg2"/>
                </a:solidFill>
              </a:rPr>
            </a:br>
            <a:r>
              <a:rPr lang="en-US" sz="1600" b="0" i="0" dirty="0">
                <a:solidFill>
                  <a:schemeClr val="bg2"/>
                </a:solidFill>
                <a:effectLst/>
                <a:latin typeface="Courier New" panose="02070309020205020404" pitchFamily="49" charset="0"/>
              </a:rPr>
              <a:t>AS</a:t>
            </a:r>
            <a:br>
              <a:rPr lang="en-US" sz="1600" dirty="0">
                <a:solidFill>
                  <a:schemeClr val="bg2"/>
                </a:solidFill>
              </a:rPr>
            </a:br>
            <a:r>
              <a:rPr lang="en-US" sz="1600" b="0" i="0" dirty="0" err="1">
                <a:solidFill>
                  <a:schemeClr val="bg2"/>
                </a:solidFill>
                <a:effectLst/>
                <a:latin typeface="Courier New" panose="02070309020205020404" pitchFamily="49" charset="0"/>
              </a:rPr>
              <a:t>Trigger_body</a:t>
            </a:r>
            <a:endParaRPr lang="en-US" sz="1600" dirty="0">
              <a:solidFill>
                <a:schemeClr val="bg2"/>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540744B-254A-4030-94F3-C07411951F40}"/>
              </a:ext>
            </a:extLst>
          </p:cNvPr>
          <p:cNvSpPr/>
          <p:nvPr/>
        </p:nvSpPr>
        <p:spPr>
          <a:xfrm>
            <a:off x="1935332" y="5069150"/>
            <a:ext cx="2826012"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 for DML Triggers</a:t>
            </a:r>
          </a:p>
        </p:txBody>
      </p:sp>
      <p:sp>
        <p:nvSpPr>
          <p:cNvPr id="12" name="Arrow: Right 11">
            <a:extLst>
              <a:ext uri="{FF2B5EF4-FFF2-40B4-BE49-F238E27FC236}">
                <a16:creationId xmlns:a16="http://schemas.microsoft.com/office/drawing/2014/main" id="{D8007F4D-1FC1-4960-AD26-7DB4836D9B8D}"/>
              </a:ext>
            </a:extLst>
          </p:cNvPr>
          <p:cNvSpPr/>
          <p:nvPr/>
        </p:nvSpPr>
        <p:spPr>
          <a:xfrm>
            <a:off x="4761344" y="5308749"/>
            <a:ext cx="875976" cy="4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247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09EA0F-606B-4616-B2D1-7B048D6B0C6B}"/>
              </a:ext>
            </a:extLst>
          </p:cNvPr>
          <p:cNvSpPr>
            <a:spLocks noGrp="1"/>
          </p:cNvSpPr>
          <p:nvPr>
            <p:ph sz="quarter" idx="13"/>
          </p:nvPr>
        </p:nvSpPr>
        <p:spPr>
          <a:xfrm>
            <a:off x="548640" y="1438183"/>
            <a:ext cx="10687175" cy="4761449"/>
          </a:xfrm>
        </p:spPr>
        <p:txBody>
          <a:bodyPr/>
          <a:lstStyle/>
          <a:p>
            <a:r>
              <a:rPr lang="en-US" sz="2000" b="0" i="0" dirty="0">
                <a:solidFill>
                  <a:schemeClr val="tx2"/>
                </a:solidFill>
                <a:effectLst/>
                <a:latin typeface="Calibri" panose="020F0502020204030204" pitchFamily="34" charset="0"/>
                <a:cs typeface="Calibri" panose="020F0502020204030204" pitchFamily="34" charset="0"/>
              </a:rPr>
              <a:t>DDL trigger is gets executed automatically whenever DDL (Create, Alter, Drop events occurs. </a:t>
            </a:r>
          </a:p>
          <a:p>
            <a:r>
              <a:rPr lang="en-US" sz="2000" b="0" i="0" dirty="0">
                <a:solidFill>
                  <a:schemeClr val="tx2"/>
                </a:solidFill>
                <a:effectLst/>
                <a:latin typeface="Calibri" panose="020F0502020204030204" pitchFamily="34" charset="0"/>
                <a:cs typeface="Calibri" panose="020F0502020204030204" pitchFamily="34" charset="0"/>
              </a:rPr>
              <a:t>DDL triggers are mostly used for recording the list of DDL events that have been performed on the database in order to ensure its integrity or to prevent changes in the database.</a:t>
            </a:r>
          </a:p>
          <a:p>
            <a:r>
              <a:rPr lang="en-US" sz="2000" b="0" i="0" dirty="0">
                <a:solidFill>
                  <a:schemeClr val="tx2"/>
                </a:solidFill>
                <a:effectLst/>
                <a:latin typeface="Calibri" panose="020F0502020204030204" pitchFamily="34" charset="0"/>
                <a:cs typeface="Calibri" panose="020F0502020204030204" pitchFamily="34" charset="0"/>
              </a:rPr>
              <a:t>DDL trigger fires only </a:t>
            </a:r>
            <a:r>
              <a:rPr lang="en-US" sz="2000" b="1" i="0" dirty="0">
                <a:solidFill>
                  <a:schemeClr val="tx2"/>
                </a:solidFill>
                <a:effectLst/>
                <a:latin typeface="Calibri" panose="020F0502020204030204" pitchFamily="34" charset="0"/>
                <a:cs typeface="Calibri" panose="020F0502020204030204" pitchFamily="34" charset="0"/>
              </a:rPr>
              <a:t>after the events </a:t>
            </a:r>
            <a:r>
              <a:rPr lang="en-US" sz="2000" b="0" i="0" dirty="0">
                <a:solidFill>
                  <a:schemeClr val="tx2"/>
                </a:solidFill>
                <a:effectLst/>
                <a:latin typeface="Calibri" panose="020F0502020204030204" pitchFamily="34" charset="0"/>
                <a:cs typeface="Calibri" panose="020F0502020204030204" pitchFamily="34" charset="0"/>
              </a:rPr>
              <a:t>that fired them are executed successfully. </a:t>
            </a:r>
          </a:p>
          <a:p>
            <a:r>
              <a:rPr lang="en-US" sz="2000" b="0" i="0" dirty="0">
                <a:solidFill>
                  <a:schemeClr val="tx2"/>
                </a:solidFill>
                <a:effectLst/>
                <a:latin typeface="Calibri" panose="020F0502020204030204" pitchFamily="34" charset="0"/>
                <a:cs typeface="Calibri" panose="020F0502020204030204" pitchFamily="34" charset="0"/>
              </a:rPr>
              <a:t>They cannot be used as </a:t>
            </a:r>
            <a:r>
              <a:rPr lang="en-US" sz="2000" b="1" i="0" dirty="0">
                <a:solidFill>
                  <a:schemeClr val="tx2"/>
                </a:solidFill>
                <a:effectLst/>
                <a:latin typeface="Calibri" panose="020F0502020204030204" pitchFamily="34" charset="0"/>
                <a:cs typeface="Calibri" panose="020F0502020204030204" pitchFamily="34" charset="0"/>
              </a:rPr>
              <a:t>Instead of Triggers</a:t>
            </a:r>
          </a:p>
          <a:p>
            <a:r>
              <a:rPr lang="en-US" sz="2000" dirty="0">
                <a:solidFill>
                  <a:schemeClr val="tx2"/>
                </a:solidFill>
                <a:latin typeface="Calibri" panose="020F0502020204030204" pitchFamily="34" charset="0"/>
                <a:cs typeface="Calibri" panose="020F0502020204030204" pitchFamily="34" charset="0"/>
              </a:rPr>
              <a:t>DDL Triggers are </a:t>
            </a:r>
            <a:r>
              <a:rPr lang="en-US" sz="2000" b="0" i="0" dirty="0">
                <a:solidFill>
                  <a:schemeClr val="tx2"/>
                </a:solidFill>
                <a:effectLst/>
                <a:latin typeface="Calibri" panose="020F0502020204030204" pitchFamily="34" charset="0"/>
                <a:cs typeface="Calibri" panose="020F0502020204030204" pitchFamily="34" charset="0"/>
              </a:rPr>
              <a:t>Respond to a change in the database schema.</a:t>
            </a:r>
          </a:p>
          <a:p>
            <a:pPr marL="0" indent="0">
              <a:buNone/>
            </a:pPr>
            <a:r>
              <a:rPr lang="en-US" sz="2000" dirty="0">
                <a:latin typeface="Calibri" panose="020F0502020204030204" pitchFamily="34" charset="0"/>
                <a:cs typeface="Calibri" panose="020F0502020204030204" pitchFamily="34" charset="0"/>
              </a:rPr>
              <a:t>                                                          </a:t>
            </a:r>
            <a:r>
              <a:rPr lang="en-US" sz="2000" dirty="0">
                <a:solidFill>
                  <a:schemeClr val="bg2"/>
                </a:solidFill>
              </a:rPr>
              <a:t>DDL T</a:t>
            </a: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C23001E-B0BA-472E-A78F-2038AA6B6819}"/>
              </a:ext>
            </a:extLst>
          </p:cNvPr>
          <p:cNvSpPr>
            <a:spLocks noGrp="1"/>
          </p:cNvSpPr>
          <p:nvPr>
            <p:ph type="title"/>
          </p:nvPr>
        </p:nvSpPr>
        <p:spPr>
          <a:xfrm>
            <a:off x="548640" y="488561"/>
            <a:ext cx="10687175" cy="496860"/>
          </a:xfrm>
        </p:spPr>
        <p:txBody>
          <a:bodyPr/>
          <a:lstStyle/>
          <a:p>
            <a:r>
              <a:rPr lang="en-US" sz="2800" dirty="0">
                <a:latin typeface="Calibri" panose="020F0502020204030204" pitchFamily="34" charset="0"/>
                <a:cs typeface="Calibri" panose="020F0502020204030204" pitchFamily="34" charset="0"/>
              </a:rPr>
              <a:t>DDL Triggers</a:t>
            </a:r>
          </a:p>
        </p:txBody>
      </p:sp>
      <p:sp>
        <p:nvSpPr>
          <p:cNvPr id="4" name="Date Placeholder 3">
            <a:extLst>
              <a:ext uri="{FF2B5EF4-FFF2-40B4-BE49-F238E27FC236}">
                <a16:creationId xmlns:a16="http://schemas.microsoft.com/office/drawing/2014/main" id="{5C476853-7522-4F56-BEB6-69C59BE2EB9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ABA9696-E446-4EF3-A872-E41E3E3117E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69A421B-CEA9-4B34-820D-BA969C88E545}"/>
              </a:ext>
            </a:extLst>
          </p:cNvPr>
          <p:cNvSpPr>
            <a:spLocks noGrp="1"/>
          </p:cNvSpPr>
          <p:nvPr>
            <p:ph type="sldNum" sz="quarter" idx="16"/>
          </p:nvPr>
        </p:nvSpPr>
        <p:spPr/>
        <p:txBody>
          <a:bodyPr/>
          <a:lstStyle/>
          <a:p>
            <a:fld id="{2533969A-88D7-D043-9145-D433A02B4603}" type="slidenum">
              <a:rPr lang="en-US" smtClean="0"/>
              <a:pPr/>
              <a:t>82</a:t>
            </a:fld>
            <a:endParaRPr lang="en-US" dirty="0"/>
          </a:p>
        </p:txBody>
      </p:sp>
      <p:sp>
        <p:nvSpPr>
          <p:cNvPr id="7" name="Rectangle 6">
            <a:extLst>
              <a:ext uri="{FF2B5EF4-FFF2-40B4-BE49-F238E27FC236}">
                <a16:creationId xmlns:a16="http://schemas.microsoft.com/office/drawing/2014/main" id="{BAF0FB98-BCC9-496F-B50B-B2B797DACB69}"/>
              </a:ext>
            </a:extLst>
          </p:cNvPr>
          <p:cNvSpPr/>
          <p:nvPr/>
        </p:nvSpPr>
        <p:spPr>
          <a:xfrm>
            <a:off x="7244178" y="4589755"/>
            <a:ext cx="3835154" cy="1340527"/>
          </a:xfrm>
          <a:prstGeom prst="rect">
            <a:avLst/>
          </a:prstGeom>
          <a:solidFill>
            <a:schemeClr val="accent2">
              <a:lumMod val="60000"/>
              <a:lumOff val="40000"/>
            </a:schemeClr>
          </a:solidFill>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dirty="0">
                <a:solidFill>
                  <a:schemeClr val="bg2"/>
                </a:solidFill>
                <a:latin typeface="Calibri" panose="020F0502020204030204" pitchFamily="34" charset="0"/>
                <a:cs typeface="Calibri" panose="020F0502020204030204" pitchFamily="34" charset="0"/>
              </a:rPr>
              <a:t>CREATE TRIGGER </a:t>
            </a:r>
            <a:r>
              <a:rPr lang="en-US" dirty="0" err="1">
                <a:solidFill>
                  <a:schemeClr val="bg2"/>
                </a:solidFill>
                <a:latin typeface="Calibri" panose="020F0502020204030204" pitchFamily="34" charset="0"/>
                <a:cs typeface="Calibri" panose="020F0502020204030204" pitchFamily="34" charset="0"/>
              </a:rPr>
              <a:t>trigger_name</a:t>
            </a:r>
            <a:endParaRPr lang="en-US" dirty="0">
              <a:solidFill>
                <a:schemeClr val="bg2"/>
              </a:solidFill>
              <a:latin typeface="Calibri" panose="020F0502020204030204" pitchFamily="34" charset="0"/>
              <a:cs typeface="Calibri" panose="020F0502020204030204" pitchFamily="34" charset="0"/>
            </a:endParaRPr>
          </a:p>
          <a:p>
            <a:r>
              <a:rPr lang="en-US" dirty="0">
                <a:solidFill>
                  <a:schemeClr val="bg2"/>
                </a:solidFill>
                <a:latin typeface="Calibri" panose="020F0502020204030204" pitchFamily="34" charset="0"/>
                <a:cs typeface="Calibri" panose="020F0502020204030204" pitchFamily="34" charset="0"/>
              </a:rPr>
              <a:t>ON { DATABASE |  ALL SERVER}</a:t>
            </a:r>
          </a:p>
          <a:p>
            <a:r>
              <a:rPr lang="en-US" dirty="0">
                <a:solidFill>
                  <a:schemeClr val="bg2"/>
                </a:solidFill>
                <a:latin typeface="Calibri" panose="020F0502020204030204" pitchFamily="34" charset="0"/>
                <a:cs typeface="Calibri" panose="020F0502020204030204" pitchFamily="34" charset="0"/>
              </a:rPr>
              <a:t>[WITH </a:t>
            </a:r>
            <a:r>
              <a:rPr lang="en-US" dirty="0" err="1">
                <a:solidFill>
                  <a:schemeClr val="bg2"/>
                </a:solidFill>
                <a:latin typeface="Calibri" panose="020F0502020204030204" pitchFamily="34" charset="0"/>
                <a:cs typeface="Calibri" panose="020F0502020204030204" pitchFamily="34" charset="0"/>
              </a:rPr>
              <a:t>ddl_trigger_option</a:t>
            </a:r>
            <a:r>
              <a:rPr lang="en-US" dirty="0">
                <a:solidFill>
                  <a:schemeClr val="bg2"/>
                </a:solidFill>
                <a:latin typeface="Calibri" panose="020F0502020204030204" pitchFamily="34" charset="0"/>
                <a:cs typeface="Calibri" panose="020F0502020204030204" pitchFamily="34" charset="0"/>
              </a:rPr>
              <a:t>]</a:t>
            </a:r>
          </a:p>
          <a:p>
            <a:r>
              <a:rPr lang="en-US" dirty="0">
                <a:solidFill>
                  <a:schemeClr val="bg2"/>
                </a:solidFill>
                <a:latin typeface="Calibri" panose="020F0502020204030204" pitchFamily="34" charset="0"/>
                <a:cs typeface="Calibri" panose="020F0502020204030204" pitchFamily="34" charset="0"/>
              </a:rPr>
              <a:t>FOR {</a:t>
            </a:r>
            <a:r>
              <a:rPr lang="en-US" dirty="0" err="1">
                <a:solidFill>
                  <a:schemeClr val="bg2"/>
                </a:solidFill>
                <a:latin typeface="Calibri" panose="020F0502020204030204" pitchFamily="34" charset="0"/>
                <a:cs typeface="Calibri" panose="020F0502020204030204" pitchFamily="34" charset="0"/>
              </a:rPr>
              <a:t>event_type</a:t>
            </a:r>
            <a:r>
              <a:rPr lang="en-US" dirty="0">
                <a:solidFill>
                  <a:schemeClr val="bg2"/>
                </a:solidFill>
                <a:latin typeface="Calibri" panose="020F0502020204030204" pitchFamily="34" charset="0"/>
                <a:cs typeface="Calibri" panose="020F0502020204030204" pitchFamily="34" charset="0"/>
              </a:rPr>
              <a:t> | </a:t>
            </a:r>
            <a:r>
              <a:rPr lang="en-US" dirty="0" err="1">
                <a:solidFill>
                  <a:schemeClr val="bg2"/>
                </a:solidFill>
                <a:latin typeface="Calibri" panose="020F0502020204030204" pitchFamily="34" charset="0"/>
                <a:cs typeface="Calibri" panose="020F0502020204030204" pitchFamily="34" charset="0"/>
              </a:rPr>
              <a:t>event_group</a:t>
            </a:r>
            <a:r>
              <a:rPr lang="en-US" dirty="0">
                <a:solidFill>
                  <a:schemeClr val="bg2"/>
                </a:solidFill>
                <a:latin typeface="Calibri" panose="020F0502020204030204" pitchFamily="34" charset="0"/>
                <a:cs typeface="Calibri" panose="020F0502020204030204" pitchFamily="34" charset="0"/>
              </a:rPr>
              <a:t> }</a:t>
            </a:r>
          </a:p>
          <a:p>
            <a:r>
              <a:rPr lang="en-US" dirty="0">
                <a:solidFill>
                  <a:schemeClr val="bg2"/>
                </a:solidFill>
                <a:latin typeface="Calibri" panose="020F0502020204030204" pitchFamily="34" charset="0"/>
                <a:cs typeface="Calibri" panose="020F0502020204030204" pitchFamily="34" charset="0"/>
              </a:rPr>
              <a:t>AS {</a:t>
            </a:r>
            <a:r>
              <a:rPr lang="en-US" dirty="0" err="1">
                <a:solidFill>
                  <a:schemeClr val="bg2"/>
                </a:solidFill>
                <a:latin typeface="Calibri" panose="020F0502020204030204" pitchFamily="34" charset="0"/>
                <a:cs typeface="Calibri" panose="020F0502020204030204" pitchFamily="34" charset="0"/>
              </a:rPr>
              <a:t>sql_statement</a:t>
            </a:r>
            <a:r>
              <a:rPr lang="en-US" dirty="0">
                <a:solidFill>
                  <a:schemeClr val="bg2"/>
                </a:solidFill>
                <a:latin typeface="Calibri" panose="020F0502020204030204" pitchFamily="34" charset="0"/>
                <a:cs typeface="Calibri" panose="020F0502020204030204" pitchFamily="34" charset="0"/>
              </a:rPr>
              <a:t>}</a:t>
            </a:r>
          </a:p>
        </p:txBody>
      </p:sp>
      <p:sp>
        <p:nvSpPr>
          <p:cNvPr id="8" name="Arrow: Right 7">
            <a:extLst>
              <a:ext uri="{FF2B5EF4-FFF2-40B4-BE49-F238E27FC236}">
                <a16:creationId xmlns:a16="http://schemas.microsoft.com/office/drawing/2014/main" id="{4252E30F-16B5-41A8-92E7-7D3F175027D1}"/>
              </a:ext>
            </a:extLst>
          </p:cNvPr>
          <p:cNvSpPr/>
          <p:nvPr/>
        </p:nvSpPr>
        <p:spPr>
          <a:xfrm>
            <a:off x="3346882" y="4873841"/>
            <a:ext cx="3533312" cy="54597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 for DDL Triggers</a:t>
            </a:r>
          </a:p>
        </p:txBody>
      </p:sp>
    </p:spTree>
    <p:extLst>
      <p:ext uri="{BB962C8B-B14F-4D97-AF65-F5344CB8AC3E}">
        <p14:creationId xmlns:p14="http://schemas.microsoft.com/office/powerpoint/2010/main" val="3498200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6537D0-8DBF-4E19-A168-412830466094}"/>
              </a:ext>
            </a:extLst>
          </p:cNvPr>
          <p:cNvSpPr>
            <a:spLocks noGrp="1"/>
          </p:cNvSpPr>
          <p:nvPr>
            <p:ph sz="quarter" idx="13"/>
          </p:nvPr>
        </p:nvSpPr>
        <p:spPr>
          <a:xfrm>
            <a:off x="548640" y="1331650"/>
            <a:ext cx="10687175" cy="4867982"/>
          </a:xfrm>
        </p:spPr>
        <p:txBody>
          <a:bodyPr/>
          <a:lstStyle/>
          <a:p>
            <a:r>
              <a:rPr lang="en-US" sz="2000" b="0" i="0" dirty="0">
                <a:solidFill>
                  <a:schemeClr val="tx2"/>
                </a:solidFill>
                <a:effectLst/>
                <a:latin typeface="Calibri" panose="020F0502020204030204" pitchFamily="34" charset="0"/>
                <a:cs typeface="Calibri" panose="020F0502020204030204" pitchFamily="34" charset="0"/>
              </a:rPr>
              <a:t>Logon trigger is a stored procedure in SQL that gets executed automatically whenever a logon event occurs but before the beginning of a user session.</a:t>
            </a:r>
          </a:p>
          <a:p>
            <a:r>
              <a:rPr lang="en-US" sz="2000" b="0" i="0" dirty="0">
                <a:solidFill>
                  <a:schemeClr val="tx2"/>
                </a:solidFill>
                <a:effectLst/>
                <a:latin typeface="Calibri" panose="020F0502020204030204" pitchFamily="34" charset="0"/>
                <a:cs typeface="Calibri" panose="020F0502020204030204" pitchFamily="34" charset="0"/>
              </a:rPr>
              <a:t>We can define more than one LOGON trigger on a server.</a:t>
            </a:r>
            <a:endParaRPr lang="en-US" sz="2000" dirty="0">
              <a:solidFill>
                <a:schemeClr val="tx2"/>
              </a:solidFill>
              <a:latin typeface="Calibri" panose="020F0502020204030204" pitchFamily="34" charset="0"/>
              <a:cs typeface="Calibri" panose="020F0502020204030204" pitchFamily="34" charset="0"/>
            </a:endParaRPr>
          </a:p>
          <a:p>
            <a:r>
              <a:rPr lang="en-US" sz="2000" b="0" i="0" dirty="0">
                <a:solidFill>
                  <a:schemeClr val="tx2"/>
                </a:solidFill>
                <a:effectLst/>
                <a:latin typeface="Calibri" panose="020F0502020204030204" pitchFamily="34" charset="0"/>
                <a:cs typeface="Calibri" panose="020F0502020204030204" pitchFamily="34" charset="0"/>
              </a:rPr>
              <a:t>A LOGON trigger can be used in controlling server sessions by tracking login activity, restricting logins to the SQL Server, or limiting the number of sessions for a particular login.</a:t>
            </a:r>
          </a:p>
          <a:p>
            <a:r>
              <a:rPr lang="en-US" sz="2000" b="0" i="0" dirty="0">
                <a:solidFill>
                  <a:schemeClr val="tx2"/>
                </a:solidFill>
                <a:effectLst/>
                <a:latin typeface="Calibri" panose="020F0502020204030204" pitchFamily="34" charset="0"/>
                <a:cs typeface="Calibri" panose="020F0502020204030204" pitchFamily="34" charset="0"/>
              </a:rPr>
              <a:t>These triggers are created to prevent unauthorized access to the database and hence enhance its security.</a:t>
            </a:r>
            <a:endParaRPr lang="en-US" sz="2000" dirty="0">
              <a:solidFill>
                <a:schemeClr val="tx2"/>
              </a:solidFill>
              <a:latin typeface="Calibri" panose="020F0502020204030204" pitchFamily="34" charset="0"/>
              <a:cs typeface="Calibri" panose="020F0502020204030204" pitchFamily="34" charset="0"/>
            </a:endParaRPr>
          </a:p>
          <a:p>
            <a:pPr marL="0" indent="0">
              <a:buNone/>
            </a:pPr>
            <a:r>
              <a:rPr lang="en-US" sz="1400" dirty="0">
                <a:solidFill>
                  <a:srgbClr val="181717"/>
                </a:solidFill>
                <a:latin typeface="Verdana" panose="020B0604030504040204" pitchFamily="34" charset="0"/>
              </a:rPr>
              <a:t>                                                                                </a:t>
            </a:r>
            <a:endParaRPr lang="en-US" sz="2000" dirty="0"/>
          </a:p>
        </p:txBody>
      </p:sp>
      <p:sp>
        <p:nvSpPr>
          <p:cNvPr id="3" name="Title 2">
            <a:extLst>
              <a:ext uri="{FF2B5EF4-FFF2-40B4-BE49-F238E27FC236}">
                <a16:creationId xmlns:a16="http://schemas.microsoft.com/office/drawing/2014/main" id="{DBDA09B1-FD00-4625-BEC7-B71A78484FFB}"/>
              </a:ext>
            </a:extLst>
          </p:cNvPr>
          <p:cNvSpPr>
            <a:spLocks noGrp="1"/>
          </p:cNvSpPr>
          <p:nvPr>
            <p:ph type="title"/>
          </p:nvPr>
        </p:nvSpPr>
        <p:spPr>
          <a:xfrm>
            <a:off x="548640" y="488561"/>
            <a:ext cx="10687175" cy="448033"/>
          </a:xfrm>
        </p:spPr>
        <p:txBody>
          <a:bodyPr/>
          <a:lstStyle/>
          <a:p>
            <a:r>
              <a:rPr lang="en-US" b="1" i="0" dirty="0">
                <a:solidFill>
                  <a:srgbClr val="012C74"/>
                </a:solidFill>
                <a:effectLst/>
                <a:latin typeface="Nunito Sans" pitchFamily="2" charset="0"/>
              </a:rPr>
              <a:t>Logon Triggers</a:t>
            </a:r>
            <a:br>
              <a:rPr lang="en-US" b="1" i="0" dirty="0">
                <a:solidFill>
                  <a:srgbClr val="1375B0"/>
                </a:solidFill>
                <a:effectLst/>
                <a:latin typeface="Nunito Sans" pitchFamily="2" charset="0"/>
              </a:rPr>
            </a:br>
            <a:endParaRPr lang="en-US" dirty="0"/>
          </a:p>
        </p:txBody>
      </p:sp>
      <p:sp>
        <p:nvSpPr>
          <p:cNvPr id="4" name="Date Placeholder 3">
            <a:extLst>
              <a:ext uri="{FF2B5EF4-FFF2-40B4-BE49-F238E27FC236}">
                <a16:creationId xmlns:a16="http://schemas.microsoft.com/office/drawing/2014/main" id="{3CE81A5F-C1E8-4554-88A8-073FD6DA4FF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040E973-2FFA-4B50-93F0-2B48CE7A6DA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647551BA-8D70-4967-A15F-AC269E097635}"/>
              </a:ext>
            </a:extLst>
          </p:cNvPr>
          <p:cNvSpPr>
            <a:spLocks noGrp="1"/>
          </p:cNvSpPr>
          <p:nvPr>
            <p:ph type="sldNum" sz="quarter" idx="16"/>
          </p:nvPr>
        </p:nvSpPr>
        <p:spPr/>
        <p:txBody>
          <a:bodyPr/>
          <a:lstStyle/>
          <a:p>
            <a:fld id="{2533969A-88D7-D043-9145-D433A02B4603}" type="slidenum">
              <a:rPr lang="en-US" smtClean="0"/>
              <a:pPr/>
              <a:t>83</a:t>
            </a:fld>
            <a:endParaRPr lang="en-US" dirty="0"/>
          </a:p>
        </p:txBody>
      </p:sp>
      <p:sp>
        <p:nvSpPr>
          <p:cNvPr id="7" name="Rectangle 6">
            <a:extLst>
              <a:ext uri="{FF2B5EF4-FFF2-40B4-BE49-F238E27FC236}">
                <a16:creationId xmlns:a16="http://schemas.microsoft.com/office/drawing/2014/main" id="{E3B6AA7A-8174-410C-88E5-CABAE78281BD}"/>
              </a:ext>
            </a:extLst>
          </p:cNvPr>
          <p:cNvSpPr/>
          <p:nvPr/>
        </p:nvSpPr>
        <p:spPr>
          <a:xfrm>
            <a:off x="5974672" y="3994951"/>
            <a:ext cx="4900474" cy="1926455"/>
          </a:xfrm>
          <a:prstGeom prst="rect">
            <a:avLst/>
          </a:prstGeom>
          <a:ln>
            <a:solidFill>
              <a:schemeClr val="accent1">
                <a:lumMod val="60000"/>
                <a:lumOff val="40000"/>
              </a:schemeClr>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CREATE [ OR ALTER ] TRIGGER </a:t>
            </a:r>
            <a:r>
              <a:rPr lang="en-US" dirty="0" err="1">
                <a:solidFill>
                  <a:schemeClr val="bg2"/>
                </a:solidFill>
              </a:rPr>
              <a:t>trigger_name</a:t>
            </a:r>
            <a:endParaRPr lang="en-US" dirty="0">
              <a:solidFill>
                <a:schemeClr val="bg2"/>
              </a:solidFill>
            </a:endParaRPr>
          </a:p>
          <a:p>
            <a:r>
              <a:rPr lang="en-US" dirty="0">
                <a:solidFill>
                  <a:schemeClr val="bg2"/>
                </a:solidFill>
              </a:rPr>
              <a:t>ON ALL SERVER</a:t>
            </a:r>
          </a:p>
          <a:p>
            <a:r>
              <a:rPr lang="en-US" dirty="0">
                <a:solidFill>
                  <a:schemeClr val="bg2"/>
                </a:solidFill>
              </a:rPr>
              <a:t>WITH </a:t>
            </a:r>
            <a:r>
              <a:rPr lang="en-US" dirty="0" err="1">
                <a:solidFill>
                  <a:schemeClr val="bg2"/>
                </a:solidFill>
              </a:rPr>
              <a:t>logon_trigger_options</a:t>
            </a:r>
            <a:endParaRPr lang="en-US" dirty="0">
              <a:solidFill>
                <a:schemeClr val="bg2"/>
              </a:solidFill>
            </a:endParaRPr>
          </a:p>
          <a:p>
            <a:r>
              <a:rPr lang="en-US" dirty="0">
                <a:solidFill>
                  <a:schemeClr val="bg2"/>
                </a:solidFill>
              </a:rPr>
              <a:t>{FOR | AFTER} LOGON</a:t>
            </a:r>
          </a:p>
          <a:p>
            <a:r>
              <a:rPr lang="en-US" dirty="0">
                <a:solidFill>
                  <a:schemeClr val="bg2"/>
                </a:solidFill>
              </a:rPr>
              <a:t>AS</a:t>
            </a:r>
          </a:p>
          <a:p>
            <a:r>
              <a:rPr lang="en-US" dirty="0" err="1">
                <a:solidFill>
                  <a:schemeClr val="bg2"/>
                </a:solidFill>
              </a:rPr>
              <a:t>Trigger_body</a:t>
            </a:r>
            <a:endParaRPr lang="en-US" dirty="0">
              <a:solidFill>
                <a:schemeClr val="bg2"/>
              </a:solidFill>
            </a:endParaRPr>
          </a:p>
        </p:txBody>
      </p:sp>
      <p:sp>
        <p:nvSpPr>
          <p:cNvPr id="8" name="Arrow: Right 7">
            <a:extLst>
              <a:ext uri="{FF2B5EF4-FFF2-40B4-BE49-F238E27FC236}">
                <a16:creationId xmlns:a16="http://schemas.microsoft.com/office/drawing/2014/main" id="{220ECDE8-E931-468A-8943-25CD8CAD645D}"/>
              </a:ext>
            </a:extLst>
          </p:cNvPr>
          <p:cNvSpPr/>
          <p:nvPr/>
        </p:nvSpPr>
        <p:spPr>
          <a:xfrm>
            <a:off x="2823099" y="4572000"/>
            <a:ext cx="3018408" cy="56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Syntax for Logon Triggers</a:t>
            </a:r>
          </a:p>
        </p:txBody>
      </p:sp>
    </p:spTree>
    <p:extLst>
      <p:ext uri="{BB962C8B-B14F-4D97-AF65-F5344CB8AC3E}">
        <p14:creationId xmlns:p14="http://schemas.microsoft.com/office/powerpoint/2010/main" val="3265745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4AEC41-976D-4136-BEEF-35EA186CF00F}"/>
              </a:ext>
            </a:extLst>
          </p:cNvPr>
          <p:cNvSpPr>
            <a:spLocks noGrp="1"/>
          </p:cNvSpPr>
          <p:nvPr>
            <p:ph sz="quarter" idx="13"/>
          </p:nvPr>
        </p:nvSpPr>
        <p:spPr>
          <a:xfrm>
            <a:off x="548640" y="1998060"/>
            <a:ext cx="10687175" cy="4201571"/>
          </a:xfrm>
        </p:spPr>
        <p:txBody>
          <a:bodyPr/>
          <a:lstStyle/>
          <a:p>
            <a:r>
              <a:rPr lang="en-US" sz="2000" b="0" i="0" dirty="0">
                <a:solidFill>
                  <a:srgbClr val="181717"/>
                </a:solidFill>
                <a:effectLst/>
                <a:latin typeface="Calibri" panose="020F0502020204030204" pitchFamily="34" charset="0"/>
                <a:cs typeface="Calibri" panose="020F0502020204030204" pitchFamily="34" charset="0"/>
              </a:rPr>
              <a:t>Triggers when created in SQL Server are enabled by default. You can disable a trigger temporarily using the DISABLE TRIGGER statement</a:t>
            </a:r>
          </a:p>
          <a:p>
            <a:r>
              <a:rPr lang="en-US" sz="2000" b="0" i="0" dirty="0">
                <a:solidFill>
                  <a:srgbClr val="181717"/>
                </a:solidFill>
                <a:effectLst/>
                <a:latin typeface="Calibri" panose="020F0502020204030204" pitchFamily="34" charset="0"/>
                <a:cs typeface="Calibri" panose="020F0502020204030204" pitchFamily="34" charset="0"/>
              </a:rPr>
              <a:t>Disable trigger does not delete the trigger. The trigger exists in the current database but it doesn't fire.</a:t>
            </a:r>
          </a:p>
          <a:p>
            <a:pPr marL="0" indent="0">
              <a:buNone/>
            </a:pPr>
            <a:endParaRPr lang="en-US" sz="2000" dirty="0"/>
          </a:p>
          <a:p>
            <a:pPr>
              <a:spcBef>
                <a:spcPts val="0"/>
              </a:spcBef>
              <a:spcAft>
                <a:spcPts val="600"/>
              </a:spcAft>
            </a:pPr>
            <a:r>
              <a:rPr lang="en-US" sz="2000" b="0" i="0" dirty="0">
                <a:solidFill>
                  <a:srgbClr val="181717"/>
                </a:solidFill>
                <a:effectLst/>
                <a:latin typeface="Calibri" panose="020F0502020204030204" pitchFamily="34" charset="0"/>
                <a:cs typeface="Calibri" panose="020F0502020204030204" pitchFamily="34" charset="0"/>
              </a:rPr>
              <a:t>Enable trigger reactivates the disabled trigger. Use the ENABLE TRIGGER statement to enable a trigger to fire when an event occurs</a:t>
            </a:r>
            <a:r>
              <a:rPr lang="en-US" sz="2400" b="0" i="0" dirty="0">
                <a:solidFill>
                  <a:srgbClr val="181717"/>
                </a:solidFill>
                <a:effectLst/>
                <a:latin typeface="Calibri" panose="020F0502020204030204" pitchFamily="34" charset="0"/>
                <a:cs typeface="Calibri" panose="020F0502020204030204" pitchFamily="34" charset="0"/>
              </a:rPr>
              <a:t>.</a:t>
            </a:r>
          </a:p>
          <a:p>
            <a:pPr marL="0" indent="0">
              <a:buNone/>
            </a:pPr>
            <a:endParaRPr lang="en-US" sz="2000"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5AD2DC1F-A7BC-4E4C-B8EC-BAFE3C69862F}"/>
              </a:ext>
            </a:extLst>
          </p:cNvPr>
          <p:cNvSpPr>
            <a:spLocks noGrp="1"/>
          </p:cNvSpPr>
          <p:nvPr>
            <p:ph type="title"/>
          </p:nvPr>
        </p:nvSpPr>
        <p:spPr>
          <a:xfrm>
            <a:off x="548640" y="488561"/>
            <a:ext cx="10687175" cy="576759"/>
          </a:xfrm>
        </p:spPr>
        <p:txBody>
          <a:bodyPr/>
          <a:lstStyle/>
          <a:p>
            <a:r>
              <a:rPr lang="en-US" sz="2800" i="0" dirty="0">
                <a:solidFill>
                  <a:srgbClr val="022D75"/>
                </a:solidFill>
                <a:effectLst/>
                <a:latin typeface="Calibri" panose="020F0502020204030204" pitchFamily="34" charset="0"/>
                <a:cs typeface="Calibri" panose="020F0502020204030204" pitchFamily="34" charset="0"/>
              </a:rPr>
              <a:t>Enable or Disable Triggers in SQL Server</a:t>
            </a:r>
            <a:br>
              <a:rPr lang="en-US" b="0" i="0" dirty="0">
                <a:solidFill>
                  <a:srgbClr val="181717"/>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6192DC16-D4EB-4388-84B9-4601AACB7DA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57283BB-3962-449B-A174-E142C2879B1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0E26346-90D7-40DB-8A2A-F2C6BFB3B3A7}"/>
              </a:ext>
            </a:extLst>
          </p:cNvPr>
          <p:cNvSpPr>
            <a:spLocks noGrp="1"/>
          </p:cNvSpPr>
          <p:nvPr>
            <p:ph type="sldNum" sz="quarter" idx="16"/>
          </p:nvPr>
        </p:nvSpPr>
        <p:spPr/>
        <p:txBody>
          <a:bodyPr/>
          <a:lstStyle/>
          <a:p>
            <a:fld id="{2533969A-88D7-D043-9145-D433A02B4603}" type="slidenum">
              <a:rPr lang="en-US" smtClean="0"/>
              <a:pPr/>
              <a:t>84</a:t>
            </a:fld>
            <a:endParaRPr lang="en-US" dirty="0"/>
          </a:p>
        </p:txBody>
      </p:sp>
      <p:sp>
        <p:nvSpPr>
          <p:cNvPr id="10" name="Rectangle 9">
            <a:extLst>
              <a:ext uri="{FF2B5EF4-FFF2-40B4-BE49-F238E27FC236}">
                <a16:creationId xmlns:a16="http://schemas.microsoft.com/office/drawing/2014/main" id="{992A5750-C227-49E3-B439-44DCC944742B}"/>
              </a:ext>
            </a:extLst>
          </p:cNvPr>
          <p:cNvSpPr/>
          <p:nvPr/>
        </p:nvSpPr>
        <p:spPr>
          <a:xfrm>
            <a:off x="807868" y="3428999"/>
            <a:ext cx="9774316" cy="44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DISABLE TRIGGER [</a:t>
            </a:r>
            <a:r>
              <a:rPr lang="en-US" dirty="0" err="1">
                <a:solidFill>
                  <a:schemeClr val="bg2"/>
                </a:solidFill>
              </a:rPr>
              <a:t>schema_name</a:t>
            </a:r>
            <a:r>
              <a:rPr lang="en-US" dirty="0">
                <a:solidFill>
                  <a:schemeClr val="bg2"/>
                </a:solidFill>
              </a:rPr>
              <a:t>.][</a:t>
            </a:r>
            <a:r>
              <a:rPr lang="en-US" dirty="0" err="1">
                <a:solidFill>
                  <a:schemeClr val="bg2"/>
                </a:solidFill>
              </a:rPr>
              <a:t>trigger_name</a:t>
            </a:r>
            <a:r>
              <a:rPr lang="en-US" dirty="0">
                <a:solidFill>
                  <a:schemeClr val="bg2"/>
                </a:solidFill>
              </a:rPr>
              <a:t>] ON [</a:t>
            </a:r>
            <a:r>
              <a:rPr lang="en-US" dirty="0" err="1">
                <a:solidFill>
                  <a:schemeClr val="bg2"/>
                </a:solidFill>
              </a:rPr>
              <a:t>object_name</a:t>
            </a:r>
            <a:r>
              <a:rPr lang="en-US" dirty="0">
                <a:solidFill>
                  <a:schemeClr val="bg2"/>
                </a:solidFill>
              </a:rPr>
              <a:t> | DATABASE | ALL SERVER]</a:t>
            </a:r>
          </a:p>
        </p:txBody>
      </p:sp>
      <p:sp>
        <p:nvSpPr>
          <p:cNvPr id="11" name="Rectangle 10">
            <a:extLst>
              <a:ext uri="{FF2B5EF4-FFF2-40B4-BE49-F238E27FC236}">
                <a16:creationId xmlns:a16="http://schemas.microsoft.com/office/drawing/2014/main" id="{CB5BCEED-0DE7-4F18-8D90-38631A72EA8A}"/>
              </a:ext>
            </a:extLst>
          </p:cNvPr>
          <p:cNvSpPr/>
          <p:nvPr/>
        </p:nvSpPr>
        <p:spPr>
          <a:xfrm>
            <a:off x="807868" y="4891596"/>
            <a:ext cx="9774316" cy="541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ENABLE TRIGGER [</a:t>
            </a:r>
            <a:r>
              <a:rPr lang="en-US" dirty="0" err="1">
                <a:solidFill>
                  <a:schemeClr val="bg2"/>
                </a:solidFill>
              </a:rPr>
              <a:t>schema_name</a:t>
            </a:r>
            <a:r>
              <a:rPr lang="en-US" dirty="0">
                <a:solidFill>
                  <a:schemeClr val="bg2"/>
                </a:solidFill>
              </a:rPr>
              <a:t>.][</a:t>
            </a:r>
            <a:r>
              <a:rPr lang="en-US" dirty="0" err="1">
                <a:solidFill>
                  <a:schemeClr val="bg2"/>
                </a:solidFill>
              </a:rPr>
              <a:t>trigger_name</a:t>
            </a:r>
            <a:r>
              <a:rPr lang="en-US" dirty="0">
                <a:solidFill>
                  <a:schemeClr val="bg2"/>
                </a:solidFill>
              </a:rPr>
              <a:t>] ON [</a:t>
            </a:r>
            <a:r>
              <a:rPr lang="en-US" dirty="0" err="1">
                <a:solidFill>
                  <a:schemeClr val="bg2"/>
                </a:solidFill>
              </a:rPr>
              <a:t>object_name</a:t>
            </a:r>
            <a:r>
              <a:rPr lang="en-US" dirty="0">
                <a:solidFill>
                  <a:schemeClr val="bg2"/>
                </a:solidFill>
              </a:rPr>
              <a:t> | DATABASE | ALL SERVER]</a:t>
            </a:r>
          </a:p>
        </p:txBody>
      </p:sp>
    </p:spTree>
    <p:extLst>
      <p:ext uri="{BB962C8B-B14F-4D97-AF65-F5344CB8AC3E}">
        <p14:creationId xmlns:p14="http://schemas.microsoft.com/office/powerpoint/2010/main" val="27509035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210484-E876-4DDB-B8F4-C41E1CDD6382}"/>
              </a:ext>
            </a:extLst>
          </p:cNvPr>
          <p:cNvSpPr>
            <a:spLocks noGrp="1"/>
          </p:cNvSpPr>
          <p:nvPr>
            <p:ph sz="quarter" idx="13"/>
          </p:nvPr>
        </p:nvSpPr>
        <p:spPr>
          <a:xfrm>
            <a:off x="548640" y="1198486"/>
            <a:ext cx="10687175" cy="4758432"/>
          </a:xfrm>
        </p:spPr>
        <p:txBody>
          <a:bodyPr/>
          <a:lstStyle/>
          <a:p>
            <a:r>
              <a:rPr lang="en-US" sz="2000" b="0" i="0" dirty="0">
                <a:solidFill>
                  <a:srgbClr val="181717"/>
                </a:solidFill>
                <a:effectLst/>
                <a:latin typeface="Calibri" panose="020F0502020204030204" pitchFamily="34" charset="0"/>
                <a:cs typeface="Calibri" panose="020F0502020204030204" pitchFamily="34" charset="0"/>
              </a:rPr>
              <a:t>The ALTER TRIGGER statement is used to modify the definition of an existing trigger without altering the permissions or dependencies.</a:t>
            </a:r>
          </a:p>
          <a:p>
            <a:endParaRPr lang="en-US" sz="2000" dirty="0">
              <a:solidFill>
                <a:srgbClr val="181717"/>
              </a:solidFill>
              <a:latin typeface="Calibri" panose="020F0502020204030204" pitchFamily="34" charset="0"/>
              <a:cs typeface="Calibri" panose="020F0502020204030204" pitchFamily="34" charset="0"/>
            </a:endParaRPr>
          </a:p>
          <a:p>
            <a:endParaRPr lang="en-US" sz="2000" b="0" i="0" dirty="0">
              <a:solidFill>
                <a:srgbClr val="181717"/>
              </a:solidFill>
              <a:effectLst/>
              <a:latin typeface="Calibri" panose="020F0502020204030204" pitchFamily="34" charset="0"/>
              <a:cs typeface="Calibri" panose="020F0502020204030204" pitchFamily="34" charset="0"/>
            </a:endParaRPr>
          </a:p>
          <a:p>
            <a:endParaRPr lang="en-US" sz="2000" dirty="0">
              <a:solidFill>
                <a:srgbClr val="181717"/>
              </a:solidFill>
              <a:latin typeface="Calibri" panose="020F0502020204030204" pitchFamily="34" charset="0"/>
              <a:cs typeface="Calibri" panose="020F0502020204030204" pitchFamily="34" charset="0"/>
            </a:endParaRPr>
          </a:p>
          <a:p>
            <a:pPr marL="0" indent="0">
              <a:buNone/>
            </a:pPr>
            <a:endParaRPr lang="en-US" sz="2000" dirty="0">
              <a:solidFill>
                <a:srgbClr val="181717"/>
              </a:solidFill>
              <a:latin typeface="Calibri" panose="020F0502020204030204" pitchFamily="34" charset="0"/>
              <a:cs typeface="Calibri" panose="020F0502020204030204" pitchFamily="34" charset="0"/>
            </a:endParaRPr>
          </a:p>
          <a:p>
            <a:r>
              <a:rPr lang="en-US" sz="1800" b="0" i="0" dirty="0">
                <a:solidFill>
                  <a:srgbClr val="181717"/>
                </a:solidFill>
                <a:effectLst/>
                <a:latin typeface="Calibri" panose="020F0502020204030204" pitchFamily="34" charset="0"/>
                <a:cs typeface="Calibri" panose="020F0502020204030204" pitchFamily="34" charset="0"/>
              </a:rPr>
              <a:t>You can delete multiple triggers using the DROP TRIGGER statement by specifying the trigger names separated by a comma.</a:t>
            </a:r>
          </a:p>
        </p:txBody>
      </p:sp>
      <p:sp>
        <p:nvSpPr>
          <p:cNvPr id="3" name="Title 2">
            <a:extLst>
              <a:ext uri="{FF2B5EF4-FFF2-40B4-BE49-F238E27FC236}">
                <a16:creationId xmlns:a16="http://schemas.microsoft.com/office/drawing/2014/main" id="{A1B65421-FDD4-4F13-B5D0-0EDF945B30B4}"/>
              </a:ext>
            </a:extLst>
          </p:cNvPr>
          <p:cNvSpPr>
            <a:spLocks noGrp="1"/>
          </p:cNvSpPr>
          <p:nvPr>
            <p:ph type="title"/>
          </p:nvPr>
        </p:nvSpPr>
        <p:spPr>
          <a:xfrm>
            <a:off x="548640" y="488561"/>
            <a:ext cx="10687175" cy="594515"/>
          </a:xfrm>
        </p:spPr>
        <p:txBody>
          <a:bodyPr/>
          <a:lstStyle/>
          <a:p>
            <a:r>
              <a:rPr lang="en-US" sz="2800" i="0" dirty="0">
                <a:solidFill>
                  <a:srgbClr val="022D75"/>
                </a:solidFill>
                <a:effectLst/>
                <a:latin typeface="Calibri" panose="020F0502020204030204" pitchFamily="34" charset="0"/>
                <a:cs typeface="Calibri" panose="020F0502020204030204" pitchFamily="34" charset="0"/>
              </a:rPr>
              <a:t>Modify or Delete Triggers in SQL Server</a:t>
            </a:r>
            <a:br>
              <a:rPr lang="en-US" b="0" i="0" dirty="0">
                <a:solidFill>
                  <a:srgbClr val="181717"/>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97E3DE64-C3E5-45E6-8A10-18D789837EC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7BCB959-D537-4496-BC62-6723201B895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7D6A1E2-3B34-4D9D-B99C-E0CCF8DCF80F}"/>
              </a:ext>
            </a:extLst>
          </p:cNvPr>
          <p:cNvSpPr>
            <a:spLocks noGrp="1"/>
          </p:cNvSpPr>
          <p:nvPr>
            <p:ph type="sldNum" sz="quarter" idx="16"/>
          </p:nvPr>
        </p:nvSpPr>
        <p:spPr/>
        <p:txBody>
          <a:bodyPr/>
          <a:lstStyle/>
          <a:p>
            <a:fld id="{2533969A-88D7-D043-9145-D433A02B4603}" type="slidenum">
              <a:rPr lang="en-US" smtClean="0"/>
              <a:pPr/>
              <a:t>85</a:t>
            </a:fld>
            <a:endParaRPr lang="en-US" dirty="0"/>
          </a:p>
        </p:txBody>
      </p:sp>
      <p:sp>
        <p:nvSpPr>
          <p:cNvPr id="7" name="Rectangle 6">
            <a:extLst>
              <a:ext uri="{FF2B5EF4-FFF2-40B4-BE49-F238E27FC236}">
                <a16:creationId xmlns:a16="http://schemas.microsoft.com/office/drawing/2014/main" id="{5960A799-AEA3-47B1-AD50-9B4A5017712E}"/>
              </a:ext>
            </a:extLst>
          </p:cNvPr>
          <p:cNvSpPr/>
          <p:nvPr/>
        </p:nvSpPr>
        <p:spPr>
          <a:xfrm>
            <a:off x="834500" y="2006353"/>
            <a:ext cx="4714043" cy="202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dirty="0">
                <a:solidFill>
                  <a:schemeClr val="bg2"/>
                </a:solidFill>
                <a:latin typeface="Calibri" panose="020F0502020204030204" pitchFamily="34" charset="0"/>
                <a:cs typeface="Calibri" panose="020F0502020204030204" pitchFamily="34" charset="0"/>
              </a:rPr>
              <a:t>ALTER TRIGGER </a:t>
            </a:r>
            <a:r>
              <a:rPr lang="en-US" dirty="0" err="1">
                <a:solidFill>
                  <a:schemeClr val="bg2"/>
                </a:solidFill>
                <a:latin typeface="Calibri" panose="020F0502020204030204" pitchFamily="34" charset="0"/>
                <a:cs typeface="Calibri" panose="020F0502020204030204" pitchFamily="34" charset="0"/>
              </a:rPr>
              <a:t>trigger_name</a:t>
            </a:r>
            <a:r>
              <a:rPr lang="en-US" dirty="0">
                <a:solidFill>
                  <a:schemeClr val="bg2"/>
                </a:solidFill>
                <a:latin typeface="Calibri" panose="020F0502020204030204" pitchFamily="34" charset="0"/>
                <a:cs typeface="Calibri" panose="020F0502020204030204" pitchFamily="34" charset="0"/>
              </a:rPr>
              <a:t>   </a:t>
            </a:r>
          </a:p>
          <a:p>
            <a:r>
              <a:rPr lang="en-US" dirty="0">
                <a:solidFill>
                  <a:schemeClr val="bg2"/>
                </a:solidFill>
                <a:latin typeface="Calibri" panose="020F0502020204030204" pitchFamily="34" charset="0"/>
                <a:cs typeface="Calibri" panose="020F0502020204030204" pitchFamily="34" charset="0"/>
              </a:rPr>
              <a:t>ON { Table name or view name }   </a:t>
            </a:r>
          </a:p>
          <a:p>
            <a:r>
              <a:rPr lang="en-US" dirty="0">
                <a:solidFill>
                  <a:schemeClr val="bg2"/>
                </a:solidFill>
                <a:latin typeface="Calibri" panose="020F0502020204030204" pitchFamily="34" charset="0"/>
                <a:cs typeface="Calibri" panose="020F0502020204030204" pitchFamily="34" charset="0"/>
              </a:rPr>
              <a:t>[ WITH  ]  </a:t>
            </a:r>
          </a:p>
          <a:p>
            <a:r>
              <a:rPr lang="en-US" dirty="0">
                <a:solidFill>
                  <a:schemeClr val="bg2"/>
                </a:solidFill>
                <a:latin typeface="Calibri" panose="020F0502020204030204" pitchFamily="34" charset="0"/>
                <a:cs typeface="Calibri" panose="020F0502020204030204" pitchFamily="34" charset="0"/>
              </a:rPr>
              <a:t>{ FOR | AFTER | INSTEAD OF }   </a:t>
            </a:r>
          </a:p>
          <a:p>
            <a:r>
              <a:rPr lang="en-US" dirty="0">
                <a:solidFill>
                  <a:schemeClr val="bg2"/>
                </a:solidFill>
                <a:latin typeface="Calibri" panose="020F0502020204030204" pitchFamily="34" charset="0"/>
                <a:cs typeface="Calibri" panose="020F0502020204030204" pitchFamily="34" charset="0"/>
              </a:rPr>
              <a:t>{ [INSERT], [UPDATE] , [DELETE] }   </a:t>
            </a:r>
          </a:p>
          <a:p>
            <a:r>
              <a:rPr lang="en-US" dirty="0">
                <a:solidFill>
                  <a:schemeClr val="bg2"/>
                </a:solidFill>
                <a:latin typeface="Calibri" panose="020F0502020204030204" pitchFamily="34" charset="0"/>
                <a:cs typeface="Calibri" panose="020F0502020204030204" pitchFamily="34" charset="0"/>
              </a:rPr>
              <a:t>AS</a:t>
            </a:r>
          </a:p>
          <a:p>
            <a:r>
              <a:rPr lang="en-US" dirty="0">
                <a:solidFill>
                  <a:schemeClr val="bg2"/>
                </a:solidFill>
                <a:latin typeface="Calibri" panose="020F0502020204030204" pitchFamily="34" charset="0"/>
                <a:cs typeface="Calibri" panose="020F0502020204030204" pitchFamily="34" charset="0"/>
              </a:rPr>
              <a:t>    </a:t>
            </a:r>
            <a:r>
              <a:rPr lang="en-US" dirty="0" err="1">
                <a:solidFill>
                  <a:schemeClr val="bg2"/>
                </a:solidFill>
                <a:latin typeface="Calibri" panose="020F0502020204030204" pitchFamily="34" charset="0"/>
                <a:cs typeface="Calibri" panose="020F0502020204030204" pitchFamily="34" charset="0"/>
              </a:rPr>
              <a:t>sql_statements</a:t>
            </a:r>
            <a:r>
              <a:rPr lang="en-US" dirty="0">
                <a:solidFill>
                  <a:schemeClr val="bg2"/>
                </a:solidFill>
                <a:latin typeface="Calibri" panose="020F0502020204030204" pitchFamily="34" charset="0"/>
                <a:cs typeface="Calibri" panose="020F0502020204030204" pitchFamily="34" charset="0"/>
              </a:rPr>
              <a:t> </a:t>
            </a:r>
          </a:p>
        </p:txBody>
      </p:sp>
      <p:sp>
        <p:nvSpPr>
          <p:cNvPr id="8" name="Rectangle 7">
            <a:extLst>
              <a:ext uri="{FF2B5EF4-FFF2-40B4-BE49-F238E27FC236}">
                <a16:creationId xmlns:a16="http://schemas.microsoft.com/office/drawing/2014/main" id="{CDB13ECC-833B-474B-AC41-9A12AAC30EA7}"/>
              </a:ext>
            </a:extLst>
          </p:cNvPr>
          <p:cNvSpPr/>
          <p:nvPr/>
        </p:nvSpPr>
        <p:spPr>
          <a:xfrm>
            <a:off x="834500" y="4758431"/>
            <a:ext cx="9197267"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alibri" panose="020F0502020204030204" pitchFamily="34" charset="0"/>
                <a:cs typeface="Calibri" panose="020F0502020204030204" pitchFamily="34" charset="0"/>
              </a:rPr>
              <a:t>Drop Trigger [IF Exists ] [</a:t>
            </a:r>
            <a:r>
              <a:rPr lang="en-US" dirty="0" err="1">
                <a:solidFill>
                  <a:schemeClr val="bg2"/>
                </a:solidFill>
                <a:latin typeface="Calibri" panose="020F0502020204030204" pitchFamily="34" charset="0"/>
                <a:cs typeface="Calibri" panose="020F0502020204030204" pitchFamily="34" charset="0"/>
              </a:rPr>
              <a:t>Schemname</a:t>
            </a:r>
            <a:r>
              <a:rPr lang="en-US" dirty="0">
                <a:solidFill>
                  <a:schemeClr val="bg2"/>
                </a:solidFill>
                <a:latin typeface="Calibri" panose="020F0502020204030204" pitchFamily="34" charset="0"/>
                <a:cs typeface="Calibri" panose="020F0502020204030204" pitchFamily="34" charset="0"/>
              </a:rPr>
              <a:t>.] Trigger1, Trigger 2……….Trigger n</a:t>
            </a:r>
          </a:p>
        </p:txBody>
      </p:sp>
    </p:spTree>
    <p:extLst>
      <p:ext uri="{BB962C8B-B14F-4D97-AF65-F5344CB8AC3E}">
        <p14:creationId xmlns:p14="http://schemas.microsoft.com/office/powerpoint/2010/main" val="15855700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C44A51-2907-42E2-A188-D1620EC434B9}"/>
              </a:ext>
            </a:extLst>
          </p:cNvPr>
          <p:cNvSpPr>
            <a:spLocks noGrp="1"/>
          </p:cNvSpPr>
          <p:nvPr>
            <p:ph sz="quarter" idx="13"/>
          </p:nvPr>
        </p:nvSpPr>
        <p:spPr>
          <a:xfrm>
            <a:off x="548640" y="1334724"/>
            <a:ext cx="10687175" cy="4823593"/>
          </a:xfrm>
        </p:spPr>
        <p:txBody>
          <a:bodyPr/>
          <a:lstStyle/>
          <a:p>
            <a:pPr marL="0" indent="0">
              <a:buNone/>
            </a:pPr>
            <a:r>
              <a:rPr lang="en-US" sz="2000" dirty="0"/>
              <a:t>  </a:t>
            </a:r>
            <a:r>
              <a:rPr lang="en-US" sz="2000" dirty="0">
                <a:solidFill>
                  <a:schemeClr val="tx2"/>
                </a:solidFill>
                <a:latin typeface="Calibri" panose="020F0502020204030204" pitchFamily="34" charset="0"/>
                <a:cs typeface="Calibri" panose="020F0502020204030204" pitchFamily="34" charset="0"/>
              </a:rPr>
              <a:t>Use the DROP TRIGGER ON statement to delete DDL or LOGON triggers</a:t>
            </a:r>
          </a:p>
          <a:p>
            <a:pPr marL="0" indent="0">
              <a:buNone/>
            </a:pPr>
            <a:endParaRPr lang="en-US" dirty="0"/>
          </a:p>
          <a:p>
            <a:pPr marL="0" indent="0">
              <a:buNone/>
            </a:pPr>
            <a:endParaRPr lang="en-US" dirty="0"/>
          </a:p>
          <a:p>
            <a:pPr marL="0" indent="0">
              <a:buNone/>
            </a:pPr>
            <a:r>
              <a:rPr lang="en-US" sz="2000" b="0" i="0" dirty="0">
                <a:solidFill>
                  <a:srgbClr val="000000"/>
                </a:solidFill>
                <a:effectLst/>
                <a:latin typeface="Calibri" panose="020F0502020204030204" pitchFamily="34" charset="0"/>
                <a:cs typeface="Calibri" panose="020F0502020204030204" pitchFamily="34" charset="0"/>
              </a:rPr>
              <a:t> Example: Delete DDL Trigger</a:t>
            </a:r>
            <a:endParaRPr lang="en-US" sz="2000"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pPr marL="0" indent="0">
              <a:buNone/>
            </a:pPr>
            <a:r>
              <a:rPr lang="en-US" sz="2000" dirty="0">
                <a:solidFill>
                  <a:schemeClr val="tx2"/>
                </a:solidFill>
                <a:latin typeface="Calibri" panose="020F0502020204030204" pitchFamily="34" charset="0"/>
                <a:cs typeface="Calibri" panose="020F0502020204030204" pitchFamily="34" charset="0"/>
              </a:rPr>
              <a:t> Example: Delete </a:t>
            </a:r>
            <a:r>
              <a:rPr lang="en-US" sz="2000" dirty="0" err="1">
                <a:solidFill>
                  <a:schemeClr val="tx2"/>
                </a:solidFill>
                <a:latin typeface="Calibri" panose="020F0502020204030204" pitchFamily="34" charset="0"/>
                <a:cs typeface="Calibri" panose="020F0502020204030204" pitchFamily="34" charset="0"/>
              </a:rPr>
              <a:t>Lonon</a:t>
            </a:r>
            <a:r>
              <a:rPr lang="en-US" sz="2000" dirty="0">
                <a:solidFill>
                  <a:schemeClr val="tx2"/>
                </a:solidFill>
                <a:latin typeface="Calibri" panose="020F0502020204030204" pitchFamily="34" charset="0"/>
                <a:cs typeface="Calibri" panose="020F0502020204030204" pitchFamily="34" charset="0"/>
              </a:rPr>
              <a:t> Trigger</a:t>
            </a:r>
          </a:p>
          <a:p>
            <a:pPr marL="0" indent="0">
              <a:buNone/>
            </a:pPr>
            <a:endParaRPr lang="en-US" dirty="0"/>
          </a:p>
        </p:txBody>
      </p:sp>
      <p:sp>
        <p:nvSpPr>
          <p:cNvPr id="3" name="Title 2">
            <a:extLst>
              <a:ext uri="{FF2B5EF4-FFF2-40B4-BE49-F238E27FC236}">
                <a16:creationId xmlns:a16="http://schemas.microsoft.com/office/drawing/2014/main" id="{EA688A4D-1CC7-4DCD-886F-13F725F209AD}"/>
              </a:ext>
            </a:extLst>
          </p:cNvPr>
          <p:cNvSpPr>
            <a:spLocks noGrp="1"/>
          </p:cNvSpPr>
          <p:nvPr>
            <p:ph type="title"/>
          </p:nvPr>
        </p:nvSpPr>
        <p:spPr>
          <a:xfrm>
            <a:off x="548640" y="488561"/>
            <a:ext cx="10687175" cy="647781"/>
          </a:xfrm>
        </p:spPr>
        <p:txBody>
          <a:bodyPr/>
          <a:lstStyle/>
          <a:p>
            <a:r>
              <a:rPr lang="en-US" sz="2800" i="0" dirty="0">
                <a:solidFill>
                  <a:srgbClr val="012C74"/>
                </a:solidFill>
                <a:effectLst/>
                <a:latin typeface="Calibri" panose="020F0502020204030204" pitchFamily="34" charset="0"/>
                <a:cs typeface="Calibri" panose="020F0502020204030204" pitchFamily="34" charset="0"/>
              </a:rPr>
              <a:t>Delete DDL or LOGON Triggers</a:t>
            </a:r>
            <a:br>
              <a:rPr lang="en-US" b="0" i="0" dirty="0">
                <a:solidFill>
                  <a:srgbClr val="181717"/>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F184B07F-710B-4628-A051-7AA9C958AD1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E2DC79C-740C-41AA-9C72-569413316C4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EC963CA-24C5-45DC-BA88-1A5AE363D940}"/>
              </a:ext>
            </a:extLst>
          </p:cNvPr>
          <p:cNvSpPr>
            <a:spLocks noGrp="1"/>
          </p:cNvSpPr>
          <p:nvPr>
            <p:ph type="sldNum" sz="quarter" idx="16"/>
          </p:nvPr>
        </p:nvSpPr>
        <p:spPr/>
        <p:txBody>
          <a:bodyPr/>
          <a:lstStyle/>
          <a:p>
            <a:fld id="{2533969A-88D7-D043-9145-D433A02B4603}" type="slidenum">
              <a:rPr lang="en-US" smtClean="0"/>
              <a:pPr/>
              <a:t>86</a:t>
            </a:fld>
            <a:endParaRPr lang="en-US" dirty="0"/>
          </a:p>
        </p:txBody>
      </p:sp>
      <p:sp>
        <p:nvSpPr>
          <p:cNvPr id="9" name="Rectangle 8">
            <a:extLst>
              <a:ext uri="{FF2B5EF4-FFF2-40B4-BE49-F238E27FC236}">
                <a16:creationId xmlns:a16="http://schemas.microsoft.com/office/drawing/2014/main" id="{32EDEB42-CE1A-475B-B26D-F39FF676B830}"/>
              </a:ext>
            </a:extLst>
          </p:cNvPr>
          <p:cNvSpPr/>
          <p:nvPr/>
        </p:nvSpPr>
        <p:spPr>
          <a:xfrm>
            <a:off x="674703" y="1775535"/>
            <a:ext cx="9223899" cy="74572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TRIGGER [ IF EXISTS ] </a:t>
            </a:r>
            <a:r>
              <a:rPr lang="en-US" dirty="0" err="1">
                <a:solidFill>
                  <a:schemeClr val="bg2"/>
                </a:solidFill>
              </a:rPr>
              <a:t>trigger_name</a:t>
            </a:r>
            <a:r>
              <a:rPr lang="en-US" dirty="0">
                <a:solidFill>
                  <a:schemeClr val="bg2"/>
                </a:solidFill>
              </a:rPr>
              <a:t> [ ,...n ]   </a:t>
            </a:r>
          </a:p>
          <a:p>
            <a:r>
              <a:rPr lang="en-US" dirty="0">
                <a:solidFill>
                  <a:schemeClr val="bg2"/>
                </a:solidFill>
              </a:rPr>
              <a:t>ON { DATABASE | ALL SERVER };</a:t>
            </a:r>
          </a:p>
        </p:txBody>
      </p:sp>
      <p:sp>
        <p:nvSpPr>
          <p:cNvPr id="10" name="Rectangle 9">
            <a:extLst>
              <a:ext uri="{FF2B5EF4-FFF2-40B4-BE49-F238E27FC236}">
                <a16:creationId xmlns:a16="http://schemas.microsoft.com/office/drawing/2014/main" id="{D4478B14-50A9-4693-9F8C-76D109EBDC56}"/>
              </a:ext>
            </a:extLst>
          </p:cNvPr>
          <p:cNvSpPr/>
          <p:nvPr/>
        </p:nvSpPr>
        <p:spPr>
          <a:xfrm>
            <a:off x="674703" y="3675355"/>
            <a:ext cx="9161755" cy="66138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TRIGGER IF EXISTS </a:t>
            </a:r>
            <a:r>
              <a:rPr lang="en-US" dirty="0" err="1">
                <a:solidFill>
                  <a:schemeClr val="bg2"/>
                </a:solidFill>
              </a:rPr>
              <a:t>trgTablechanges</a:t>
            </a:r>
            <a:r>
              <a:rPr lang="en-US" dirty="0">
                <a:solidFill>
                  <a:schemeClr val="bg2"/>
                </a:solidFill>
              </a:rPr>
              <a:t> ON DATABASE</a:t>
            </a:r>
            <a:r>
              <a:rPr lang="en-US" dirty="0"/>
              <a:t>;</a:t>
            </a:r>
          </a:p>
        </p:txBody>
      </p:sp>
      <p:sp>
        <p:nvSpPr>
          <p:cNvPr id="11" name="Rectangle 10">
            <a:extLst>
              <a:ext uri="{FF2B5EF4-FFF2-40B4-BE49-F238E27FC236}">
                <a16:creationId xmlns:a16="http://schemas.microsoft.com/office/drawing/2014/main" id="{31028CC3-B8CE-488E-B3BE-B49AB5FA3ECF}"/>
              </a:ext>
            </a:extLst>
          </p:cNvPr>
          <p:cNvSpPr/>
          <p:nvPr/>
        </p:nvSpPr>
        <p:spPr>
          <a:xfrm>
            <a:off x="674702" y="5286085"/>
            <a:ext cx="9223899" cy="66138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DROP TRIGGER IF EXISTS </a:t>
            </a:r>
            <a:r>
              <a:rPr lang="en-US" dirty="0" err="1">
                <a:solidFill>
                  <a:schemeClr val="bg2"/>
                </a:solidFill>
              </a:rPr>
              <a:t>trgLoginConnection</a:t>
            </a:r>
            <a:r>
              <a:rPr lang="en-US" dirty="0">
                <a:solidFill>
                  <a:schemeClr val="bg2"/>
                </a:solidFill>
              </a:rPr>
              <a:t> ON ALL Server;</a:t>
            </a:r>
          </a:p>
        </p:txBody>
      </p:sp>
    </p:spTree>
    <p:extLst>
      <p:ext uri="{BB962C8B-B14F-4D97-AF65-F5344CB8AC3E}">
        <p14:creationId xmlns:p14="http://schemas.microsoft.com/office/powerpoint/2010/main" val="3388198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F38B3B-CA9A-4EE2-BE33-AFFD24EFA2BE}"/>
              </a:ext>
            </a:extLst>
          </p:cNvPr>
          <p:cNvSpPr>
            <a:spLocks noGrp="1"/>
          </p:cNvSpPr>
          <p:nvPr>
            <p:ph sz="quarter" idx="13"/>
          </p:nvPr>
        </p:nvSpPr>
        <p:spPr>
          <a:xfrm>
            <a:off x="548640" y="1305017"/>
            <a:ext cx="10687175" cy="4894615"/>
          </a:xfrm>
        </p:spPr>
        <p:txBody>
          <a:bodyPr/>
          <a:lstStyle/>
          <a:p>
            <a:r>
              <a:rPr lang="en-US" sz="2000" b="0" i="0" dirty="0">
                <a:solidFill>
                  <a:srgbClr val="333333"/>
                </a:solidFill>
                <a:effectLst/>
                <a:latin typeface="inter-regular"/>
              </a:rPr>
              <a:t>When we have many databases with multiple tables, the show or list trigger comes in handy.</a:t>
            </a:r>
          </a:p>
          <a:p>
            <a:r>
              <a:rPr lang="en-US" sz="2000" b="0" i="0" dirty="0">
                <a:solidFill>
                  <a:srgbClr val="333333"/>
                </a:solidFill>
                <a:effectLst/>
                <a:latin typeface="inter-regular"/>
              </a:rPr>
              <a:t>we can see a list of all the triggers available in SQL Serve</a:t>
            </a:r>
          </a:p>
        </p:txBody>
      </p:sp>
      <p:sp>
        <p:nvSpPr>
          <p:cNvPr id="3" name="Title 2">
            <a:extLst>
              <a:ext uri="{FF2B5EF4-FFF2-40B4-BE49-F238E27FC236}">
                <a16:creationId xmlns:a16="http://schemas.microsoft.com/office/drawing/2014/main" id="{1EDA398E-FED9-48D2-9842-236F67557214}"/>
              </a:ext>
            </a:extLst>
          </p:cNvPr>
          <p:cNvSpPr>
            <a:spLocks noGrp="1"/>
          </p:cNvSpPr>
          <p:nvPr>
            <p:ph type="title"/>
          </p:nvPr>
        </p:nvSpPr>
        <p:spPr>
          <a:xfrm>
            <a:off x="548640" y="488561"/>
            <a:ext cx="10687175" cy="461350"/>
          </a:xfrm>
        </p:spPr>
        <p:txBody>
          <a:bodyPr/>
          <a:lstStyle/>
          <a:p>
            <a:r>
              <a:rPr lang="en-US" sz="2800" i="0" dirty="0">
                <a:solidFill>
                  <a:srgbClr val="012C74"/>
                </a:solidFill>
                <a:effectLst/>
                <a:latin typeface="Calibri" panose="020F0502020204030204" pitchFamily="34" charset="0"/>
                <a:cs typeface="Calibri" panose="020F0502020204030204" pitchFamily="34" charset="0"/>
              </a:rPr>
              <a:t>How to </a:t>
            </a:r>
            <a:r>
              <a:rPr lang="en-US" sz="2800" dirty="0">
                <a:solidFill>
                  <a:srgbClr val="012C74"/>
                </a:solidFill>
                <a:latin typeface="Calibri" panose="020F0502020204030204" pitchFamily="34" charset="0"/>
                <a:cs typeface="Calibri" panose="020F0502020204030204" pitchFamily="34" charset="0"/>
              </a:rPr>
              <a:t>List of</a:t>
            </a:r>
            <a:r>
              <a:rPr lang="en-US" sz="2800" i="0" dirty="0">
                <a:solidFill>
                  <a:srgbClr val="012C74"/>
                </a:solidFill>
                <a:effectLst/>
                <a:latin typeface="Calibri" panose="020F0502020204030204" pitchFamily="34" charset="0"/>
                <a:cs typeface="Calibri" panose="020F0502020204030204" pitchFamily="34" charset="0"/>
              </a:rPr>
              <a:t> Triggers in SQL Server?</a:t>
            </a:r>
            <a:br>
              <a:rPr lang="en-US" i="0" dirty="0">
                <a:solidFill>
                  <a:srgbClr val="012C74"/>
                </a:solidFill>
                <a:effectLst/>
                <a:latin typeface="Calibri" panose="020F0502020204030204" pitchFamily="34" charset="0"/>
                <a:cs typeface="Calibri" panose="020F0502020204030204" pitchFamily="34" charset="0"/>
              </a:rPr>
            </a:br>
            <a:endParaRPr lang="en-US" dirty="0">
              <a:solidFill>
                <a:srgbClr val="012C74"/>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EE2D1E3-46C7-4EE4-AAFE-4D4C9F1FBD2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C139A45-E70E-4C47-B09E-1D0693BDB2B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FA00DF0-260C-4CA0-9150-53D36C2B2201}"/>
              </a:ext>
            </a:extLst>
          </p:cNvPr>
          <p:cNvSpPr>
            <a:spLocks noGrp="1"/>
          </p:cNvSpPr>
          <p:nvPr>
            <p:ph type="sldNum" sz="quarter" idx="16"/>
          </p:nvPr>
        </p:nvSpPr>
        <p:spPr/>
        <p:txBody>
          <a:bodyPr/>
          <a:lstStyle/>
          <a:p>
            <a:fld id="{2533969A-88D7-D043-9145-D433A02B4603}" type="slidenum">
              <a:rPr lang="en-US" smtClean="0"/>
              <a:pPr/>
              <a:t>87</a:t>
            </a:fld>
            <a:endParaRPr lang="en-US" dirty="0"/>
          </a:p>
        </p:txBody>
      </p:sp>
      <p:sp>
        <p:nvSpPr>
          <p:cNvPr id="7" name="Rectangle 6">
            <a:extLst>
              <a:ext uri="{FF2B5EF4-FFF2-40B4-BE49-F238E27FC236}">
                <a16:creationId xmlns:a16="http://schemas.microsoft.com/office/drawing/2014/main" id="{0D06089C-0037-48F0-B5AD-497628364B23}"/>
              </a:ext>
            </a:extLst>
          </p:cNvPr>
          <p:cNvSpPr/>
          <p:nvPr/>
        </p:nvSpPr>
        <p:spPr>
          <a:xfrm>
            <a:off x="861133" y="2334828"/>
            <a:ext cx="4287915" cy="11896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lstStyle/>
          <a:p>
            <a:r>
              <a:rPr lang="en-US" dirty="0">
                <a:solidFill>
                  <a:schemeClr val="bg2"/>
                </a:solidFill>
              </a:rPr>
              <a:t>SELECT name, </a:t>
            </a:r>
            <a:r>
              <a:rPr lang="en-US" dirty="0" err="1">
                <a:solidFill>
                  <a:schemeClr val="bg2"/>
                </a:solidFill>
              </a:rPr>
              <a:t>is_instead_of_trigger</a:t>
            </a:r>
            <a:r>
              <a:rPr lang="en-US" dirty="0">
                <a:solidFill>
                  <a:schemeClr val="bg2"/>
                </a:solidFill>
              </a:rPr>
              <a:t>  </a:t>
            </a:r>
          </a:p>
          <a:p>
            <a:r>
              <a:rPr lang="en-US" dirty="0">
                <a:solidFill>
                  <a:schemeClr val="bg2"/>
                </a:solidFill>
              </a:rPr>
              <a:t>FROM </a:t>
            </a:r>
            <a:r>
              <a:rPr lang="en-US" dirty="0" err="1">
                <a:solidFill>
                  <a:schemeClr val="bg2"/>
                </a:solidFill>
              </a:rPr>
              <a:t>sys.triggers</a:t>
            </a:r>
            <a:r>
              <a:rPr lang="en-US" dirty="0">
                <a:solidFill>
                  <a:schemeClr val="bg2"/>
                </a:solidFill>
              </a:rPr>
              <a:t>    </a:t>
            </a:r>
          </a:p>
          <a:p>
            <a:r>
              <a:rPr lang="en-US" dirty="0">
                <a:solidFill>
                  <a:schemeClr val="bg2"/>
                </a:solidFill>
              </a:rPr>
              <a:t>WHERE type = 'TR'; </a:t>
            </a:r>
          </a:p>
        </p:txBody>
      </p:sp>
      <p:sp>
        <p:nvSpPr>
          <p:cNvPr id="8" name="Rectangle 7">
            <a:extLst>
              <a:ext uri="{FF2B5EF4-FFF2-40B4-BE49-F238E27FC236}">
                <a16:creationId xmlns:a16="http://schemas.microsoft.com/office/drawing/2014/main" id="{7C1B363A-E5AD-4857-99E5-8FBE92987BA0}"/>
              </a:ext>
            </a:extLst>
          </p:cNvPr>
          <p:cNvSpPr/>
          <p:nvPr/>
        </p:nvSpPr>
        <p:spPr>
          <a:xfrm>
            <a:off x="5930283" y="3116062"/>
            <a:ext cx="5237826" cy="308356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accent2">
                    <a:lumMod val="60000"/>
                    <a:lumOff val="40000"/>
                  </a:schemeClr>
                </a:solidFill>
                <a:highlight>
                  <a:srgbClr val="FFFF00"/>
                </a:highlight>
              </a:rPr>
              <a:t>Disadvantages of Triggers</a:t>
            </a:r>
          </a:p>
          <a:p>
            <a:pPr algn="just"/>
            <a:endParaRPr lang="en-US" dirty="0"/>
          </a:p>
          <a:p>
            <a:pPr marL="285750" indent="-285750">
              <a:buFont typeface="Arial" panose="020B0604020202020204" pitchFamily="34" charset="0"/>
              <a:buChar char="•"/>
            </a:pPr>
            <a:r>
              <a:rPr lang="en-US" b="0" i="0" dirty="0">
                <a:solidFill>
                  <a:schemeClr val="bg2"/>
                </a:solidFill>
                <a:effectLst/>
                <a:latin typeface="Calibri" panose="020F0502020204030204" pitchFamily="34" charset="0"/>
                <a:cs typeface="Calibri" panose="020F0502020204030204" pitchFamily="34" charset="0"/>
              </a:rPr>
              <a:t>Triggers are invoked automatically, and their execution is invisible to the user. Therefore, it isn't easy to troubleshoot what happens in the database layer</a:t>
            </a:r>
          </a:p>
          <a:p>
            <a:pPr marL="285750" indent="-285750" algn="just">
              <a:buFont typeface="Arial" panose="020B0604020202020204" pitchFamily="34" charset="0"/>
              <a:buChar char="•"/>
            </a:pPr>
            <a:endParaRPr lang="en-US" b="0" i="0" dirty="0">
              <a:solidFill>
                <a:schemeClr val="bg2"/>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chemeClr val="bg2"/>
                </a:solidFill>
                <a:effectLst/>
                <a:latin typeface="Calibri" panose="020F0502020204030204" pitchFamily="34" charset="0"/>
                <a:cs typeface="Calibri" panose="020F0502020204030204" pitchFamily="34" charset="0"/>
              </a:rPr>
              <a:t>Triggers may increase the overhead of the database server.</a:t>
            </a:r>
          </a:p>
          <a:p>
            <a:pPr algn="just"/>
            <a:endParaRPr lang="en-US" dirty="0"/>
          </a:p>
        </p:txBody>
      </p:sp>
    </p:spTree>
    <p:extLst>
      <p:ext uri="{BB962C8B-B14F-4D97-AF65-F5344CB8AC3E}">
        <p14:creationId xmlns:p14="http://schemas.microsoft.com/office/powerpoint/2010/main" val="2085747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2D6B8F-0A1C-F8D4-8030-E7C44CF48E52}"/>
              </a:ext>
            </a:extLst>
          </p:cNvPr>
          <p:cNvSpPr>
            <a:spLocks noGrp="1"/>
          </p:cNvSpPr>
          <p:nvPr>
            <p:ph sz="quarter" idx="13"/>
          </p:nvPr>
        </p:nvSpPr>
        <p:spPr>
          <a:xfrm>
            <a:off x="956185" y="1023257"/>
            <a:ext cx="10528244" cy="5529943"/>
          </a:xfrm>
        </p:spPr>
        <p:txBody>
          <a:bodyPr/>
          <a:lstStyle/>
          <a:p>
            <a:pPr marL="342900" indent="-342900" algn="l">
              <a:buAutoNum type="arabicPeriod"/>
            </a:pPr>
            <a:r>
              <a:rPr lang="en-US" sz="1600" b="0" i="0" dirty="0">
                <a:solidFill>
                  <a:srgbClr val="333333"/>
                </a:solidFill>
                <a:effectLst/>
                <a:latin typeface="Cambria" panose="02040503050406030204" pitchFamily="18" charset="0"/>
              </a:rPr>
              <a:t>Which of the following specifies when the trigger will be executed?</a:t>
            </a:r>
            <a:br>
              <a:rPr lang="en-US" sz="1600" b="0" i="0" dirty="0">
                <a:solidFill>
                  <a:srgbClr val="333333"/>
                </a:solidFill>
                <a:effectLst/>
                <a:latin typeface="Cambria" panose="02040503050406030204" pitchFamily="18" charset="0"/>
              </a:rPr>
            </a:br>
            <a:endParaRPr lang="en-US" sz="1600" b="0" i="0" dirty="0">
              <a:solidFill>
                <a:srgbClr val="333333"/>
              </a:solidFill>
              <a:effectLst/>
              <a:latin typeface="Cambria" panose="02040503050406030204" pitchFamily="18" charset="0"/>
            </a:endParaRPr>
          </a:p>
          <a:p>
            <a:pPr marL="0" indent="0" algn="l">
              <a:buNone/>
            </a:pPr>
            <a:r>
              <a:rPr lang="en-US" sz="1600" b="0" i="0" dirty="0">
                <a:solidFill>
                  <a:srgbClr val="333333"/>
                </a:solidFill>
                <a:effectLst/>
                <a:latin typeface="Josefin Sans" panose="020B0604020202020204" pitchFamily="2" charset="0"/>
              </a:rPr>
              <a:t>A. BEFORE</a:t>
            </a:r>
            <a:br>
              <a:rPr lang="en-US" sz="1600" b="0" i="0" dirty="0">
                <a:solidFill>
                  <a:srgbClr val="333333"/>
                </a:solidFill>
                <a:effectLst/>
                <a:latin typeface="Josefin Sans" panose="020B0604020202020204" pitchFamily="2" charset="0"/>
              </a:rPr>
            </a:br>
            <a:r>
              <a:rPr lang="en-US" sz="1600" b="0" i="0" dirty="0">
                <a:solidFill>
                  <a:srgbClr val="333333"/>
                </a:solidFill>
                <a:effectLst/>
                <a:latin typeface="Josefin Sans" panose="020B0604020202020204" pitchFamily="2" charset="0"/>
              </a:rPr>
              <a:t>B. AFTER</a:t>
            </a:r>
            <a:br>
              <a:rPr lang="en-US" sz="1600" b="0" i="0" dirty="0">
                <a:solidFill>
                  <a:srgbClr val="333333"/>
                </a:solidFill>
                <a:effectLst/>
                <a:latin typeface="Josefin Sans" panose="020B0604020202020204" pitchFamily="2" charset="0"/>
              </a:rPr>
            </a:br>
            <a:r>
              <a:rPr lang="en-US" sz="1600" b="0" i="0" dirty="0">
                <a:solidFill>
                  <a:srgbClr val="333333"/>
                </a:solidFill>
                <a:effectLst/>
                <a:latin typeface="Josefin Sans" panose="020B0604020202020204" pitchFamily="2" charset="0"/>
              </a:rPr>
              <a:t>C. INSTEAD OF</a:t>
            </a:r>
            <a:br>
              <a:rPr lang="en-US" sz="1600" b="0" i="0" dirty="0">
                <a:solidFill>
                  <a:srgbClr val="333333"/>
                </a:solidFill>
                <a:effectLst/>
                <a:latin typeface="Josefin Sans" panose="020B0604020202020204" pitchFamily="2" charset="0"/>
              </a:rPr>
            </a:br>
            <a:r>
              <a:rPr lang="en-US" sz="1600" b="0" i="0" dirty="0">
                <a:solidFill>
                  <a:srgbClr val="333333"/>
                </a:solidFill>
                <a:effectLst/>
                <a:latin typeface="Josefin Sans" panose="020B0604020202020204" pitchFamily="2" charset="0"/>
              </a:rPr>
              <a:t>D. All of the above</a:t>
            </a:r>
          </a:p>
          <a:p>
            <a:pPr marL="0" indent="0" algn="l">
              <a:buNone/>
            </a:pPr>
            <a:r>
              <a:rPr lang="en-US" sz="1600" b="0" i="0" dirty="0">
                <a:solidFill>
                  <a:srgbClr val="333333"/>
                </a:solidFill>
                <a:effectLst/>
                <a:latin typeface="Cambria" panose="02040503050406030204" pitchFamily="18" charset="0"/>
              </a:rPr>
              <a:t>2. Which of the operation are not specifies in triggers?</a:t>
            </a:r>
            <a:br>
              <a:rPr lang="en-US" sz="1600" b="0" i="0" dirty="0">
                <a:solidFill>
                  <a:srgbClr val="333333"/>
                </a:solidFill>
                <a:effectLst/>
                <a:latin typeface="Cambria" panose="02040503050406030204" pitchFamily="18" charset="0"/>
              </a:rPr>
            </a:br>
            <a:endParaRPr lang="en-US" sz="1600" b="0" i="0" dirty="0">
              <a:solidFill>
                <a:srgbClr val="333333"/>
              </a:solidFill>
              <a:effectLst/>
              <a:latin typeface="Cambria" panose="02040503050406030204" pitchFamily="18" charset="0"/>
            </a:endParaRPr>
          </a:p>
          <a:p>
            <a:pPr marL="0" indent="0" algn="l">
              <a:buNone/>
            </a:pPr>
            <a:r>
              <a:rPr lang="en-US" sz="1600" b="0" i="0" dirty="0">
                <a:solidFill>
                  <a:srgbClr val="333333"/>
                </a:solidFill>
                <a:effectLst/>
                <a:latin typeface="Josefin Sans" pitchFamily="2" charset="0"/>
              </a:rPr>
              <a:t>  A. Alter</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  B. UPDATE</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  C. INSERT </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  D. DELETE</a:t>
            </a:r>
          </a:p>
          <a:p>
            <a:pPr marL="0" indent="0" algn="l">
              <a:buNone/>
            </a:pPr>
            <a:r>
              <a:rPr lang="en-US" sz="1600" b="0" i="0" dirty="0">
                <a:solidFill>
                  <a:srgbClr val="333333"/>
                </a:solidFill>
                <a:effectLst/>
                <a:latin typeface="Cambria" panose="02040503050406030204" pitchFamily="18" charset="0"/>
              </a:rPr>
              <a:t>3. How can we specifies a row-level trigger?</a:t>
            </a:r>
          </a:p>
          <a:p>
            <a:pPr marL="0" indent="0" algn="l">
              <a:buNone/>
            </a:pPr>
            <a:br>
              <a:rPr lang="en-US" sz="1600" b="0" i="0" dirty="0">
                <a:solidFill>
                  <a:srgbClr val="333333"/>
                </a:solidFill>
                <a:effectLst/>
                <a:latin typeface="Cambria" panose="02040503050406030204" pitchFamily="18" charset="0"/>
              </a:rPr>
            </a:br>
            <a:r>
              <a:rPr lang="en-US" sz="1600" b="0" i="0" dirty="0">
                <a:solidFill>
                  <a:srgbClr val="333333"/>
                </a:solidFill>
                <a:effectLst/>
                <a:latin typeface="Josefin Sans" pitchFamily="2" charset="0"/>
              </a:rPr>
              <a:t>A. Using ON ROW</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B. Using FOR EACH COL</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C. Using FOR EACH ROW</a:t>
            </a:r>
            <a:br>
              <a:rPr lang="en-US" sz="1600" b="0" i="0" dirty="0">
                <a:solidFill>
                  <a:srgbClr val="333333"/>
                </a:solidFill>
                <a:effectLst/>
                <a:latin typeface="Josefin Sans" pitchFamily="2" charset="0"/>
              </a:rPr>
            </a:br>
            <a:r>
              <a:rPr lang="en-US" sz="1600" b="0" i="0" dirty="0">
                <a:solidFill>
                  <a:srgbClr val="333333"/>
                </a:solidFill>
                <a:effectLst/>
                <a:latin typeface="Josefin Sans" pitchFamily="2" charset="0"/>
              </a:rPr>
              <a:t>D. Using OR ROW</a:t>
            </a:r>
            <a:br>
              <a:rPr lang="en-US" sz="1600" b="0" i="0" dirty="0">
                <a:solidFill>
                  <a:srgbClr val="333333"/>
                </a:solidFill>
                <a:effectLst/>
                <a:latin typeface="Josefin Sans" pitchFamily="2" charset="0"/>
              </a:rPr>
            </a:br>
            <a:endParaRPr lang="en-US" sz="1600" b="0" i="0" dirty="0">
              <a:solidFill>
                <a:srgbClr val="333333"/>
              </a:solidFill>
              <a:effectLst/>
              <a:latin typeface="Josefin Sans" pitchFamily="2" charset="0"/>
            </a:endParaRPr>
          </a:p>
          <a:p>
            <a:pPr marL="0" indent="0">
              <a:buNone/>
            </a:pPr>
            <a:br>
              <a:rPr lang="en-US" sz="1100" dirty="0"/>
            </a:br>
            <a:endParaRPr lang="en-US" sz="1600" b="0" i="0" dirty="0">
              <a:solidFill>
                <a:srgbClr val="333333"/>
              </a:solidFill>
              <a:effectLst/>
              <a:latin typeface="Josefin Sans" panose="020B0604020202020204" pitchFamily="2" charset="0"/>
            </a:endParaRPr>
          </a:p>
          <a:p>
            <a:pPr marL="0" indent="0">
              <a:buNone/>
            </a:pPr>
            <a:endParaRPr lang="en-US" dirty="0"/>
          </a:p>
        </p:txBody>
      </p:sp>
      <p:sp>
        <p:nvSpPr>
          <p:cNvPr id="3" name="Title 2">
            <a:extLst>
              <a:ext uri="{FF2B5EF4-FFF2-40B4-BE49-F238E27FC236}">
                <a16:creationId xmlns:a16="http://schemas.microsoft.com/office/drawing/2014/main" id="{E97D8645-495B-7F7A-49A6-44B97BAE99D6}"/>
              </a:ext>
            </a:extLst>
          </p:cNvPr>
          <p:cNvSpPr>
            <a:spLocks noGrp="1"/>
          </p:cNvSpPr>
          <p:nvPr>
            <p:ph type="title"/>
          </p:nvPr>
        </p:nvSpPr>
        <p:spPr>
          <a:xfrm>
            <a:off x="548640" y="488561"/>
            <a:ext cx="10687175" cy="534696"/>
          </a:xfrm>
        </p:spPr>
        <p:txBody>
          <a:bodyPr/>
          <a:lstStyle/>
          <a:p>
            <a:r>
              <a:rPr lang="en-US" dirty="0"/>
              <a:t>Quiz Time</a:t>
            </a:r>
          </a:p>
        </p:txBody>
      </p:sp>
      <p:sp>
        <p:nvSpPr>
          <p:cNvPr id="4" name="Date Placeholder 3">
            <a:extLst>
              <a:ext uri="{FF2B5EF4-FFF2-40B4-BE49-F238E27FC236}">
                <a16:creationId xmlns:a16="http://schemas.microsoft.com/office/drawing/2014/main" id="{E5C428C5-584E-1C19-CCA3-4E32594C9E5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9D44D7B-040D-4694-B859-2E454DC6CF6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B1EB053-0EB4-40E3-497F-D5932DE86A8D}"/>
              </a:ext>
            </a:extLst>
          </p:cNvPr>
          <p:cNvSpPr>
            <a:spLocks noGrp="1"/>
          </p:cNvSpPr>
          <p:nvPr>
            <p:ph type="sldNum" sz="quarter" idx="16"/>
          </p:nvPr>
        </p:nvSpPr>
        <p:spPr/>
        <p:txBody>
          <a:bodyPr/>
          <a:lstStyle/>
          <a:p>
            <a:fld id="{2533969A-88D7-D043-9145-D433A02B4603}" type="slidenum">
              <a:rPr lang="en-US" smtClean="0"/>
              <a:pPr/>
              <a:t>88</a:t>
            </a:fld>
            <a:endParaRPr lang="en-US" dirty="0"/>
          </a:p>
        </p:txBody>
      </p:sp>
    </p:spTree>
    <p:extLst>
      <p:ext uri="{BB962C8B-B14F-4D97-AF65-F5344CB8AC3E}">
        <p14:creationId xmlns:p14="http://schemas.microsoft.com/office/powerpoint/2010/main" val="27997515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308FC6-9AD3-4C59-A38B-7EA6FFDBD179}"/>
              </a:ext>
            </a:extLst>
          </p:cNvPr>
          <p:cNvSpPr>
            <a:spLocks noGrp="1"/>
          </p:cNvSpPr>
          <p:nvPr>
            <p:ph type="ctrTitle"/>
          </p:nvPr>
        </p:nvSpPr>
        <p:spPr>
          <a:xfrm>
            <a:off x="548641" y="2000805"/>
            <a:ext cx="9307763" cy="635863"/>
          </a:xfrm>
        </p:spPr>
        <p:txBody>
          <a:bodyPr/>
          <a:lstStyle/>
          <a:p>
            <a:pPr algn="ctr"/>
            <a:r>
              <a:rPr lang="en-US" sz="3600" dirty="0">
                <a:latin typeface="Calibri" panose="020F0502020204030204" pitchFamily="34" charset="0"/>
                <a:cs typeface="Calibri" panose="020F0502020204030204" pitchFamily="34" charset="0"/>
              </a:rPr>
              <a:t>Dynamic SQL</a:t>
            </a:r>
          </a:p>
        </p:txBody>
      </p:sp>
      <p:sp>
        <p:nvSpPr>
          <p:cNvPr id="4" name="Date Placeholder 3">
            <a:extLst>
              <a:ext uri="{FF2B5EF4-FFF2-40B4-BE49-F238E27FC236}">
                <a16:creationId xmlns:a16="http://schemas.microsoft.com/office/drawing/2014/main" id="{F123D277-38CB-48B8-8BD6-248210C4AB8E}"/>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ED15A63-5719-4F72-A55D-F0EC629F4C49}"/>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813C9C3-3030-465A-81EE-4F6F31CF4DBF}"/>
              </a:ext>
            </a:extLst>
          </p:cNvPr>
          <p:cNvSpPr>
            <a:spLocks noGrp="1"/>
          </p:cNvSpPr>
          <p:nvPr>
            <p:ph type="sldNum" sz="quarter" idx="12"/>
          </p:nvPr>
        </p:nvSpPr>
        <p:spPr/>
        <p:txBody>
          <a:bodyPr/>
          <a:lstStyle/>
          <a:p>
            <a:fld id="{2533969A-88D7-D043-9145-D433A02B4603}" type="slidenum">
              <a:rPr lang="en-US" smtClean="0"/>
              <a:pPr/>
              <a:t>89</a:t>
            </a:fld>
            <a:endParaRPr lang="en-US" dirty="0"/>
          </a:p>
        </p:txBody>
      </p:sp>
    </p:spTree>
    <p:extLst>
      <p:ext uri="{BB962C8B-B14F-4D97-AF65-F5344CB8AC3E}">
        <p14:creationId xmlns:p14="http://schemas.microsoft.com/office/powerpoint/2010/main" val="396079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3C291-30F5-4DFB-A958-49F3042B84E8}"/>
              </a:ext>
            </a:extLst>
          </p:cNvPr>
          <p:cNvSpPr>
            <a:spLocks noGrp="1"/>
          </p:cNvSpPr>
          <p:nvPr>
            <p:ph sz="quarter" idx="13"/>
          </p:nvPr>
        </p:nvSpPr>
        <p:spPr>
          <a:xfrm>
            <a:off x="548640" y="550416"/>
            <a:ext cx="10687175" cy="5649216"/>
          </a:xfrm>
        </p:spPr>
        <p:txBody>
          <a:bodyPr/>
          <a:lstStyle/>
          <a:p>
            <a:pPr marL="0" indent="0">
              <a:buNone/>
            </a:pPr>
            <a:r>
              <a:rPr lang="en-US" sz="2400" b="1" dirty="0">
                <a:solidFill>
                  <a:srgbClr val="022D75"/>
                </a:solidFill>
                <a:latin typeface="Calibri" panose="020F0502020204030204" pitchFamily="34" charset="0"/>
                <a:cs typeface="Calibri" panose="020F0502020204030204" pitchFamily="34" charset="0"/>
              </a:rPr>
              <a:t>Display the Output in T-SQL</a:t>
            </a:r>
          </a:p>
          <a:p>
            <a:pPr marL="0" indent="0">
              <a:buNone/>
            </a:pPr>
            <a:r>
              <a:rPr lang="en-US" sz="1800" dirty="0">
                <a:latin typeface="Calibri" panose="020F0502020204030204" pitchFamily="34" charset="0"/>
                <a:cs typeface="Calibri" panose="020F0502020204030204" pitchFamily="34" charset="0"/>
              </a:rPr>
              <a:t>      Two ways we can display the output (Either Custom messages or Variable output)</a:t>
            </a:r>
          </a:p>
          <a:p>
            <a:pPr marL="0" indent="0">
              <a:buNone/>
            </a:pPr>
            <a:r>
              <a:rPr lang="en-US" sz="1800" dirty="0">
                <a:latin typeface="Calibri" panose="020F0502020204030204" pitchFamily="34" charset="0"/>
                <a:cs typeface="Calibri" panose="020F0502020204030204" pitchFamily="34" charset="0"/>
              </a:rPr>
              <a:t>              1. Using Print       2. Using Select</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Examples:</a:t>
            </a:r>
          </a:p>
          <a:p>
            <a:pPr marL="0" indent="0">
              <a:buNone/>
            </a:pPr>
            <a:r>
              <a:rPr lang="en-US" sz="1800" dirty="0">
                <a:latin typeface="Calibri" panose="020F0502020204030204" pitchFamily="34" charset="0"/>
                <a:cs typeface="Calibri" panose="020F0502020204030204" pitchFamily="34" charset="0"/>
              </a:rPr>
              <a:t>         1. print  'welcome’                      2. select  300*5</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  declare @doj datetime ='2022-08-19’</a:t>
            </a:r>
          </a:p>
          <a:p>
            <a:pPr marL="0" indent="0">
              <a:buNone/>
            </a:pPr>
            <a:r>
              <a:rPr lang="en-US" sz="1800" dirty="0">
                <a:latin typeface="Calibri" panose="020F0502020204030204" pitchFamily="34" charset="0"/>
                <a:cs typeface="Calibri" panose="020F0502020204030204" pitchFamily="34" charset="0"/>
              </a:rPr>
              <a:t>        print @doj</a:t>
            </a:r>
          </a:p>
          <a:p>
            <a:pPr marL="0" indent="0">
              <a:buNone/>
            </a:pPr>
            <a:r>
              <a:rPr lang="en-US" sz="1800" dirty="0">
                <a:latin typeface="Calibri" panose="020F0502020204030204" pitchFamily="34" charset="0"/>
                <a:cs typeface="Calibri" panose="020F0502020204030204" pitchFamily="34" charset="0"/>
              </a:rPr>
              <a:t>        select @doj</a:t>
            </a:r>
          </a:p>
          <a:p>
            <a:pPr>
              <a:buFont typeface="Wingdings" panose="05000000000000000000" pitchFamily="2" charset="2"/>
              <a:buChar char="§"/>
            </a:pPr>
            <a:r>
              <a:rPr lang="en-US" sz="1800" b="1" dirty="0">
                <a:latin typeface="Calibri" panose="020F0502020204030204" pitchFamily="34" charset="0"/>
                <a:cs typeface="Calibri" panose="020F0502020204030204" pitchFamily="34" charset="0"/>
              </a:rPr>
              <a:t>Storing query result in a variable and Print it</a:t>
            </a:r>
          </a:p>
          <a:p>
            <a:pPr>
              <a:buFont typeface="Wingdings" panose="05000000000000000000" pitchFamily="2" charset="2"/>
              <a:buChar char="§"/>
            </a:pPr>
            <a:r>
              <a:rPr lang="en-US" sz="1800" b="1" dirty="0">
                <a:latin typeface="Calibri" panose="020F0502020204030204" pitchFamily="34" charset="0"/>
                <a:cs typeface="Calibri" panose="020F0502020204030204" pitchFamily="34" charset="0"/>
              </a:rPr>
              <a:t>Using variables in a query and display the output</a:t>
            </a:r>
          </a:p>
          <a:p>
            <a:pPr>
              <a:buFont typeface="Wingdings" panose="05000000000000000000" pitchFamily="2" charset="2"/>
              <a:buChar char="§"/>
            </a:pPr>
            <a:r>
              <a:rPr lang="en-US" sz="1800" b="1" dirty="0">
                <a:latin typeface="Calibri" panose="020F0502020204030204" pitchFamily="34" charset="0"/>
                <a:cs typeface="Calibri" panose="020F0502020204030204" pitchFamily="34" charset="0"/>
              </a:rPr>
              <a:t>Selecting a record into variables and display the output</a:t>
            </a:r>
          </a:p>
          <a:p>
            <a:pPr>
              <a:buFont typeface="Wingdings" panose="05000000000000000000" pitchFamily="2" charset="2"/>
              <a:buChar char="§"/>
            </a:pPr>
            <a:r>
              <a:rPr lang="en-US" sz="1800" b="1" dirty="0">
                <a:latin typeface="Calibri" panose="020F0502020204030204" pitchFamily="34" charset="0"/>
                <a:cs typeface="Calibri" panose="020F0502020204030204" pitchFamily="34" charset="0"/>
              </a:rPr>
              <a:t>Display the variable output with custom message</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p>
          <a:p>
            <a:pPr marL="0" indent="0">
              <a:buNone/>
            </a:pPr>
            <a:endParaRPr lang="en-US" sz="18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1DD9F538-3F1B-4A19-90CC-56697D36086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AE8998A-11D6-448E-9F31-2D633BA77B6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B97EA26-5C23-4EE7-A46B-FBAD55D96E29}"/>
              </a:ext>
            </a:extLst>
          </p:cNvPr>
          <p:cNvSpPr>
            <a:spLocks noGrp="1"/>
          </p:cNvSpPr>
          <p:nvPr>
            <p:ph type="sldNum" sz="quarter" idx="16"/>
          </p:nvPr>
        </p:nvSpPr>
        <p:spPr/>
        <p:txBody>
          <a:bodyPr/>
          <a:lstStyle/>
          <a:p>
            <a:fld id="{2533969A-88D7-D043-9145-D433A02B4603}" type="slidenum">
              <a:rPr lang="en-US" smtClean="0"/>
              <a:pPr/>
              <a:t>9</a:t>
            </a:fld>
            <a:endParaRPr lang="en-US" dirty="0"/>
          </a:p>
        </p:txBody>
      </p:sp>
    </p:spTree>
    <p:extLst>
      <p:ext uri="{BB962C8B-B14F-4D97-AF65-F5344CB8AC3E}">
        <p14:creationId xmlns:p14="http://schemas.microsoft.com/office/powerpoint/2010/main" val="27142270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CD11C1-1BD7-8129-D51E-86AAE7215F8E}"/>
              </a:ext>
            </a:extLst>
          </p:cNvPr>
          <p:cNvSpPr>
            <a:spLocks noGrp="1"/>
          </p:cNvSpPr>
          <p:nvPr>
            <p:ph sz="quarter" idx="13"/>
          </p:nvPr>
        </p:nvSpPr>
        <p:spPr>
          <a:xfrm>
            <a:off x="1240971" y="1567544"/>
            <a:ext cx="9994844" cy="3494314"/>
          </a:xfrm>
        </p:spPr>
        <p:txBody>
          <a:bodyPr/>
          <a:lstStyle/>
          <a:p>
            <a:pPr marL="0" indent="0">
              <a:buNone/>
            </a:pPr>
            <a:r>
              <a:rPr lang="en-US" dirty="0"/>
              <a:t> </a:t>
            </a:r>
            <a:r>
              <a:rPr lang="en-US" dirty="0">
                <a:solidFill>
                  <a:schemeClr val="tx2"/>
                </a:solidFill>
                <a:latin typeface="Calibri" panose="020F0502020204030204" pitchFamily="34" charset="0"/>
                <a:cs typeface="Calibri" panose="020F0502020204030204" pitchFamily="34" charset="0"/>
              </a:rPr>
              <a:t>What is Dynamic SQL ?</a:t>
            </a:r>
          </a:p>
          <a:p>
            <a:pPr marL="0" indent="0">
              <a:buNone/>
            </a:pPr>
            <a:r>
              <a:rPr lang="en-US" dirty="0">
                <a:solidFill>
                  <a:schemeClr val="tx2"/>
                </a:solidFill>
                <a:latin typeface="Calibri" panose="020F0502020204030204" pitchFamily="34" charset="0"/>
                <a:cs typeface="Calibri" panose="020F0502020204030204" pitchFamily="34" charset="0"/>
              </a:rPr>
              <a:t>  When to use Dynamic SQL ?</a:t>
            </a:r>
          </a:p>
          <a:p>
            <a:pPr marL="0" indent="0">
              <a:buNone/>
            </a:pPr>
            <a:r>
              <a:rPr lang="en-US" dirty="0">
                <a:solidFill>
                  <a:schemeClr val="tx2"/>
                </a:solidFill>
                <a:latin typeface="Calibri" panose="020F0502020204030204" pitchFamily="34" charset="0"/>
                <a:cs typeface="Calibri" panose="020F0502020204030204" pitchFamily="34" charset="0"/>
              </a:rPr>
              <a:t>  Example for Dynamic SQL ?</a:t>
            </a:r>
          </a:p>
          <a:p>
            <a:pPr marL="0" indent="0">
              <a:buNone/>
            </a:pPr>
            <a:r>
              <a:rPr lang="en-US" dirty="0">
                <a:solidFill>
                  <a:schemeClr val="tx2"/>
                </a:solidFill>
                <a:latin typeface="Calibri" panose="020F0502020204030204" pitchFamily="34" charset="0"/>
                <a:cs typeface="Calibri" panose="020F0502020204030204" pitchFamily="34" charset="0"/>
              </a:rPr>
              <a:t>  Different execution methods for DSQL</a:t>
            </a:r>
          </a:p>
          <a:p>
            <a:pPr marL="0" indent="0">
              <a:buNone/>
            </a:pPr>
            <a:r>
              <a:rPr lang="en-US" dirty="0">
                <a:solidFill>
                  <a:schemeClr val="tx2"/>
                </a:solidFill>
                <a:latin typeface="Calibri" panose="020F0502020204030204" pitchFamily="34" charset="0"/>
                <a:cs typeface="Calibri" panose="020F0502020204030204" pitchFamily="34" charset="0"/>
              </a:rPr>
              <a:t>  Advantages and Disadvantages of Dynamic SQL</a:t>
            </a:r>
          </a:p>
          <a:p>
            <a:pPr marL="0" indent="0">
              <a:buNone/>
            </a:pPr>
            <a:endParaRPr lang="en-US" dirty="0"/>
          </a:p>
        </p:txBody>
      </p:sp>
      <p:sp>
        <p:nvSpPr>
          <p:cNvPr id="3" name="Title 2">
            <a:extLst>
              <a:ext uri="{FF2B5EF4-FFF2-40B4-BE49-F238E27FC236}">
                <a16:creationId xmlns:a16="http://schemas.microsoft.com/office/drawing/2014/main" id="{009FC62E-5559-FE2E-4B1F-32161C812AD8}"/>
              </a:ext>
            </a:extLst>
          </p:cNvPr>
          <p:cNvSpPr>
            <a:spLocks noGrp="1"/>
          </p:cNvSpPr>
          <p:nvPr>
            <p:ph type="title"/>
          </p:nvPr>
        </p:nvSpPr>
        <p:spPr>
          <a:xfrm>
            <a:off x="548640" y="488561"/>
            <a:ext cx="10687175" cy="676210"/>
          </a:xfrm>
        </p:spPr>
        <p:txBody>
          <a:bodyPr/>
          <a:lstStyle/>
          <a:p>
            <a:r>
              <a:rPr lang="en-US" dirty="0"/>
              <a:t>Outlines</a:t>
            </a:r>
          </a:p>
        </p:txBody>
      </p:sp>
      <p:sp>
        <p:nvSpPr>
          <p:cNvPr id="4" name="Date Placeholder 3">
            <a:extLst>
              <a:ext uri="{FF2B5EF4-FFF2-40B4-BE49-F238E27FC236}">
                <a16:creationId xmlns:a16="http://schemas.microsoft.com/office/drawing/2014/main" id="{49CAB1D9-6203-62F5-D203-2906E6573D9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7E0CF8F-C3E9-090C-7A72-AD84E95E4CA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6886B1E-2B1A-BD5E-ADA7-E14746FF9727}"/>
              </a:ext>
            </a:extLst>
          </p:cNvPr>
          <p:cNvSpPr>
            <a:spLocks noGrp="1"/>
          </p:cNvSpPr>
          <p:nvPr>
            <p:ph type="sldNum" sz="quarter" idx="16"/>
          </p:nvPr>
        </p:nvSpPr>
        <p:spPr/>
        <p:txBody>
          <a:bodyPr/>
          <a:lstStyle/>
          <a:p>
            <a:fld id="{2533969A-88D7-D043-9145-D433A02B4603}" type="slidenum">
              <a:rPr lang="en-US" smtClean="0"/>
              <a:pPr/>
              <a:t>90</a:t>
            </a:fld>
            <a:endParaRPr lang="en-US" dirty="0"/>
          </a:p>
        </p:txBody>
      </p:sp>
    </p:spTree>
    <p:extLst>
      <p:ext uri="{BB962C8B-B14F-4D97-AF65-F5344CB8AC3E}">
        <p14:creationId xmlns:p14="http://schemas.microsoft.com/office/powerpoint/2010/main" val="29025302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0771B-592B-809C-BDD3-7A45FA338721}"/>
              </a:ext>
            </a:extLst>
          </p:cNvPr>
          <p:cNvSpPr>
            <a:spLocks noGrp="1"/>
          </p:cNvSpPr>
          <p:nvPr>
            <p:ph sz="quarter" idx="13"/>
          </p:nvPr>
        </p:nvSpPr>
        <p:spPr>
          <a:xfrm>
            <a:off x="548640" y="1402672"/>
            <a:ext cx="10687175" cy="4376691"/>
          </a:xfrm>
        </p:spPr>
        <p:txBody>
          <a:bodyPr/>
          <a:lstStyle/>
          <a:p>
            <a:r>
              <a:rPr lang="en-US" sz="2000" b="0" i="0" dirty="0">
                <a:solidFill>
                  <a:srgbClr val="181717"/>
                </a:solidFill>
                <a:effectLst/>
                <a:latin typeface="Calibri" panose="020F0502020204030204" pitchFamily="34" charset="0"/>
                <a:cs typeface="Calibri" panose="020F0502020204030204" pitchFamily="34" charset="0"/>
              </a:rPr>
              <a:t>Dynamic SQL is a programming technique where you build SQL query as a string and execute it dynamically at runtime.</a:t>
            </a:r>
          </a:p>
          <a:p>
            <a:r>
              <a:rPr lang="en-US" sz="2000" b="0" i="0" dirty="0">
                <a:solidFill>
                  <a:srgbClr val="181717"/>
                </a:solidFill>
                <a:effectLst/>
                <a:latin typeface="Calibri" panose="020F0502020204030204" pitchFamily="34" charset="0"/>
                <a:cs typeface="Calibri" panose="020F0502020204030204" pitchFamily="34" charset="0"/>
              </a:rPr>
              <a:t>For example, the following is a dynamic SQL.</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Note : </a:t>
            </a:r>
            <a:r>
              <a:rPr lang="en-US" sz="2000" dirty="0">
                <a:solidFill>
                  <a:schemeClr val="tx2"/>
                </a:solidFill>
                <a:latin typeface="Calibri" panose="020F0502020204030204" pitchFamily="34" charset="0"/>
                <a:cs typeface="Calibri" panose="020F0502020204030204" pitchFamily="34" charset="0"/>
              </a:rPr>
              <a:t>The dynamic SQL query string can be executed using </a:t>
            </a:r>
            <a:r>
              <a:rPr lang="en-US" sz="2000" b="1" dirty="0">
                <a:solidFill>
                  <a:schemeClr val="tx2"/>
                </a:solidFill>
                <a:latin typeface="Calibri" panose="020F0502020204030204" pitchFamily="34" charset="0"/>
                <a:cs typeface="Calibri" panose="020F0502020204030204" pitchFamily="34" charset="0"/>
              </a:rPr>
              <a:t>EXEC</a:t>
            </a:r>
            <a:r>
              <a:rPr lang="en-US" sz="2000" dirty="0">
                <a:solidFill>
                  <a:schemeClr val="tx2"/>
                </a:solidFill>
                <a:latin typeface="Calibri" panose="020F0502020204030204" pitchFamily="34" charset="0"/>
                <a:cs typeface="Calibri" panose="020F0502020204030204" pitchFamily="34" charset="0"/>
              </a:rPr>
              <a:t> or </a:t>
            </a:r>
            <a:r>
              <a:rPr lang="en-US" sz="2000" b="1" dirty="0">
                <a:solidFill>
                  <a:schemeClr val="tx2"/>
                </a:solidFill>
                <a:latin typeface="Calibri" panose="020F0502020204030204" pitchFamily="34" charset="0"/>
                <a:cs typeface="Calibri" panose="020F0502020204030204" pitchFamily="34" charset="0"/>
              </a:rPr>
              <a:t>EXECUTE</a:t>
            </a:r>
            <a:r>
              <a:rPr lang="en-US" sz="2000" dirty="0">
                <a:solidFill>
                  <a:schemeClr val="tx2"/>
                </a:solidFill>
                <a:latin typeface="Calibri" panose="020F0502020204030204" pitchFamily="34" charset="0"/>
                <a:cs typeface="Calibri" panose="020F0502020204030204" pitchFamily="34" charset="0"/>
              </a:rPr>
              <a:t> command or using the </a:t>
            </a:r>
            <a:r>
              <a:rPr lang="en-US" sz="2000" b="1" dirty="0" err="1">
                <a:solidFill>
                  <a:schemeClr val="tx2"/>
                </a:solidFill>
                <a:latin typeface="Calibri" panose="020F0502020204030204" pitchFamily="34" charset="0"/>
                <a:cs typeface="Calibri" panose="020F0502020204030204" pitchFamily="34" charset="0"/>
              </a:rPr>
              <a:t>sp_executesql</a:t>
            </a:r>
            <a:endParaRPr lang="en-US" sz="2000" b="1"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A4EC83D1-A2EF-4B35-E9AF-4E90DD3E99EF}"/>
              </a:ext>
            </a:extLst>
          </p:cNvPr>
          <p:cNvSpPr>
            <a:spLocks noGrp="1"/>
          </p:cNvSpPr>
          <p:nvPr>
            <p:ph type="title"/>
          </p:nvPr>
        </p:nvSpPr>
        <p:spPr>
          <a:xfrm>
            <a:off x="548640" y="488561"/>
            <a:ext cx="10687175" cy="482989"/>
          </a:xfrm>
        </p:spPr>
        <p:txBody>
          <a:bodyPr/>
          <a:lstStyle/>
          <a:p>
            <a:r>
              <a:rPr lang="en-US" dirty="0"/>
              <a:t>Dynamic SQL</a:t>
            </a:r>
          </a:p>
        </p:txBody>
      </p:sp>
      <p:sp>
        <p:nvSpPr>
          <p:cNvPr id="4" name="Date Placeholder 3">
            <a:extLst>
              <a:ext uri="{FF2B5EF4-FFF2-40B4-BE49-F238E27FC236}">
                <a16:creationId xmlns:a16="http://schemas.microsoft.com/office/drawing/2014/main" id="{9E589733-31F3-3DF0-45D2-83BF7AD5B85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8554E70-D8EF-1EF0-6F1A-E5A34B66A7D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03E53E0-51DF-B948-BA7D-8579E54F2326}"/>
              </a:ext>
            </a:extLst>
          </p:cNvPr>
          <p:cNvSpPr>
            <a:spLocks noGrp="1"/>
          </p:cNvSpPr>
          <p:nvPr>
            <p:ph type="sldNum" sz="quarter" idx="16"/>
          </p:nvPr>
        </p:nvSpPr>
        <p:spPr/>
        <p:txBody>
          <a:bodyPr/>
          <a:lstStyle/>
          <a:p>
            <a:fld id="{2533969A-88D7-D043-9145-D433A02B4603}" type="slidenum">
              <a:rPr lang="en-US" smtClean="0"/>
              <a:pPr/>
              <a:t>91</a:t>
            </a:fld>
            <a:endParaRPr lang="en-US" dirty="0"/>
          </a:p>
        </p:txBody>
      </p:sp>
      <p:pic>
        <p:nvPicPr>
          <p:cNvPr id="10" name="Picture 9" descr="Text&#10;&#10;Description automatically generated with low confidence">
            <a:extLst>
              <a:ext uri="{FF2B5EF4-FFF2-40B4-BE49-F238E27FC236}">
                <a16:creationId xmlns:a16="http://schemas.microsoft.com/office/drawing/2014/main" id="{97EB9817-CEFF-C3AE-83AF-3058D4E707EE}"/>
              </a:ext>
            </a:extLst>
          </p:cNvPr>
          <p:cNvPicPr>
            <a:picLocks noChangeAspect="1"/>
          </p:cNvPicPr>
          <p:nvPr/>
        </p:nvPicPr>
        <p:blipFill>
          <a:blip r:embed="rId2"/>
          <a:stretch>
            <a:fillRect/>
          </a:stretch>
        </p:blipFill>
        <p:spPr>
          <a:xfrm>
            <a:off x="1113817" y="2746951"/>
            <a:ext cx="7620660" cy="1364098"/>
          </a:xfrm>
          <a:prstGeom prst="rect">
            <a:avLst/>
          </a:prstGeom>
        </p:spPr>
      </p:pic>
    </p:spTree>
    <p:extLst>
      <p:ext uri="{BB962C8B-B14F-4D97-AF65-F5344CB8AC3E}">
        <p14:creationId xmlns:p14="http://schemas.microsoft.com/office/powerpoint/2010/main" val="39041146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E7BA3-2A56-E405-9163-6D8E095E26E9}"/>
              </a:ext>
            </a:extLst>
          </p:cNvPr>
          <p:cNvSpPr>
            <a:spLocks noGrp="1"/>
          </p:cNvSpPr>
          <p:nvPr>
            <p:ph sz="quarter" idx="13"/>
          </p:nvPr>
        </p:nvSpPr>
        <p:spPr>
          <a:xfrm>
            <a:off x="1083076" y="1358283"/>
            <a:ext cx="10152739" cy="4841349"/>
          </a:xfrm>
        </p:spPr>
        <p:txBody>
          <a:bodyPr/>
          <a:lstStyle/>
          <a:p>
            <a:pPr marL="0" indent="0">
              <a:buNone/>
            </a:pPr>
            <a:r>
              <a:rPr lang="en-US" sz="2400" b="1" dirty="0">
                <a:latin typeface="Calibri" panose="020F0502020204030204" pitchFamily="34" charset="0"/>
                <a:cs typeface="Calibri" panose="020F0502020204030204" pitchFamily="34" charset="0"/>
              </a:rPr>
              <a:t>Dynamic SQL for </a:t>
            </a:r>
          </a:p>
          <a:p>
            <a:pPr marL="0" indent="0">
              <a:buNone/>
            </a:pPr>
            <a:r>
              <a:rPr lang="en-US" dirty="0"/>
              <a:t>       </a:t>
            </a:r>
            <a:r>
              <a:rPr lang="en-US" sz="2400" dirty="0">
                <a:latin typeface="Calibri" panose="020F0502020204030204" pitchFamily="34" charset="0"/>
                <a:cs typeface="Calibri" panose="020F0502020204030204" pitchFamily="34" charset="0"/>
              </a:rPr>
              <a:t>1. DML statements</a:t>
            </a:r>
          </a:p>
          <a:p>
            <a:pPr marL="0" indent="0">
              <a:buNone/>
            </a:pPr>
            <a:r>
              <a:rPr lang="en-US" sz="2400" dirty="0">
                <a:latin typeface="Calibri" panose="020F0502020204030204" pitchFamily="34" charset="0"/>
                <a:cs typeface="Calibri" panose="020F0502020204030204" pitchFamily="34" charset="0"/>
              </a:rPr>
              <a:t>         2.  Procedure</a:t>
            </a:r>
          </a:p>
          <a:p>
            <a:pPr marL="0" indent="0">
              <a:buNone/>
            </a:pPr>
            <a:r>
              <a:rPr lang="en-US" sz="2400" dirty="0">
                <a:latin typeface="Calibri" panose="020F0502020204030204" pitchFamily="34" charset="0"/>
                <a:cs typeface="Calibri" panose="020F0502020204030204" pitchFamily="34" charset="0"/>
              </a:rPr>
              <a:t>         3.  DDL statement</a:t>
            </a:r>
          </a:p>
        </p:txBody>
      </p:sp>
      <p:sp>
        <p:nvSpPr>
          <p:cNvPr id="3" name="Title 2">
            <a:extLst>
              <a:ext uri="{FF2B5EF4-FFF2-40B4-BE49-F238E27FC236}">
                <a16:creationId xmlns:a16="http://schemas.microsoft.com/office/drawing/2014/main" id="{7E808594-FACB-F942-2238-EE7E0D679175}"/>
              </a:ext>
            </a:extLst>
          </p:cNvPr>
          <p:cNvSpPr>
            <a:spLocks noGrp="1"/>
          </p:cNvSpPr>
          <p:nvPr>
            <p:ph type="title"/>
          </p:nvPr>
        </p:nvSpPr>
        <p:spPr>
          <a:xfrm>
            <a:off x="548640" y="488561"/>
            <a:ext cx="10687175" cy="425839"/>
          </a:xfrm>
        </p:spPr>
        <p:txBody>
          <a:bodyPr/>
          <a:lstStyle/>
          <a:p>
            <a:r>
              <a:rPr lang="en-US" dirty="0"/>
              <a:t>Examples</a:t>
            </a:r>
          </a:p>
        </p:txBody>
      </p:sp>
      <p:sp>
        <p:nvSpPr>
          <p:cNvPr id="4" name="Date Placeholder 3">
            <a:extLst>
              <a:ext uri="{FF2B5EF4-FFF2-40B4-BE49-F238E27FC236}">
                <a16:creationId xmlns:a16="http://schemas.microsoft.com/office/drawing/2014/main" id="{FB09F7FE-52CE-7534-F441-E1E7970D1F2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32862B8-F81D-FE38-5E05-A3ABFDD9DF1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64E5FF4-6662-F948-C374-58ED47B44397}"/>
              </a:ext>
            </a:extLst>
          </p:cNvPr>
          <p:cNvSpPr>
            <a:spLocks noGrp="1"/>
          </p:cNvSpPr>
          <p:nvPr>
            <p:ph type="sldNum" sz="quarter" idx="16"/>
          </p:nvPr>
        </p:nvSpPr>
        <p:spPr/>
        <p:txBody>
          <a:bodyPr/>
          <a:lstStyle/>
          <a:p>
            <a:fld id="{2533969A-88D7-D043-9145-D433A02B4603}" type="slidenum">
              <a:rPr lang="en-US" smtClean="0"/>
              <a:pPr/>
              <a:t>92</a:t>
            </a:fld>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66B84A3A-7495-3B05-06BE-D1EDE66C1411}"/>
              </a:ext>
            </a:extLst>
          </p:cNvPr>
          <p:cNvPicPr>
            <a:picLocks noChangeAspect="1"/>
          </p:cNvPicPr>
          <p:nvPr/>
        </p:nvPicPr>
        <p:blipFill>
          <a:blip r:embed="rId3"/>
          <a:stretch>
            <a:fillRect/>
          </a:stretch>
        </p:blipFill>
        <p:spPr>
          <a:xfrm>
            <a:off x="6917561" y="2103621"/>
            <a:ext cx="4191363" cy="1531753"/>
          </a:xfrm>
          <a:prstGeom prst="rect">
            <a:avLst/>
          </a:prstGeom>
        </p:spPr>
      </p:pic>
    </p:spTree>
    <p:extLst>
      <p:ext uri="{BB962C8B-B14F-4D97-AF65-F5344CB8AC3E}">
        <p14:creationId xmlns:p14="http://schemas.microsoft.com/office/powerpoint/2010/main" val="23390562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1DF47-5473-806B-CA77-6BCF31B44FBC}"/>
              </a:ext>
            </a:extLst>
          </p:cNvPr>
          <p:cNvSpPr>
            <a:spLocks noGrp="1"/>
          </p:cNvSpPr>
          <p:nvPr>
            <p:ph sz="quarter" idx="13"/>
          </p:nvPr>
        </p:nvSpPr>
        <p:spPr>
          <a:xfrm>
            <a:off x="781236" y="1447060"/>
            <a:ext cx="10454580" cy="4039340"/>
          </a:xfrm>
        </p:spPr>
        <p:txBody>
          <a:bodyPr/>
          <a:lstStyle/>
          <a:p>
            <a:pPr marL="0" indent="0" algn="l">
              <a:buNone/>
            </a:pPr>
            <a:r>
              <a:rPr lang="en-US" sz="2000" b="1" i="0" dirty="0">
                <a:solidFill>
                  <a:srgbClr val="181717"/>
                </a:solidFill>
                <a:effectLst/>
                <a:latin typeface="Calibri" panose="020F0502020204030204" pitchFamily="34" charset="0"/>
                <a:cs typeface="Calibri" panose="020F0502020204030204" pitchFamily="34" charset="0"/>
              </a:rPr>
              <a:t>Advantages of Using Dynamic SQL</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Dynamic SQL is flexible and can be reused by using parameters in building the query.</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Performance is improved as a better execution plan is generated.</a:t>
            </a:r>
          </a:p>
          <a:p>
            <a:pPr marL="0" indent="0" algn="l">
              <a:buNone/>
            </a:pPr>
            <a:r>
              <a:rPr lang="en-US" sz="2000" b="1" i="0" dirty="0">
                <a:solidFill>
                  <a:schemeClr val="tx2"/>
                </a:solidFill>
                <a:effectLst/>
                <a:latin typeface="Calibri" panose="020F0502020204030204" pitchFamily="34" charset="0"/>
                <a:cs typeface="Calibri" panose="020F0502020204030204" pitchFamily="34" charset="0"/>
              </a:rPr>
              <a:t>Disadvantages of Using Dynamic SQL</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Hard to debug.</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Error management is difficult and unreliable.</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It is vulnerable to SQL injection and can cause security concerns.</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Dynamic SQL is slower than static SQL as SQL Server must generate an execution plan every time at runtime.</a:t>
            </a:r>
          </a:p>
          <a:p>
            <a:pPr algn="just">
              <a:buFont typeface="Arial" panose="020B0604020202020204" pitchFamily="34" charset="0"/>
              <a:buChar char="•"/>
            </a:pPr>
            <a:r>
              <a:rPr lang="en-US" sz="1400" b="0" i="0" dirty="0">
                <a:solidFill>
                  <a:srgbClr val="181717"/>
                </a:solidFill>
                <a:effectLst/>
                <a:latin typeface="Verdana" panose="020B0604030504040204" pitchFamily="34" charset="0"/>
              </a:rPr>
              <a:t>Dynamic SQL requires the users to have direct access permission on all accessed database objects like tables and views.</a:t>
            </a:r>
          </a:p>
          <a:p>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3EAFAFC-4704-AE19-CDFE-2EC05855D868}"/>
              </a:ext>
            </a:extLst>
          </p:cNvPr>
          <p:cNvSpPr>
            <a:spLocks noGrp="1"/>
          </p:cNvSpPr>
          <p:nvPr>
            <p:ph type="title"/>
          </p:nvPr>
        </p:nvSpPr>
        <p:spPr>
          <a:xfrm>
            <a:off x="548640" y="488561"/>
            <a:ext cx="10687175" cy="585637"/>
          </a:xfrm>
        </p:spPr>
        <p:txBody>
          <a:bodyPr/>
          <a:lstStyle/>
          <a:p>
            <a:r>
              <a:rPr lang="en-US" dirty="0"/>
              <a:t>Dynamic SQL Pro’s and Con’s</a:t>
            </a:r>
          </a:p>
        </p:txBody>
      </p:sp>
      <p:sp>
        <p:nvSpPr>
          <p:cNvPr id="4" name="Date Placeholder 3">
            <a:extLst>
              <a:ext uri="{FF2B5EF4-FFF2-40B4-BE49-F238E27FC236}">
                <a16:creationId xmlns:a16="http://schemas.microsoft.com/office/drawing/2014/main" id="{EE02079C-542C-35FF-F1BA-64DB5D6B866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62ACDA1-94E1-57FF-6EA2-74F0DB7A12B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9F2720A-BA57-69DB-7E67-64839099D58B}"/>
              </a:ext>
            </a:extLst>
          </p:cNvPr>
          <p:cNvSpPr>
            <a:spLocks noGrp="1"/>
          </p:cNvSpPr>
          <p:nvPr>
            <p:ph type="sldNum" sz="quarter" idx="16"/>
          </p:nvPr>
        </p:nvSpPr>
        <p:spPr/>
        <p:txBody>
          <a:bodyPr/>
          <a:lstStyle/>
          <a:p>
            <a:fld id="{2533969A-88D7-D043-9145-D433A02B4603}" type="slidenum">
              <a:rPr lang="en-US" smtClean="0"/>
              <a:pPr/>
              <a:t>93</a:t>
            </a:fld>
            <a:endParaRPr lang="en-US" dirty="0"/>
          </a:p>
        </p:txBody>
      </p:sp>
    </p:spTree>
    <p:extLst>
      <p:ext uri="{BB962C8B-B14F-4D97-AF65-F5344CB8AC3E}">
        <p14:creationId xmlns:p14="http://schemas.microsoft.com/office/powerpoint/2010/main" val="37415261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a16="http://schemas.microsoft.com/office/drawing/2014/main" id="{CAB30723-10A6-6878-14F7-09F5EBD945E5}"/>
              </a:ext>
            </a:extLst>
          </p:cNvPr>
          <p:cNvPicPr>
            <a:picLocks noGrp="1" noChangeAspect="1"/>
          </p:cNvPicPr>
          <p:nvPr>
            <p:ph sz="quarter" idx="13"/>
          </p:nvPr>
        </p:nvPicPr>
        <p:blipFill>
          <a:blip r:embed="rId3"/>
          <a:stretch>
            <a:fillRect/>
          </a:stretch>
        </p:blipFill>
        <p:spPr>
          <a:xfrm>
            <a:off x="849086" y="1159736"/>
            <a:ext cx="8806543" cy="2737349"/>
          </a:xfrm>
        </p:spPr>
      </p:pic>
      <p:sp>
        <p:nvSpPr>
          <p:cNvPr id="3" name="Title 2">
            <a:extLst>
              <a:ext uri="{FF2B5EF4-FFF2-40B4-BE49-F238E27FC236}">
                <a16:creationId xmlns:a16="http://schemas.microsoft.com/office/drawing/2014/main" id="{FFA1BCE9-7EFC-AEED-9C9A-03B60B4AB1C1}"/>
              </a:ext>
            </a:extLst>
          </p:cNvPr>
          <p:cNvSpPr>
            <a:spLocks noGrp="1"/>
          </p:cNvSpPr>
          <p:nvPr>
            <p:ph type="title"/>
          </p:nvPr>
        </p:nvSpPr>
        <p:spPr>
          <a:xfrm>
            <a:off x="548640" y="488561"/>
            <a:ext cx="10687175" cy="687096"/>
          </a:xfrm>
        </p:spPr>
        <p:txBody>
          <a:bodyPr/>
          <a:lstStyle/>
          <a:p>
            <a:r>
              <a:rPr lang="en-US" dirty="0"/>
              <a:t>SQL Server Job – How to create and execute</a:t>
            </a:r>
          </a:p>
        </p:txBody>
      </p:sp>
      <p:sp>
        <p:nvSpPr>
          <p:cNvPr id="4" name="Date Placeholder 3">
            <a:extLst>
              <a:ext uri="{FF2B5EF4-FFF2-40B4-BE49-F238E27FC236}">
                <a16:creationId xmlns:a16="http://schemas.microsoft.com/office/drawing/2014/main" id="{EA468461-5761-CF4D-D579-7857AFD1525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92A7FE6-D760-84B6-4285-9BD8E90D41A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1FC9BE5-949F-F68B-5907-41581C3643F0}"/>
              </a:ext>
            </a:extLst>
          </p:cNvPr>
          <p:cNvSpPr>
            <a:spLocks noGrp="1"/>
          </p:cNvSpPr>
          <p:nvPr>
            <p:ph type="sldNum" sz="quarter" idx="16"/>
          </p:nvPr>
        </p:nvSpPr>
        <p:spPr/>
        <p:txBody>
          <a:bodyPr/>
          <a:lstStyle/>
          <a:p>
            <a:fld id="{2533969A-88D7-D043-9145-D433A02B4603}" type="slidenum">
              <a:rPr lang="en-US" smtClean="0"/>
              <a:pPr/>
              <a:t>94</a:t>
            </a:fld>
            <a:endParaRPr lang="en-US" dirty="0"/>
          </a:p>
        </p:txBody>
      </p:sp>
      <p:pic>
        <p:nvPicPr>
          <p:cNvPr id="10" name="Picture 9" descr="Graphical user interface, text, application&#10;&#10;Description automatically generated">
            <a:extLst>
              <a:ext uri="{FF2B5EF4-FFF2-40B4-BE49-F238E27FC236}">
                <a16:creationId xmlns:a16="http://schemas.microsoft.com/office/drawing/2014/main" id="{1D21CDE9-11AE-55DD-E4A8-996A668294E4}"/>
              </a:ext>
            </a:extLst>
          </p:cNvPr>
          <p:cNvPicPr>
            <a:picLocks noChangeAspect="1"/>
          </p:cNvPicPr>
          <p:nvPr/>
        </p:nvPicPr>
        <p:blipFill>
          <a:blip r:embed="rId4"/>
          <a:stretch>
            <a:fillRect/>
          </a:stretch>
        </p:blipFill>
        <p:spPr>
          <a:xfrm>
            <a:off x="968829" y="4191000"/>
            <a:ext cx="8686800" cy="1600200"/>
          </a:xfrm>
          <a:prstGeom prst="rect">
            <a:avLst/>
          </a:prstGeom>
        </p:spPr>
      </p:pic>
    </p:spTree>
    <p:extLst>
      <p:ext uri="{BB962C8B-B14F-4D97-AF65-F5344CB8AC3E}">
        <p14:creationId xmlns:p14="http://schemas.microsoft.com/office/powerpoint/2010/main" val="2147747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 application&#10;&#10;Description automatically generated">
            <a:extLst>
              <a:ext uri="{FF2B5EF4-FFF2-40B4-BE49-F238E27FC236}">
                <a16:creationId xmlns:a16="http://schemas.microsoft.com/office/drawing/2014/main" id="{C5F51455-8B8E-3534-86D6-9398DB65216F}"/>
              </a:ext>
            </a:extLst>
          </p:cNvPr>
          <p:cNvPicPr>
            <a:picLocks noGrp="1" noChangeAspect="1"/>
          </p:cNvPicPr>
          <p:nvPr>
            <p:ph sz="quarter" idx="13"/>
          </p:nvPr>
        </p:nvPicPr>
        <p:blipFill>
          <a:blip r:embed="rId2"/>
          <a:stretch>
            <a:fillRect/>
          </a:stretch>
        </p:blipFill>
        <p:spPr>
          <a:xfrm>
            <a:off x="2530754" y="1696024"/>
            <a:ext cx="6302286" cy="4031329"/>
          </a:xfrm>
        </p:spPr>
      </p:pic>
      <p:sp>
        <p:nvSpPr>
          <p:cNvPr id="3" name="Title 2">
            <a:extLst>
              <a:ext uri="{FF2B5EF4-FFF2-40B4-BE49-F238E27FC236}">
                <a16:creationId xmlns:a16="http://schemas.microsoft.com/office/drawing/2014/main" id="{F2D7D8DE-8032-D04F-4EBF-161CB9BB9112}"/>
              </a:ext>
            </a:extLst>
          </p:cNvPr>
          <p:cNvSpPr>
            <a:spLocks noGrp="1"/>
          </p:cNvSpPr>
          <p:nvPr>
            <p:ph type="title"/>
          </p:nvPr>
        </p:nvSpPr>
        <p:spPr>
          <a:xfrm>
            <a:off x="548640" y="488561"/>
            <a:ext cx="10687175" cy="568941"/>
          </a:xfrm>
        </p:spPr>
        <p:txBody>
          <a:bodyPr/>
          <a:lstStyle/>
          <a:p>
            <a:r>
              <a:rPr lang="en-US" dirty="0"/>
              <a:t>Contd..</a:t>
            </a:r>
          </a:p>
        </p:txBody>
      </p:sp>
      <p:sp>
        <p:nvSpPr>
          <p:cNvPr id="4" name="Date Placeholder 3">
            <a:extLst>
              <a:ext uri="{FF2B5EF4-FFF2-40B4-BE49-F238E27FC236}">
                <a16:creationId xmlns:a16="http://schemas.microsoft.com/office/drawing/2014/main" id="{1D470B5A-D8D1-0240-D939-882CC7A83B7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BFE9A71-2D5C-0295-0BE2-0713BA9F2C0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F78AABE-2E40-3AF1-6FFF-4B77286FCB0F}"/>
              </a:ext>
            </a:extLst>
          </p:cNvPr>
          <p:cNvSpPr>
            <a:spLocks noGrp="1"/>
          </p:cNvSpPr>
          <p:nvPr>
            <p:ph type="sldNum" sz="quarter" idx="16"/>
          </p:nvPr>
        </p:nvSpPr>
        <p:spPr/>
        <p:txBody>
          <a:bodyPr/>
          <a:lstStyle/>
          <a:p>
            <a:fld id="{2533969A-88D7-D043-9145-D433A02B4603}" type="slidenum">
              <a:rPr lang="en-US" smtClean="0"/>
              <a:pPr/>
              <a:t>95</a:t>
            </a:fld>
            <a:endParaRPr lang="en-US" dirty="0"/>
          </a:p>
        </p:txBody>
      </p:sp>
    </p:spTree>
    <p:extLst>
      <p:ext uri="{BB962C8B-B14F-4D97-AF65-F5344CB8AC3E}">
        <p14:creationId xmlns:p14="http://schemas.microsoft.com/office/powerpoint/2010/main" val="19179794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9989E7BA-9C58-2C02-0CBC-0A32273FBF0F}"/>
              </a:ext>
            </a:extLst>
          </p:cNvPr>
          <p:cNvPicPr>
            <a:picLocks noGrp="1" noChangeAspect="1"/>
          </p:cNvPicPr>
          <p:nvPr>
            <p:ph sz="quarter" idx="13"/>
          </p:nvPr>
        </p:nvPicPr>
        <p:blipFill>
          <a:blip r:embed="rId2"/>
          <a:stretch>
            <a:fillRect/>
          </a:stretch>
        </p:blipFill>
        <p:spPr>
          <a:xfrm>
            <a:off x="1239633" y="1745744"/>
            <a:ext cx="7934734" cy="4278313"/>
          </a:xfrm>
        </p:spPr>
      </p:pic>
      <p:sp>
        <p:nvSpPr>
          <p:cNvPr id="3" name="Title 2">
            <a:extLst>
              <a:ext uri="{FF2B5EF4-FFF2-40B4-BE49-F238E27FC236}">
                <a16:creationId xmlns:a16="http://schemas.microsoft.com/office/drawing/2014/main" id="{923DE4F1-671A-0954-E803-7F8636F724A8}"/>
              </a:ext>
            </a:extLst>
          </p:cNvPr>
          <p:cNvSpPr>
            <a:spLocks noGrp="1"/>
          </p:cNvSpPr>
          <p:nvPr>
            <p:ph type="title"/>
          </p:nvPr>
        </p:nvSpPr>
        <p:spPr>
          <a:xfrm>
            <a:off x="548640" y="488561"/>
            <a:ext cx="10687175" cy="556468"/>
          </a:xfrm>
        </p:spPr>
        <p:txBody>
          <a:bodyPr/>
          <a:lstStyle/>
          <a:p>
            <a:r>
              <a:rPr lang="en-US" dirty="0"/>
              <a:t>Script for Backup database </a:t>
            </a:r>
          </a:p>
        </p:txBody>
      </p:sp>
      <p:sp>
        <p:nvSpPr>
          <p:cNvPr id="4" name="Date Placeholder 3">
            <a:extLst>
              <a:ext uri="{FF2B5EF4-FFF2-40B4-BE49-F238E27FC236}">
                <a16:creationId xmlns:a16="http://schemas.microsoft.com/office/drawing/2014/main" id="{392DD5D9-3948-649F-F5E6-05342CA2D3A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C52A93E-7414-E4CE-B755-9C58C1A9E1B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8C6AD05-6886-1520-4791-251CE6EDACC3}"/>
              </a:ext>
            </a:extLst>
          </p:cNvPr>
          <p:cNvSpPr>
            <a:spLocks noGrp="1"/>
          </p:cNvSpPr>
          <p:nvPr>
            <p:ph type="sldNum" sz="quarter" idx="16"/>
          </p:nvPr>
        </p:nvSpPr>
        <p:spPr/>
        <p:txBody>
          <a:bodyPr/>
          <a:lstStyle/>
          <a:p>
            <a:fld id="{2533969A-88D7-D043-9145-D433A02B4603}" type="slidenum">
              <a:rPr lang="en-US" smtClean="0"/>
              <a:pPr/>
              <a:t>96</a:t>
            </a:fld>
            <a:endParaRPr lang="en-US" dirty="0"/>
          </a:p>
        </p:txBody>
      </p:sp>
    </p:spTree>
    <p:extLst>
      <p:ext uri="{BB962C8B-B14F-4D97-AF65-F5344CB8AC3E}">
        <p14:creationId xmlns:p14="http://schemas.microsoft.com/office/powerpoint/2010/main" val="38176493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F5521A24-9FA5-9ED1-DB4A-5A87E643CC6D}"/>
              </a:ext>
            </a:extLst>
          </p:cNvPr>
          <p:cNvPicPr>
            <a:picLocks noGrp="1" noChangeAspect="1"/>
          </p:cNvPicPr>
          <p:nvPr>
            <p:ph sz="quarter" idx="13"/>
          </p:nvPr>
        </p:nvPicPr>
        <p:blipFill>
          <a:blip r:embed="rId3"/>
          <a:stretch>
            <a:fillRect/>
          </a:stretch>
        </p:blipFill>
        <p:spPr>
          <a:xfrm>
            <a:off x="1974668" y="1407633"/>
            <a:ext cx="8475617" cy="4620130"/>
          </a:xfrm>
        </p:spPr>
      </p:pic>
      <p:sp>
        <p:nvSpPr>
          <p:cNvPr id="3" name="Title 2">
            <a:extLst>
              <a:ext uri="{FF2B5EF4-FFF2-40B4-BE49-F238E27FC236}">
                <a16:creationId xmlns:a16="http://schemas.microsoft.com/office/drawing/2014/main" id="{5C0B265A-21E6-C11D-1ADD-DC33724DF758}"/>
              </a:ext>
            </a:extLst>
          </p:cNvPr>
          <p:cNvSpPr>
            <a:spLocks noGrp="1"/>
          </p:cNvSpPr>
          <p:nvPr>
            <p:ph type="title"/>
          </p:nvPr>
        </p:nvSpPr>
        <p:spPr>
          <a:xfrm>
            <a:off x="548640" y="488561"/>
            <a:ext cx="10687175" cy="600010"/>
          </a:xfrm>
        </p:spPr>
        <p:txBody>
          <a:bodyPr/>
          <a:lstStyle/>
          <a:p>
            <a:r>
              <a:rPr lang="en-US" dirty="0"/>
              <a:t>Job Schedule window</a:t>
            </a:r>
          </a:p>
        </p:txBody>
      </p:sp>
      <p:sp>
        <p:nvSpPr>
          <p:cNvPr id="4" name="Date Placeholder 3">
            <a:extLst>
              <a:ext uri="{FF2B5EF4-FFF2-40B4-BE49-F238E27FC236}">
                <a16:creationId xmlns:a16="http://schemas.microsoft.com/office/drawing/2014/main" id="{CF93D3F9-AB7D-2C82-4E44-02DFB9B0218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E130D4F-C837-1EB7-E1A7-0A71E0CD591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E7785ED-DA0C-0935-D5D8-1A4E0587B962}"/>
              </a:ext>
            </a:extLst>
          </p:cNvPr>
          <p:cNvSpPr>
            <a:spLocks noGrp="1"/>
          </p:cNvSpPr>
          <p:nvPr>
            <p:ph type="sldNum" sz="quarter" idx="16"/>
          </p:nvPr>
        </p:nvSpPr>
        <p:spPr/>
        <p:txBody>
          <a:bodyPr/>
          <a:lstStyle/>
          <a:p>
            <a:fld id="{2533969A-88D7-D043-9145-D433A02B4603}" type="slidenum">
              <a:rPr lang="en-US" smtClean="0"/>
              <a:pPr/>
              <a:t>97</a:t>
            </a:fld>
            <a:endParaRPr lang="en-US" dirty="0"/>
          </a:p>
        </p:txBody>
      </p:sp>
    </p:spTree>
    <p:extLst>
      <p:ext uri="{BB962C8B-B14F-4D97-AF65-F5344CB8AC3E}">
        <p14:creationId xmlns:p14="http://schemas.microsoft.com/office/powerpoint/2010/main" val="3140146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969DE-3C0D-D962-F21E-2705BAF02D0F}"/>
              </a:ext>
            </a:extLst>
          </p:cNvPr>
          <p:cNvSpPr>
            <a:spLocks noGrp="1"/>
          </p:cNvSpPr>
          <p:nvPr>
            <p:ph sz="quarter" idx="13"/>
          </p:nvPr>
        </p:nvSpPr>
        <p:spPr>
          <a:xfrm>
            <a:off x="548640" y="1458686"/>
            <a:ext cx="10687175" cy="4740946"/>
          </a:xfrm>
        </p:spPr>
        <p:txBody>
          <a:bodyPr/>
          <a:lstStyle/>
          <a:p>
            <a:r>
              <a:rPr lang="en-US" sz="2000" b="0" i="0" dirty="0">
                <a:solidFill>
                  <a:srgbClr val="212121"/>
                </a:solidFill>
                <a:effectLst/>
                <a:latin typeface="Calibri" panose="020F0502020204030204" pitchFamily="34" charset="0"/>
                <a:cs typeface="Calibri" panose="020F0502020204030204" pitchFamily="34" charset="0"/>
              </a:rPr>
              <a:t>The purpose to configure is to intimate the user to take care of failed jobs.</a:t>
            </a:r>
          </a:p>
          <a:p>
            <a:r>
              <a:rPr lang="en-US" sz="2000" b="0" i="0" dirty="0">
                <a:solidFill>
                  <a:srgbClr val="212121"/>
                </a:solidFill>
                <a:effectLst/>
                <a:latin typeface="Calibri" panose="020F0502020204030204" pitchFamily="34" charset="0"/>
                <a:cs typeface="Calibri" panose="020F0502020204030204" pitchFamily="34" charset="0"/>
              </a:rPr>
              <a:t>Some examples of SQL jobs are daily, weekly, monthly and quarterly reports, sending auto emails, newsletters, writing log files, and audit logs to be sent automatically on local or remote locations.</a:t>
            </a:r>
          </a:p>
          <a:p>
            <a:r>
              <a:rPr lang="en-US" sz="2000" b="0" i="0" dirty="0">
                <a:solidFill>
                  <a:srgbClr val="212121"/>
                </a:solidFill>
                <a:effectLst/>
                <a:latin typeface="Calibri" panose="020F0502020204030204" pitchFamily="34" charset="0"/>
                <a:cs typeface="Calibri" panose="020F0502020204030204" pitchFamily="34" charset="0"/>
              </a:rPr>
              <a:t>On job failure, we need to know on an immediate basis to get rid of the problem.</a:t>
            </a:r>
          </a:p>
          <a:p>
            <a:r>
              <a:rPr lang="en-US" sz="1800" b="0" i="0" dirty="0">
                <a:solidFill>
                  <a:srgbClr val="212121"/>
                </a:solidFill>
                <a:effectLst/>
                <a:latin typeface="open sans" panose="020B0606030504020204" pitchFamily="34" charset="0"/>
              </a:rPr>
              <a:t>We will cover how to configure Database Mail, Email profile, SMTP Configuration, Operator to send email, notification, and SQL Server Agent configuration</a:t>
            </a:r>
            <a:endParaRPr lang="en-US" sz="18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932398E-13D6-4445-1ED4-8FABF8A45780}"/>
              </a:ext>
            </a:extLst>
          </p:cNvPr>
          <p:cNvSpPr>
            <a:spLocks noGrp="1"/>
          </p:cNvSpPr>
          <p:nvPr>
            <p:ph type="title"/>
          </p:nvPr>
        </p:nvSpPr>
        <p:spPr>
          <a:xfrm>
            <a:off x="548640" y="488561"/>
            <a:ext cx="10687175" cy="632668"/>
          </a:xfrm>
        </p:spPr>
        <p:txBody>
          <a:bodyPr/>
          <a:lstStyle/>
          <a:p>
            <a:r>
              <a:rPr lang="en-US" dirty="0"/>
              <a:t>E mail notification either Job success or failure</a:t>
            </a:r>
          </a:p>
        </p:txBody>
      </p:sp>
      <p:sp>
        <p:nvSpPr>
          <p:cNvPr id="4" name="Date Placeholder 3">
            <a:extLst>
              <a:ext uri="{FF2B5EF4-FFF2-40B4-BE49-F238E27FC236}">
                <a16:creationId xmlns:a16="http://schemas.microsoft.com/office/drawing/2014/main" id="{AD9C9887-F3AD-29DF-E327-AB4897841D9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7F1050-716B-FB73-5356-B00CB39A7D3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39FE638-3C97-EBDD-EC90-EBFC803A19CD}"/>
              </a:ext>
            </a:extLst>
          </p:cNvPr>
          <p:cNvSpPr>
            <a:spLocks noGrp="1"/>
          </p:cNvSpPr>
          <p:nvPr>
            <p:ph type="sldNum" sz="quarter" idx="16"/>
          </p:nvPr>
        </p:nvSpPr>
        <p:spPr/>
        <p:txBody>
          <a:bodyPr/>
          <a:lstStyle/>
          <a:p>
            <a:fld id="{2533969A-88D7-D043-9145-D433A02B4603}" type="slidenum">
              <a:rPr lang="en-US" smtClean="0"/>
              <a:pPr/>
              <a:t>98</a:t>
            </a:fld>
            <a:endParaRPr lang="en-US" dirty="0"/>
          </a:p>
        </p:txBody>
      </p:sp>
    </p:spTree>
    <p:extLst>
      <p:ext uri="{BB962C8B-B14F-4D97-AF65-F5344CB8AC3E}">
        <p14:creationId xmlns:p14="http://schemas.microsoft.com/office/powerpoint/2010/main" val="13167402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80E40F-92FF-8F85-267B-25131E1EE94B}"/>
              </a:ext>
            </a:extLst>
          </p:cNvPr>
          <p:cNvSpPr>
            <a:spLocks noGrp="1"/>
          </p:cNvSpPr>
          <p:nvPr>
            <p:ph sz="quarter" idx="13"/>
          </p:nvPr>
        </p:nvSpPr>
        <p:spPr>
          <a:xfrm>
            <a:off x="1458686" y="1273629"/>
            <a:ext cx="9777129" cy="4926003"/>
          </a:xfrm>
        </p:spPr>
        <p:txBody>
          <a:bodyPr/>
          <a:lstStyle/>
          <a:p>
            <a:pPr marL="0" indent="0">
              <a:buNone/>
            </a:pPr>
            <a:r>
              <a:rPr lang="en-US" dirty="0"/>
              <a:t>1. </a:t>
            </a:r>
            <a:r>
              <a:rPr lang="en-US" sz="2000" dirty="0">
                <a:solidFill>
                  <a:schemeClr val="tx2"/>
                </a:solidFill>
                <a:latin typeface="Georgia" panose="02040502050405020303" pitchFamily="18" charset="0"/>
              </a:rPr>
              <a:t>Big Data Clusters</a:t>
            </a:r>
          </a:p>
          <a:p>
            <a:pPr marL="0" indent="0">
              <a:buNone/>
            </a:pPr>
            <a:r>
              <a:rPr lang="en-US" sz="2000" dirty="0">
                <a:solidFill>
                  <a:schemeClr val="tx2"/>
                </a:solidFill>
                <a:latin typeface="Georgia" panose="02040502050405020303" pitchFamily="18" charset="0"/>
              </a:rPr>
              <a:t>2. UTF-8 Support</a:t>
            </a:r>
          </a:p>
          <a:p>
            <a:pPr marL="0" indent="0">
              <a:buNone/>
            </a:pPr>
            <a:r>
              <a:rPr lang="en-US" sz="2000" dirty="0">
                <a:solidFill>
                  <a:schemeClr val="tx2"/>
                </a:solidFill>
                <a:latin typeface="Georgia" panose="02040502050405020303" pitchFamily="18" charset="0"/>
              </a:rPr>
              <a:t>3. Resumable Online Index Create (CTP 2.0)</a:t>
            </a:r>
          </a:p>
          <a:p>
            <a:pPr marL="0" indent="0">
              <a:buNone/>
            </a:pPr>
            <a:r>
              <a:rPr lang="en-US" sz="2000" dirty="0">
                <a:solidFill>
                  <a:schemeClr val="tx2"/>
                </a:solidFill>
                <a:latin typeface="Georgia" panose="02040502050405020303" pitchFamily="18" charset="0"/>
              </a:rPr>
              <a:t>4. Intelligent Query Processing (CTP 2.0)</a:t>
            </a:r>
          </a:p>
          <a:p>
            <a:pPr marL="0" indent="0">
              <a:buNone/>
            </a:pPr>
            <a:r>
              <a:rPr lang="en-US" sz="2000" dirty="0">
                <a:solidFill>
                  <a:schemeClr val="tx2"/>
                </a:solidFill>
                <a:latin typeface="Georgia" panose="02040502050405020303" pitchFamily="18" charset="0"/>
              </a:rPr>
              <a:t>5. Always On Availability Groups</a:t>
            </a:r>
          </a:p>
          <a:p>
            <a:pPr marL="0" indent="0">
              <a:buNone/>
            </a:pPr>
            <a:r>
              <a:rPr lang="en-US" sz="2000" dirty="0">
                <a:solidFill>
                  <a:schemeClr val="tx2"/>
                </a:solidFill>
                <a:latin typeface="Georgia" panose="02040502050405020303" pitchFamily="18" charset="0"/>
              </a:rPr>
              <a:t>6. Machine Learning on Linux</a:t>
            </a:r>
          </a:p>
          <a:p>
            <a:pPr marL="0" indent="0">
              <a:buNone/>
            </a:pPr>
            <a:r>
              <a:rPr lang="en-US" sz="2000" dirty="0">
                <a:solidFill>
                  <a:schemeClr val="tx2"/>
                </a:solidFill>
                <a:latin typeface="Georgia" panose="02040502050405020303" pitchFamily="18" charset="0"/>
              </a:rPr>
              <a:t>7. SQL Server on Linux</a:t>
            </a:r>
          </a:p>
          <a:p>
            <a:pPr marL="0" indent="0">
              <a:buNone/>
            </a:pPr>
            <a:r>
              <a:rPr lang="en-US" sz="2000" dirty="0">
                <a:solidFill>
                  <a:schemeClr val="tx2"/>
                </a:solidFill>
                <a:latin typeface="Georgia" panose="02040502050405020303" pitchFamily="18" charset="0"/>
              </a:rPr>
              <a:t>8. Enhanced Security</a:t>
            </a:r>
          </a:p>
        </p:txBody>
      </p:sp>
      <p:sp>
        <p:nvSpPr>
          <p:cNvPr id="3" name="Title 2">
            <a:extLst>
              <a:ext uri="{FF2B5EF4-FFF2-40B4-BE49-F238E27FC236}">
                <a16:creationId xmlns:a16="http://schemas.microsoft.com/office/drawing/2014/main" id="{6889C04E-A75A-B76A-2DA5-B1AF270834B2}"/>
              </a:ext>
            </a:extLst>
          </p:cNvPr>
          <p:cNvSpPr>
            <a:spLocks noGrp="1"/>
          </p:cNvSpPr>
          <p:nvPr>
            <p:ph type="title"/>
          </p:nvPr>
        </p:nvSpPr>
        <p:spPr>
          <a:xfrm>
            <a:off x="548640" y="488561"/>
            <a:ext cx="10687175" cy="621782"/>
          </a:xfrm>
        </p:spPr>
        <p:txBody>
          <a:bodyPr/>
          <a:lstStyle/>
          <a:p>
            <a:r>
              <a:rPr lang="en-US" dirty="0"/>
              <a:t>SQL Server 2019 new features</a:t>
            </a:r>
          </a:p>
        </p:txBody>
      </p:sp>
      <p:sp>
        <p:nvSpPr>
          <p:cNvPr id="4" name="Date Placeholder 3">
            <a:extLst>
              <a:ext uri="{FF2B5EF4-FFF2-40B4-BE49-F238E27FC236}">
                <a16:creationId xmlns:a16="http://schemas.microsoft.com/office/drawing/2014/main" id="{AA45A07C-812C-A4B3-324F-C3FA71D26F5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August 17,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E517CE0-41C3-3476-F125-DB5DBC94AA5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C920CC4-28C1-AD1F-AA75-D469E5870A88}"/>
              </a:ext>
            </a:extLst>
          </p:cNvPr>
          <p:cNvSpPr>
            <a:spLocks noGrp="1"/>
          </p:cNvSpPr>
          <p:nvPr>
            <p:ph type="sldNum" sz="quarter" idx="16"/>
          </p:nvPr>
        </p:nvSpPr>
        <p:spPr/>
        <p:txBody>
          <a:bodyPr/>
          <a:lstStyle/>
          <a:p>
            <a:fld id="{2533969A-88D7-D043-9145-D433A02B4603}" type="slidenum">
              <a:rPr lang="en-US" smtClean="0"/>
              <a:pPr/>
              <a:t>99</a:t>
            </a:fld>
            <a:endParaRPr lang="en-US" dirty="0"/>
          </a:p>
        </p:txBody>
      </p:sp>
    </p:spTree>
    <p:extLst>
      <p:ext uri="{BB962C8B-B14F-4D97-AF65-F5344CB8AC3E}">
        <p14:creationId xmlns:p14="http://schemas.microsoft.com/office/powerpoint/2010/main" val="3571934165"/>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2.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27721</TotalTime>
  <Words>8542</Words>
  <Application>Microsoft Office PowerPoint</Application>
  <PresentationFormat>Widescreen</PresentationFormat>
  <Paragraphs>1249</Paragraphs>
  <Slides>101</Slides>
  <Notes>13</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101</vt:i4>
      </vt:variant>
    </vt:vector>
  </HeadingPairs>
  <TitlesOfParts>
    <vt:vector size="125" baseType="lpstr">
      <vt:lpstr>-apple-system</vt:lpstr>
      <vt:lpstr>Arial</vt:lpstr>
      <vt:lpstr>Calibri</vt:lpstr>
      <vt:lpstr>Cambria</vt:lpstr>
      <vt:lpstr>Consolas</vt:lpstr>
      <vt:lpstr>Courier New</vt:lpstr>
      <vt:lpstr>erdana</vt:lpstr>
      <vt:lpstr>Franklin Gothic Medium</vt:lpstr>
      <vt:lpstr>Georgia</vt:lpstr>
      <vt:lpstr>Inter</vt:lpstr>
      <vt:lpstr>inter-bold</vt:lpstr>
      <vt:lpstr>inter-regular</vt:lpstr>
      <vt:lpstr>Josefin Sans</vt:lpstr>
      <vt:lpstr>Nunito Sans</vt:lpstr>
      <vt:lpstr>open sans</vt:lpstr>
      <vt:lpstr>open sans</vt:lpstr>
      <vt:lpstr>Roboto</vt:lpstr>
      <vt:lpstr>Roboto Light</vt:lpstr>
      <vt:lpstr>Segoe UI</vt:lpstr>
      <vt:lpstr>Source Sans Pro Regular</vt:lpstr>
      <vt:lpstr>var(--font-family)</vt:lpstr>
      <vt:lpstr>Verdana</vt:lpstr>
      <vt:lpstr>Wingdings</vt:lpstr>
      <vt:lpstr>Particle theme Master</vt:lpstr>
      <vt:lpstr>T-SQL</vt:lpstr>
      <vt:lpstr> Programming Basics</vt:lpstr>
      <vt:lpstr>PowerPoint Presentation</vt:lpstr>
      <vt:lpstr>Introduction</vt:lpstr>
      <vt:lpstr>SQL Variables</vt:lpstr>
      <vt:lpstr>PowerPoint Presentation</vt:lpstr>
      <vt:lpstr>PowerPoint Presentation</vt:lpstr>
      <vt:lpstr>PowerPoint Presentation</vt:lpstr>
      <vt:lpstr>PowerPoint Presentation</vt:lpstr>
      <vt:lpstr>PowerPoint Presentation</vt:lpstr>
      <vt:lpstr> Control-of-flow statement</vt:lpstr>
      <vt:lpstr>Syntax for IF Else Statements</vt:lpstr>
      <vt:lpstr>While Loop</vt:lpstr>
      <vt:lpstr>Quiz Time</vt:lpstr>
      <vt:lpstr>Quiz contd..</vt:lpstr>
      <vt:lpstr>Cursors</vt:lpstr>
      <vt:lpstr>Outline</vt:lpstr>
      <vt:lpstr>What is Cursor and When use Cursor ?</vt:lpstr>
      <vt:lpstr>Cursor Life Cycle </vt:lpstr>
      <vt:lpstr>Types of Cursors</vt:lpstr>
      <vt:lpstr>Key set cursors</vt:lpstr>
      <vt:lpstr>Example for Static Cursor</vt:lpstr>
      <vt:lpstr>Example for Dynamic cursor</vt:lpstr>
      <vt:lpstr>Example for Forward_Only Cursor</vt:lpstr>
      <vt:lpstr>Limitations of SQL Cursors</vt:lpstr>
      <vt:lpstr>How can we replace the Cursors</vt:lpstr>
      <vt:lpstr>Quiz Time</vt:lpstr>
      <vt:lpstr>How to Implement Cursors : Examples</vt:lpstr>
      <vt:lpstr>Exceptions</vt:lpstr>
      <vt:lpstr> Exception Handling in SQL Server</vt:lpstr>
      <vt:lpstr>What is Exception  and How to handle the Exception ?</vt:lpstr>
      <vt:lpstr>Types of Exceptions</vt:lpstr>
      <vt:lpstr>Try Catch in SQL Server </vt:lpstr>
      <vt:lpstr>Built In Exception Functions</vt:lpstr>
      <vt:lpstr>Custom Exceptions in SQL Server</vt:lpstr>
      <vt:lpstr>Error handling Best Practices</vt:lpstr>
      <vt:lpstr>Quiz Time</vt:lpstr>
      <vt:lpstr>Examples:</vt:lpstr>
      <vt:lpstr>Procedure</vt:lpstr>
      <vt:lpstr>Outlines</vt:lpstr>
      <vt:lpstr>Contd …</vt:lpstr>
      <vt:lpstr>What is Procedure</vt:lpstr>
      <vt:lpstr>Syntax for Procedure</vt:lpstr>
      <vt:lpstr>How to call / execute the Stored procedure</vt:lpstr>
      <vt:lpstr>How to rename stored procedures in SQL Server?</vt:lpstr>
      <vt:lpstr>How to modify stored procedures in SQL Server?</vt:lpstr>
      <vt:lpstr>View the Existing SP List / Text (code)</vt:lpstr>
      <vt:lpstr>delete/drop stored procedures </vt:lpstr>
      <vt:lpstr>Stored Procedure Parameters</vt:lpstr>
      <vt:lpstr>Input Parameter</vt:lpstr>
      <vt:lpstr>Output Parameters</vt:lpstr>
      <vt:lpstr>Optional Parameter</vt:lpstr>
      <vt:lpstr>SET NOCOUNT ON in Stored Procedure </vt:lpstr>
      <vt:lpstr>Temporary Stored Procedure </vt:lpstr>
      <vt:lpstr>Contd..</vt:lpstr>
      <vt:lpstr>Exceptions in SP</vt:lpstr>
      <vt:lpstr>Benefits of using a Stored Procedure</vt:lpstr>
      <vt:lpstr>Disadvantages of Stored Procedures</vt:lpstr>
      <vt:lpstr>Quiz Time</vt:lpstr>
      <vt:lpstr>Quiz Contd..</vt:lpstr>
      <vt:lpstr>Functions</vt:lpstr>
      <vt:lpstr>Outlines</vt:lpstr>
      <vt:lpstr>User Defined Functions [UDF]</vt:lpstr>
      <vt:lpstr>Scalar Function</vt:lpstr>
      <vt:lpstr>PowerPoint Presentation</vt:lpstr>
      <vt:lpstr>Syntax</vt:lpstr>
      <vt:lpstr>Table valued function</vt:lpstr>
      <vt:lpstr>Contd..</vt:lpstr>
      <vt:lpstr>Multi-statement table-valued functions (MSTVF) </vt:lpstr>
      <vt:lpstr>Drop UDF Function / Functions</vt:lpstr>
      <vt:lpstr>FUNCTION with SCHEMABINDING  </vt:lpstr>
      <vt:lpstr>Contd..</vt:lpstr>
      <vt:lpstr>Advantages of UDF</vt:lpstr>
      <vt:lpstr>Limitations of UDF</vt:lpstr>
      <vt:lpstr>Stored Procedure vs UDF</vt:lpstr>
      <vt:lpstr>Quiz Time</vt:lpstr>
      <vt:lpstr>Triggers</vt:lpstr>
      <vt:lpstr>Outlines</vt:lpstr>
      <vt:lpstr>What is Trigger</vt:lpstr>
      <vt:lpstr>Types of Triggers</vt:lpstr>
      <vt:lpstr>DML Triggers</vt:lpstr>
      <vt:lpstr>DDL Triggers</vt:lpstr>
      <vt:lpstr>Logon Triggers </vt:lpstr>
      <vt:lpstr>Enable or Disable Triggers in SQL Server </vt:lpstr>
      <vt:lpstr>Modify or Delete Triggers in SQL Server </vt:lpstr>
      <vt:lpstr>Delete DDL or LOGON Triggers </vt:lpstr>
      <vt:lpstr>How to List of Triggers in SQL Server? </vt:lpstr>
      <vt:lpstr>Quiz Time</vt:lpstr>
      <vt:lpstr>Dynamic SQL</vt:lpstr>
      <vt:lpstr>Outlines</vt:lpstr>
      <vt:lpstr>Dynamic SQL</vt:lpstr>
      <vt:lpstr>Examples</vt:lpstr>
      <vt:lpstr>Dynamic SQL Pro’s and Con’s</vt:lpstr>
      <vt:lpstr>SQL Server Job – How to create and execute</vt:lpstr>
      <vt:lpstr>Contd..</vt:lpstr>
      <vt:lpstr>Script for Backup database </vt:lpstr>
      <vt:lpstr>Job Schedule window</vt:lpstr>
      <vt:lpstr>E mail notification either Job success or failure</vt:lpstr>
      <vt:lpstr>SQL Server 2019 new features</vt:lpstr>
      <vt:lpstr>SQL Server 2017 vs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707</cp:revision>
  <cp:lastPrinted>2018-09-10T21:50:39Z</cp:lastPrinted>
  <dcterms:created xsi:type="dcterms:W3CDTF">2018-08-21T17:33:32Z</dcterms:created>
  <dcterms:modified xsi:type="dcterms:W3CDTF">2023-08-18T06:58:18Z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