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1652" r:id="rId5"/>
    <p:sldId id="1712" r:id="rId6"/>
    <p:sldId id="1715" r:id="rId7"/>
    <p:sldId id="1713" r:id="rId8"/>
    <p:sldId id="1714" r:id="rId9"/>
    <p:sldId id="1734" r:id="rId10"/>
    <p:sldId id="1750" r:id="rId11"/>
    <p:sldId id="1716" r:id="rId12"/>
    <p:sldId id="1735" r:id="rId13"/>
    <p:sldId id="1736" r:id="rId14"/>
    <p:sldId id="1717" r:id="rId15"/>
    <p:sldId id="1718" r:id="rId16"/>
    <p:sldId id="1737" r:id="rId17"/>
    <p:sldId id="1719" r:id="rId18"/>
    <p:sldId id="1725" r:id="rId19"/>
    <p:sldId id="1751" r:id="rId20"/>
    <p:sldId id="1739" r:id="rId21"/>
    <p:sldId id="1738" r:id="rId22"/>
    <p:sldId id="1752" r:id="rId23"/>
    <p:sldId id="1753" r:id="rId24"/>
    <p:sldId id="1740" r:id="rId25"/>
    <p:sldId id="1741" r:id="rId26"/>
    <p:sldId id="1742" r:id="rId27"/>
    <p:sldId id="1743" r:id="rId28"/>
    <p:sldId id="1721" r:id="rId29"/>
    <p:sldId id="1722" r:id="rId30"/>
    <p:sldId id="1723" r:id="rId31"/>
    <p:sldId id="1724" r:id="rId32"/>
    <p:sldId id="1745" r:id="rId33"/>
    <p:sldId id="1726" r:id="rId34"/>
    <p:sldId id="1727" r:id="rId35"/>
    <p:sldId id="1744" r:id="rId36"/>
    <p:sldId id="1728" r:id="rId37"/>
    <p:sldId id="1729" r:id="rId38"/>
    <p:sldId id="1730" r:id="rId39"/>
    <p:sldId id="1731" r:id="rId40"/>
    <p:sldId id="1732" r:id="rId41"/>
    <p:sldId id="1733" r:id="rId42"/>
    <p:sldId id="1746" r:id="rId43"/>
    <p:sldId id="1754" r:id="rId44"/>
    <p:sldId id="1747" r:id="rId45"/>
    <p:sldId id="1748" r:id="rId46"/>
    <p:sldId id="174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D"/>
    <a:srgbClr val="012C74"/>
    <a:srgbClr val="125798"/>
    <a:srgbClr val="022D75"/>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724"/>
  </p:normalViewPr>
  <p:slideViewPr>
    <p:cSldViewPr snapToGrid="0" snapToObjects="1" showGuides="1">
      <p:cViewPr varScale="1">
        <p:scale>
          <a:sx n="81" d="100"/>
          <a:sy n="81" d="100"/>
        </p:scale>
        <p:origin x="720" y="6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4/12/2023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https://www.sqlshack.com/introduction-to-the-power-bi-service/</a:t>
            </a:r>
          </a:p>
        </p:txBody>
      </p:sp>
      <p:sp>
        <p:nvSpPr>
          <p:cNvPr id="4" name="Slide Number Placeholder 3"/>
          <p:cNvSpPr>
            <a:spLocks noGrp="1"/>
          </p:cNvSpPr>
          <p:nvPr>
            <p:ph type="sldNum" sz="quarter" idx="5"/>
          </p:nvPr>
        </p:nvSpPr>
        <p:spPr/>
        <p:txBody>
          <a:bodyPr/>
          <a:lstStyle/>
          <a:p>
            <a:fld id="{01EDE7D6-B9F5-D840-9840-FB1876016570}" type="slidenum">
              <a:rPr lang="en-US" smtClean="0"/>
              <a:t>2</a:t>
            </a:fld>
            <a:endParaRPr lang="en-US"/>
          </a:p>
        </p:txBody>
      </p:sp>
    </p:spTree>
    <p:extLst>
      <p:ext uri="{BB962C8B-B14F-4D97-AF65-F5344CB8AC3E}">
        <p14:creationId xmlns:p14="http://schemas.microsoft.com/office/powerpoint/2010/main" val="137380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https://learn.microsoft.com/en-us/power-bi/fundamentals/service-basic-concepts</a:t>
            </a:r>
          </a:p>
        </p:txBody>
      </p:sp>
      <p:sp>
        <p:nvSpPr>
          <p:cNvPr id="4" name="Slide Number Placeholder 3"/>
          <p:cNvSpPr>
            <a:spLocks noGrp="1"/>
          </p:cNvSpPr>
          <p:nvPr>
            <p:ph type="sldNum" sz="quarter" idx="5"/>
          </p:nvPr>
        </p:nvSpPr>
        <p:spPr/>
        <p:txBody>
          <a:bodyPr/>
          <a:lstStyle/>
          <a:p>
            <a:fld id="{01EDE7D6-B9F5-D840-9840-FB1876016570}" type="slidenum">
              <a:rPr lang="en-US" smtClean="0"/>
              <a:t>7</a:t>
            </a:fld>
            <a:endParaRPr lang="en-US"/>
          </a:p>
        </p:txBody>
      </p:sp>
    </p:spTree>
    <p:extLst>
      <p:ext uri="{BB962C8B-B14F-4D97-AF65-F5344CB8AC3E}">
        <p14:creationId xmlns:p14="http://schemas.microsoft.com/office/powerpoint/2010/main" val="333171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https://www.youtube.com/watch?v=5N4Fq_0OZpY</a:t>
            </a:r>
          </a:p>
        </p:txBody>
      </p:sp>
      <p:sp>
        <p:nvSpPr>
          <p:cNvPr id="4" name="Slide Number Placeholder 3"/>
          <p:cNvSpPr>
            <a:spLocks noGrp="1"/>
          </p:cNvSpPr>
          <p:nvPr>
            <p:ph type="sldNum" sz="quarter" idx="5"/>
          </p:nvPr>
        </p:nvSpPr>
        <p:spPr/>
        <p:txBody>
          <a:bodyPr/>
          <a:lstStyle/>
          <a:p>
            <a:fld id="{01EDE7D6-B9F5-D840-9840-FB1876016570}" type="slidenum">
              <a:rPr lang="en-US" smtClean="0"/>
              <a:t>19</a:t>
            </a:fld>
            <a:endParaRPr lang="en-US"/>
          </a:p>
        </p:txBody>
      </p:sp>
    </p:spTree>
    <p:extLst>
      <p:ext uri="{BB962C8B-B14F-4D97-AF65-F5344CB8AC3E}">
        <p14:creationId xmlns:p14="http://schemas.microsoft.com/office/powerpoint/2010/main" val="4079445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stl-training.co.uk/syl/205/microsoft-business-intelligence-advanced-training-courses.html"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stl-training.co.uk/syl/205/microsoft-business-intelligence-advanced-training-courses.html"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certifications/power-bi-data-analyst-" TargetMode="External"/><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www.freshersnow.com/power-bi-mcqs-and-answers-with-explanation/" TargetMode="External"/><Relationship Id="rId2" Type="http://schemas.openxmlformats.org/officeDocument/2006/relationships/hyperlink" Target="https://www.dailyrecruitment.in/power-bi-mcq-quiz-questions-and-answer-pdf-download/" TargetMode="External"/><Relationship Id="rId1" Type="http://schemas.openxmlformats.org/officeDocument/2006/relationships/slideLayout" Target="../slideLayouts/slideLayout10.xml"/><Relationship Id="rId4" Type="http://schemas.openxmlformats.org/officeDocument/2006/relationships/hyperlink" Target="https://github.com/Ebazhanov/linkedin-skill-assessments-quizzes/blob/main/microsoft-power-bi/microsoft-power-bi-quiz.m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dirty="0">
                <a:solidFill>
                  <a:srgbClr val="FFFFFF">
                    <a:lumMod val="75000"/>
                  </a:srgbClr>
                </a:solidFill>
              </a:rPr>
              <a:t>© 2022 Trellance, Inc. All rights reserved.</a:t>
            </a:r>
          </a:p>
        </p:txBody>
      </p:sp>
      <p:pic>
        <p:nvPicPr>
          <p:cNvPr id="6" name="Content Placeholder 8" descr="Graphical user interface, application&#10;&#10;Description automatically generated">
            <a:extLst>
              <a:ext uri="{FF2B5EF4-FFF2-40B4-BE49-F238E27FC236}">
                <a16:creationId xmlns:a16="http://schemas.microsoft.com/office/drawing/2014/main" id="{D54B1304-85DE-E5F2-820A-AFF1A7AE1C16}"/>
              </a:ext>
            </a:extLst>
          </p:cNvPr>
          <p:cNvPicPr>
            <a:picLocks noChangeAspect="1"/>
          </p:cNvPicPr>
          <p:nvPr/>
        </p:nvPicPr>
        <p:blipFill>
          <a:blip r:embed="rId2"/>
          <a:stretch>
            <a:fillRect/>
          </a:stretch>
        </p:blipFill>
        <p:spPr>
          <a:xfrm>
            <a:off x="1696825" y="1649691"/>
            <a:ext cx="8399281" cy="4506012"/>
          </a:xfrm>
          <a:prstGeom prst="rect">
            <a:avLst/>
          </a:prstGeom>
        </p:spPr>
      </p:pic>
    </p:spTree>
    <p:extLst>
      <p:ext uri="{BB962C8B-B14F-4D97-AF65-F5344CB8AC3E}">
        <p14:creationId xmlns:p14="http://schemas.microsoft.com/office/powerpoint/2010/main" val="41154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5A54DE-3860-B7A6-D40F-B358886CA69A}"/>
              </a:ext>
            </a:extLst>
          </p:cNvPr>
          <p:cNvSpPr>
            <a:spLocks noGrp="1"/>
          </p:cNvSpPr>
          <p:nvPr>
            <p:ph sz="quarter" idx="13"/>
          </p:nvPr>
        </p:nvSpPr>
        <p:spPr>
          <a:xfrm>
            <a:off x="1131216" y="1244337"/>
            <a:ext cx="10294071" cy="4694549"/>
          </a:xfrm>
        </p:spPr>
        <p:txBody>
          <a:bodyPr/>
          <a:lstStyle/>
          <a:p>
            <a:pPr marL="0" indent="0">
              <a:buNone/>
            </a:pPr>
            <a:r>
              <a:rPr lang="en-US" sz="2400" b="1" dirty="0">
                <a:solidFill>
                  <a:schemeClr val="tx2"/>
                </a:solidFill>
                <a:latin typeface="Calibri" panose="020F0502020204030204" pitchFamily="34" charset="0"/>
                <a:cs typeface="Calibri" panose="020F0502020204030204" pitchFamily="34" charset="0"/>
              </a:rPr>
              <a:t>Dashboards: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Dashboards is elements from the report</a:t>
            </a:r>
          </a:p>
          <a:p>
            <a:pPr>
              <a:buFont typeface="Arial" panose="020B0604020202020204" pitchFamily="34" charset="0"/>
              <a:buChar char="•"/>
            </a:pPr>
            <a:r>
              <a:rPr lang="en-US" sz="2400" b="1" dirty="0">
                <a:solidFill>
                  <a:schemeClr val="tx2"/>
                </a:solidFill>
                <a:latin typeface="Calibri" panose="020F0502020204030204" pitchFamily="34" charset="0"/>
                <a:cs typeface="Calibri" panose="020F0502020204030204" pitchFamily="34" charset="0"/>
              </a:rPr>
              <a:t> </a:t>
            </a:r>
            <a:r>
              <a:rPr lang="en-US" sz="2400" dirty="0">
                <a:solidFill>
                  <a:schemeClr val="tx2"/>
                </a:solidFill>
                <a:latin typeface="Calibri" panose="020F0502020204030204" pitchFamily="34" charset="0"/>
                <a:cs typeface="Calibri" panose="020F0502020204030204" pitchFamily="34" charset="0"/>
              </a:rPr>
              <a:t>Single page which is static in nature, which tells the entire story to tell the user.</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Dashboard can be created only in Power BI service not in PBI desktop.</a:t>
            </a:r>
          </a:p>
          <a:p>
            <a:pPr marL="0" indent="0">
              <a:buNone/>
            </a:pPr>
            <a:r>
              <a:rPr lang="en-US" sz="2400" b="1" dirty="0">
                <a:solidFill>
                  <a:schemeClr val="tx2"/>
                </a:solidFill>
                <a:latin typeface="Calibri" panose="020F0502020204030204" pitchFamily="34" charset="0"/>
                <a:cs typeface="Calibri" panose="020F0502020204030204" pitchFamily="34" charset="0"/>
              </a:rPr>
              <a:t>Tiles : </a:t>
            </a:r>
            <a:r>
              <a:rPr lang="en-US" sz="2400" dirty="0">
                <a:solidFill>
                  <a:schemeClr val="tx2"/>
                </a:solidFill>
                <a:latin typeface="Calibri" panose="020F0502020204030204" pitchFamily="34" charset="0"/>
                <a:cs typeface="Calibri" panose="020F0502020204030204" pitchFamily="34" charset="0"/>
              </a:rPr>
              <a:t>Tiles are snapshot of your data pinned to dashboard</a:t>
            </a:r>
            <a:endParaRPr lang="en-US" sz="2400" b="1" dirty="0">
              <a:solidFill>
                <a:schemeClr val="tx2"/>
              </a:solidFill>
              <a:latin typeface="Calibri" panose="020F0502020204030204" pitchFamily="34" charset="0"/>
              <a:cs typeface="Calibri" panose="020F0502020204030204" pitchFamily="34" charset="0"/>
            </a:endParaRPr>
          </a:p>
          <a:p>
            <a:pPr marL="0" indent="0">
              <a:buNone/>
            </a:pPr>
            <a:r>
              <a:rPr lang="en-US" sz="2400" b="1" dirty="0">
                <a:solidFill>
                  <a:schemeClr val="tx2"/>
                </a:solidFill>
                <a:latin typeface="Calibri" panose="020F0502020204030204" pitchFamily="34" charset="0"/>
                <a:cs typeface="Calibri" panose="020F0502020204030204" pitchFamily="34" charset="0"/>
              </a:rPr>
              <a:t>Workspace</a:t>
            </a:r>
            <a:r>
              <a:rPr lang="en-US" sz="2400" dirty="0">
                <a:solidFill>
                  <a:schemeClr val="tx2"/>
                </a:solidFill>
                <a:latin typeface="Calibri" panose="020F0502020204030204" pitchFamily="34" charset="0"/>
                <a:cs typeface="Calibri" panose="020F0502020204030204" pitchFamily="34" charset="0"/>
              </a:rPr>
              <a:t> : Both reports and dashboards needs workspaces to store.</a:t>
            </a:r>
          </a:p>
          <a:p>
            <a:pPr marL="0" indent="0">
              <a:buNone/>
            </a:pPr>
            <a:r>
              <a:rPr lang="en-US" sz="2400" b="1" dirty="0">
                <a:solidFill>
                  <a:schemeClr val="tx2"/>
                </a:solidFill>
                <a:latin typeface="Calibri" panose="020F0502020204030204" pitchFamily="34" charset="0"/>
                <a:cs typeface="Calibri" panose="020F0502020204030204" pitchFamily="34" charset="0"/>
              </a:rPr>
              <a:t>Pipelines : </a:t>
            </a:r>
            <a:r>
              <a:rPr lang="en-US" sz="2400" b="0" i="0" dirty="0">
                <a:solidFill>
                  <a:schemeClr val="tx2"/>
                </a:solidFill>
                <a:effectLst/>
                <a:latin typeface="Calibri" panose="020F0502020204030204" pitchFamily="34" charset="0"/>
                <a:cs typeface="Calibri" panose="020F0502020204030204" pitchFamily="34" charset="0"/>
              </a:rPr>
              <a:t>Deployment pipelines </a:t>
            </a:r>
            <a:r>
              <a:rPr lang="en-US" sz="2400" i="0" dirty="0">
                <a:solidFill>
                  <a:schemeClr val="tx2"/>
                </a:solidFill>
                <a:effectLst/>
                <a:latin typeface="Calibri" panose="020F0502020204030204" pitchFamily="34" charset="0"/>
                <a:cs typeface="Calibri" panose="020F0502020204030204" pitchFamily="34" charset="0"/>
              </a:rPr>
              <a:t>enable creators to develop and test Power BI content in the Power BI service, before the content is consumed by users.</a:t>
            </a:r>
            <a:endParaRPr lang="en-US" sz="2400"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612F180B-2133-36D2-F0C4-A909D0FC117E}"/>
              </a:ext>
            </a:extLst>
          </p:cNvPr>
          <p:cNvSpPr>
            <a:spLocks noGrp="1"/>
          </p:cNvSpPr>
          <p:nvPr>
            <p:ph type="title"/>
          </p:nvPr>
        </p:nvSpPr>
        <p:spPr>
          <a:xfrm>
            <a:off x="548640" y="488561"/>
            <a:ext cx="10687175" cy="397559"/>
          </a:xfrm>
        </p:spPr>
        <p:txBody>
          <a:bodyPr/>
          <a:lstStyle/>
          <a:p>
            <a:r>
              <a:rPr lang="en-US" dirty="0"/>
              <a:t>Contd..</a:t>
            </a:r>
          </a:p>
        </p:txBody>
      </p:sp>
      <p:sp>
        <p:nvSpPr>
          <p:cNvPr id="4" name="Date Placeholder 3">
            <a:extLst>
              <a:ext uri="{FF2B5EF4-FFF2-40B4-BE49-F238E27FC236}">
                <a16:creationId xmlns:a16="http://schemas.microsoft.com/office/drawing/2014/main" id="{F32E3E97-12D2-161A-82AA-B87EC37A22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44E1E48-DA7D-CAC7-F8A2-E1266429B2D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ECA58F48-DDFF-A130-B8E1-258B9FDB1B25}"/>
              </a:ext>
            </a:extLst>
          </p:cNvPr>
          <p:cNvSpPr>
            <a:spLocks noGrp="1"/>
          </p:cNvSpPr>
          <p:nvPr>
            <p:ph type="sldNum" sz="quarter" idx="16"/>
          </p:nvPr>
        </p:nvSpPr>
        <p:spPr/>
        <p:txBody>
          <a:bodyPr/>
          <a:lstStyle/>
          <a:p>
            <a:fld id="{2533969A-88D7-D043-9145-D433A02B4603}" type="slidenum">
              <a:rPr lang="en-US" smtClean="0"/>
              <a:pPr/>
              <a:t>10</a:t>
            </a:fld>
            <a:endParaRPr lang="en-US" dirty="0"/>
          </a:p>
        </p:txBody>
      </p:sp>
      <p:pic>
        <p:nvPicPr>
          <p:cNvPr id="7" name="Picture 6">
            <a:extLst>
              <a:ext uri="{FF2B5EF4-FFF2-40B4-BE49-F238E27FC236}">
                <a16:creationId xmlns:a16="http://schemas.microsoft.com/office/drawing/2014/main" id="{6B41984D-0ABF-D7A1-350C-A47611F732F6}"/>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79479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05D0E258-7958-E213-2166-8EBE008B5823}"/>
              </a:ext>
            </a:extLst>
          </p:cNvPr>
          <p:cNvGraphicFramePr>
            <a:graphicFrameLocks noGrp="1"/>
          </p:cNvGraphicFramePr>
          <p:nvPr>
            <p:ph sz="quarter" idx="13"/>
            <p:extLst>
              <p:ext uri="{D42A27DB-BD31-4B8C-83A1-F6EECF244321}">
                <p14:modId xmlns:p14="http://schemas.microsoft.com/office/powerpoint/2010/main" val="2734261370"/>
              </p:ext>
            </p:extLst>
          </p:nvPr>
        </p:nvGraphicFramePr>
        <p:xfrm>
          <a:off x="848411" y="1706252"/>
          <a:ext cx="10387914" cy="4226625"/>
        </p:xfrm>
        <a:graphic>
          <a:graphicData uri="http://schemas.openxmlformats.org/drawingml/2006/table">
            <a:tbl>
              <a:tblPr firstRow="1" bandRow="1">
                <a:tableStyleId>{5C22544A-7EE6-4342-B048-85BDC9FD1C3A}</a:tableStyleId>
              </a:tblPr>
              <a:tblGrid>
                <a:gridCol w="5193957">
                  <a:extLst>
                    <a:ext uri="{9D8B030D-6E8A-4147-A177-3AD203B41FA5}">
                      <a16:colId xmlns:a16="http://schemas.microsoft.com/office/drawing/2014/main" val="1273736859"/>
                    </a:ext>
                  </a:extLst>
                </a:gridCol>
                <a:gridCol w="5193957">
                  <a:extLst>
                    <a:ext uri="{9D8B030D-6E8A-4147-A177-3AD203B41FA5}">
                      <a16:colId xmlns:a16="http://schemas.microsoft.com/office/drawing/2014/main" val="13431359"/>
                    </a:ext>
                  </a:extLst>
                </a:gridCol>
              </a:tblGrid>
              <a:tr h="504635">
                <a:tc>
                  <a:txBody>
                    <a:bodyPr/>
                    <a:lstStyle/>
                    <a:p>
                      <a:r>
                        <a:rPr lang="en-US" dirty="0">
                          <a:solidFill>
                            <a:schemeClr val="bg2"/>
                          </a:solidFill>
                        </a:rPr>
                        <a:t>Reports</a:t>
                      </a:r>
                    </a:p>
                  </a:txBody>
                  <a:tcPr/>
                </a:tc>
                <a:tc>
                  <a:txBody>
                    <a:bodyPr/>
                    <a:lstStyle/>
                    <a:p>
                      <a:r>
                        <a:rPr lang="en-US" dirty="0">
                          <a:solidFill>
                            <a:schemeClr val="bg2"/>
                          </a:solidFill>
                        </a:rPr>
                        <a:t>Dashboards</a:t>
                      </a:r>
                    </a:p>
                  </a:txBody>
                  <a:tcPr/>
                </a:tc>
                <a:extLst>
                  <a:ext uri="{0D108BD9-81ED-4DB2-BD59-A6C34878D82A}">
                    <a16:rowId xmlns:a16="http://schemas.microsoft.com/office/drawing/2014/main" val="2202987846"/>
                  </a:ext>
                </a:extLst>
              </a:tr>
              <a:tr h="504635">
                <a:tc>
                  <a:txBody>
                    <a:bodyPr/>
                    <a:lstStyle/>
                    <a:p>
                      <a:r>
                        <a:rPr lang="en-US" sz="2000" dirty="0">
                          <a:latin typeface="Calibri" panose="020F0502020204030204" pitchFamily="34" charset="0"/>
                          <a:cs typeface="Calibri" panose="020F0502020204030204" pitchFamily="34" charset="0"/>
                        </a:rPr>
                        <a:t>Reports can have multiple pages</a:t>
                      </a:r>
                    </a:p>
                  </a:txBody>
                  <a:tcPr/>
                </a:tc>
                <a:tc>
                  <a:txBody>
                    <a:bodyPr/>
                    <a:lstStyle/>
                    <a:p>
                      <a:r>
                        <a:rPr lang="en-US" sz="2000" dirty="0">
                          <a:latin typeface="Calibri" panose="020F0502020204030204" pitchFamily="34" charset="0"/>
                          <a:cs typeface="Calibri" panose="020F0502020204030204" pitchFamily="34" charset="0"/>
                        </a:rPr>
                        <a:t>Dashboard can have only one page</a:t>
                      </a:r>
                    </a:p>
                  </a:txBody>
                  <a:tcPr/>
                </a:tc>
                <a:extLst>
                  <a:ext uri="{0D108BD9-81ED-4DB2-BD59-A6C34878D82A}">
                    <a16:rowId xmlns:a16="http://schemas.microsoft.com/office/drawing/2014/main" val="2851162085"/>
                  </a:ext>
                </a:extLst>
              </a:tr>
              <a:tr h="677989">
                <a:tc>
                  <a:txBody>
                    <a:bodyPr/>
                    <a:lstStyle/>
                    <a:p>
                      <a:r>
                        <a:rPr lang="en-US" sz="2000" dirty="0">
                          <a:latin typeface="Calibri" panose="020F0502020204030204" pitchFamily="34" charset="0"/>
                          <a:cs typeface="Calibri" panose="020F0502020204030204" pitchFamily="34" charset="0"/>
                        </a:rPr>
                        <a:t>Each report will have only one dataset</a:t>
                      </a:r>
                    </a:p>
                  </a:txBody>
                  <a:tcPr/>
                </a:tc>
                <a:tc>
                  <a:txBody>
                    <a:bodyPr/>
                    <a:lstStyle/>
                    <a:p>
                      <a:r>
                        <a:rPr lang="en-US" sz="2000" dirty="0">
                          <a:latin typeface="Calibri" panose="020F0502020204030204" pitchFamily="34" charset="0"/>
                          <a:cs typeface="Calibri" panose="020F0502020204030204" pitchFamily="34" charset="0"/>
                        </a:rPr>
                        <a:t>Dashboard is a planned visual, so dashboard can get visual from one or more datasets</a:t>
                      </a:r>
                    </a:p>
                  </a:txBody>
                  <a:tcPr/>
                </a:tc>
                <a:extLst>
                  <a:ext uri="{0D108BD9-81ED-4DB2-BD59-A6C34878D82A}">
                    <a16:rowId xmlns:a16="http://schemas.microsoft.com/office/drawing/2014/main" val="1603872108"/>
                  </a:ext>
                </a:extLst>
              </a:tr>
              <a:tr h="677989">
                <a:tc>
                  <a:txBody>
                    <a:bodyPr/>
                    <a:lstStyle/>
                    <a:p>
                      <a:r>
                        <a:rPr lang="en-US" sz="2000" dirty="0">
                          <a:latin typeface="Calibri" panose="020F0502020204030204" pitchFamily="34" charset="0"/>
                          <a:cs typeface="Calibri" panose="020F0502020204030204" pitchFamily="34" charset="0"/>
                        </a:rPr>
                        <a:t>In Reports we can do filtering and Slicer</a:t>
                      </a:r>
                    </a:p>
                  </a:txBody>
                  <a:tcPr/>
                </a:tc>
                <a:tc>
                  <a:txBody>
                    <a:bodyPr/>
                    <a:lstStyle/>
                    <a:p>
                      <a:r>
                        <a:rPr lang="en-US" sz="2000" dirty="0">
                          <a:latin typeface="Calibri" panose="020F0502020204030204" pitchFamily="34" charset="0"/>
                          <a:cs typeface="Calibri" panose="020F0502020204030204" pitchFamily="34" charset="0"/>
                        </a:rPr>
                        <a:t>In  Dashboards options are very limited no such features such filters and slicers</a:t>
                      </a:r>
                    </a:p>
                  </a:txBody>
                  <a:tcPr/>
                </a:tc>
                <a:extLst>
                  <a:ext uri="{0D108BD9-81ED-4DB2-BD59-A6C34878D82A}">
                    <a16:rowId xmlns:a16="http://schemas.microsoft.com/office/drawing/2014/main" val="922531992"/>
                  </a:ext>
                </a:extLst>
              </a:tr>
              <a:tr h="504635">
                <a:tc>
                  <a:txBody>
                    <a:bodyPr/>
                    <a:lstStyle/>
                    <a:p>
                      <a:r>
                        <a:rPr lang="en-US" sz="2000" dirty="0">
                          <a:latin typeface="Calibri" panose="020F0502020204030204" pitchFamily="34" charset="0"/>
                          <a:cs typeface="Calibri" panose="020F0502020204030204" pitchFamily="34" charset="0"/>
                        </a:rPr>
                        <a:t>Reports are interactive</a:t>
                      </a:r>
                    </a:p>
                  </a:txBody>
                  <a:tcPr/>
                </a:tc>
                <a:tc>
                  <a:txBody>
                    <a:bodyPr/>
                    <a:lstStyle/>
                    <a:p>
                      <a:r>
                        <a:rPr lang="en-US" sz="2000" dirty="0">
                          <a:latin typeface="Calibri" panose="020F0502020204030204" pitchFamily="34" charset="0"/>
                          <a:cs typeface="Calibri" panose="020F0502020204030204" pitchFamily="34" charset="0"/>
                        </a:rPr>
                        <a:t>Dashboards are non interactive</a:t>
                      </a:r>
                    </a:p>
                  </a:txBody>
                  <a:tcPr/>
                </a:tc>
                <a:extLst>
                  <a:ext uri="{0D108BD9-81ED-4DB2-BD59-A6C34878D82A}">
                    <a16:rowId xmlns:a16="http://schemas.microsoft.com/office/drawing/2014/main" val="305981443"/>
                  </a:ext>
                </a:extLst>
              </a:tr>
              <a:tr h="968556">
                <a:tc>
                  <a:txBody>
                    <a:bodyPr/>
                    <a:lstStyle/>
                    <a:p>
                      <a:r>
                        <a:rPr lang="en-US" sz="2000" dirty="0">
                          <a:latin typeface="Calibri" panose="020F0502020204030204" pitchFamily="34" charset="0"/>
                          <a:cs typeface="Calibri" panose="020F0502020204030204" pitchFamily="34" charset="0"/>
                        </a:rPr>
                        <a:t>Reports are not limited; it has a detailed breakup of each category of data in multiple pages </a:t>
                      </a:r>
                    </a:p>
                    <a:p>
                      <a:r>
                        <a:rPr lang="en-US" sz="2000" dirty="0">
                          <a:latin typeface="Calibri" panose="020F0502020204030204" pitchFamily="34" charset="0"/>
                          <a:cs typeface="Calibri" panose="020F0502020204030204" pitchFamily="34" charset="0"/>
                        </a:rPr>
                        <a:t>Ex : Drill through</a:t>
                      </a:r>
                    </a:p>
                  </a:txBody>
                  <a:tcPr/>
                </a:tc>
                <a:tc>
                  <a:txBody>
                    <a:bodyPr/>
                    <a:lstStyle/>
                    <a:p>
                      <a:r>
                        <a:rPr lang="en-US" sz="2000" dirty="0">
                          <a:latin typeface="Calibri" panose="020F0502020204030204" pitchFamily="34" charset="0"/>
                          <a:cs typeface="Calibri" panose="020F0502020204030204" pitchFamily="34" charset="0"/>
                        </a:rPr>
                        <a:t>Dashboards include only limited information which is needed to the user</a:t>
                      </a:r>
                    </a:p>
                  </a:txBody>
                  <a:tcPr/>
                </a:tc>
                <a:extLst>
                  <a:ext uri="{0D108BD9-81ED-4DB2-BD59-A6C34878D82A}">
                    <a16:rowId xmlns:a16="http://schemas.microsoft.com/office/drawing/2014/main" val="3011314255"/>
                  </a:ext>
                </a:extLst>
              </a:tr>
            </a:tbl>
          </a:graphicData>
        </a:graphic>
      </p:graphicFrame>
      <p:sp>
        <p:nvSpPr>
          <p:cNvPr id="3" name="Title 2">
            <a:extLst>
              <a:ext uri="{FF2B5EF4-FFF2-40B4-BE49-F238E27FC236}">
                <a16:creationId xmlns:a16="http://schemas.microsoft.com/office/drawing/2014/main" id="{7676C4F0-139A-7A1E-4261-D22BDE365AF9}"/>
              </a:ext>
            </a:extLst>
          </p:cNvPr>
          <p:cNvSpPr>
            <a:spLocks noGrp="1"/>
          </p:cNvSpPr>
          <p:nvPr>
            <p:ph type="title"/>
          </p:nvPr>
        </p:nvSpPr>
        <p:spPr>
          <a:xfrm>
            <a:off x="548640" y="488561"/>
            <a:ext cx="10687175" cy="623063"/>
          </a:xfrm>
        </p:spPr>
        <p:txBody>
          <a:bodyPr/>
          <a:lstStyle/>
          <a:p>
            <a:r>
              <a:rPr lang="en-US" dirty="0">
                <a:latin typeface="Calibri" panose="020F0502020204030204" pitchFamily="34" charset="0"/>
                <a:cs typeface="Calibri" panose="020F0502020204030204" pitchFamily="34" charset="0"/>
              </a:rPr>
              <a:t>Report vs Dashboards</a:t>
            </a:r>
          </a:p>
        </p:txBody>
      </p:sp>
      <p:sp>
        <p:nvSpPr>
          <p:cNvPr id="4" name="Date Placeholder 3">
            <a:extLst>
              <a:ext uri="{FF2B5EF4-FFF2-40B4-BE49-F238E27FC236}">
                <a16:creationId xmlns:a16="http://schemas.microsoft.com/office/drawing/2014/main" id="{D76233A5-5150-A356-3761-38248255714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D12C9D8-D878-97B4-3380-075E863FA0C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383AA4B-C3A4-6554-6BF0-B227782BE40C}"/>
              </a:ext>
            </a:extLst>
          </p:cNvPr>
          <p:cNvSpPr>
            <a:spLocks noGrp="1"/>
          </p:cNvSpPr>
          <p:nvPr>
            <p:ph type="sldNum" sz="quarter" idx="16"/>
          </p:nvPr>
        </p:nvSpPr>
        <p:spPr/>
        <p:txBody>
          <a:bodyPr/>
          <a:lstStyle/>
          <a:p>
            <a:fld id="{2533969A-88D7-D043-9145-D433A02B4603}" type="slidenum">
              <a:rPr lang="en-US" smtClean="0"/>
              <a:pPr/>
              <a:t>11</a:t>
            </a:fld>
            <a:endParaRPr lang="en-US" dirty="0"/>
          </a:p>
        </p:txBody>
      </p:sp>
      <p:pic>
        <p:nvPicPr>
          <p:cNvPr id="2" name="Picture 1">
            <a:extLst>
              <a:ext uri="{FF2B5EF4-FFF2-40B4-BE49-F238E27FC236}">
                <a16:creationId xmlns:a16="http://schemas.microsoft.com/office/drawing/2014/main" id="{63188143-6BB4-024E-E38C-D56303BD5D00}"/>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271140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51CA6-616C-09EB-4EAD-EF3E0E81161B}"/>
              </a:ext>
            </a:extLst>
          </p:cNvPr>
          <p:cNvSpPr>
            <a:spLocks noGrp="1"/>
          </p:cNvSpPr>
          <p:nvPr>
            <p:ph sz="quarter" idx="13"/>
          </p:nvPr>
        </p:nvSpPr>
        <p:spPr>
          <a:xfrm>
            <a:off x="1065229" y="1398494"/>
            <a:ext cx="10170586" cy="480113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Workspaces are used to store the power bi reports , dashboards, datasets and to collaborate with colleagues.</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Workspaces are of Two types</a:t>
            </a:r>
          </a:p>
          <a:p>
            <a:pPr marL="0" indent="0">
              <a:buNone/>
            </a:pPr>
            <a:r>
              <a:rPr lang="en-US" sz="2400" dirty="0">
                <a:solidFill>
                  <a:schemeClr val="tx2"/>
                </a:solidFill>
                <a:latin typeface="Calibri" panose="020F0502020204030204" pitchFamily="34" charset="0"/>
                <a:cs typeface="Calibri" panose="020F0502020204030204" pitchFamily="34" charset="0"/>
              </a:rPr>
              <a:t>          1. My workspace</a:t>
            </a:r>
          </a:p>
          <a:p>
            <a:pPr marL="0" indent="0">
              <a:buNone/>
            </a:pPr>
            <a:r>
              <a:rPr lang="en-US" sz="2400" dirty="0">
                <a:solidFill>
                  <a:schemeClr val="tx2"/>
                </a:solidFill>
                <a:latin typeface="Calibri" panose="020F0502020204030204" pitchFamily="34" charset="0"/>
                <a:cs typeface="Calibri" panose="020F0502020204030204" pitchFamily="34" charset="0"/>
              </a:rPr>
              <a:t>          2. Workspace</a:t>
            </a:r>
          </a:p>
        </p:txBody>
      </p:sp>
      <p:sp>
        <p:nvSpPr>
          <p:cNvPr id="3" name="Title 2">
            <a:extLst>
              <a:ext uri="{FF2B5EF4-FFF2-40B4-BE49-F238E27FC236}">
                <a16:creationId xmlns:a16="http://schemas.microsoft.com/office/drawing/2014/main" id="{953CD54B-ADAB-6B96-2B5F-A690D96AA6BC}"/>
              </a:ext>
            </a:extLst>
          </p:cNvPr>
          <p:cNvSpPr>
            <a:spLocks noGrp="1"/>
          </p:cNvSpPr>
          <p:nvPr>
            <p:ph type="title"/>
          </p:nvPr>
        </p:nvSpPr>
        <p:spPr>
          <a:xfrm>
            <a:off x="548640" y="488561"/>
            <a:ext cx="10687175" cy="491827"/>
          </a:xfrm>
        </p:spPr>
        <p:txBody>
          <a:bodyPr/>
          <a:lstStyle/>
          <a:p>
            <a:r>
              <a:rPr lang="en-US" sz="2800" dirty="0">
                <a:latin typeface="Calibri" panose="020F0502020204030204" pitchFamily="34" charset="0"/>
                <a:cs typeface="Calibri" panose="020F0502020204030204" pitchFamily="34" charset="0"/>
              </a:rPr>
              <a:t>Working with Workspaces</a:t>
            </a:r>
          </a:p>
        </p:txBody>
      </p:sp>
      <p:sp>
        <p:nvSpPr>
          <p:cNvPr id="4" name="Date Placeholder 3">
            <a:extLst>
              <a:ext uri="{FF2B5EF4-FFF2-40B4-BE49-F238E27FC236}">
                <a16:creationId xmlns:a16="http://schemas.microsoft.com/office/drawing/2014/main" id="{44B029C0-2016-2568-679C-209C61D66FF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E15ABAA-F4F1-47AE-67DE-9FD41CB269B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C7206B6-4FCE-B9A7-44EE-E4BB18B0804E}"/>
              </a:ext>
            </a:extLst>
          </p:cNvPr>
          <p:cNvSpPr>
            <a:spLocks noGrp="1"/>
          </p:cNvSpPr>
          <p:nvPr>
            <p:ph type="sldNum" sz="quarter" idx="16"/>
          </p:nvPr>
        </p:nvSpPr>
        <p:spPr/>
        <p:txBody>
          <a:bodyPr/>
          <a:lstStyle/>
          <a:p>
            <a:fld id="{2533969A-88D7-D043-9145-D433A02B4603}" type="slidenum">
              <a:rPr lang="en-US" smtClean="0"/>
              <a:pPr/>
              <a:t>12</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5FF493A8-3CA9-6ED5-0DAC-DE294E65479C}"/>
              </a:ext>
            </a:extLst>
          </p:cNvPr>
          <p:cNvPicPr>
            <a:picLocks noChangeAspect="1"/>
          </p:cNvPicPr>
          <p:nvPr/>
        </p:nvPicPr>
        <p:blipFill>
          <a:blip r:embed="rId2"/>
          <a:stretch>
            <a:fillRect/>
          </a:stretch>
        </p:blipFill>
        <p:spPr>
          <a:xfrm>
            <a:off x="7603846" y="1838227"/>
            <a:ext cx="4145672" cy="4361405"/>
          </a:xfrm>
          <a:prstGeom prst="rect">
            <a:avLst/>
          </a:prstGeom>
        </p:spPr>
      </p:pic>
      <p:pic>
        <p:nvPicPr>
          <p:cNvPr id="7" name="Picture 6">
            <a:extLst>
              <a:ext uri="{FF2B5EF4-FFF2-40B4-BE49-F238E27FC236}">
                <a16:creationId xmlns:a16="http://schemas.microsoft.com/office/drawing/2014/main" id="{B772A94E-CD69-F722-1FC4-8CDB89717689}"/>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60112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84BD3A-8D4D-E181-8993-32785D80B8B3}"/>
              </a:ext>
            </a:extLst>
          </p:cNvPr>
          <p:cNvSpPr>
            <a:spLocks noGrp="1"/>
          </p:cNvSpPr>
          <p:nvPr>
            <p:ph sz="quarter" idx="13"/>
          </p:nvPr>
        </p:nvSpPr>
        <p:spPr>
          <a:xfrm>
            <a:off x="999241" y="1404594"/>
            <a:ext cx="10236574" cy="2432115"/>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My workspace : It is the personal workspace for any power bi developer to work with your own content . Only you have the access to your  My workspace.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You can share the reports and dashboards from the My workspace.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But if you want to collaborate on dashboards and reports, or create an app then you want to work in a </a:t>
            </a:r>
            <a:r>
              <a:rPr lang="en-US" sz="2400" b="1" dirty="0">
                <a:solidFill>
                  <a:schemeClr val="tx2"/>
                </a:solidFill>
                <a:latin typeface="Calibri" panose="020F0502020204030204" pitchFamily="34" charset="0"/>
                <a:cs typeface="Calibri" panose="020F0502020204030204" pitchFamily="34" charset="0"/>
              </a:rPr>
              <a:t>workspaces (Real time working)</a:t>
            </a:r>
          </a:p>
          <a:p>
            <a:pPr marL="0" indent="0">
              <a:buNone/>
            </a:pPr>
            <a:endParaRPr lang="en-US" dirty="0"/>
          </a:p>
        </p:txBody>
      </p:sp>
      <p:sp>
        <p:nvSpPr>
          <p:cNvPr id="3" name="Title 2">
            <a:extLst>
              <a:ext uri="{FF2B5EF4-FFF2-40B4-BE49-F238E27FC236}">
                <a16:creationId xmlns:a16="http://schemas.microsoft.com/office/drawing/2014/main" id="{E083ADDB-1E28-7C15-C071-78150B603207}"/>
              </a:ext>
            </a:extLst>
          </p:cNvPr>
          <p:cNvSpPr>
            <a:spLocks noGrp="1"/>
          </p:cNvSpPr>
          <p:nvPr>
            <p:ph type="title"/>
          </p:nvPr>
        </p:nvSpPr>
        <p:spPr>
          <a:xfrm>
            <a:off x="548640" y="488561"/>
            <a:ext cx="10687175" cy="567241"/>
          </a:xfrm>
        </p:spPr>
        <p:txBody>
          <a:bodyPr/>
          <a:lstStyle/>
          <a:p>
            <a:r>
              <a:rPr lang="en-US" sz="2800" dirty="0">
                <a:latin typeface="Calibri" panose="020F0502020204030204" pitchFamily="34" charset="0"/>
                <a:cs typeface="Calibri" panose="020F0502020204030204" pitchFamily="34" charset="0"/>
              </a:rPr>
              <a:t>My Workspace (Private workspace)</a:t>
            </a:r>
          </a:p>
        </p:txBody>
      </p:sp>
      <p:sp>
        <p:nvSpPr>
          <p:cNvPr id="4" name="Date Placeholder 3">
            <a:extLst>
              <a:ext uri="{FF2B5EF4-FFF2-40B4-BE49-F238E27FC236}">
                <a16:creationId xmlns:a16="http://schemas.microsoft.com/office/drawing/2014/main" id="{33AFAB7E-D59A-4DBC-158A-FD6300EC618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B92D9D4-946F-AFEA-C07B-3E830B082AF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B2AA414-6B1E-371C-0621-7FF5C48BD61E}"/>
              </a:ext>
            </a:extLst>
          </p:cNvPr>
          <p:cNvSpPr>
            <a:spLocks noGrp="1"/>
          </p:cNvSpPr>
          <p:nvPr>
            <p:ph type="sldNum" sz="quarter" idx="16"/>
          </p:nvPr>
        </p:nvSpPr>
        <p:spPr/>
        <p:txBody>
          <a:bodyPr/>
          <a:lstStyle/>
          <a:p>
            <a:fld id="{2533969A-88D7-D043-9145-D433A02B4603}" type="slidenum">
              <a:rPr lang="en-US" smtClean="0"/>
              <a:pPr/>
              <a:t>13</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8CEA8B90-9B76-2877-6AC8-7D08AA0CB107}"/>
              </a:ext>
            </a:extLst>
          </p:cNvPr>
          <p:cNvPicPr>
            <a:picLocks noChangeAspect="1"/>
          </p:cNvPicPr>
          <p:nvPr/>
        </p:nvPicPr>
        <p:blipFill>
          <a:blip r:embed="rId2"/>
          <a:stretch>
            <a:fillRect/>
          </a:stretch>
        </p:blipFill>
        <p:spPr>
          <a:xfrm>
            <a:off x="3223966" y="3836709"/>
            <a:ext cx="7667135" cy="2432116"/>
          </a:xfrm>
          <a:prstGeom prst="rect">
            <a:avLst/>
          </a:prstGeom>
        </p:spPr>
      </p:pic>
      <p:pic>
        <p:nvPicPr>
          <p:cNvPr id="7" name="Picture 6">
            <a:extLst>
              <a:ext uri="{FF2B5EF4-FFF2-40B4-BE49-F238E27FC236}">
                <a16:creationId xmlns:a16="http://schemas.microsoft.com/office/drawing/2014/main" id="{95917D54-0C94-B00E-51CB-927C39CF5F73}"/>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97927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00AE83-7684-DEDA-0D73-B1CD884B5FCE}"/>
              </a:ext>
            </a:extLst>
          </p:cNvPr>
          <p:cNvSpPr>
            <a:spLocks noGrp="1"/>
          </p:cNvSpPr>
          <p:nvPr>
            <p:ph sz="quarter" idx="13"/>
          </p:nvPr>
        </p:nvSpPr>
        <p:spPr>
          <a:xfrm>
            <a:off x="1008668" y="1074656"/>
            <a:ext cx="10227147" cy="2554664"/>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Workspaces are used to collaborate and share content with colleagues.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You can add colleagues to your workspaces and collaborate on dashboards, reports, workbooks , and datasets.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With one exception, each workspace member needs a Power BI Pro or Premium Per User (PPU) license.</a:t>
            </a:r>
          </a:p>
        </p:txBody>
      </p:sp>
      <p:sp>
        <p:nvSpPr>
          <p:cNvPr id="3" name="Title 2">
            <a:extLst>
              <a:ext uri="{FF2B5EF4-FFF2-40B4-BE49-F238E27FC236}">
                <a16:creationId xmlns:a16="http://schemas.microsoft.com/office/drawing/2014/main" id="{A3BE7359-E8A9-59D6-097C-63A224539B01}"/>
              </a:ext>
            </a:extLst>
          </p:cNvPr>
          <p:cNvSpPr>
            <a:spLocks noGrp="1"/>
          </p:cNvSpPr>
          <p:nvPr>
            <p:ph type="title"/>
          </p:nvPr>
        </p:nvSpPr>
        <p:spPr>
          <a:xfrm>
            <a:off x="548640" y="479134"/>
            <a:ext cx="10687175" cy="454119"/>
          </a:xfrm>
        </p:spPr>
        <p:txBody>
          <a:bodyPr/>
          <a:lstStyle/>
          <a:p>
            <a:r>
              <a:rPr lang="en-US" sz="2800" dirty="0">
                <a:latin typeface="Calibri" panose="020F0502020204030204" pitchFamily="34" charset="0"/>
                <a:cs typeface="Calibri" panose="020F0502020204030204" pitchFamily="34" charset="0"/>
              </a:rPr>
              <a:t>Workspace (Public workspace)</a:t>
            </a:r>
          </a:p>
        </p:txBody>
      </p:sp>
      <p:sp>
        <p:nvSpPr>
          <p:cNvPr id="4" name="Date Placeholder 3">
            <a:extLst>
              <a:ext uri="{FF2B5EF4-FFF2-40B4-BE49-F238E27FC236}">
                <a16:creationId xmlns:a16="http://schemas.microsoft.com/office/drawing/2014/main" id="{2727D622-80C1-A83A-219C-66C2E9DD472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3A07EDC-F3EB-8B57-86C4-8D6C4152BB9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9D3237B-5C35-0C24-C420-4F6219CC041D}"/>
              </a:ext>
            </a:extLst>
          </p:cNvPr>
          <p:cNvSpPr>
            <a:spLocks noGrp="1"/>
          </p:cNvSpPr>
          <p:nvPr>
            <p:ph type="sldNum" sz="quarter" idx="16"/>
          </p:nvPr>
        </p:nvSpPr>
        <p:spPr/>
        <p:txBody>
          <a:bodyPr/>
          <a:lstStyle/>
          <a:p>
            <a:fld id="{2533969A-88D7-D043-9145-D433A02B4603}" type="slidenum">
              <a:rPr lang="en-US" smtClean="0"/>
              <a:pPr/>
              <a:t>14</a:t>
            </a:fld>
            <a:endParaRPr lang="en-US" dirty="0"/>
          </a:p>
        </p:txBody>
      </p:sp>
      <p:pic>
        <p:nvPicPr>
          <p:cNvPr id="8" name="Picture 7" descr="Graphical user interface, application, email&#10;&#10;Description automatically generated">
            <a:extLst>
              <a:ext uri="{FF2B5EF4-FFF2-40B4-BE49-F238E27FC236}">
                <a16:creationId xmlns:a16="http://schemas.microsoft.com/office/drawing/2014/main" id="{3E99DE78-26F9-E56B-72EF-C6910AA79024}"/>
              </a:ext>
            </a:extLst>
          </p:cNvPr>
          <p:cNvPicPr>
            <a:picLocks noChangeAspect="1"/>
          </p:cNvPicPr>
          <p:nvPr/>
        </p:nvPicPr>
        <p:blipFill>
          <a:blip r:embed="rId2"/>
          <a:stretch>
            <a:fillRect/>
          </a:stretch>
        </p:blipFill>
        <p:spPr>
          <a:xfrm>
            <a:off x="1593129" y="3629320"/>
            <a:ext cx="9323110" cy="2196770"/>
          </a:xfrm>
          <a:prstGeom prst="rect">
            <a:avLst/>
          </a:prstGeom>
        </p:spPr>
      </p:pic>
      <p:pic>
        <p:nvPicPr>
          <p:cNvPr id="7" name="Picture 6">
            <a:extLst>
              <a:ext uri="{FF2B5EF4-FFF2-40B4-BE49-F238E27FC236}">
                <a16:creationId xmlns:a16="http://schemas.microsoft.com/office/drawing/2014/main" id="{76695EE1-6A64-3C32-115D-73E616B00BC1}"/>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63540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985011-21FF-2FF2-8E3C-1EA3E72D88F3}"/>
              </a:ext>
            </a:extLst>
          </p:cNvPr>
          <p:cNvSpPr>
            <a:spLocks noGrp="1"/>
          </p:cNvSpPr>
          <p:nvPr>
            <p:ph sz="quarter" idx="13"/>
          </p:nvPr>
        </p:nvSpPr>
        <p:spPr>
          <a:xfrm>
            <a:off x="1027522" y="1920240"/>
            <a:ext cx="10208293" cy="4279392"/>
          </a:xfrm>
        </p:spPr>
        <p:txBody>
          <a:bodyPr/>
          <a:lstStyle/>
          <a:p>
            <a:pPr marL="0" indent="0">
              <a:buNone/>
            </a:pPr>
            <a:r>
              <a:rPr lang="en-US" sz="2400" dirty="0">
                <a:solidFill>
                  <a:schemeClr val="tx2"/>
                </a:solidFill>
                <a:latin typeface="Calibri" panose="020F0502020204030204" pitchFamily="34" charset="0"/>
                <a:cs typeface="Calibri" panose="020F0502020204030204" pitchFamily="34" charset="0"/>
              </a:rPr>
              <a:t>There are 4 Types of Roles</a:t>
            </a:r>
          </a:p>
          <a:p>
            <a:pPr marL="0" indent="0">
              <a:buNone/>
            </a:pPr>
            <a:r>
              <a:rPr lang="en-US" sz="2400" dirty="0">
                <a:solidFill>
                  <a:schemeClr val="tx2"/>
                </a:solidFill>
                <a:latin typeface="Calibri" panose="020F0502020204030204" pitchFamily="34" charset="0"/>
                <a:cs typeface="Calibri" panose="020F0502020204030204" pitchFamily="34" charset="0"/>
              </a:rPr>
              <a:t>     1) Admin (Highest Privilege)</a:t>
            </a:r>
          </a:p>
          <a:p>
            <a:pPr marL="0" indent="0">
              <a:buNone/>
            </a:pPr>
            <a:r>
              <a:rPr lang="en-US" sz="2400" dirty="0">
                <a:solidFill>
                  <a:schemeClr val="tx2"/>
                </a:solidFill>
                <a:latin typeface="Calibri" panose="020F0502020204030204" pitchFamily="34" charset="0"/>
                <a:cs typeface="Calibri" panose="020F0502020204030204" pitchFamily="34" charset="0"/>
              </a:rPr>
              <a:t>     2) Member ( can see all information and now he can add another person)</a:t>
            </a:r>
          </a:p>
          <a:p>
            <a:pPr marL="0" indent="0">
              <a:buNone/>
            </a:pPr>
            <a:r>
              <a:rPr lang="en-US" sz="2400" dirty="0">
                <a:solidFill>
                  <a:schemeClr val="tx2"/>
                </a:solidFill>
                <a:latin typeface="Calibri" panose="020F0502020204030204" pitchFamily="34" charset="0"/>
                <a:cs typeface="Calibri" panose="020F0502020204030204" pitchFamily="34" charset="0"/>
              </a:rPr>
              <a:t>     3)  Contributor ( can see all reports, datasets and dashboards but not possible</a:t>
            </a:r>
          </a:p>
          <a:p>
            <a:pPr marL="0" indent="0">
              <a:buNone/>
            </a:pPr>
            <a:r>
              <a:rPr lang="en-US" sz="2400" dirty="0">
                <a:solidFill>
                  <a:schemeClr val="tx2"/>
                </a:solidFill>
                <a:latin typeface="Calibri" panose="020F0502020204030204" pitchFamily="34" charset="0"/>
                <a:cs typeface="Calibri" panose="020F0502020204030204" pitchFamily="34" charset="0"/>
              </a:rPr>
              <a:t>                                  to add any other person</a:t>
            </a:r>
          </a:p>
          <a:p>
            <a:pPr marL="0" indent="0">
              <a:buNone/>
            </a:pPr>
            <a:r>
              <a:rPr lang="en-US" sz="2400" dirty="0">
                <a:solidFill>
                  <a:schemeClr val="tx2"/>
                </a:solidFill>
                <a:latin typeface="Calibri" panose="020F0502020204030204" pitchFamily="34" charset="0"/>
                <a:cs typeface="Calibri" panose="020F0502020204030204" pitchFamily="34" charset="0"/>
              </a:rPr>
              <a:t>     4)   Viewer ( only can see reports, Don’t see data sets)</a:t>
            </a:r>
          </a:p>
        </p:txBody>
      </p:sp>
      <p:sp>
        <p:nvSpPr>
          <p:cNvPr id="3" name="Title 2">
            <a:extLst>
              <a:ext uri="{FF2B5EF4-FFF2-40B4-BE49-F238E27FC236}">
                <a16:creationId xmlns:a16="http://schemas.microsoft.com/office/drawing/2014/main" id="{6372AC9D-B16E-8D5B-34D6-9E12B1BE9DF1}"/>
              </a:ext>
            </a:extLst>
          </p:cNvPr>
          <p:cNvSpPr>
            <a:spLocks noGrp="1"/>
          </p:cNvSpPr>
          <p:nvPr>
            <p:ph type="title"/>
          </p:nvPr>
        </p:nvSpPr>
        <p:spPr>
          <a:xfrm>
            <a:off x="548640" y="488561"/>
            <a:ext cx="10687175" cy="548387"/>
          </a:xfrm>
        </p:spPr>
        <p:txBody>
          <a:bodyPr/>
          <a:lstStyle/>
          <a:p>
            <a:r>
              <a:rPr lang="en-US" sz="2800" dirty="0">
                <a:latin typeface="Calibri" panose="020F0502020204030204" pitchFamily="34" charset="0"/>
                <a:cs typeface="Calibri" panose="020F0502020204030204" pitchFamily="34" charset="0"/>
              </a:rPr>
              <a:t>Workspace Roles</a:t>
            </a:r>
          </a:p>
        </p:txBody>
      </p:sp>
      <p:sp>
        <p:nvSpPr>
          <p:cNvPr id="4" name="Date Placeholder 3">
            <a:extLst>
              <a:ext uri="{FF2B5EF4-FFF2-40B4-BE49-F238E27FC236}">
                <a16:creationId xmlns:a16="http://schemas.microsoft.com/office/drawing/2014/main" id="{175209A3-3B73-D820-91FD-6160BC00868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8866459-0D7C-41C4-E353-5D012036733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1D87BDEE-F25F-714C-9CE3-D5E4EFEB987C}"/>
              </a:ext>
            </a:extLst>
          </p:cNvPr>
          <p:cNvSpPr>
            <a:spLocks noGrp="1"/>
          </p:cNvSpPr>
          <p:nvPr>
            <p:ph type="sldNum" sz="quarter" idx="16"/>
          </p:nvPr>
        </p:nvSpPr>
        <p:spPr/>
        <p:txBody>
          <a:bodyPr/>
          <a:lstStyle/>
          <a:p>
            <a:fld id="{2533969A-88D7-D043-9145-D433A02B4603}" type="slidenum">
              <a:rPr lang="en-US" smtClean="0"/>
              <a:pPr/>
              <a:t>15</a:t>
            </a:fld>
            <a:endParaRPr lang="en-US" dirty="0"/>
          </a:p>
        </p:txBody>
      </p:sp>
      <p:pic>
        <p:nvPicPr>
          <p:cNvPr id="7" name="Picture 6">
            <a:extLst>
              <a:ext uri="{FF2B5EF4-FFF2-40B4-BE49-F238E27FC236}">
                <a16:creationId xmlns:a16="http://schemas.microsoft.com/office/drawing/2014/main" id="{DC34536F-22E7-EBAB-724A-834AEE2FA280}"/>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30631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10;&#10;Description automatically generated">
            <a:extLst>
              <a:ext uri="{FF2B5EF4-FFF2-40B4-BE49-F238E27FC236}">
                <a16:creationId xmlns:a16="http://schemas.microsoft.com/office/drawing/2014/main" id="{273EB4EF-984A-0068-3004-2F959B04A831}"/>
              </a:ext>
            </a:extLst>
          </p:cNvPr>
          <p:cNvPicPr>
            <a:picLocks noGrp="1" noChangeAspect="1"/>
          </p:cNvPicPr>
          <p:nvPr>
            <p:ph sz="quarter" idx="13"/>
          </p:nvPr>
        </p:nvPicPr>
        <p:blipFill>
          <a:blip r:embed="rId2"/>
          <a:stretch>
            <a:fillRect/>
          </a:stretch>
        </p:blipFill>
        <p:spPr>
          <a:xfrm>
            <a:off x="2222961" y="1670067"/>
            <a:ext cx="7373526" cy="4311400"/>
          </a:xfrm>
        </p:spPr>
      </p:pic>
      <p:sp>
        <p:nvSpPr>
          <p:cNvPr id="3" name="Title 2">
            <a:extLst>
              <a:ext uri="{FF2B5EF4-FFF2-40B4-BE49-F238E27FC236}">
                <a16:creationId xmlns:a16="http://schemas.microsoft.com/office/drawing/2014/main" id="{0995DD5F-1D03-A981-C73A-F436901907A8}"/>
              </a:ext>
            </a:extLst>
          </p:cNvPr>
          <p:cNvSpPr>
            <a:spLocks noGrp="1"/>
          </p:cNvSpPr>
          <p:nvPr>
            <p:ph type="title"/>
          </p:nvPr>
        </p:nvSpPr>
        <p:spPr/>
        <p:txBody>
          <a:bodyPr/>
          <a:lstStyle/>
          <a:p>
            <a:r>
              <a:rPr lang="en-US" dirty="0"/>
              <a:t>Works space _ Roles</a:t>
            </a:r>
          </a:p>
        </p:txBody>
      </p:sp>
      <p:sp>
        <p:nvSpPr>
          <p:cNvPr id="4" name="Date Placeholder 3">
            <a:extLst>
              <a:ext uri="{FF2B5EF4-FFF2-40B4-BE49-F238E27FC236}">
                <a16:creationId xmlns:a16="http://schemas.microsoft.com/office/drawing/2014/main" id="{30A8E9D6-EEF3-E395-3337-D3A0438FD47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C9B75A0-D457-396E-14E4-E8A5133E8CF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20F1054-4E18-C4E8-DBCD-F9CE4DF70A9E}"/>
              </a:ext>
            </a:extLst>
          </p:cNvPr>
          <p:cNvSpPr>
            <a:spLocks noGrp="1"/>
          </p:cNvSpPr>
          <p:nvPr>
            <p:ph type="sldNum" sz="quarter" idx="16"/>
          </p:nvPr>
        </p:nvSpPr>
        <p:spPr/>
        <p:txBody>
          <a:bodyPr/>
          <a:lstStyle/>
          <a:p>
            <a:fld id="{2533969A-88D7-D043-9145-D433A02B4603}" type="slidenum">
              <a:rPr lang="en-US" smtClean="0"/>
              <a:pPr/>
              <a:t>16</a:t>
            </a:fld>
            <a:endParaRPr lang="en-US" dirty="0"/>
          </a:p>
        </p:txBody>
      </p:sp>
      <p:pic>
        <p:nvPicPr>
          <p:cNvPr id="2" name="Picture 1">
            <a:extLst>
              <a:ext uri="{FF2B5EF4-FFF2-40B4-BE49-F238E27FC236}">
                <a16:creationId xmlns:a16="http://schemas.microsoft.com/office/drawing/2014/main" id="{0B063D8D-3F26-6BEF-2C8A-7537B95E2CD8}"/>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50425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with low confidence">
            <a:extLst>
              <a:ext uri="{FF2B5EF4-FFF2-40B4-BE49-F238E27FC236}">
                <a16:creationId xmlns:a16="http://schemas.microsoft.com/office/drawing/2014/main" id="{176E652B-2D28-52FD-B2B6-A6101891E97C}"/>
              </a:ext>
            </a:extLst>
          </p:cNvPr>
          <p:cNvPicPr>
            <a:picLocks noGrp="1" noChangeAspect="1"/>
          </p:cNvPicPr>
          <p:nvPr>
            <p:ph sz="quarter" idx="13"/>
          </p:nvPr>
        </p:nvPicPr>
        <p:blipFill>
          <a:blip r:embed="rId2"/>
          <a:stretch>
            <a:fillRect/>
          </a:stretch>
        </p:blipFill>
        <p:spPr>
          <a:xfrm>
            <a:off x="1545996" y="1112363"/>
            <a:ext cx="8616099" cy="4889604"/>
          </a:xfrm>
        </p:spPr>
      </p:pic>
      <p:sp>
        <p:nvSpPr>
          <p:cNvPr id="3" name="Title 2">
            <a:extLst>
              <a:ext uri="{FF2B5EF4-FFF2-40B4-BE49-F238E27FC236}">
                <a16:creationId xmlns:a16="http://schemas.microsoft.com/office/drawing/2014/main" id="{8AB1A086-0F9E-1594-B453-3356731E47B1}"/>
              </a:ext>
            </a:extLst>
          </p:cNvPr>
          <p:cNvSpPr>
            <a:spLocks noGrp="1"/>
          </p:cNvSpPr>
          <p:nvPr>
            <p:ph type="title"/>
          </p:nvPr>
        </p:nvSpPr>
        <p:spPr>
          <a:xfrm>
            <a:off x="548640" y="488561"/>
            <a:ext cx="10687175" cy="402197"/>
          </a:xfrm>
        </p:spPr>
        <p:txBody>
          <a:bodyPr/>
          <a:lstStyle/>
          <a:p>
            <a:r>
              <a:rPr lang="en-US" sz="2800" dirty="0">
                <a:latin typeface="Calibri" panose="020F0502020204030204" pitchFamily="34" charset="0"/>
                <a:cs typeface="Calibri" panose="020F0502020204030204" pitchFamily="34" charset="0"/>
              </a:rPr>
              <a:t>Roles</a:t>
            </a:r>
          </a:p>
        </p:txBody>
      </p:sp>
      <p:sp>
        <p:nvSpPr>
          <p:cNvPr id="4" name="Date Placeholder 3">
            <a:extLst>
              <a:ext uri="{FF2B5EF4-FFF2-40B4-BE49-F238E27FC236}">
                <a16:creationId xmlns:a16="http://schemas.microsoft.com/office/drawing/2014/main" id="{F7E2B3FC-4F14-6AA3-E6BF-AC4A3EF300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1D1B4FF-4716-106D-CCE5-C6D74A46390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0FBB958-81BD-6F86-E62A-B9640FCBEA2B}"/>
              </a:ext>
            </a:extLst>
          </p:cNvPr>
          <p:cNvSpPr>
            <a:spLocks noGrp="1"/>
          </p:cNvSpPr>
          <p:nvPr>
            <p:ph type="sldNum" sz="quarter" idx="16"/>
          </p:nvPr>
        </p:nvSpPr>
        <p:spPr/>
        <p:txBody>
          <a:bodyPr/>
          <a:lstStyle/>
          <a:p>
            <a:fld id="{2533969A-88D7-D043-9145-D433A02B4603}" type="slidenum">
              <a:rPr lang="en-US" smtClean="0"/>
              <a:pPr/>
              <a:t>17</a:t>
            </a:fld>
            <a:endParaRPr lang="en-US" dirty="0"/>
          </a:p>
        </p:txBody>
      </p:sp>
      <p:pic>
        <p:nvPicPr>
          <p:cNvPr id="2" name="Picture 1">
            <a:extLst>
              <a:ext uri="{FF2B5EF4-FFF2-40B4-BE49-F238E27FC236}">
                <a16:creationId xmlns:a16="http://schemas.microsoft.com/office/drawing/2014/main" id="{C39C68AD-E4A2-D791-CBBA-5B592761F588}"/>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96823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EB2B593C-958F-E687-1C4D-E72D33779B60}"/>
              </a:ext>
            </a:extLst>
          </p:cNvPr>
          <p:cNvPicPr>
            <a:picLocks noGrp="1" noChangeAspect="1"/>
          </p:cNvPicPr>
          <p:nvPr>
            <p:ph sz="quarter" idx="13"/>
          </p:nvPr>
        </p:nvPicPr>
        <p:blipFill>
          <a:blip r:embed="rId2"/>
          <a:stretch>
            <a:fillRect/>
          </a:stretch>
        </p:blipFill>
        <p:spPr>
          <a:xfrm>
            <a:off x="2375866" y="1750980"/>
            <a:ext cx="6995766" cy="3719058"/>
          </a:xfrm>
        </p:spPr>
      </p:pic>
      <p:sp>
        <p:nvSpPr>
          <p:cNvPr id="3" name="Title 2">
            <a:extLst>
              <a:ext uri="{FF2B5EF4-FFF2-40B4-BE49-F238E27FC236}">
                <a16:creationId xmlns:a16="http://schemas.microsoft.com/office/drawing/2014/main" id="{1E2C35AC-08E9-CB73-7038-0857E1B563CB}"/>
              </a:ext>
            </a:extLst>
          </p:cNvPr>
          <p:cNvSpPr>
            <a:spLocks noGrp="1"/>
          </p:cNvSpPr>
          <p:nvPr>
            <p:ph type="title"/>
          </p:nvPr>
        </p:nvSpPr>
        <p:spPr>
          <a:xfrm>
            <a:off x="548640" y="488561"/>
            <a:ext cx="10687175" cy="435266"/>
          </a:xfrm>
        </p:spPr>
        <p:txBody>
          <a:bodyPr/>
          <a:lstStyle/>
          <a:p>
            <a:r>
              <a:rPr lang="en-US" sz="2800" dirty="0">
                <a:latin typeface="Calibri" panose="020F0502020204030204" pitchFamily="34" charset="0"/>
                <a:cs typeface="Calibri" panose="020F0502020204030204" pitchFamily="34" charset="0"/>
              </a:rPr>
              <a:t>Contd..</a:t>
            </a:r>
          </a:p>
        </p:txBody>
      </p:sp>
      <p:sp>
        <p:nvSpPr>
          <p:cNvPr id="4" name="Date Placeholder 3">
            <a:extLst>
              <a:ext uri="{FF2B5EF4-FFF2-40B4-BE49-F238E27FC236}">
                <a16:creationId xmlns:a16="http://schemas.microsoft.com/office/drawing/2014/main" id="{088FA88D-A060-8182-ACC6-4FCAEF50874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0C248E9-44E0-B3EE-3B73-8D135BA46A7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4ADFF35-7F80-8A09-D5FF-0A19FD2C690A}"/>
              </a:ext>
            </a:extLst>
          </p:cNvPr>
          <p:cNvSpPr>
            <a:spLocks noGrp="1"/>
          </p:cNvSpPr>
          <p:nvPr>
            <p:ph type="sldNum" sz="quarter" idx="16"/>
          </p:nvPr>
        </p:nvSpPr>
        <p:spPr/>
        <p:txBody>
          <a:bodyPr/>
          <a:lstStyle/>
          <a:p>
            <a:fld id="{2533969A-88D7-D043-9145-D433A02B4603}" type="slidenum">
              <a:rPr lang="en-US" smtClean="0"/>
              <a:pPr/>
              <a:t>18</a:t>
            </a:fld>
            <a:endParaRPr lang="en-US" dirty="0"/>
          </a:p>
        </p:txBody>
      </p:sp>
      <p:pic>
        <p:nvPicPr>
          <p:cNvPr id="10" name="Picture 9" descr="Graphical user interface&#10;&#10;Description automatically generated with low confidence">
            <a:extLst>
              <a:ext uri="{FF2B5EF4-FFF2-40B4-BE49-F238E27FC236}">
                <a16:creationId xmlns:a16="http://schemas.microsoft.com/office/drawing/2014/main" id="{37432614-37A9-8FF3-5C0B-B9172A88324A}"/>
              </a:ext>
            </a:extLst>
          </p:cNvPr>
          <p:cNvPicPr>
            <a:picLocks noChangeAspect="1"/>
          </p:cNvPicPr>
          <p:nvPr/>
        </p:nvPicPr>
        <p:blipFill>
          <a:blip r:embed="rId3"/>
          <a:stretch>
            <a:fillRect/>
          </a:stretch>
        </p:blipFill>
        <p:spPr>
          <a:xfrm>
            <a:off x="2309877" y="1159342"/>
            <a:ext cx="6995766" cy="457240"/>
          </a:xfrm>
          <a:prstGeom prst="rect">
            <a:avLst/>
          </a:prstGeom>
        </p:spPr>
      </p:pic>
      <p:pic>
        <p:nvPicPr>
          <p:cNvPr id="2" name="Picture 1">
            <a:extLst>
              <a:ext uri="{FF2B5EF4-FFF2-40B4-BE49-F238E27FC236}">
                <a16:creationId xmlns:a16="http://schemas.microsoft.com/office/drawing/2014/main" id="{D1ED1ADB-B60F-1005-9213-4CAD8C835CBB}"/>
              </a:ext>
            </a:extLst>
          </p:cNvPr>
          <p:cNvPicPr>
            <a:picLocks noChangeAspect="1"/>
          </p:cNvPicPr>
          <p:nvPr/>
        </p:nvPicPr>
        <p:blipFill>
          <a:blip r:embed="rId4"/>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11528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with low confidence">
            <a:extLst>
              <a:ext uri="{FF2B5EF4-FFF2-40B4-BE49-F238E27FC236}">
                <a16:creationId xmlns:a16="http://schemas.microsoft.com/office/drawing/2014/main" id="{B5C1E0F8-54DA-1B36-A4BF-6A9DB9D5253D}"/>
              </a:ext>
            </a:extLst>
          </p:cNvPr>
          <p:cNvPicPr>
            <a:picLocks noGrp="1" noChangeAspect="1"/>
          </p:cNvPicPr>
          <p:nvPr>
            <p:ph sz="quarter" idx="13"/>
          </p:nvPr>
        </p:nvPicPr>
        <p:blipFill>
          <a:blip r:embed="rId3"/>
          <a:stretch>
            <a:fillRect/>
          </a:stretch>
        </p:blipFill>
        <p:spPr>
          <a:xfrm>
            <a:off x="5750351" y="1639357"/>
            <a:ext cx="5733942" cy="3711262"/>
          </a:xfrm>
        </p:spPr>
      </p:pic>
      <p:sp>
        <p:nvSpPr>
          <p:cNvPr id="3" name="Title 2">
            <a:extLst>
              <a:ext uri="{FF2B5EF4-FFF2-40B4-BE49-F238E27FC236}">
                <a16:creationId xmlns:a16="http://schemas.microsoft.com/office/drawing/2014/main" id="{8E136584-D3E9-5EE2-81C8-AFE8D7E2288E}"/>
              </a:ext>
            </a:extLst>
          </p:cNvPr>
          <p:cNvSpPr>
            <a:spLocks noGrp="1"/>
          </p:cNvSpPr>
          <p:nvPr>
            <p:ph type="title"/>
          </p:nvPr>
        </p:nvSpPr>
        <p:spPr>
          <a:xfrm>
            <a:off x="548640" y="488561"/>
            <a:ext cx="10687175" cy="463546"/>
          </a:xfrm>
        </p:spPr>
        <p:txBody>
          <a:bodyPr/>
          <a:lstStyle/>
          <a:p>
            <a:r>
              <a:rPr lang="en-US" dirty="0"/>
              <a:t>Data flows</a:t>
            </a:r>
          </a:p>
        </p:txBody>
      </p:sp>
      <p:sp>
        <p:nvSpPr>
          <p:cNvPr id="4" name="Date Placeholder 3">
            <a:extLst>
              <a:ext uri="{FF2B5EF4-FFF2-40B4-BE49-F238E27FC236}">
                <a16:creationId xmlns:a16="http://schemas.microsoft.com/office/drawing/2014/main" id="{0C066540-0540-2899-FDD0-F4BC112E998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E4A2AD5-D1B3-E97D-E9AB-20842923ECB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7852D70-9552-2734-B8A8-8091F14E3677}"/>
              </a:ext>
            </a:extLst>
          </p:cNvPr>
          <p:cNvSpPr>
            <a:spLocks noGrp="1"/>
          </p:cNvSpPr>
          <p:nvPr>
            <p:ph type="sldNum" sz="quarter" idx="16"/>
          </p:nvPr>
        </p:nvSpPr>
        <p:spPr/>
        <p:txBody>
          <a:bodyPr/>
          <a:lstStyle/>
          <a:p>
            <a:fld id="{2533969A-88D7-D043-9145-D433A02B4603}" type="slidenum">
              <a:rPr lang="en-US" smtClean="0"/>
              <a:pPr/>
              <a:t>19</a:t>
            </a:fld>
            <a:endParaRPr lang="en-US" dirty="0"/>
          </a:p>
        </p:txBody>
      </p:sp>
      <p:cxnSp>
        <p:nvCxnSpPr>
          <p:cNvPr id="10" name="Straight Connector 9">
            <a:extLst>
              <a:ext uri="{FF2B5EF4-FFF2-40B4-BE49-F238E27FC236}">
                <a16:creationId xmlns:a16="http://schemas.microsoft.com/office/drawing/2014/main" id="{0E08A03D-C0FE-D9CB-D901-EA4CF1B403CA}"/>
              </a:ext>
            </a:extLst>
          </p:cNvPr>
          <p:cNvCxnSpPr/>
          <p:nvPr/>
        </p:nvCxnSpPr>
        <p:spPr>
          <a:xfrm>
            <a:off x="5580668" y="1714771"/>
            <a:ext cx="0" cy="404500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2BD9719-CCDB-CB18-8A20-45E774FC9CE5}"/>
              </a:ext>
            </a:extLst>
          </p:cNvPr>
          <p:cNvSpPr txBox="1"/>
          <p:nvPr/>
        </p:nvSpPr>
        <p:spPr>
          <a:xfrm>
            <a:off x="970960" y="2196445"/>
            <a:ext cx="4440026"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Data flows are online power query editor in PBI Service</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Data flow is Self service ETL, where you can apply transformations.</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Data flows are stored in Azure  data Lake storage  Gen2</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Dataflows are not dataset</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Dataflows are source for dataset</a:t>
            </a:r>
          </a:p>
        </p:txBody>
      </p:sp>
    </p:spTree>
    <p:extLst>
      <p:ext uri="{BB962C8B-B14F-4D97-AF65-F5344CB8AC3E}">
        <p14:creationId xmlns:p14="http://schemas.microsoft.com/office/powerpoint/2010/main" val="422723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4AB8D-579A-294E-F073-23AC23AEC611}"/>
              </a:ext>
            </a:extLst>
          </p:cNvPr>
          <p:cNvSpPr>
            <a:spLocks noGrp="1"/>
          </p:cNvSpPr>
          <p:nvPr>
            <p:ph sz="quarter" idx="13"/>
          </p:nvPr>
        </p:nvSpPr>
        <p:spPr>
          <a:xfrm>
            <a:off x="1065229" y="1168924"/>
            <a:ext cx="10170586" cy="5030708"/>
          </a:xfrm>
        </p:spPr>
        <p:txBody>
          <a:bodyPr/>
          <a:lstStyle/>
          <a:p>
            <a:pPr marL="0" indent="0">
              <a:buNone/>
            </a:pPr>
            <a:endParaRPr lang="en-US" sz="1600" dirty="0"/>
          </a:p>
          <a:p>
            <a:pPr marL="0" indent="0">
              <a:buNone/>
            </a:pPr>
            <a:r>
              <a:rPr lang="en-US" sz="1800" b="1" i="0" dirty="0">
                <a:solidFill>
                  <a:srgbClr val="333333"/>
                </a:solidFill>
                <a:effectLst/>
                <a:latin typeface="Calibri" panose="020F0502020204030204" pitchFamily="34" charset="0"/>
                <a:cs typeface="Calibri" panose="020F0502020204030204" pitchFamily="34" charset="0"/>
              </a:rPr>
              <a:t>Power BI Desktop </a:t>
            </a:r>
            <a:r>
              <a:rPr lang="en-US" sz="1800" b="0" i="0" dirty="0">
                <a:solidFill>
                  <a:srgbClr val="333333"/>
                </a:solidFill>
                <a:effectLst/>
                <a:latin typeface="Calibri" panose="020F0502020204030204" pitchFamily="34" charset="0"/>
                <a:cs typeface="Calibri" panose="020F0502020204030204" pitchFamily="34" charset="0"/>
              </a:rPr>
              <a:t>is a free application you can download and install on your local PC. You can use </a:t>
            </a:r>
            <a:r>
              <a:rPr lang="en-US" sz="1800" b="0" i="0" u="none" strike="noStrike" dirty="0">
                <a:solidFill>
                  <a:srgbClr val="222222"/>
                </a:solidFill>
                <a:effectLst/>
                <a:latin typeface="Calibri" panose="020F0502020204030204" pitchFamily="34" charset="0"/>
                <a:cs typeface="Calibri" panose="020F0502020204030204" pitchFamily="34" charset="0"/>
                <a:hlinkClick r:id="rId3"/>
              </a:rPr>
              <a:t>Power BI Desktop</a:t>
            </a:r>
            <a:r>
              <a:rPr lang="en-US" sz="1800" b="0" i="0" dirty="0">
                <a:solidFill>
                  <a:srgbClr val="333333"/>
                </a:solidFill>
                <a:effectLst/>
                <a:latin typeface="Calibri" panose="020F0502020204030204" pitchFamily="34" charset="0"/>
                <a:cs typeface="Calibri" panose="020F0502020204030204" pitchFamily="34" charset="0"/>
              </a:rPr>
              <a:t> to connect to, transform, and visualize your data. Furthermore, you can analyse your data and develop reports. The Query Editor in Power BI Desktop manages the connections to the data sources. It can structure, clean, merge, and append data. You are then able to combine the data into a relational data model. From the data model, you can design reports using the </a:t>
            </a:r>
            <a:r>
              <a:rPr lang="en-US" sz="1800" b="0" i="0" dirty="0" err="1">
                <a:solidFill>
                  <a:srgbClr val="333333"/>
                </a:solidFill>
                <a:effectLst/>
                <a:latin typeface="Calibri" panose="020F0502020204030204" pitchFamily="34" charset="0"/>
                <a:cs typeface="Calibri" panose="020F0502020204030204" pitchFamily="34" charset="0"/>
              </a:rPr>
              <a:t>visualisation</a:t>
            </a:r>
            <a:r>
              <a:rPr lang="en-US" sz="1800" b="0" i="0" dirty="0">
                <a:solidFill>
                  <a:srgbClr val="333333"/>
                </a:solidFill>
                <a:effectLst/>
                <a:latin typeface="Calibri" panose="020F0502020204030204" pitchFamily="34" charset="0"/>
                <a:cs typeface="Calibri" panose="020F0502020204030204" pitchFamily="34" charset="0"/>
              </a:rPr>
              <a:t> tools in Power BI Desktop. Power BI Desktop is the only app of the two which allows the creation of DAX (Data analysis </a:t>
            </a:r>
            <a:r>
              <a:rPr lang="en-US" sz="1800" b="0" i="0" dirty="0" err="1">
                <a:solidFill>
                  <a:srgbClr val="333333"/>
                </a:solidFill>
                <a:effectLst/>
                <a:latin typeface="Calibri" panose="020F0502020204030204" pitchFamily="34" charset="0"/>
                <a:cs typeface="Calibri" panose="020F0502020204030204" pitchFamily="34" charset="0"/>
              </a:rPr>
              <a:t>eXpressions</a:t>
            </a:r>
            <a:r>
              <a:rPr lang="en-US" sz="1800" b="0" i="0" dirty="0">
                <a:solidFill>
                  <a:srgbClr val="333333"/>
                </a:solidFill>
                <a:effectLst/>
                <a:latin typeface="Calibri" panose="020F0502020204030204" pitchFamily="34" charset="0"/>
                <a:cs typeface="Calibri" panose="020F0502020204030204" pitchFamily="34" charset="0"/>
              </a:rPr>
              <a:t>) measures, calculations, and column calculations. You can set up role level security (RLS). You can use RLS to manage the data each person in the audience has access to in a published report.</a:t>
            </a:r>
          </a:p>
          <a:p>
            <a:pPr marL="0" indent="0">
              <a:buNone/>
            </a:pPr>
            <a:endParaRPr lang="en-US" sz="1800" dirty="0">
              <a:solidFill>
                <a:srgbClr val="333333"/>
              </a:solidFill>
              <a:latin typeface="Calibri" panose="020F0502020204030204" pitchFamily="34" charset="0"/>
              <a:cs typeface="Calibri" panose="020F0502020204030204" pitchFamily="34" charset="0"/>
            </a:endParaRPr>
          </a:p>
          <a:p>
            <a:pPr marL="0" indent="0">
              <a:buNone/>
            </a:pPr>
            <a:r>
              <a:rPr lang="en-US" sz="1800" b="0" i="0" dirty="0">
                <a:solidFill>
                  <a:srgbClr val="333333"/>
                </a:solidFill>
                <a:effectLst/>
                <a:latin typeface="Calibri" panose="020F0502020204030204" pitchFamily="34" charset="0"/>
                <a:cs typeface="Calibri" panose="020F0502020204030204" pitchFamily="34" charset="0"/>
              </a:rPr>
              <a:t>The </a:t>
            </a:r>
            <a:r>
              <a:rPr lang="en-US" sz="1800" b="1" i="0" dirty="0">
                <a:solidFill>
                  <a:srgbClr val="333333"/>
                </a:solidFill>
                <a:effectLst/>
                <a:latin typeface="Calibri" panose="020F0502020204030204" pitchFamily="34" charset="0"/>
                <a:cs typeface="Calibri" panose="020F0502020204030204" pitchFamily="34" charset="0"/>
              </a:rPr>
              <a:t>Power BI Service</a:t>
            </a:r>
            <a:r>
              <a:rPr lang="en-US" sz="1800" b="0" i="0" dirty="0">
                <a:solidFill>
                  <a:srgbClr val="333333"/>
                </a:solidFill>
                <a:effectLst/>
                <a:latin typeface="Calibri" panose="020F0502020204030204" pitchFamily="34" charset="0"/>
                <a:cs typeface="Calibri" panose="020F0502020204030204" pitchFamily="34" charset="0"/>
              </a:rPr>
              <a:t> is known as Software as a Service (SaaS), which is a cloud-based service. You can edit reports, share the reports with your audience, and collaborate with teams and organizations. You can connect to certain data sources, but its modelling capability is limited. The Power BI Service cannot perform DAX measures, calculations, or column calculations. However, you can create dashboards from multiple reports using Power BI service. Furthermore, it is possible to create and distribute apps, reveal business insights, and much more.</a:t>
            </a:r>
            <a:endParaRPr lang="en-US" sz="18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9138DE0-C26F-D90C-C465-944B14E9759A}"/>
              </a:ext>
            </a:extLst>
          </p:cNvPr>
          <p:cNvSpPr>
            <a:spLocks noGrp="1"/>
          </p:cNvSpPr>
          <p:nvPr>
            <p:ph type="title"/>
          </p:nvPr>
        </p:nvSpPr>
        <p:spPr>
          <a:xfrm>
            <a:off x="548640" y="488561"/>
            <a:ext cx="10687175" cy="454119"/>
          </a:xfrm>
        </p:spPr>
        <p:txBody>
          <a:bodyPr/>
          <a:lstStyle/>
          <a:p>
            <a:r>
              <a:rPr lang="en-US" sz="2800" dirty="0">
                <a:latin typeface="Calibri" panose="020F0502020204030204" pitchFamily="34" charset="0"/>
                <a:cs typeface="Calibri" panose="020F0502020204030204" pitchFamily="34" charset="0"/>
              </a:rPr>
              <a:t> PBI Desktop vs Service</a:t>
            </a:r>
          </a:p>
        </p:txBody>
      </p:sp>
      <p:sp>
        <p:nvSpPr>
          <p:cNvPr id="4" name="Date Placeholder 3">
            <a:extLst>
              <a:ext uri="{FF2B5EF4-FFF2-40B4-BE49-F238E27FC236}">
                <a16:creationId xmlns:a16="http://schemas.microsoft.com/office/drawing/2014/main" id="{EB9D4554-A5F9-4C71-6FA5-BF573DB92FF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521DF9F-6994-A5F2-8D44-273FFE14CF2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562AE13-54AD-C329-012B-2B8B51C5C5A5}"/>
              </a:ext>
            </a:extLst>
          </p:cNvPr>
          <p:cNvSpPr>
            <a:spLocks noGrp="1"/>
          </p:cNvSpPr>
          <p:nvPr>
            <p:ph type="sldNum" sz="quarter" idx="16"/>
          </p:nvPr>
        </p:nvSpPr>
        <p:spPr/>
        <p:txBody>
          <a:bodyPr/>
          <a:lstStyle/>
          <a:p>
            <a:fld id="{2533969A-88D7-D043-9145-D433A02B4603}" type="slidenum">
              <a:rPr lang="en-US" smtClean="0"/>
              <a:pPr/>
              <a:t>2</a:t>
            </a:fld>
            <a:endParaRPr lang="en-US" dirty="0"/>
          </a:p>
        </p:txBody>
      </p:sp>
    </p:spTree>
    <p:extLst>
      <p:ext uri="{BB962C8B-B14F-4D97-AF65-F5344CB8AC3E}">
        <p14:creationId xmlns:p14="http://schemas.microsoft.com/office/powerpoint/2010/main" val="4244561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CB1CE3-0165-73FA-3FC1-E977BCBDAACF}"/>
              </a:ext>
            </a:extLst>
          </p:cNvPr>
          <p:cNvSpPr>
            <a:spLocks noGrp="1"/>
          </p:cNvSpPr>
          <p:nvPr>
            <p:ph sz="quarter" idx="13"/>
          </p:nvPr>
        </p:nvSpPr>
        <p:spPr>
          <a:xfrm>
            <a:off x="1640264" y="1366887"/>
            <a:ext cx="9595551" cy="3742441"/>
          </a:xfrm>
        </p:spPr>
        <p:txBody>
          <a:bodyPr/>
          <a:lstStyle/>
          <a:p>
            <a:r>
              <a:rPr lang="en-US" sz="2400" dirty="0">
                <a:solidFill>
                  <a:schemeClr val="tx2"/>
                </a:solidFill>
                <a:latin typeface="Georgia" panose="02040502050405020303" pitchFamily="18" charset="0"/>
              </a:rPr>
              <a:t>You should have an organizational workspace</a:t>
            </a:r>
          </a:p>
          <a:p>
            <a:r>
              <a:rPr lang="en-US" sz="2400" dirty="0">
                <a:solidFill>
                  <a:schemeClr val="tx2"/>
                </a:solidFill>
                <a:latin typeface="Georgia" panose="02040502050405020303" pitchFamily="18" charset="0"/>
              </a:rPr>
              <a:t>You should enable dataflows in admin portal</a:t>
            </a:r>
          </a:p>
          <a:p>
            <a:r>
              <a:rPr lang="en-US" sz="2400" dirty="0">
                <a:solidFill>
                  <a:schemeClr val="tx2"/>
                </a:solidFill>
                <a:latin typeface="Georgia" panose="02040502050405020303" pitchFamily="18" charset="0"/>
              </a:rPr>
              <a:t>For on-premise data source files, you should have a Standard gateway</a:t>
            </a:r>
          </a:p>
          <a:p>
            <a:r>
              <a:rPr lang="en-US" sz="2400" dirty="0">
                <a:solidFill>
                  <a:schemeClr val="tx2"/>
                </a:solidFill>
                <a:latin typeface="Georgia" panose="02040502050405020303" pitchFamily="18" charset="0"/>
              </a:rPr>
              <a:t>installed in your machine and it should be mapped to your service account</a:t>
            </a:r>
          </a:p>
          <a:p>
            <a:r>
              <a:rPr lang="en-US" sz="2400" dirty="0">
                <a:solidFill>
                  <a:schemeClr val="tx2"/>
                </a:solidFill>
                <a:latin typeface="Georgia" panose="02040502050405020303" pitchFamily="18" charset="0"/>
              </a:rPr>
              <a:t>You should have pro or premium account</a:t>
            </a:r>
          </a:p>
        </p:txBody>
      </p:sp>
      <p:sp>
        <p:nvSpPr>
          <p:cNvPr id="3" name="Title 2">
            <a:extLst>
              <a:ext uri="{FF2B5EF4-FFF2-40B4-BE49-F238E27FC236}">
                <a16:creationId xmlns:a16="http://schemas.microsoft.com/office/drawing/2014/main" id="{A3C368E4-F6D5-242A-5BBD-5864A30C2796}"/>
              </a:ext>
            </a:extLst>
          </p:cNvPr>
          <p:cNvSpPr>
            <a:spLocks noGrp="1"/>
          </p:cNvSpPr>
          <p:nvPr>
            <p:ph type="title"/>
          </p:nvPr>
        </p:nvSpPr>
        <p:spPr>
          <a:xfrm>
            <a:off x="548640" y="488561"/>
            <a:ext cx="10687175" cy="482400"/>
          </a:xfrm>
        </p:spPr>
        <p:txBody>
          <a:bodyPr/>
          <a:lstStyle/>
          <a:p>
            <a:r>
              <a:rPr lang="en-US" sz="2800" dirty="0">
                <a:latin typeface="Georgia" panose="02040502050405020303" pitchFamily="18" charset="0"/>
              </a:rPr>
              <a:t>Eligibility to use Dataflows</a:t>
            </a:r>
          </a:p>
        </p:txBody>
      </p:sp>
      <p:sp>
        <p:nvSpPr>
          <p:cNvPr id="4" name="Date Placeholder 3">
            <a:extLst>
              <a:ext uri="{FF2B5EF4-FFF2-40B4-BE49-F238E27FC236}">
                <a16:creationId xmlns:a16="http://schemas.microsoft.com/office/drawing/2014/main" id="{19BB0F11-E608-5C37-532E-F712E187700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B3E5A26-8F3C-C343-EC30-AB24BF3B19C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F6E3CD8-7258-EE1D-65FF-C3500A6B1AEE}"/>
              </a:ext>
            </a:extLst>
          </p:cNvPr>
          <p:cNvSpPr>
            <a:spLocks noGrp="1"/>
          </p:cNvSpPr>
          <p:nvPr>
            <p:ph type="sldNum" sz="quarter" idx="16"/>
          </p:nvPr>
        </p:nvSpPr>
        <p:spPr/>
        <p:txBody>
          <a:bodyPr/>
          <a:lstStyle/>
          <a:p>
            <a:fld id="{2533969A-88D7-D043-9145-D433A02B4603}" type="slidenum">
              <a:rPr lang="en-US" smtClean="0"/>
              <a:pPr/>
              <a:t>20</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3A40AD77-26A9-02F6-F821-821D79B02AF8}"/>
              </a:ext>
            </a:extLst>
          </p:cNvPr>
          <p:cNvPicPr>
            <a:picLocks noChangeAspect="1"/>
          </p:cNvPicPr>
          <p:nvPr/>
        </p:nvPicPr>
        <p:blipFill>
          <a:blip r:embed="rId2"/>
          <a:stretch>
            <a:fillRect/>
          </a:stretch>
        </p:blipFill>
        <p:spPr>
          <a:xfrm>
            <a:off x="8253133" y="970961"/>
            <a:ext cx="3231160" cy="6081287"/>
          </a:xfrm>
          <a:prstGeom prst="rect">
            <a:avLst/>
          </a:prstGeom>
        </p:spPr>
      </p:pic>
    </p:spTree>
    <p:extLst>
      <p:ext uri="{BB962C8B-B14F-4D97-AF65-F5344CB8AC3E}">
        <p14:creationId xmlns:p14="http://schemas.microsoft.com/office/powerpoint/2010/main" val="221262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C37B4D-B21C-6650-7110-EF8C17F5F343}"/>
              </a:ext>
            </a:extLst>
          </p:cNvPr>
          <p:cNvSpPr>
            <a:spLocks noGrp="1"/>
          </p:cNvSpPr>
          <p:nvPr>
            <p:ph sz="quarter" idx="13"/>
          </p:nvPr>
        </p:nvSpPr>
        <p:spPr>
          <a:xfrm>
            <a:off x="999241" y="1517715"/>
            <a:ext cx="10236574" cy="4128942"/>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Row Level Security : Restricting the data access to particular user is known as RLS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Row Level Security is of Two Types</a:t>
            </a:r>
          </a:p>
          <a:p>
            <a:pPr marL="0" indent="0">
              <a:buNone/>
            </a:pPr>
            <a:r>
              <a:rPr lang="en-US" sz="2400" dirty="0">
                <a:solidFill>
                  <a:schemeClr val="tx2"/>
                </a:solidFill>
                <a:latin typeface="Calibri" panose="020F0502020204030204" pitchFamily="34" charset="0"/>
                <a:cs typeface="Calibri" panose="020F0502020204030204" pitchFamily="34" charset="0"/>
              </a:rPr>
              <a:t>        1. Static RLS</a:t>
            </a:r>
          </a:p>
          <a:p>
            <a:pPr marL="0" indent="0">
              <a:buNone/>
            </a:pPr>
            <a:r>
              <a:rPr lang="en-US" sz="2400" dirty="0">
                <a:solidFill>
                  <a:schemeClr val="tx2"/>
                </a:solidFill>
                <a:latin typeface="Calibri" panose="020F0502020204030204" pitchFamily="34" charset="0"/>
                <a:cs typeface="Calibri" panose="020F0502020204030204" pitchFamily="34" charset="0"/>
              </a:rPr>
              <a:t>        2. Dynamic RLS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Roles are defined using Power BI Desktop</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Roles are designed to limit data seen by a particular user</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DAX expressions restrict which rows are accessible</a:t>
            </a:r>
          </a:p>
          <a:p>
            <a:pPr marL="0" indent="0">
              <a:buNone/>
            </a:pPr>
            <a:endParaRPr lang="en-US" dirty="0"/>
          </a:p>
        </p:txBody>
      </p:sp>
      <p:sp>
        <p:nvSpPr>
          <p:cNvPr id="3" name="Title 2">
            <a:extLst>
              <a:ext uri="{FF2B5EF4-FFF2-40B4-BE49-F238E27FC236}">
                <a16:creationId xmlns:a16="http://schemas.microsoft.com/office/drawing/2014/main" id="{A41A63D6-01E0-7D5F-A07E-E4E4C289C9E4}"/>
              </a:ext>
            </a:extLst>
          </p:cNvPr>
          <p:cNvSpPr>
            <a:spLocks noGrp="1"/>
          </p:cNvSpPr>
          <p:nvPr>
            <p:ph type="title"/>
          </p:nvPr>
        </p:nvSpPr>
        <p:spPr>
          <a:xfrm>
            <a:off x="548640" y="488561"/>
            <a:ext cx="10687175" cy="610665"/>
          </a:xfrm>
        </p:spPr>
        <p:txBody>
          <a:bodyPr/>
          <a:lstStyle/>
          <a:p>
            <a:r>
              <a:rPr lang="en-US" sz="3200" dirty="0">
                <a:latin typeface="Calibri" panose="020F0502020204030204" pitchFamily="34" charset="0"/>
                <a:cs typeface="Calibri" panose="020F0502020204030204" pitchFamily="34" charset="0"/>
              </a:rPr>
              <a:t>Row Level Security (RLS)</a:t>
            </a:r>
            <a:endParaRPr lang="en-US" dirty="0"/>
          </a:p>
        </p:txBody>
      </p:sp>
      <p:sp>
        <p:nvSpPr>
          <p:cNvPr id="4" name="Date Placeholder 3">
            <a:extLst>
              <a:ext uri="{FF2B5EF4-FFF2-40B4-BE49-F238E27FC236}">
                <a16:creationId xmlns:a16="http://schemas.microsoft.com/office/drawing/2014/main" id="{0A273357-9F33-855E-EE2D-1119772C16E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DA82EA7-7724-C0F2-A167-6B9A83B30EB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B7DA90F-B2FB-67BD-4C1E-9B7C2B2598D2}"/>
              </a:ext>
            </a:extLst>
          </p:cNvPr>
          <p:cNvSpPr>
            <a:spLocks noGrp="1"/>
          </p:cNvSpPr>
          <p:nvPr>
            <p:ph type="sldNum" sz="quarter" idx="16"/>
          </p:nvPr>
        </p:nvSpPr>
        <p:spPr/>
        <p:txBody>
          <a:bodyPr/>
          <a:lstStyle/>
          <a:p>
            <a:fld id="{2533969A-88D7-D043-9145-D433A02B4603}" type="slidenum">
              <a:rPr lang="en-US" smtClean="0"/>
              <a:pPr/>
              <a:t>21</a:t>
            </a:fld>
            <a:endParaRPr lang="en-US" dirty="0"/>
          </a:p>
        </p:txBody>
      </p:sp>
      <p:pic>
        <p:nvPicPr>
          <p:cNvPr id="7" name="Picture 6">
            <a:extLst>
              <a:ext uri="{FF2B5EF4-FFF2-40B4-BE49-F238E27FC236}">
                <a16:creationId xmlns:a16="http://schemas.microsoft.com/office/drawing/2014/main" id="{E07703F3-9511-4F82-E506-F048AA1BCA24}"/>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06470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B216FC-6A1D-C216-5A7F-2ECC16420802}"/>
              </a:ext>
            </a:extLst>
          </p:cNvPr>
          <p:cNvSpPr>
            <a:spLocks noGrp="1"/>
          </p:cNvSpPr>
          <p:nvPr>
            <p:ph sz="quarter" idx="13"/>
          </p:nvPr>
        </p:nvSpPr>
        <p:spPr>
          <a:xfrm>
            <a:off x="548640" y="1545771"/>
            <a:ext cx="10687175" cy="4653861"/>
          </a:xfrm>
        </p:spPr>
        <p:txBody>
          <a:bodyPr/>
          <a:lstStyle/>
          <a:p>
            <a:pPr marL="0" indent="0">
              <a:buNone/>
            </a:pPr>
            <a:r>
              <a:rPr lang="en-US" sz="2400" dirty="0">
                <a:solidFill>
                  <a:schemeClr val="tx2"/>
                </a:solidFill>
                <a:latin typeface="Calibri" panose="020F0502020204030204" pitchFamily="34" charset="0"/>
                <a:cs typeface="Calibri" panose="020F0502020204030204" pitchFamily="34" charset="0"/>
              </a:rPr>
              <a:t>In Power BI Desktop go to Modeling tab</a:t>
            </a:r>
          </a:p>
          <a:p>
            <a:pPr marL="0" indent="0">
              <a:buNone/>
            </a:pPr>
            <a:r>
              <a:rPr lang="en-US" sz="2400" dirty="0">
                <a:solidFill>
                  <a:schemeClr val="tx2"/>
                </a:solidFill>
                <a:latin typeface="Calibri" panose="020F0502020204030204" pitchFamily="34" charset="0"/>
                <a:cs typeface="Calibri" panose="020F0502020204030204" pitchFamily="34" charset="0"/>
              </a:rPr>
              <a:t>In that click on Manage roles</a:t>
            </a:r>
          </a:p>
          <a:p>
            <a:pPr marL="0" indent="0">
              <a:buNone/>
            </a:pPr>
            <a:r>
              <a:rPr lang="en-US" sz="2400" dirty="0">
                <a:solidFill>
                  <a:schemeClr val="tx2"/>
                </a:solidFill>
                <a:latin typeface="Calibri" panose="020F0502020204030204" pitchFamily="34" charset="0"/>
                <a:cs typeface="Calibri" panose="020F0502020204030204" pitchFamily="34" charset="0"/>
              </a:rPr>
              <a:t>Next Create a new role and add the table and add DAX Filter Expression</a:t>
            </a:r>
          </a:p>
        </p:txBody>
      </p:sp>
      <p:sp>
        <p:nvSpPr>
          <p:cNvPr id="3" name="Title 2">
            <a:extLst>
              <a:ext uri="{FF2B5EF4-FFF2-40B4-BE49-F238E27FC236}">
                <a16:creationId xmlns:a16="http://schemas.microsoft.com/office/drawing/2014/main" id="{1113BF72-C9F6-7C08-A357-97343EF82DE9}"/>
              </a:ext>
            </a:extLst>
          </p:cNvPr>
          <p:cNvSpPr>
            <a:spLocks noGrp="1"/>
          </p:cNvSpPr>
          <p:nvPr>
            <p:ph type="title"/>
          </p:nvPr>
        </p:nvSpPr>
        <p:spPr>
          <a:xfrm>
            <a:off x="548640" y="488561"/>
            <a:ext cx="10687175" cy="665325"/>
          </a:xfrm>
        </p:spPr>
        <p:txBody>
          <a:bodyPr/>
          <a:lstStyle/>
          <a:p>
            <a:r>
              <a:rPr lang="en-US" dirty="0"/>
              <a:t>How to Create Static RLS</a:t>
            </a:r>
          </a:p>
        </p:txBody>
      </p:sp>
      <p:sp>
        <p:nvSpPr>
          <p:cNvPr id="4" name="Date Placeholder 3">
            <a:extLst>
              <a:ext uri="{FF2B5EF4-FFF2-40B4-BE49-F238E27FC236}">
                <a16:creationId xmlns:a16="http://schemas.microsoft.com/office/drawing/2014/main" id="{6E9E7FD3-CAD2-7B11-50F0-D63DC3936DC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EB70299-158A-CB98-8C05-AF6BA1BC1A3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E780DAF-DAC4-8147-244A-6A3BF6D891F5}"/>
              </a:ext>
            </a:extLst>
          </p:cNvPr>
          <p:cNvSpPr>
            <a:spLocks noGrp="1"/>
          </p:cNvSpPr>
          <p:nvPr>
            <p:ph type="sldNum" sz="quarter" idx="16"/>
          </p:nvPr>
        </p:nvSpPr>
        <p:spPr/>
        <p:txBody>
          <a:bodyPr/>
          <a:lstStyle/>
          <a:p>
            <a:fld id="{2533969A-88D7-D043-9145-D433A02B4603}" type="slidenum">
              <a:rPr lang="en-US" smtClean="0"/>
              <a:pPr/>
              <a:t>22</a:t>
            </a:fld>
            <a:endParaRPr lang="en-US" dirty="0"/>
          </a:p>
        </p:txBody>
      </p:sp>
      <p:pic>
        <p:nvPicPr>
          <p:cNvPr id="8" name="Picture 7" descr="Graphical user interface, application, Word&#10;&#10;Description automatically generated">
            <a:extLst>
              <a:ext uri="{FF2B5EF4-FFF2-40B4-BE49-F238E27FC236}">
                <a16:creationId xmlns:a16="http://schemas.microsoft.com/office/drawing/2014/main" id="{A22CFF50-C81D-A301-1827-BB8183D1C4EA}"/>
              </a:ext>
            </a:extLst>
          </p:cNvPr>
          <p:cNvPicPr>
            <a:picLocks noChangeAspect="1"/>
          </p:cNvPicPr>
          <p:nvPr/>
        </p:nvPicPr>
        <p:blipFill>
          <a:blip r:embed="rId2"/>
          <a:stretch>
            <a:fillRect/>
          </a:stretch>
        </p:blipFill>
        <p:spPr>
          <a:xfrm>
            <a:off x="7775690" y="1266296"/>
            <a:ext cx="3254022" cy="1371719"/>
          </a:xfrm>
          <a:prstGeom prst="rect">
            <a:avLst/>
          </a:prstGeom>
        </p:spPr>
      </p:pic>
      <p:pic>
        <p:nvPicPr>
          <p:cNvPr id="10" name="Picture 9" descr="Graphical user interface, text, application, Word&#10;&#10;Description automatically generated">
            <a:extLst>
              <a:ext uri="{FF2B5EF4-FFF2-40B4-BE49-F238E27FC236}">
                <a16:creationId xmlns:a16="http://schemas.microsoft.com/office/drawing/2014/main" id="{DDD54C7E-DB45-2B2B-14E1-BA32C4394ADD}"/>
              </a:ext>
            </a:extLst>
          </p:cNvPr>
          <p:cNvPicPr>
            <a:picLocks noChangeAspect="1"/>
          </p:cNvPicPr>
          <p:nvPr/>
        </p:nvPicPr>
        <p:blipFill>
          <a:blip r:embed="rId3"/>
          <a:stretch>
            <a:fillRect/>
          </a:stretch>
        </p:blipFill>
        <p:spPr>
          <a:xfrm>
            <a:off x="1775085" y="3784060"/>
            <a:ext cx="9675737" cy="2613954"/>
          </a:xfrm>
          <a:prstGeom prst="rect">
            <a:avLst/>
          </a:prstGeom>
        </p:spPr>
      </p:pic>
      <p:pic>
        <p:nvPicPr>
          <p:cNvPr id="7" name="Picture 6">
            <a:extLst>
              <a:ext uri="{FF2B5EF4-FFF2-40B4-BE49-F238E27FC236}">
                <a16:creationId xmlns:a16="http://schemas.microsoft.com/office/drawing/2014/main" id="{39FEB557-56F7-148C-17DB-145F5CE4544A}"/>
              </a:ext>
            </a:extLst>
          </p:cNvPr>
          <p:cNvPicPr>
            <a:picLocks noChangeAspect="1"/>
          </p:cNvPicPr>
          <p:nvPr/>
        </p:nvPicPr>
        <p:blipFill>
          <a:blip r:embed="rId4"/>
          <a:stretch>
            <a:fillRect/>
          </a:stretch>
        </p:blipFill>
        <p:spPr>
          <a:xfrm>
            <a:off x="10245609" y="328730"/>
            <a:ext cx="561975" cy="619125"/>
          </a:xfrm>
          <a:prstGeom prst="rect">
            <a:avLst/>
          </a:prstGeom>
        </p:spPr>
      </p:pic>
    </p:spTree>
    <p:extLst>
      <p:ext uri="{BB962C8B-B14F-4D97-AF65-F5344CB8AC3E}">
        <p14:creationId xmlns:p14="http://schemas.microsoft.com/office/powerpoint/2010/main" val="1916413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74DFB-FBC9-7FC9-D0BB-931685D7A871}"/>
              </a:ext>
            </a:extLst>
          </p:cNvPr>
          <p:cNvSpPr>
            <a:spLocks noGrp="1"/>
          </p:cNvSpPr>
          <p:nvPr>
            <p:ph sz="quarter" idx="13"/>
          </p:nvPr>
        </p:nvSpPr>
        <p:spPr>
          <a:xfrm>
            <a:off x="1074656" y="1894788"/>
            <a:ext cx="10161159" cy="375186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Static RLS is only limited scope like small organization and if business requirement is constant.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But if business requirement is keep on changing and has more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Number of users static RLS is not a good choice. The solution is Dynamic Row Level Security</a:t>
            </a:r>
          </a:p>
        </p:txBody>
      </p:sp>
      <p:sp>
        <p:nvSpPr>
          <p:cNvPr id="3" name="Title 2">
            <a:extLst>
              <a:ext uri="{FF2B5EF4-FFF2-40B4-BE49-F238E27FC236}">
                <a16:creationId xmlns:a16="http://schemas.microsoft.com/office/drawing/2014/main" id="{4A46E4E5-54B3-55A9-5274-D8460D1FDBCB}"/>
              </a:ext>
            </a:extLst>
          </p:cNvPr>
          <p:cNvSpPr>
            <a:spLocks noGrp="1"/>
          </p:cNvSpPr>
          <p:nvPr>
            <p:ph type="title"/>
          </p:nvPr>
        </p:nvSpPr>
        <p:spPr>
          <a:xfrm>
            <a:off x="548640" y="488562"/>
            <a:ext cx="10687175" cy="510680"/>
          </a:xfrm>
        </p:spPr>
        <p:txBody>
          <a:bodyPr/>
          <a:lstStyle/>
          <a:p>
            <a:r>
              <a:rPr lang="en-US" sz="2800" dirty="0">
                <a:latin typeface="Calibri" panose="020F0502020204030204" pitchFamily="34" charset="0"/>
                <a:cs typeface="Calibri" panose="020F0502020204030204" pitchFamily="34" charset="0"/>
              </a:rPr>
              <a:t>Dynamic Row Level Security</a:t>
            </a:r>
          </a:p>
        </p:txBody>
      </p:sp>
      <p:sp>
        <p:nvSpPr>
          <p:cNvPr id="4" name="Date Placeholder 3">
            <a:extLst>
              <a:ext uri="{FF2B5EF4-FFF2-40B4-BE49-F238E27FC236}">
                <a16:creationId xmlns:a16="http://schemas.microsoft.com/office/drawing/2014/main" id="{95003345-4D9A-7080-62D4-998443A93F4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BB93CF6-B2F6-0221-8F2B-0A3E0A2FB18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2269930-DA87-EEBC-57D5-DDD2E81740D6}"/>
              </a:ext>
            </a:extLst>
          </p:cNvPr>
          <p:cNvSpPr>
            <a:spLocks noGrp="1"/>
          </p:cNvSpPr>
          <p:nvPr>
            <p:ph type="sldNum" sz="quarter" idx="16"/>
          </p:nvPr>
        </p:nvSpPr>
        <p:spPr/>
        <p:txBody>
          <a:bodyPr/>
          <a:lstStyle/>
          <a:p>
            <a:fld id="{2533969A-88D7-D043-9145-D433A02B4603}" type="slidenum">
              <a:rPr lang="en-US" smtClean="0"/>
              <a:pPr/>
              <a:t>23</a:t>
            </a:fld>
            <a:endParaRPr lang="en-US" dirty="0"/>
          </a:p>
        </p:txBody>
      </p:sp>
      <p:pic>
        <p:nvPicPr>
          <p:cNvPr id="7" name="Picture 6">
            <a:extLst>
              <a:ext uri="{FF2B5EF4-FFF2-40B4-BE49-F238E27FC236}">
                <a16:creationId xmlns:a16="http://schemas.microsoft.com/office/drawing/2014/main" id="{3EF58210-1773-4A82-315E-ABBD4AD3608D}"/>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56756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BCE20-8362-D2AE-0A27-049282580B1C}"/>
              </a:ext>
            </a:extLst>
          </p:cNvPr>
          <p:cNvSpPr>
            <a:spLocks noGrp="1"/>
          </p:cNvSpPr>
          <p:nvPr>
            <p:ph sz="quarter" idx="13"/>
          </p:nvPr>
        </p:nvSpPr>
        <p:spPr>
          <a:xfrm>
            <a:off x="1244338" y="1762812"/>
            <a:ext cx="9991477" cy="2780908"/>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Dynamic Row Level Security is handled by two DAX Functions mainly.</a:t>
            </a:r>
          </a:p>
          <a:p>
            <a:pPr marL="0" indent="0">
              <a:buNone/>
            </a:pPr>
            <a:r>
              <a:rPr lang="en-US" sz="2400" dirty="0">
                <a:solidFill>
                  <a:schemeClr val="tx2"/>
                </a:solidFill>
                <a:latin typeface="Calibri" panose="020F0502020204030204" pitchFamily="34" charset="0"/>
                <a:cs typeface="Calibri" panose="020F0502020204030204" pitchFamily="34" charset="0"/>
              </a:rPr>
              <a:t>       1.USERPRINCIPALNAME()</a:t>
            </a:r>
          </a:p>
          <a:p>
            <a:pPr marL="0" indent="0">
              <a:buNone/>
            </a:pPr>
            <a:r>
              <a:rPr lang="en-US" sz="2400" dirty="0">
                <a:solidFill>
                  <a:schemeClr val="tx2"/>
                </a:solidFill>
                <a:latin typeface="Calibri" panose="020F0502020204030204" pitchFamily="34" charset="0"/>
                <a:cs typeface="Calibri" panose="020F0502020204030204" pitchFamily="34" charset="0"/>
              </a:rPr>
              <a:t>       2. USERNAME()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By using these functions, you are not hardcoding at power bi desktop level all will be handled at backend level itself</a:t>
            </a:r>
          </a:p>
        </p:txBody>
      </p:sp>
      <p:sp>
        <p:nvSpPr>
          <p:cNvPr id="3" name="Title 2">
            <a:extLst>
              <a:ext uri="{FF2B5EF4-FFF2-40B4-BE49-F238E27FC236}">
                <a16:creationId xmlns:a16="http://schemas.microsoft.com/office/drawing/2014/main" id="{B3A5B960-44D8-FA46-E80A-35A291F04436}"/>
              </a:ext>
            </a:extLst>
          </p:cNvPr>
          <p:cNvSpPr>
            <a:spLocks noGrp="1"/>
          </p:cNvSpPr>
          <p:nvPr>
            <p:ph type="title"/>
          </p:nvPr>
        </p:nvSpPr>
        <p:spPr>
          <a:xfrm>
            <a:off x="548640" y="488561"/>
            <a:ext cx="10687175" cy="614375"/>
          </a:xfrm>
        </p:spPr>
        <p:txBody>
          <a:bodyPr/>
          <a:lstStyle/>
          <a:p>
            <a:r>
              <a:rPr lang="en-US" sz="2800" dirty="0">
                <a:latin typeface="Calibri" panose="020F0502020204030204" pitchFamily="34" charset="0"/>
                <a:cs typeface="Calibri" panose="020F0502020204030204" pitchFamily="34" charset="0"/>
              </a:rPr>
              <a:t>Contd..</a:t>
            </a:r>
          </a:p>
        </p:txBody>
      </p:sp>
      <p:sp>
        <p:nvSpPr>
          <p:cNvPr id="4" name="Date Placeholder 3">
            <a:extLst>
              <a:ext uri="{FF2B5EF4-FFF2-40B4-BE49-F238E27FC236}">
                <a16:creationId xmlns:a16="http://schemas.microsoft.com/office/drawing/2014/main" id="{EDAB2FB0-4F23-A1E9-9F13-805E71D8748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BCA6A12-4EC8-F4A1-A876-387967D5EFD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FD42969-32B9-1DB5-32F4-879245E73F6B}"/>
              </a:ext>
            </a:extLst>
          </p:cNvPr>
          <p:cNvSpPr>
            <a:spLocks noGrp="1"/>
          </p:cNvSpPr>
          <p:nvPr>
            <p:ph type="sldNum" sz="quarter" idx="16"/>
          </p:nvPr>
        </p:nvSpPr>
        <p:spPr/>
        <p:txBody>
          <a:bodyPr/>
          <a:lstStyle/>
          <a:p>
            <a:fld id="{2533969A-88D7-D043-9145-D433A02B4603}" type="slidenum">
              <a:rPr lang="en-US" smtClean="0"/>
              <a:pPr/>
              <a:t>24</a:t>
            </a:fld>
            <a:endParaRPr lang="en-US" dirty="0"/>
          </a:p>
        </p:txBody>
      </p:sp>
      <p:pic>
        <p:nvPicPr>
          <p:cNvPr id="7" name="Picture 6">
            <a:extLst>
              <a:ext uri="{FF2B5EF4-FFF2-40B4-BE49-F238E27FC236}">
                <a16:creationId xmlns:a16="http://schemas.microsoft.com/office/drawing/2014/main" id="{4AD98BD3-519D-3E75-9217-9F4FB4735822}"/>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52781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5A168B-B844-A4C8-58A8-BBEE8439781F}"/>
              </a:ext>
            </a:extLst>
          </p:cNvPr>
          <p:cNvSpPr>
            <a:spLocks noGrp="1"/>
          </p:cNvSpPr>
          <p:nvPr>
            <p:ph sz="quarter" idx="13"/>
          </p:nvPr>
        </p:nvSpPr>
        <p:spPr>
          <a:xfrm>
            <a:off x="1272619" y="1904215"/>
            <a:ext cx="9972623" cy="3440784"/>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An app combines related content – dashboards and reports all in one place.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An app can have one or more of each content type, all bundled together.</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These are done by the power BI Designer/ Developers/Admins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You can create only one app per workspace</a:t>
            </a:r>
            <a:r>
              <a:rPr lang="en-US" dirty="0">
                <a:solidFill>
                  <a:schemeClr val="tx2"/>
                </a:solidFill>
              </a:rPr>
              <a:t>.</a:t>
            </a:r>
          </a:p>
        </p:txBody>
      </p:sp>
      <p:sp>
        <p:nvSpPr>
          <p:cNvPr id="3" name="Title 2">
            <a:extLst>
              <a:ext uri="{FF2B5EF4-FFF2-40B4-BE49-F238E27FC236}">
                <a16:creationId xmlns:a16="http://schemas.microsoft.com/office/drawing/2014/main" id="{90181CE7-F0B0-D909-A25A-5766ED71534E}"/>
              </a:ext>
            </a:extLst>
          </p:cNvPr>
          <p:cNvSpPr>
            <a:spLocks noGrp="1"/>
          </p:cNvSpPr>
          <p:nvPr>
            <p:ph type="title"/>
          </p:nvPr>
        </p:nvSpPr>
        <p:spPr>
          <a:xfrm>
            <a:off x="548640" y="488561"/>
            <a:ext cx="10687175" cy="404303"/>
          </a:xfrm>
        </p:spPr>
        <p:txBody>
          <a:bodyPr/>
          <a:lstStyle/>
          <a:p>
            <a:r>
              <a:rPr lang="en-US" sz="2800" dirty="0">
                <a:latin typeface="Calibri" panose="020F0502020204030204" pitchFamily="34" charset="0"/>
                <a:cs typeface="Calibri" panose="020F0502020204030204" pitchFamily="34" charset="0"/>
              </a:rPr>
              <a:t>Apps in Power BI service</a:t>
            </a:r>
          </a:p>
        </p:txBody>
      </p:sp>
      <p:sp>
        <p:nvSpPr>
          <p:cNvPr id="4" name="Date Placeholder 3">
            <a:extLst>
              <a:ext uri="{FF2B5EF4-FFF2-40B4-BE49-F238E27FC236}">
                <a16:creationId xmlns:a16="http://schemas.microsoft.com/office/drawing/2014/main" id="{7C09611C-F14C-CC70-B962-1B32C1C0BB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5438AA1-7D6B-5CFD-936D-321B1B6E91EA}"/>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A2142E7-750F-3E3C-41CD-B431240C0F5E}"/>
              </a:ext>
            </a:extLst>
          </p:cNvPr>
          <p:cNvSpPr>
            <a:spLocks noGrp="1"/>
          </p:cNvSpPr>
          <p:nvPr>
            <p:ph type="sldNum" sz="quarter" idx="16"/>
          </p:nvPr>
        </p:nvSpPr>
        <p:spPr/>
        <p:txBody>
          <a:bodyPr/>
          <a:lstStyle/>
          <a:p>
            <a:fld id="{2533969A-88D7-D043-9145-D433A02B4603}" type="slidenum">
              <a:rPr lang="en-US" smtClean="0"/>
              <a:pPr/>
              <a:t>25</a:t>
            </a:fld>
            <a:endParaRPr lang="en-US" dirty="0"/>
          </a:p>
        </p:txBody>
      </p:sp>
      <p:pic>
        <p:nvPicPr>
          <p:cNvPr id="7" name="Picture 6">
            <a:extLst>
              <a:ext uri="{FF2B5EF4-FFF2-40B4-BE49-F238E27FC236}">
                <a16:creationId xmlns:a16="http://schemas.microsoft.com/office/drawing/2014/main" id="{A871F055-746A-8B0C-2BEA-F8CF59EFE587}"/>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699847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284C3-16FC-2EFC-DE76-A8E14D37064B}"/>
              </a:ext>
            </a:extLst>
          </p:cNvPr>
          <p:cNvSpPr>
            <a:spLocks noGrp="1"/>
          </p:cNvSpPr>
          <p:nvPr>
            <p:ph sz="quarter" idx="13"/>
          </p:nvPr>
        </p:nvSpPr>
        <p:spPr>
          <a:xfrm>
            <a:off x="1319753" y="1093694"/>
            <a:ext cx="9916062" cy="5105938"/>
          </a:xfrm>
        </p:spPr>
        <p:txBody>
          <a:bodyPr/>
          <a:lstStyle/>
          <a:p>
            <a:pPr marL="0" indent="0">
              <a:buNone/>
            </a:pPr>
            <a:endParaRPr lang="en-US" dirty="0"/>
          </a:p>
          <a:p>
            <a:pPr>
              <a:buFont typeface="Arial" panose="020B0604020202020204" pitchFamily="34" charset="0"/>
              <a:buChar char="•"/>
            </a:pPr>
            <a:r>
              <a:rPr lang="en-US" dirty="0"/>
              <a:t> </a:t>
            </a:r>
            <a:r>
              <a:rPr lang="en-US" sz="2400" dirty="0">
                <a:solidFill>
                  <a:schemeClr val="tx2"/>
                </a:solidFill>
                <a:latin typeface="Calibri" panose="020F0502020204030204" pitchFamily="34" charset="0"/>
                <a:cs typeface="Calibri" panose="020F0502020204030204" pitchFamily="34" charset="0"/>
              </a:rPr>
              <a:t>By Using subscriptions Users can view the reports, dashboards and paginated reports in an email which contains the snapshot of that report and report link.</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We can send email based weekly, daily or custom dates as per the business needs.</a:t>
            </a:r>
          </a:p>
        </p:txBody>
      </p:sp>
      <p:sp>
        <p:nvSpPr>
          <p:cNvPr id="3" name="Title 2">
            <a:extLst>
              <a:ext uri="{FF2B5EF4-FFF2-40B4-BE49-F238E27FC236}">
                <a16:creationId xmlns:a16="http://schemas.microsoft.com/office/drawing/2014/main" id="{210C2AD6-23B6-E2CB-D5E6-6AF11AC38E44}"/>
              </a:ext>
            </a:extLst>
          </p:cNvPr>
          <p:cNvSpPr>
            <a:spLocks noGrp="1"/>
          </p:cNvSpPr>
          <p:nvPr>
            <p:ph type="title"/>
          </p:nvPr>
        </p:nvSpPr>
        <p:spPr>
          <a:xfrm>
            <a:off x="548640" y="488561"/>
            <a:ext cx="10687175" cy="605133"/>
          </a:xfrm>
        </p:spPr>
        <p:txBody>
          <a:bodyPr/>
          <a:lstStyle/>
          <a:p>
            <a:r>
              <a:rPr lang="en-US" sz="2800" dirty="0">
                <a:latin typeface="Calibri" panose="020F0502020204030204" pitchFamily="34" charset="0"/>
                <a:cs typeface="Calibri" panose="020F0502020204030204" pitchFamily="34" charset="0"/>
              </a:rPr>
              <a:t>Subscriptions in Power BI</a:t>
            </a:r>
          </a:p>
        </p:txBody>
      </p:sp>
      <p:sp>
        <p:nvSpPr>
          <p:cNvPr id="4" name="Date Placeholder 3">
            <a:extLst>
              <a:ext uri="{FF2B5EF4-FFF2-40B4-BE49-F238E27FC236}">
                <a16:creationId xmlns:a16="http://schemas.microsoft.com/office/drawing/2014/main" id="{C20D51C5-0236-73AF-3E24-BBE7B70CDE6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4654F53-44F2-5142-469D-1CF2FE5E88D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54C063E-59A7-694B-D912-872F214F0CBE}"/>
              </a:ext>
            </a:extLst>
          </p:cNvPr>
          <p:cNvSpPr>
            <a:spLocks noGrp="1"/>
          </p:cNvSpPr>
          <p:nvPr>
            <p:ph type="sldNum" sz="quarter" idx="16"/>
          </p:nvPr>
        </p:nvSpPr>
        <p:spPr/>
        <p:txBody>
          <a:bodyPr/>
          <a:lstStyle/>
          <a:p>
            <a:fld id="{2533969A-88D7-D043-9145-D433A02B4603}" type="slidenum">
              <a:rPr lang="en-US" smtClean="0"/>
              <a:pPr/>
              <a:t>26</a:t>
            </a:fld>
            <a:endParaRPr lang="en-US" dirty="0"/>
          </a:p>
        </p:txBody>
      </p:sp>
      <p:pic>
        <p:nvPicPr>
          <p:cNvPr id="7" name="Picture 6">
            <a:extLst>
              <a:ext uri="{FF2B5EF4-FFF2-40B4-BE49-F238E27FC236}">
                <a16:creationId xmlns:a16="http://schemas.microsoft.com/office/drawing/2014/main" id="{799BC746-5B8C-4803-6A2F-52EF2F198980}"/>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36283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5D704B-EC88-6500-A243-5FE12DC166F8}"/>
              </a:ext>
            </a:extLst>
          </p:cNvPr>
          <p:cNvSpPr>
            <a:spLocks noGrp="1"/>
          </p:cNvSpPr>
          <p:nvPr>
            <p:ph sz="quarter" idx="13"/>
          </p:nvPr>
        </p:nvSpPr>
        <p:spPr>
          <a:xfrm>
            <a:off x="1216058" y="1329179"/>
            <a:ext cx="10019757" cy="4870453"/>
          </a:xfrm>
        </p:spPr>
        <p:txBody>
          <a:bodyPr/>
          <a:lstStyle/>
          <a:p>
            <a:pPr>
              <a:buFont typeface="Arial" panose="020B0604020202020204" pitchFamily="34" charset="0"/>
              <a:buChar char="•"/>
            </a:pPr>
            <a:r>
              <a:rPr lang="en-US" dirty="0"/>
              <a:t> </a:t>
            </a:r>
            <a:r>
              <a:rPr lang="en-US" sz="2400" dirty="0">
                <a:solidFill>
                  <a:schemeClr val="tx2"/>
                </a:solidFill>
                <a:latin typeface="Calibri" panose="020F0502020204030204" pitchFamily="34" charset="0"/>
                <a:cs typeface="Calibri" panose="020F0502020204030204" pitchFamily="34" charset="0"/>
              </a:rPr>
              <a:t>We can Create Visualizations in Power BI Service same as in PBI Desktop.</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But PBI Service does not support Calculated Columns and Measures.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PBI Service does not support the Power Query editor transformations, Model tab and data tab not visible.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In PBI Desktop we can connect to multiple sources , but in pbi service we can't.</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6A8931EF-33AF-6926-EB9F-AB22DB8B22C8}"/>
              </a:ext>
            </a:extLst>
          </p:cNvPr>
          <p:cNvSpPr>
            <a:spLocks noGrp="1"/>
          </p:cNvSpPr>
          <p:nvPr>
            <p:ph type="title"/>
          </p:nvPr>
        </p:nvSpPr>
        <p:spPr>
          <a:xfrm>
            <a:off x="548640" y="488561"/>
            <a:ext cx="10687175" cy="605133"/>
          </a:xfrm>
        </p:spPr>
        <p:txBody>
          <a:bodyPr/>
          <a:lstStyle/>
          <a:p>
            <a:r>
              <a:rPr lang="en-US" sz="2800" dirty="0">
                <a:latin typeface="Calibri" panose="020F0502020204030204" pitchFamily="34" charset="0"/>
                <a:cs typeface="Calibri" panose="020F0502020204030204" pitchFamily="34" charset="0"/>
              </a:rPr>
              <a:t>Create Report in Power Bi Service</a:t>
            </a:r>
          </a:p>
        </p:txBody>
      </p:sp>
      <p:sp>
        <p:nvSpPr>
          <p:cNvPr id="4" name="Date Placeholder 3">
            <a:extLst>
              <a:ext uri="{FF2B5EF4-FFF2-40B4-BE49-F238E27FC236}">
                <a16:creationId xmlns:a16="http://schemas.microsoft.com/office/drawing/2014/main" id="{8CDD6B85-C53B-EF8B-38C1-E50F8903391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294E21A-8A1B-E818-6849-BB99923095E2}"/>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F777B0D-71DC-4780-B762-A5BDF3333B0C}"/>
              </a:ext>
            </a:extLst>
          </p:cNvPr>
          <p:cNvSpPr>
            <a:spLocks noGrp="1"/>
          </p:cNvSpPr>
          <p:nvPr>
            <p:ph type="sldNum" sz="quarter" idx="16"/>
          </p:nvPr>
        </p:nvSpPr>
        <p:spPr/>
        <p:txBody>
          <a:bodyPr/>
          <a:lstStyle/>
          <a:p>
            <a:fld id="{2533969A-88D7-D043-9145-D433A02B4603}" type="slidenum">
              <a:rPr lang="en-US" smtClean="0"/>
              <a:pPr/>
              <a:t>27</a:t>
            </a:fld>
            <a:endParaRPr lang="en-US" dirty="0"/>
          </a:p>
        </p:txBody>
      </p:sp>
      <p:pic>
        <p:nvPicPr>
          <p:cNvPr id="7" name="Picture 6">
            <a:extLst>
              <a:ext uri="{FF2B5EF4-FFF2-40B4-BE49-F238E27FC236}">
                <a16:creationId xmlns:a16="http://schemas.microsoft.com/office/drawing/2014/main" id="{1ABA74B6-0E56-1720-9135-87A9FB27E0C6}"/>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954211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E3818-71D5-11A9-A9B2-5524453D2868}"/>
              </a:ext>
            </a:extLst>
          </p:cNvPr>
          <p:cNvSpPr>
            <a:spLocks noGrp="1"/>
          </p:cNvSpPr>
          <p:nvPr>
            <p:ph sz="quarter" idx="13"/>
          </p:nvPr>
        </p:nvSpPr>
        <p:spPr>
          <a:xfrm>
            <a:off x="1319753" y="1282045"/>
            <a:ext cx="9916062" cy="4917587"/>
          </a:xfrm>
        </p:spPr>
        <p:txBody>
          <a:bodyPr/>
          <a:lstStyle/>
          <a:p>
            <a:pPr>
              <a:buFont typeface="Arial" panose="020B0604020202020204" pitchFamily="34" charset="0"/>
              <a:buChar char="•"/>
            </a:pPr>
            <a:r>
              <a:rPr lang="en-US" dirty="0"/>
              <a:t> </a:t>
            </a:r>
            <a:r>
              <a:rPr lang="en-US" sz="2400" dirty="0">
                <a:solidFill>
                  <a:schemeClr val="tx2"/>
                </a:solidFill>
                <a:latin typeface="Calibri" panose="020F0502020204030204" pitchFamily="34" charset="0"/>
                <a:cs typeface="Calibri" panose="020F0502020204030204" pitchFamily="34" charset="0"/>
              </a:rPr>
              <a:t>Which acts as Interface between Cloud and On-Premise data (Local excel local sql database)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Gateways are used for refreshing and showing the latest data from on-premise to cloud</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In Power bi there are 2 types of Gateways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Standard mode (Enterprise mode) , Personal mode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Each mode having there own advantages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If your data resides in cloud, then no need of gateways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68109709-3139-472B-C736-519257E0039F}"/>
              </a:ext>
            </a:extLst>
          </p:cNvPr>
          <p:cNvSpPr>
            <a:spLocks noGrp="1"/>
          </p:cNvSpPr>
          <p:nvPr>
            <p:ph type="title"/>
          </p:nvPr>
        </p:nvSpPr>
        <p:spPr/>
        <p:txBody>
          <a:bodyPr/>
          <a:lstStyle/>
          <a:p>
            <a:r>
              <a:rPr lang="en-US" dirty="0"/>
              <a:t>Gateways in Power BI</a:t>
            </a:r>
          </a:p>
        </p:txBody>
      </p:sp>
      <p:sp>
        <p:nvSpPr>
          <p:cNvPr id="4" name="Date Placeholder 3">
            <a:extLst>
              <a:ext uri="{FF2B5EF4-FFF2-40B4-BE49-F238E27FC236}">
                <a16:creationId xmlns:a16="http://schemas.microsoft.com/office/drawing/2014/main" id="{F63B75F1-1FB9-BF1A-1B48-EE1D7D656EA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46FF78E-BCCF-F293-8AB6-B03A26B68FA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D640112-3256-5E13-2E34-597194188142}"/>
              </a:ext>
            </a:extLst>
          </p:cNvPr>
          <p:cNvSpPr>
            <a:spLocks noGrp="1"/>
          </p:cNvSpPr>
          <p:nvPr>
            <p:ph type="sldNum" sz="quarter" idx="16"/>
          </p:nvPr>
        </p:nvSpPr>
        <p:spPr/>
        <p:txBody>
          <a:bodyPr/>
          <a:lstStyle/>
          <a:p>
            <a:fld id="{2533969A-88D7-D043-9145-D433A02B4603}" type="slidenum">
              <a:rPr lang="en-US" smtClean="0"/>
              <a:pPr/>
              <a:t>28</a:t>
            </a:fld>
            <a:endParaRPr lang="en-US" dirty="0"/>
          </a:p>
        </p:txBody>
      </p:sp>
      <p:pic>
        <p:nvPicPr>
          <p:cNvPr id="7" name="Picture 6">
            <a:extLst>
              <a:ext uri="{FF2B5EF4-FFF2-40B4-BE49-F238E27FC236}">
                <a16:creationId xmlns:a16="http://schemas.microsoft.com/office/drawing/2014/main" id="{0C3109A6-E2E5-FC43-3CE9-C4D67D8D8A7D}"/>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45036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B8417B-25F7-E443-A66C-C6CF17D3186F}"/>
              </a:ext>
            </a:extLst>
          </p:cNvPr>
          <p:cNvSpPr>
            <a:spLocks noGrp="1"/>
          </p:cNvSpPr>
          <p:nvPr>
            <p:ph sz="quarter" idx="13"/>
          </p:nvPr>
        </p:nvSpPr>
        <p:spPr>
          <a:xfrm>
            <a:off x="1234911" y="1282045"/>
            <a:ext cx="10000904" cy="4917587"/>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These days companies are migrating data from on-premise to cloud, so in cloud no need of gateways.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Real time mostly 90% organizations don’t use gateways.</a:t>
            </a:r>
          </a:p>
        </p:txBody>
      </p:sp>
      <p:sp>
        <p:nvSpPr>
          <p:cNvPr id="3" name="Title 2">
            <a:extLst>
              <a:ext uri="{FF2B5EF4-FFF2-40B4-BE49-F238E27FC236}">
                <a16:creationId xmlns:a16="http://schemas.microsoft.com/office/drawing/2014/main" id="{87314D51-1A8C-237B-CB5A-FA9C93645FE7}"/>
              </a:ext>
            </a:extLst>
          </p:cNvPr>
          <p:cNvSpPr>
            <a:spLocks noGrp="1"/>
          </p:cNvSpPr>
          <p:nvPr>
            <p:ph type="title"/>
          </p:nvPr>
        </p:nvSpPr>
        <p:spPr>
          <a:xfrm>
            <a:off x="548640" y="488561"/>
            <a:ext cx="10687175" cy="425839"/>
          </a:xfrm>
        </p:spPr>
        <p:txBody>
          <a:bodyPr/>
          <a:lstStyle/>
          <a:p>
            <a:r>
              <a:rPr lang="en-US" dirty="0"/>
              <a:t>Contd..</a:t>
            </a:r>
          </a:p>
        </p:txBody>
      </p:sp>
      <p:sp>
        <p:nvSpPr>
          <p:cNvPr id="4" name="Date Placeholder 3">
            <a:extLst>
              <a:ext uri="{FF2B5EF4-FFF2-40B4-BE49-F238E27FC236}">
                <a16:creationId xmlns:a16="http://schemas.microsoft.com/office/drawing/2014/main" id="{67F1FDFE-D8AA-B5CF-964D-7F555ED085E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2930FFC-FA00-1A9F-1298-83BC10C1DB3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7EA59AF-8DBD-448F-96AE-EE571EFA18C5}"/>
              </a:ext>
            </a:extLst>
          </p:cNvPr>
          <p:cNvSpPr>
            <a:spLocks noGrp="1"/>
          </p:cNvSpPr>
          <p:nvPr>
            <p:ph type="sldNum" sz="quarter" idx="16"/>
          </p:nvPr>
        </p:nvSpPr>
        <p:spPr/>
        <p:txBody>
          <a:bodyPr/>
          <a:lstStyle/>
          <a:p>
            <a:fld id="{2533969A-88D7-D043-9145-D433A02B4603}" type="slidenum">
              <a:rPr lang="en-US" smtClean="0"/>
              <a:pPr/>
              <a:t>29</a:t>
            </a:fld>
            <a:endParaRPr lang="en-US" dirty="0"/>
          </a:p>
        </p:txBody>
      </p:sp>
      <p:pic>
        <p:nvPicPr>
          <p:cNvPr id="8" name="Picture 7" descr="Diagram&#10;&#10;Description automatically generated">
            <a:extLst>
              <a:ext uri="{FF2B5EF4-FFF2-40B4-BE49-F238E27FC236}">
                <a16:creationId xmlns:a16="http://schemas.microsoft.com/office/drawing/2014/main" id="{63F8EB6B-38A1-816F-20FB-463D44B0D412}"/>
              </a:ext>
            </a:extLst>
          </p:cNvPr>
          <p:cNvPicPr>
            <a:picLocks noChangeAspect="1"/>
          </p:cNvPicPr>
          <p:nvPr/>
        </p:nvPicPr>
        <p:blipFill>
          <a:blip r:embed="rId2"/>
          <a:stretch>
            <a:fillRect/>
          </a:stretch>
        </p:blipFill>
        <p:spPr>
          <a:xfrm>
            <a:off x="3957854" y="2859525"/>
            <a:ext cx="6177064" cy="2975466"/>
          </a:xfrm>
          <a:prstGeom prst="rect">
            <a:avLst/>
          </a:prstGeom>
        </p:spPr>
      </p:pic>
      <p:pic>
        <p:nvPicPr>
          <p:cNvPr id="7" name="Picture 6">
            <a:extLst>
              <a:ext uri="{FF2B5EF4-FFF2-40B4-BE49-F238E27FC236}">
                <a16:creationId xmlns:a16="http://schemas.microsoft.com/office/drawing/2014/main" id="{E5A1997A-7566-7858-C6AE-8A1FFA1CF5ED}"/>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64575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15FA11-44DC-2EFA-6A88-77D9001DE4DA}"/>
              </a:ext>
            </a:extLst>
          </p:cNvPr>
          <p:cNvSpPr>
            <a:spLocks noGrp="1"/>
          </p:cNvSpPr>
          <p:nvPr>
            <p:ph sz="quarter" idx="13"/>
          </p:nvPr>
        </p:nvSpPr>
        <p:spPr>
          <a:xfrm>
            <a:off x="1168924" y="1266669"/>
            <a:ext cx="10066891" cy="4932963"/>
          </a:xfrm>
        </p:spPr>
        <p:txBody>
          <a:bodyPr/>
          <a:lstStyle/>
          <a:p>
            <a:pPr marL="0" indent="0">
              <a:buNone/>
            </a:pPr>
            <a:endParaRPr lang="en-US" sz="2800" dirty="0">
              <a:solidFill>
                <a:srgbClr val="333333"/>
              </a:solidFill>
              <a:latin typeface="libre franklin" pitchFamily="2" charset="0"/>
            </a:endParaRPr>
          </a:p>
          <a:p>
            <a:pPr>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The </a:t>
            </a:r>
            <a:r>
              <a:rPr lang="en-US" sz="2400" b="1" i="0" dirty="0">
                <a:solidFill>
                  <a:srgbClr val="333333"/>
                </a:solidFill>
                <a:effectLst/>
                <a:latin typeface="Calibri" panose="020F0502020204030204" pitchFamily="34" charset="0"/>
                <a:cs typeface="Calibri" panose="020F0502020204030204" pitchFamily="34" charset="0"/>
              </a:rPr>
              <a:t>Power BI Service</a:t>
            </a:r>
            <a:r>
              <a:rPr lang="en-US" sz="2400" b="0" i="0" dirty="0">
                <a:solidFill>
                  <a:srgbClr val="333333"/>
                </a:solidFill>
                <a:effectLst/>
                <a:latin typeface="Calibri" panose="020F0502020204030204" pitchFamily="34" charset="0"/>
                <a:cs typeface="Calibri" panose="020F0502020204030204" pitchFamily="34" charset="0"/>
              </a:rPr>
              <a:t> is known as Software as a Service (SaaS), which is a cloud-based service. You can edit reports, share the reports with your audience, and collaborate with teams and organizations.</a:t>
            </a:r>
          </a:p>
          <a:p>
            <a:pPr>
              <a:buFont typeface="Arial" panose="020B0604020202020204" pitchFamily="34" charset="0"/>
              <a:buChar char="•"/>
            </a:pPr>
            <a:endParaRPr lang="en-US" sz="2400" dirty="0">
              <a:solidFill>
                <a:srgbClr val="333333"/>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i="0" dirty="0">
                <a:solidFill>
                  <a:srgbClr val="333333"/>
                </a:solidFill>
                <a:effectLst/>
                <a:latin typeface="Calibri" panose="020F0502020204030204" pitchFamily="34" charset="0"/>
                <a:cs typeface="Calibri" panose="020F0502020204030204" pitchFamily="34" charset="0"/>
              </a:rPr>
              <a:t>Power BI Desktop </a:t>
            </a:r>
            <a:r>
              <a:rPr lang="en-US" sz="2400" b="0" i="0" dirty="0">
                <a:solidFill>
                  <a:srgbClr val="333333"/>
                </a:solidFill>
                <a:effectLst/>
                <a:latin typeface="Calibri" panose="020F0502020204030204" pitchFamily="34" charset="0"/>
                <a:cs typeface="Calibri" panose="020F0502020204030204" pitchFamily="34" charset="0"/>
              </a:rPr>
              <a:t>is a free application you can download and install on your local PC. You can use </a:t>
            </a:r>
            <a:r>
              <a:rPr lang="en-US" sz="2400" b="0" i="0" u="none" strike="noStrike" dirty="0">
                <a:solidFill>
                  <a:srgbClr val="222222"/>
                </a:solidFill>
                <a:effectLst/>
                <a:latin typeface="Calibri" panose="020F0502020204030204" pitchFamily="34" charset="0"/>
                <a:cs typeface="Calibri" panose="020F0502020204030204" pitchFamily="34" charset="0"/>
                <a:hlinkClick r:id="rId2"/>
              </a:rPr>
              <a:t>Power BI Desktop</a:t>
            </a:r>
            <a:r>
              <a:rPr lang="en-US" sz="2400" b="0" i="0" dirty="0">
                <a:solidFill>
                  <a:srgbClr val="333333"/>
                </a:solidFill>
                <a:effectLst/>
                <a:latin typeface="Calibri" panose="020F0502020204030204" pitchFamily="34" charset="0"/>
                <a:cs typeface="Calibri" panose="020F0502020204030204" pitchFamily="34" charset="0"/>
              </a:rPr>
              <a:t> to connect to, transform, and visualize your data. Furthermore, you can analyse your data and develop reports</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914CD90-A4B7-4DEF-2B7C-EDE5477ACE40}"/>
              </a:ext>
            </a:extLst>
          </p:cNvPr>
          <p:cNvSpPr>
            <a:spLocks noGrp="1"/>
          </p:cNvSpPr>
          <p:nvPr>
            <p:ph type="title"/>
          </p:nvPr>
        </p:nvSpPr>
        <p:spPr>
          <a:xfrm>
            <a:off x="548640" y="488561"/>
            <a:ext cx="10687175" cy="538265"/>
          </a:xfrm>
        </p:spPr>
        <p:txBody>
          <a:bodyPr/>
          <a:lstStyle/>
          <a:p>
            <a:r>
              <a:rPr lang="en-US" dirty="0"/>
              <a:t>Overview of Power BI Service</a:t>
            </a:r>
          </a:p>
        </p:txBody>
      </p:sp>
      <p:sp>
        <p:nvSpPr>
          <p:cNvPr id="4" name="Date Placeholder 3">
            <a:extLst>
              <a:ext uri="{FF2B5EF4-FFF2-40B4-BE49-F238E27FC236}">
                <a16:creationId xmlns:a16="http://schemas.microsoft.com/office/drawing/2014/main" id="{62EDE35C-DD99-6EA5-79C1-392D69AA7DA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33BCB0-69AC-8597-FDEB-F1719799129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E3E8F4C-2F93-8316-0B90-D67C2B19147D}"/>
              </a:ext>
            </a:extLst>
          </p:cNvPr>
          <p:cNvSpPr>
            <a:spLocks noGrp="1"/>
          </p:cNvSpPr>
          <p:nvPr>
            <p:ph type="sldNum" sz="quarter" idx="16"/>
          </p:nvPr>
        </p:nvSpPr>
        <p:spPr/>
        <p:txBody>
          <a:bodyPr/>
          <a:lstStyle/>
          <a:p>
            <a:fld id="{2533969A-88D7-D043-9145-D433A02B4603}" type="slidenum">
              <a:rPr lang="en-US" smtClean="0"/>
              <a:pPr/>
              <a:t>3</a:t>
            </a:fld>
            <a:endParaRPr lang="en-US" dirty="0"/>
          </a:p>
        </p:txBody>
      </p:sp>
    </p:spTree>
    <p:extLst>
      <p:ext uri="{BB962C8B-B14F-4D97-AF65-F5344CB8AC3E}">
        <p14:creationId xmlns:p14="http://schemas.microsoft.com/office/powerpoint/2010/main" val="1897731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D77C9-46C1-1A19-9FAF-43CBDF6F0505}"/>
              </a:ext>
            </a:extLst>
          </p:cNvPr>
          <p:cNvSpPr>
            <a:spLocks noGrp="1"/>
          </p:cNvSpPr>
          <p:nvPr>
            <p:ph sz="quarter" idx="13"/>
          </p:nvPr>
        </p:nvSpPr>
        <p:spPr>
          <a:xfrm>
            <a:off x="1178351" y="1420238"/>
            <a:ext cx="10057464" cy="4779394"/>
          </a:xfrm>
        </p:spPr>
        <p:txBody>
          <a:bodyPr/>
          <a:lstStyle/>
          <a:p>
            <a:r>
              <a:rPr lang="en-US" sz="2400" dirty="0">
                <a:solidFill>
                  <a:schemeClr val="tx2"/>
                </a:solidFill>
                <a:latin typeface="Calibri" panose="020F0502020204030204" pitchFamily="34" charset="0"/>
                <a:cs typeface="Calibri" panose="020F0502020204030204" pitchFamily="34" charset="0"/>
              </a:rPr>
              <a:t>Getting the latest data from on-premise (local excel, local sql server) to the cloud (app.powerbi.com)</a:t>
            </a:r>
          </a:p>
          <a:p>
            <a:r>
              <a:rPr lang="en-US" sz="2400" dirty="0">
                <a:solidFill>
                  <a:schemeClr val="tx2"/>
                </a:solidFill>
                <a:latin typeface="Calibri" panose="020F0502020204030204" pitchFamily="34" charset="0"/>
                <a:cs typeface="Calibri" panose="020F0502020204030204" pitchFamily="34" charset="0"/>
              </a:rPr>
              <a:t>We can schedule the refresh in app.powerbi.com</a:t>
            </a:r>
          </a:p>
          <a:p>
            <a:r>
              <a:rPr lang="en-US" sz="2400" dirty="0">
                <a:solidFill>
                  <a:schemeClr val="tx2"/>
                </a:solidFill>
                <a:latin typeface="Calibri" panose="020F0502020204030204" pitchFamily="34" charset="0"/>
                <a:cs typeface="Calibri" panose="020F0502020204030204" pitchFamily="34" charset="0"/>
              </a:rPr>
              <a:t>In Pro we can schedule 8 times per day</a:t>
            </a:r>
          </a:p>
          <a:p>
            <a:r>
              <a:rPr lang="en-US" sz="2400" dirty="0">
                <a:solidFill>
                  <a:schemeClr val="tx2"/>
                </a:solidFill>
                <a:latin typeface="Calibri" panose="020F0502020204030204" pitchFamily="34" charset="0"/>
                <a:cs typeface="Calibri" panose="020F0502020204030204" pitchFamily="34" charset="0"/>
              </a:rPr>
              <a:t>In Premium we can schedule 48 times per day</a:t>
            </a:r>
          </a:p>
          <a:p>
            <a:r>
              <a:rPr lang="en-US" sz="2400" dirty="0">
                <a:solidFill>
                  <a:schemeClr val="tx2"/>
                </a:solidFill>
                <a:latin typeface="Calibri" panose="020F0502020204030204" pitchFamily="34" charset="0"/>
                <a:cs typeface="Calibri" panose="020F0502020204030204" pitchFamily="34" charset="0"/>
              </a:rPr>
              <a:t>In order to schedule refresh for on-premise a gateway must be installed.</a:t>
            </a:r>
          </a:p>
          <a:p>
            <a:endParaRPr lang="en-US" dirty="0"/>
          </a:p>
          <a:p>
            <a:endParaRPr lang="en-US" dirty="0"/>
          </a:p>
        </p:txBody>
      </p:sp>
      <p:sp>
        <p:nvSpPr>
          <p:cNvPr id="3" name="Title 2">
            <a:extLst>
              <a:ext uri="{FF2B5EF4-FFF2-40B4-BE49-F238E27FC236}">
                <a16:creationId xmlns:a16="http://schemas.microsoft.com/office/drawing/2014/main" id="{51DFD080-2154-97C1-DE16-1852BC19275C}"/>
              </a:ext>
            </a:extLst>
          </p:cNvPr>
          <p:cNvSpPr>
            <a:spLocks noGrp="1"/>
          </p:cNvSpPr>
          <p:nvPr>
            <p:ph type="title"/>
          </p:nvPr>
        </p:nvSpPr>
        <p:spPr>
          <a:xfrm>
            <a:off x="548640" y="488561"/>
            <a:ext cx="10687175" cy="538961"/>
          </a:xfrm>
        </p:spPr>
        <p:txBody>
          <a:bodyPr/>
          <a:lstStyle/>
          <a:p>
            <a:r>
              <a:rPr lang="en-US" dirty="0"/>
              <a:t>Schedule Refresh</a:t>
            </a:r>
          </a:p>
        </p:txBody>
      </p:sp>
      <p:sp>
        <p:nvSpPr>
          <p:cNvPr id="4" name="Date Placeholder 3">
            <a:extLst>
              <a:ext uri="{FF2B5EF4-FFF2-40B4-BE49-F238E27FC236}">
                <a16:creationId xmlns:a16="http://schemas.microsoft.com/office/drawing/2014/main" id="{C11ECA04-B868-858F-4D70-FC96BA2A09A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CBE82DF-08D7-F739-2E2C-B7CD03EF110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FCB51F34-5212-8789-E48F-352A4A3EA896}"/>
              </a:ext>
            </a:extLst>
          </p:cNvPr>
          <p:cNvSpPr>
            <a:spLocks noGrp="1"/>
          </p:cNvSpPr>
          <p:nvPr>
            <p:ph type="sldNum" sz="quarter" idx="16"/>
          </p:nvPr>
        </p:nvSpPr>
        <p:spPr/>
        <p:txBody>
          <a:bodyPr/>
          <a:lstStyle/>
          <a:p>
            <a:fld id="{2533969A-88D7-D043-9145-D433A02B4603}" type="slidenum">
              <a:rPr lang="en-US" smtClean="0"/>
              <a:pPr/>
              <a:t>30</a:t>
            </a:fld>
            <a:endParaRPr lang="en-US" dirty="0"/>
          </a:p>
        </p:txBody>
      </p:sp>
      <p:pic>
        <p:nvPicPr>
          <p:cNvPr id="7" name="Picture 6">
            <a:extLst>
              <a:ext uri="{FF2B5EF4-FFF2-40B4-BE49-F238E27FC236}">
                <a16:creationId xmlns:a16="http://schemas.microsoft.com/office/drawing/2014/main" id="{3E0AF343-2C94-6428-F750-1A96102F5DD1}"/>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559576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688494-F3F7-ECF2-994D-9D2EA0C1CE3C}"/>
              </a:ext>
            </a:extLst>
          </p:cNvPr>
          <p:cNvSpPr>
            <a:spLocks noGrp="1"/>
          </p:cNvSpPr>
          <p:nvPr>
            <p:ph sz="quarter" idx="13"/>
          </p:nvPr>
        </p:nvSpPr>
        <p:spPr>
          <a:xfrm>
            <a:off x="857839" y="1414022"/>
            <a:ext cx="10377976" cy="2639504"/>
          </a:xfrm>
        </p:spPr>
        <p:txBody>
          <a:bodyPr/>
          <a:lstStyle/>
          <a:p>
            <a:pPr>
              <a:buFont typeface="Arial" panose="020B0604020202020204" pitchFamily="34" charset="0"/>
              <a:buChar char="•"/>
            </a:pPr>
            <a:r>
              <a:rPr lang="en-US" sz="2400" i="0" dirty="0">
                <a:solidFill>
                  <a:srgbClr val="202124"/>
                </a:solidFill>
                <a:effectLst/>
                <a:latin typeface="Calibri" panose="020F0502020204030204" pitchFamily="34" charset="0"/>
                <a:cs typeface="Calibri" panose="020F0502020204030204" pitchFamily="34" charset="0"/>
              </a:rPr>
              <a:t>Open a report in a workspace that you can edit and select File &gt; Embed report &gt; Publish to web (public). </a:t>
            </a:r>
          </a:p>
          <a:p>
            <a:pPr>
              <a:buFont typeface="Arial" panose="020B0604020202020204" pitchFamily="34" charset="0"/>
              <a:buChar char="•"/>
            </a:pPr>
            <a:r>
              <a:rPr lang="en-US" sz="2400" i="0" dirty="0">
                <a:solidFill>
                  <a:srgbClr val="202124"/>
                </a:solidFill>
                <a:effectLst/>
                <a:latin typeface="Calibri" panose="020F0502020204030204" pitchFamily="34" charset="0"/>
                <a:cs typeface="Calibri" panose="020F0502020204030204" pitchFamily="34" charset="0"/>
              </a:rPr>
              <a:t>If your Power BI admin hasn't allowed you to create embed codes, you may need to contact them.</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05F98F5-6984-D169-92DD-D78918C7E6F4}"/>
              </a:ext>
            </a:extLst>
          </p:cNvPr>
          <p:cNvSpPr>
            <a:spLocks noGrp="1"/>
          </p:cNvSpPr>
          <p:nvPr>
            <p:ph type="title"/>
          </p:nvPr>
        </p:nvSpPr>
        <p:spPr>
          <a:xfrm>
            <a:off x="548640" y="488561"/>
            <a:ext cx="10687175" cy="425839"/>
          </a:xfrm>
        </p:spPr>
        <p:txBody>
          <a:bodyPr/>
          <a:lstStyle/>
          <a:p>
            <a:r>
              <a:rPr lang="en-US" sz="2800" dirty="0">
                <a:latin typeface="Calibri" panose="020F0502020204030204" pitchFamily="34" charset="0"/>
                <a:cs typeface="Calibri" panose="020F0502020204030204" pitchFamily="34" charset="0"/>
              </a:rPr>
              <a:t>Share Power BI report to Public/ Friend</a:t>
            </a:r>
          </a:p>
        </p:txBody>
      </p:sp>
      <p:sp>
        <p:nvSpPr>
          <p:cNvPr id="4" name="Date Placeholder 3">
            <a:extLst>
              <a:ext uri="{FF2B5EF4-FFF2-40B4-BE49-F238E27FC236}">
                <a16:creationId xmlns:a16="http://schemas.microsoft.com/office/drawing/2014/main" id="{1940C0B2-4D03-9CA3-613C-C6C47437ABB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229D621-0A3B-D9FD-9B11-0E4ABD71FC4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DC15F3A-AAAB-2B0A-9C86-5AFC0563EFDC}"/>
              </a:ext>
            </a:extLst>
          </p:cNvPr>
          <p:cNvSpPr>
            <a:spLocks noGrp="1"/>
          </p:cNvSpPr>
          <p:nvPr>
            <p:ph type="sldNum" sz="quarter" idx="16"/>
          </p:nvPr>
        </p:nvSpPr>
        <p:spPr/>
        <p:txBody>
          <a:bodyPr/>
          <a:lstStyle/>
          <a:p>
            <a:fld id="{2533969A-88D7-D043-9145-D433A02B4603}" type="slidenum">
              <a:rPr lang="en-US" smtClean="0"/>
              <a:pPr/>
              <a:t>31</a:t>
            </a:fld>
            <a:endParaRPr lang="en-US" dirty="0"/>
          </a:p>
        </p:txBody>
      </p:sp>
      <p:pic>
        <p:nvPicPr>
          <p:cNvPr id="7" name="Picture 6">
            <a:extLst>
              <a:ext uri="{FF2B5EF4-FFF2-40B4-BE49-F238E27FC236}">
                <a16:creationId xmlns:a16="http://schemas.microsoft.com/office/drawing/2014/main" id="{7A65AA5E-8F27-CE6F-3B2A-2C314528F6F9}"/>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273589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54791A-5D3B-5866-E9CE-D4168E80627E}"/>
              </a:ext>
            </a:extLst>
          </p:cNvPr>
          <p:cNvSpPr>
            <a:spLocks noGrp="1"/>
          </p:cNvSpPr>
          <p:nvPr>
            <p:ph sz="quarter" idx="13"/>
          </p:nvPr>
        </p:nvSpPr>
        <p:spPr>
          <a:xfrm>
            <a:off x="1253765" y="1451728"/>
            <a:ext cx="9982050" cy="3299381"/>
          </a:xfrm>
        </p:spPr>
        <p:txBody>
          <a:bodyPr/>
          <a:lstStyle/>
          <a:p>
            <a:r>
              <a:rPr lang="en-US" sz="2400" dirty="0">
                <a:solidFill>
                  <a:schemeClr val="tx2"/>
                </a:solidFill>
                <a:latin typeface="Calibri" panose="020F0502020204030204" pitchFamily="34" charset="0"/>
                <a:cs typeface="Calibri" panose="020F0502020204030204" pitchFamily="34" charset="0"/>
              </a:rPr>
              <a:t>The meaning of Persistent is  “Continuing to exit or occur over a prolonged period</a:t>
            </a:r>
          </a:p>
          <a:p>
            <a:endParaRPr lang="en-US" sz="2400" dirty="0">
              <a:solidFill>
                <a:schemeClr val="tx2"/>
              </a:solidFill>
              <a:latin typeface="Calibri" panose="020F0502020204030204" pitchFamily="34" charset="0"/>
              <a:cs typeface="Calibri" panose="020F0502020204030204" pitchFamily="34" charset="0"/>
            </a:endParaRPr>
          </a:p>
          <a:p>
            <a:r>
              <a:rPr lang="en-US" sz="2400" dirty="0">
                <a:solidFill>
                  <a:schemeClr val="tx2"/>
                </a:solidFill>
                <a:latin typeface="Calibri" panose="020F0502020204030204" pitchFamily="34" charset="0"/>
                <a:cs typeface="Calibri" panose="020F0502020204030204" pitchFamily="34" charset="0"/>
              </a:rPr>
              <a:t>Persistent filters applied it retains there state, including filters, slicers and other data view changes</a:t>
            </a:r>
          </a:p>
          <a:p>
            <a:r>
              <a:rPr lang="en-US" sz="2400" dirty="0">
                <a:solidFill>
                  <a:schemeClr val="tx2"/>
                </a:solidFill>
                <a:latin typeface="Calibri" panose="020F0502020204030204" pitchFamily="34" charset="0"/>
                <a:cs typeface="Calibri" panose="020F0502020204030204" pitchFamily="34" charset="0"/>
              </a:rPr>
              <a:t>By default, it is in uncheck mode (i.e., Persistent filters applied)</a:t>
            </a:r>
          </a:p>
        </p:txBody>
      </p:sp>
      <p:sp>
        <p:nvSpPr>
          <p:cNvPr id="3" name="Title 2">
            <a:extLst>
              <a:ext uri="{FF2B5EF4-FFF2-40B4-BE49-F238E27FC236}">
                <a16:creationId xmlns:a16="http://schemas.microsoft.com/office/drawing/2014/main" id="{949B205F-46DF-0EE7-09BF-1C6797A751E3}"/>
              </a:ext>
            </a:extLst>
          </p:cNvPr>
          <p:cNvSpPr>
            <a:spLocks noGrp="1"/>
          </p:cNvSpPr>
          <p:nvPr>
            <p:ph type="title"/>
          </p:nvPr>
        </p:nvSpPr>
        <p:spPr>
          <a:xfrm>
            <a:off x="548640" y="488561"/>
            <a:ext cx="10687175" cy="529534"/>
          </a:xfrm>
        </p:spPr>
        <p:txBody>
          <a:bodyPr/>
          <a:lstStyle/>
          <a:p>
            <a:r>
              <a:rPr lang="en-US" dirty="0"/>
              <a:t>Persistent Filters</a:t>
            </a:r>
          </a:p>
        </p:txBody>
      </p:sp>
      <p:sp>
        <p:nvSpPr>
          <p:cNvPr id="4" name="Date Placeholder 3">
            <a:extLst>
              <a:ext uri="{FF2B5EF4-FFF2-40B4-BE49-F238E27FC236}">
                <a16:creationId xmlns:a16="http://schemas.microsoft.com/office/drawing/2014/main" id="{6BD83FAB-70B1-7CF8-ECFD-D3475DC4D75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4A1C02D-1E84-3DA6-A3DF-46D9D09CE2B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48FDB97-56D3-638E-FF3F-969D49D52C10}"/>
              </a:ext>
            </a:extLst>
          </p:cNvPr>
          <p:cNvSpPr>
            <a:spLocks noGrp="1"/>
          </p:cNvSpPr>
          <p:nvPr>
            <p:ph type="sldNum" sz="quarter" idx="16"/>
          </p:nvPr>
        </p:nvSpPr>
        <p:spPr/>
        <p:txBody>
          <a:bodyPr/>
          <a:lstStyle/>
          <a:p>
            <a:fld id="{2533969A-88D7-D043-9145-D433A02B4603}" type="slidenum">
              <a:rPr lang="en-US" smtClean="0"/>
              <a:pPr/>
              <a:t>32</a:t>
            </a:fld>
            <a:endParaRPr lang="en-US" dirty="0"/>
          </a:p>
        </p:txBody>
      </p:sp>
      <p:pic>
        <p:nvPicPr>
          <p:cNvPr id="7" name="Picture 6">
            <a:extLst>
              <a:ext uri="{FF2B5EF4-FFF2-40B4-BE49-F238E27FC236}">
                <a16:creationId xmlns:a16="http://schemas.microsoft.com/office/drawing/2014/main" id="{8392C692-E4D2-79C7-BE32-2EC275BD9628}"/>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4974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66B73-8776-CA0D-EB82-ECC4E103C4B1}"/>
              </a:ext>
            </a:extLst>
          </p:cNvPr>
          <p:cNvSpPr>
            <a:spLocks noGrp="1"/>
          </p:cNvSpPr>
          <p:nvPr>
            <p:ph sz="quarter" idx="13"/>
          </p:nvPr>
        </p:nvSpPr>
        <p:spPr>
          <a:xfrm>
            <a:off x="1055802" y="1385740"/>
            <a:ext cx="10180013" cy="4813892"/>
          </a:xfrm>
        </p:spPr>
        <p:txBody>
          <a:bodyPr/>
          <a:lstStyle/>
          <a:p>
            <a:pPr marL="0" indent="0">
              <a:buNone/>
            </a:pPr>
            <a:r>
              <a:rPr lang="en-US" dirty="0"/>
              <a:t>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With the Embed Option in Power BI reports, you can easily embed A power bi reports into a website.</a:t>
            </a:r>
          </a:p>
          <a:p>
            <a:pPr>
              <a:buFont typeface="Arial" panose="020B0604020202020204" pitchFamily="34" charset="0"/>
              <a:buChar char="•"/>
            </a:pPr>
            <a:endParaRPr lang="en-US" sz="2400"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In Order to user Embed Option , You must have either Power BI Pro Or Premium License.</a:t>
            </a:r>
          </a:p>
        </p:txBody>
      </p:sp>
      <p:sp>
        <p:nvSpPr>
          <p:cNvPr id="3" name="Title 2">
            <a:extLst>
              <a:ext uri="{FF2B5EF4-FFF2-40B4-BE49-F238E27FC236}">
                <a16:creationId xmlns:a16="http://schemas.microsoft.com/office/drawing/2014/main" id="{3D05ABF4-23AB-9179-0F83-460D9DEC1057}"/>
              </a:ext>
            </a:extLst>
          </p:cNvPr>
          <p:cNvSpPr>
            <a:spLocks noGrp="1"/>
          </p:cNvSpPr>
          <p:nvPr>
            <p:ph type="title"/>
          </p:nvPr>
        </p:nvSpPr>
        <p:spPr>
          <a:xfrm>
            <a:off x="548640" y="488561"/>
            <a:ext cx="10687175" cy="463546"/>
          </a:xfrm>
        </p:spPr>
        <p:txBody>
          <a:bodyPr/>
          <a:lstStyle/>
          <a:p>
            <a:r>
              <a:rPr lang="en-US" dirty="0"/>
              <a:t>Embed Power BI Reports into Website</a:t>
            </a:r>
          </a:p>
        </p:txBody>
      </p:sp>
      <p:sp>
        <p:nvSpPr>
          <p:cNvPr id="4" name="Date Placeholder 3">
            <a:extLst>
              <a:ext uri="{FF2B5EF4-FFF2-40B4-BE49-F238E27FC236}">
                <a16:creationId xmlns:a16="http://schemas.microsoft.com/office/drawing/2014/main" id="{C5A2CB7B-9748-FC83-BD45-2CD1B2F2587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C72A1A2-370C-562C-0D90-BEF1EC4F986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F2E50A1-A1E7-0026-2038-45FDA28B91B4}"/>
              </a:ext>
            </a:extLst>
          </p:cNvPr>
          <p:cNvSpPr>
            <a:spLocks noGrp="1"/>
          </p:cNvSpPr>
          <p:nvPr>
            <p:ph type="sldNum" sz="quarter" idx="16"/>
          </p:nvPr>
        </p:nvSpPr>
        <p:spPr/>
        <p:txBody>
          <a:bodyPr/>
          <a:lstStyle/>
          <a:p>
            <a:fld id="{2533969A-88D7-D043-9145-D433A02B4603}" type="slidenum">
              <a:rPr lang="en-US" smtClean="0"/>
              <a:pPr/>
              <a:t>33</a:t>
            </a:fld>
            <a:endParaRPr lang="en-US" dirty="0"/>
          </a:p>
        </p:txBody>
      </p:sp>
      <p:pic>
        <p:nvPicPr>
          <p:cNvPr id="7" name="Picture 6">
            <a:extLst>
              <a:ext uri="{FF2B5EF4-FFF2-40B4-BE49-F238E27FC236}">
                <a16:creationId xmlns:a16="http://schemas.microsoft.com/office/drawing/2014/main" id="{E893E33B-0E76-58E8-E69B-BE4964A512CF}"/>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693597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768556-BDFB-6F18-A4B2-C76011AD3F9D}"/>
              </a:ext>
            </a:extLst>
          </p:cNvPr>
          <p:cNvSpPr>
            <a:spLocks noGrp="1"/>
          </p:cNvSpPr>
          <p:nvPr>
            <p:ph sz="quarter" idx="13"/>
          </p:nvPr>
        </p:nvSpPr>
        <p:spPr>
          <a:xfrm>
            <a:off x="1282045" y="1800520"/>
            <a:ext cx="9953770" cy="2677212"/>
          </a:xfrm>
        </p:spPr>
        <p:txBody>
          <a:bodyPr/>
          <a:lstStyle/>
          <a:p>
            <a:r>
              <a:rPr lang="en-US" sz="2400" dirty="0">
                <a:solidFill>
                  <a:schemeClr val="tx2"/>
                </a:solidFill>
                <a:latin typeface="Calibri" panose="020F0502020204030204" pitchFamily="34" charset="0"/>
                <a:cs typeface="Calibri" panose="020F0502020204030204" pitchFamily="34" charset="0"/>
              </a:rPr>
              <a:t>It sends the alert when your data in dashboard changes the limit beyond you set</a:t>
            </a:r>
          </a:p>
          <a:p>
            <a:r>
              <a:rPr lang="en-US" sz="2400" dirty="0">
                <a:solidFill>
                  <a:schemeClr val="tx2"/>
                </a:solidFill>
                <a:latin typeface="Calibri" panose="020F0502020204030204" pitchFamily="34" charset="0"/>
                <a:cs typeface="Calibri" panose="020F0502020204030204" pitchFamily="34" charset="0"/>
              </a:rPr>
              <a:t>Alerts can be set only for KPIS , Gauge , Card Visuals in Dashboard pinned tiles.</a:t>
            </a:r>
          </a:p>
          <a:p>
            <a:r>
              <a:rPr lang="en-US" sz="2400" dirty="0">
                <a:solidFill>
                  <a:schemeClr val="tx2"/>
                </a:solidFill>
                <a:latin typeface="Calibri" panose="020F0502020204030204" pitchFamily="34" charset="0"/>
                <a:cs typeface="Calibri" panose="020F0502020204030204" pitchFamily="34" charset="0"/>
              </a:rPr>
              <a:t>Alerts only work with Numeric datatypes</a:t>
            </a:r>
          </a:p>
          <a:p>
            <a:r>
              <a:rPr lang="en-US" sz="2400" dirty="0">
                <a:solidFill>
                  <a:schemeClr val="tx2"/>
                </a:solidFill>
                <a:latin typeface="Calibri" panose="020F0502020204030204" pitchFamily="34" charset="0"/>
                <a:cs typeface="Calibri" panose="020F0502020204030204" pitchFamily="34" charset="0"/>
              </a:rPr>
              <a:t>When can manage these alerts by using Manage Alerts option</a:t>
            </a:r>
          </a:p>
        </p:txBody>
      </p:sp>
      <p:sp>
        <p:nvSpPr>
          <p:cNvPr id="3" name="Title 2">
            <a:extLst>
              <a:ext uri="{FF2B5EF4-FFF2-40B4-BE49-F238E27FC236}">
                <a16:creationId xmlns:a16="http://schemas.microsoft.com/office/drawing/2014/main" id="{7A340DAD-4F05-9FA3-66AF-7B9296E5C06C}"/>
              </a:ext>
            </a:extLst>
          </p:cNvPr>
          <p:cNvSpPr>
            <a:spLocks noGrp="1"/>
          </p:cNvSpPr>
          <p:nvPr>
            <p:ph type="title"/>
          </p:nvPr>
        </p:nvSpPr>
        <p:spPr>
          <a:xfrm>
            <a:off x="548640" y="488561"/>
            <a:ext cx="10687175" cy="557814"/>
          </a:xfrm>
        </p:spPr>
        <p:txBody>
          <a:bodyPr/>
          <a:lstStyle/>
          <a:p>
            <a:r>
              <a:rPr lang="en-US" dirty="0"/>
              <a:t>Data Alerts</a:t>
            </a:r>
          </a:p>
        </p:txBody>
      </p:sp>
      <p:sp>
        <p:nvSpPr>
          <p:cNvPr id="4" name="Date Placeholder 3">
            <a:extLst>
              <a:ext uri="{FF2B5EF4-FFF2-40B4-BE49-F238E27FC236}">
                <a16:creationId xmlns:a16="http://schemas.microsoft.com/office/drawing/2014/main" id="{69A359F6-D1C8-D38B-6DA9-1B158A2F281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9836B05-C516-4C54-A511-959FDFA6186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0F0AD37-C8DD-EA07-BEE5-5E18C597609A}"/>
              </a:ext>
            </a:extLst>
          </p:cNvPr>
          <p:cNvSpPr>
            <a:spLocks noGrp="1"/>
          </p:cNvSpPr>
          <p:nvPr>
            <p:ph type="sldNum" sz="quarter" idx="16"/>
          </p:nvPr>
        </p:nvSpPr>
        <p:spPr/>
        <p:txBody>
          <a:bodyPr/>
          <a:lstStyle/>
          <a:p>
            <a:fld id="{2533969A-88D7-D043-9145-D433A02B4603}" type="slidenum">
              <a:rPr lang="en-US" smtClean="0"/>
              <a:pPr/>
              <a:t>34</a:t>
            </a:fld>
            <a:endParaRPr lang="en-US" dirty="0"/>
          </a:p>
        </p:txBody>
      </p:sp>
      <p:pic>
        <p:nvPicPr>
          <p:cNvPr id="7" name="Picture 6">
            <a:extLst>
              <a:ext uri="{FF2B5EF4-FFF2-40B4-BE49-F238E27FC236}">
                <a16:creationId xmlns:a16="http://schemas.microsoft.com/office/drawing/2014/main" id="{D38BFDB5-D2B4-3A4B-C072-800B833F7589}"/>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799103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A90F77-FEE4-E3D0-C106-A4C371A3B210}"/>
              </a:ext>
            </a:extLst>
          </p:cNvPr>
          <p:cNvSpPr>
            <a:spLocks noGrp="1"/>
          </p:cNvSpPr>
          <p:nvPr>
            <p:ph sz="quarter" idx="13"/>
          </p:nvPr>
        </p:nvSpPr>
        <p:spPr>
          <a:xfrm>
            <a:off x="1206631" y="1989056"/>
            <a:ext cx="10011266" cy="3054284"/>
          </a:xfrm>
        </p:spPr>
        <p:txBody>
          <a:bodyPr/>
          <a:lstStyle/>
          <a:p>
            <a:r>
              <a:rPr lang="en-US" sz="2400" dirty="0">
                <a:solidFill>
                  <a:schemeClr val="tx2"/>
                </a:solidFill>
                <a:latin typeface="Calibri" panose="020F0502020204030204" pitchFamily="34" charset="0"/>
                <a:cs typeface="Calibri" panose="020F0502020204030204" pitchFamily="34" charset="0"/>
              </a:rPr>
              <a:t>You can establish a live connection to a shared dataset in power bi service and create many different from the same dataset</a:t>
            </a:r>
          </a:p>
          <a:p>
            <a:r>
              <a:rPr lang="en-US" sz="2400" dirty="0">
                <a:solidFill>
                  <a:schemeClr val="tx2"/>
                </a:solidFill>
                <a:latin typeface="Calibri" panose="020F0502020204030204" pitchFamily="34" charset="0"/>
                <a:cs typeface="Calibri" panose="020F0502020204030204" pitchFamily="34" charset="0"/>
              </a:rPr>
              <a:t>You can create your data model, calculated columns, measures and then publish that dataset into the </a:t>
            </a:r>
            <a:r>
              <a:rPr lang="en-US" sz="2400" dirty="0" err="1">
                <a:solidFill>
                  <a:schemeClr val="tx2"/>
                </a:solidFill>
                <a:latin typeface="Calibri" panose="020F0502020204030204" pitchFamily="34" charset="0"/>
                <a:cs typeface="Calibri" panose="020F0502020204030204" pitchFamily="34" charset="0"/>
              </a:rPr>
              <a:t>pbi</a:t>
            </a:r>
            <a:r>
              <a:rPr lang="en-US" sz="2400" dirty="0">
                <a:solidFill>
                  <a:schemeClr val="tx2"/>
                </a:solidFill>
                <a:latin typeface="Calibri" panose="020F0502020204030204" pitchFamily="34" charset="0"/>
                <a:cs typeface="Calibri" panose="020F0502020204030204" pitchFamily="34" charset="0"/>
              </a:rPr>
              <a:t> service</a:t>
            </a:r>
          </a:p>
          <a:p>
            <a:r>
              <a:rPr lang="en-US" sz="2400" dirty="0">
                <a:solidFill>
                  <a:schemeClr val="tx2"/>
                </a:solidFill>
                <a:latin typeface="Calibri" panose="020F0502020204030204" pitchFamily="34" charset="0"/>
                <a:cs typeface="Calibri" panose="020F0502020204030204" pitchFamily="34" charset="0"/>
              </a:rPr>
              <a:t>Your colleagues can use that dataset as live connectivity  and can develop there own reports accordingly business</a:t>
            </a:r>
          </a:p>
        </p:txBody>
      </p:sp>
      <p:sp>
        <p:nvSpPr>
          <p:cNvPr id="3" name="Title 2">
            <a:extLst>
              <a:ext uri="{FF2B5EF4-FFF2-40B4-BE49-F238E27FC236}">
                <a16:creationId xmlns:a16="http://schemas.microsoft.com/office/drawing/2014/main" id="{66C06499-9061-E1B6-2DE6-F82A9ADAF0C1}"/>
              </a:ext>
            </a:extLst>
          </p:cNvPr>
          <p:cNvSpPr>
            <a:spLocks noGrp="1"/>
          </p:cNvSpPr>
          <p:nvPr>
            <p:ph type="title"/>
          </p:nvPr>
        </p:nvSpPr>
        <p:spPr>
          <a:xfrm>
            <a:off x="548640" y="488561"/>
            <a:ext cx="10687175" cy="604948"/>
          </a:xfrm>
        </p:spPr>
        <p:txBody>
          <a:bodyPr/>
          <a:lstStyle/>
          <a:p>
            <a:r>
              <a:rPr lang="en-US" sz="2800" dirty="0">
                <a:latin typeface="Calibri" panose="020F0502020204030204" pitchFamily="34" charset="0"/>
                <a:cs typeface="Calibri" panose="020F0502020204030204" pitchFamily="34" charset="0"/>
              </a:rPr>
              <a:t>Power BI Service Live Connection</a:t>
            </a:r>
          </a:p>
        </p:txBody>
      </p:sp>
      <p:sp>
        <p:nvSpPr>
          <p:cNvPr id="4" name="Date Placeholder 3">
            <a:extLst>
              <a:ext uri="{FF2B5EF4-FFF2-40B4-BE49-F238E27FC236}">
                <a16:creationId xmlns:a16="http://schemas.microsoft.com/office/drawing/2014/main" id="{1AC3858C-573E-B7C9-41FD-025A87AA9DB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A203B36-D0B8-C69A-EF39-C846F4AAC44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1E0D877-F914-946B-7675-2069CD8696A2}"/>
              </a:ext>
            </a:extLst>
          </p:cNvPr>
          <p:cNvSpPr>
            <a:spLocks noGrp="1"/>
          </p:cNvSpPr>
          <p:nvPr>
            <p:ph type="sldNum" sz="quarter" idx="16"/>
          </p:nvPr>
        </p:nvSpPr>
        <p:spPr/>
        <p:txBody>
          <a:bodyPr/>
          <a:lstStyle/>
          <a:p>
            <a:fld id="{2533969A-88D7-D043-9145-D433A02B4603}" type="slidenum">
              <a:rPr lang="en-US" smtClean="0"/>
              <a:pPr/>
              <a:t>35</a:t>
            </a:fld>
            <a:endParaRPr lang="en-US" dirty="0"/>
          </a:p>
        </p:txBody>
      </p:sp>
      <p:pic>
        <p:nvPicPr>
          <p:cNvPr id="7" name="Picture 6">
            <a:extLst>
              <a:ext uri="{FF2B5EF4-FFF2-40B4-BE49-F238E27FC236}">
                <a16:creationId xmlns:a16="http://schemas.microsoft.com/office/drawing/2014/main" id="{96DF0A20-1D3D-1700-7B33-C2F9C09DC5E6}"/>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105665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0C0A12-1D25-9216-2C4E-D42A4C5DD75D}"/>
              </a:ext>
            </a:extLst>
          </p:cNvPr>
          <p:cNvSpPr>
            <a:spLocks noGrp="1"/>
          </p:cNvSpPr>
          <p:nvPr>
            <p:ph sz="quarter" idx="13"/>
          </p:nvPr>
        </p:nvSpPr>
        <p:spPr>
          <a:xfrm>
            <a:off x="1329179" y="1385740"/>
            <a:ext cx="9906636" cy="4308050"/>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Knowing about the usage and performance of your workspace is crucial because it.</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Focusses your efforts for improvement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Quantifies the impact of your reports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Usage Metrics helps you determine your reports success</a:t>
            </a:r>
          </a:p>
          <a:p>
            <a:pPr marL="0" indent="0">
              <a:buNone/>
            </a:pPr>
            <a:endParaRPr lang="en-US" dirty="0"/>
          </a:p>
        </p:txBody>
      </p:sp>
      <p:sp>
        <p:nvSpPr>
          <p:cNvPr id="3" name="Title 2">
            <a:extLst>
              <a:ext uri="{FF2B5EF4-FFF2-40B4-BE49-F238E27FC236}">
                <a16:creationId xmlns:a16="http://schemas.microsoft.com/office/drawing/2014/main" id="{8FBAD79D-33E8-909C-450E-CBE51E9C0260}"/>
              </a:ext>
            </a:extLst>
          </p:cNvPr>
          <p:cNvSpPr>
            <a:spLocks noGrp="1"/>
          </p:cNvSpPr>
          <p:nvPr>
            <p:ph type="title"/>
          </p:nvPr>
        </p:nvSpPr>
        <p:spPr>
          <a:xfrm>
            <a:off x="548640" y="488561"/>
            <a:ext cx="10687175" cy="444693"/>
          </a:xfrm>
        </p:spPr>
        <p:txBody>
          <a:bodyPr/>
          <a:lstStyle/>
          <a:p>
            <a:r>
              <a:rPr lang="en-US" sz="2800" dirty="0">
                <a:latin typeface="Georgia" panose="02040502050405020303" pitchFamily="18" charset="0"/>
              </a:rPr>
              <a:t>Metrics</a:t>
            </a:r>
          </a:p>
        </p:txBody>
      </p:sp>
      <p:sp>
        <p:nvSpPr>
          <p:cNvPr id="4" name="Date Placeholder 3">
            <a:extLst>
              <a:ext uri="{FF2B5EF4-FFF2-40B4-BE49-F238E27FC236}">
                <a16:creationId xmlns:a16="http://schemas.microsoft.com/office/drawing/2014/main" id="{6B03D97C-A13F-07E8-C0A2-7C5EA1476D6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92C00E0-558E-98E7-FC12-F26B549394E1}"/>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0D2A4203-5807-C153-7F4D-E58026AA4FFF}"/>
              </a:ext>
            </a:extLst>
          </p:cNvPr>
          <p:cNvSpPr>
            <a:spLocks noGrp="1"/>
          </p:cNvSpPr>
          <p:nvPr>
            <p:ph type="sldNum" sz="quarter" idx="16"/>
          </p:nvPr>
        </p:nvSpPr>
        <p:spPr/>
        <p:txBody>
          <a:bodyPr/>
          <a:lstStyle/>
          <a:p>
            <a:fld id="{2533969A-88D7-D043-9145-D433A02B4603}" type="slidenum">
              <a:rPr lang="en-US" smtClean="0"/>
              <a:pPr/>
              <a:t>36</a:t>
            </a:fld>
            <a:endParaRPr lang="en-US" dirty="0"/>
          </a:p>
        </p:txBody>
      </p:sp>
      <p:pic>
        <p:nvPicPr>
          <p:cNvPr id="7" name="Picture 6">
            <a:extLst>
              <a:ext uri="{FF2B5EF4-FFF2-40B4-BE49-F238E27FC236}">
                <a16:creationId xmlns:a16="http://schemas.microsoft.com/office/drawing/2014/main" id="{5A007EC7-C503-4792-4D41-0967A6682C90}"/>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55049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5F797-A1CD-4252-D79E-D1EBF566C5F0}"/>
              </a:ext>
            </a:extLst>
          </p:cNvPr>
          <p:cNvSpPr>
            <a:spLocks noGrp="1"/>
          </p:cNvSpPr>
          <p:nvPr>
            <p:ph sz="quarter" idx="13"/>
          </p:nvPr>
        </p:nvSpPr>
        <p:spPr>
          <a:xfrm>
            <a:off x="838986" y="1244338"/>
            <a:ext cx="10396829" cy="4955294"/>
          </a:xfrm>
        </p:spPr>
        <p:txBody>
          <a:bodyPr/>
          <a:lstStyle/>
          <a:p>
            <a:r>
              <a:rPr lang="en-US" sz="2400" dirty="0">
                <a:solidFill>
                  <a:schemeClr val="tx2"/>
                </a:solidFill>
                <a:latin typeface="Calibri" panose="020F0502020204030204" pitchFamily="34" charset="0"/>
                <a:cs typeface="Calibri" panose="020F0502020204030204" pitchFamily="34" charset="0"/>
              </a:rPr>
              <a:t>Multiple Audience feature is the newly added in August 2022.</a:t>
            </a:r>
          </a:p>
          <a:p>
            <a:r>
              <a:rPr lang="en-US" sz="2400" dirty="0">
                <a:solidFill>
                  <a:schemeClr val="tx2"/>
                </a:solidFill>
                <a:latin typeface="Calibri" panose="020F0502020204030204" pitchFamily="34" charset="0"/>
                <a:cs typeface="Calibri" panose="020F0502020204030204" pitchFamily="34" charset="0"/>
              </a:rPr>
              <a:t>With Multiple Audience feature a Power BI App author can create multiple audience group within the same app and  assign different permissions to each group.</a:t>
            </a:r>
          </a:p>
          <a:p>
            <a:endParaRPr lang="en-US" dirty="0"/>
          </a:p>
        </p:txBody>
      </p:sp>
      <p:sp>
        <p:nvSpPr>
          <p:cNvPr id="3" name="Title 2">
            <a:extLst>
              <a:ext uri="{FF2B5EF4-FFF2-40B4-BE49-F238E27FC236}">
                <a16:creationId xmlns:a16="http://schemas.microsoft.com/office/drawing/2014/main" id="{58CE3F87-45A8-EA16-D86F-978D387F75DB}"/>
              </a:ext>
            </a:extLst>
          </p:cNvPr>
          <p:cNvSpPr>
            <a:spLocks noGrp="1"/>
          </p:cNvSpPr>
          <p:nvPr>
            <p:ph type="title"/>
          </p:nvPr>
        </p:nvSpPr>
        <p:spPr>
          <a:xfrm>
            <a:off x="548640" y="488561"/>
            <a:ext cx="10687175" cy="491827"/>
          </a:xfrm>
        </p:spPr>
        <p:txBody>
          <a:bodyPr/>
          <a:lstStyle/>
          <a:p>
            <a:r>
              <a:rPr lang="en-US" sz="2800" dirty="0">
                <a:latin typeface="Georgia" panose="02040502050405020303" pitchFamily="18" charset="0"/>
                <a:cs typeface="Calibri" panose="020F0502020204030204" pitchFamily="34" charset="0"/>
              </a:rPr>
              <a:t>Multiple Audience Feature</a:t>
            </a:r>
          </a:p>
        </p:txBody>
      </p:sp>
      <p:sp>
        <p:nvSpPr>
          <p:cNvPr id="4" name="Date Placeholder 3">
            <a:extLst>
              <a:ext uri="{FF2B5EF4-FFF2-40B4-BE49-F238E27FC236}">
                <a16:creationId xmlns:a16="http://schemas.microsoft.com/office/drawing/2014/main" id="{A795C3C2-6DFB-7190-905C-B72E96C18C0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A7D41E-9DD1-1849-3B64-E566966F5B0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BE9C471-F079-D012-D2D5-A016D8D8041C}"/>
              </a:ext>
            </a:extLst>
          </p:cNvPr>
          <p:cNvSpPr>
            <a:spLocks noGrp="1"/>
          </p:cNvSpPr>
          <p:nvPr>
            <p:ph type="sldNum" sz="quarter" idx="16"/>
          </p:nvPr>
        </p:nvSpPr>
        <p:spPr/>
        <p:txBody>
          <a:bodyPr/>
          <a:lstStyle/>
          <a:p>
            <a:fld id="{2533969A-88D7-D043-9145-D433A02B4603}" type="slidenum">
              <a:rPr lang="en-US" smtClean="0"/>
              <a:pPr/>
              <a:t>37</a:t>
            </a:fld>
            <a:endParaRPr lang="en-US" dirty="0"/>
          </a:p>
        </p:txBody>
      </p:sp>
      <p:pic>
        <p:nvPicPr>
          <p:cNvPr id="8" name="Picture 7" descr="Diagram&#10;&#10;Description automatically generated">
            <a:extLst>
              <a:ext uri="{FF2B5EF4-FFF2-40B4-BE49-F238E27FC236}">
                <a16:creationId xmlns:a16="http://schemas.microsoft.com/office/drawing/2014/main" id="{BF345D69-3417-380E-DE0B-F797CD9D5CF7}"/>
              </a:ext>
            </a:extLst>
          </p:cNvPr>
          <p:cNvPicPr>
            <a:picLocks noChangeAspect="1"/>
          </p:cNvPicPr>
          <p:nvPr/>
        </p:nvPicPr>
        <p:blipFill>
          <a:blip r:embed="rId2"/>
          <a:stretch>
            <a:fillRect/>
          </a:stretch>
        </p:blipFill>
        <p:spPr>
          <a:xfrm>
            <a:off x="5386921" y="3176671"/>
            <a:ext cx="5420663" cy="3013274"/>
          </a:xfrm>
          <a:prstGeom prst="rect">
            <a:avLst/>
          </a:prstGeom>
        </p:spPr>
      </p:pic>
      <p:pic>
        <p:nvPicPr>
          <p:cNvPr id="7" name="Picture 6">
            <a:extLst>
              <a:ext uri="{FF2B5EF4-FFF2-40B4-BE49-F238E27FC236}">
                <a16:creationId xmlns:a16="http://schemas.microsoft.com/office/drawing/2014/main" id="{E1B585B5-DFCE-0A0F-6DF2-642F5844A481}"/>
              </a:ext>
            </a:extLst>
          </p:cNvPr>
          <p:cNvPicPr>
            <a:picLocks noChangeAspect="1"/>
          </p:cNvPicPr>
          <p:nvPr/>
        </p:nvPicPr>
        <p:blipFill>
          <a:blip r:embed="rId3"/>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232722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07979-255E-6551-E548-0ABAAB8D7FB6}"/>
              </a:ext>
            </a:extLst>
          </p:cNvPr>
          <p:cNvSpPr>
            <a:spLocks noGrp="1"/>
          </p:cNvSpPr>
          <p:nvPr>
            <p:ph sz="quarter" idx="13"/>
          </p:nvPr>
        </p:nvSpPr>
        <p:spPr>
          <a:xfrm>
            <a:off x="1112363" y="1291472"/>
            <a:ext cx="10123451" cy="3186260"/>
          </a:xfrm>
        </p:spPr>
        <p:txBody>
          <a:bodyPr/>
          <a:lstStyle/>
          <a:p>
            <a:r>
              <a:rPr lang="en-US" sz="2400" dirty="0">
                <a:solidFill>
                  <a:schemeClr val="tx2"/>
                </a:solidFill>
                <a:latin typeface="Calibri" panose="020F0502020204030204" pitchFamily="34" charset="0"/>
                <a:cs typeface="Calibri" panose="020F0502020204030204" pitchFamily="34" charset="0"/>
              </a:rPr>
              <a:t>Lineage view in Power BI service gives you a single relation view of all the data and visual building blocks of power bi workspace</a:t>
            </a:r>
          </a:p>
          <a:p>
            <a:r>
              <a:rPr lang="en-US" sz="2400" dirty="0">
                <a:solidFill>
                  <a:schemeClr val="tx2"/>
                </a:solidFill>
                <a:latin typeface="Calibri" panose="020F0502020204030204" pitchFamily="34" charset="0"/>
                <a:cs typeface="Calibri" panose="020F0502020204030204" pitchFamily="34" charset="0"/>
              </a:rPr>
              <a:t>The main use of this is Troubleshooting</a:t>
            </a:r>
          </a:p>
          <a:p>
            <a:r>
              <a:rPr lang="en-US" sz="2400" dirty="0">
                <a:solidFill>
                  <a:schemeClr val="tx2"/>
                </a:solidFill>
                <a:latin typeface="Calibri" panose="020F0502020204030204" pitchFamily="34" charset="0"/>
                <a:cs typeface="Calibri" panose="020F0502020204030204" pitchFamily="34" charset="0"/>
              </a:rPr>
              <a:t>Analysis of the flow of data from the initial data source to the end</a:t>
            </a:r>
          </a:p>
        </p:txBody>
      </p:sp>
      <p:sp>
        <p:nvSpPr>
          <p:cNvPr id="3" name="Title 2">
            <a:extLst>
              <a:ext uri="{FF2B5EF4-FFF2-40B4-BE49-F238E27FC236}">
                <a16:creationId xmlns:a16="http://schemas.microsoft.com/office/drawing/2014/main" id="{612A5F26-13F0-8F78-8E32-AC881376DC7E}"/>
              </a:ext>
            </a:extLst>
          </p:cNvPr>
          <p:cNvSpPr>
            <a:spLocks noGrp="1"/>
          </p:cNvSpPr>
          <p:nvPr>
            <p:ph type="title"/>
          </p:nvPr>
        </p:nvSpPr>
        <p:spPr>
          <a:xfrm>
            <a:off x="548640" y="488561"/>
            <a:ext cx="10687175" cy="444693"/>
          </a:xfrm>
        </p:spPr>
        <p:txBody>
          <a:bodyPr/>
          <a:lstStyle/>
          <a:p>
            <a:r>
              <a:rPr lang="en-US" sz="2800" dirty="0">
                <a:latin typeface="Georgia" panose="02040502050405020303" pitchFamily="18" charset="0"/>
                <a:cs typeface="Calibri" panose="020F0502020204030204" pitchFamily="34" charset="0"/>
              </a:rPr>
              <a:t>Lineage View</a:t>
            </a:r>
          </a:p>
        </p:txBody>
      </p:sp>
      <p:sp>
        <p:nvSpPr>
          <p:cNvPr id="4" name="Date Placeholder 3">
            <a:extLst>
              <a:ext uri="{FF2B5EF4-FFF2-40B4-BE49-F238E27FC236}">
                <a16:creationId xmlns:a16="http://schemas.microsoft.com/office/drawing/2014/main" id="{4216FD90-BA27-7205-A235-D5D4CC6BADD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65FE374-E2E3-410F-A3D4-204C633EFBA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1814B8B8-5A9A-73DE-BBA1-16248756F951}"/>
              </a:ext>
            </a:extLst>
          </p:cNvPr>
          <p:cNvSpPr>
            <a:spLocks noGrp="1"/>
          </p:cNvSpPr>
          <p:nvPr>
            <p:ph type="sldNum" sz="quarter" idx="16"/>
          </p:nvPr>
        </p:nvSpPr>
        <p:spPr/>
        <p:txBody>
          <a:bodyPr/>
          <a:lstStyle/>
          <a:p>
            <a:fld id="{2533969A-88D7-D043-9145-D433A02B4603}" type="slidenum">
              <a:rPr lang="en-US" smtClean="0"/>
              <a:pPr/>
              <a:t>38</a:t>
            </a:fld>
            <a:endParaRPr lang="en-US" dirty="0"/>
          </a:p>
        </p:txBody>
      </p:sp>
      <p:pic>
        <p:nvPicPr>
          <p:cNvPr id="7" name="Picture 6">
            <a:extLst>
              <a:ext uri="{FF2B5EF4-FFF2-40B4-BE49-F238E27FC236}">
                <a16:creationId xmlns:a16="http://schemas.microsoft.com/office/drawing/2014/main" id="{6BCDE81E-A4AA-0EA5-D8C6-9D738FA3C7AE}"/>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261022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797167-78CD-8E11-3621-2957EB5274FE}"/>
              </a:ext>
            </a:extLst>
          </p:cNvPr>
          <p:cNvSpPr>
            <a:spLocks noGrp="1"/>
          </p:cNvSpPr>
          <p:nvPr>
            <p:ph sz="quarter" idx="13"/>
          </p:nvPr>
        </p:nvSpPr>
        <p:spPr>
          <a:xfrm>
            <a:off x="548640" y="1225485"/>
            <a:ext cx="10687175" cy="4974147"/>
          </a:xfrm>
        </p:spPr>
        <p:txBody>
          <a:bodyPr/>
          <a:lstStyle/>
          <a:p>
            <a:pPr marL="0" indent="0">
              <a:buNone/>
            </a:pPr>
            <a:r>
              <a:rPr lang="en-US" sz="2000" dirty="0">
                <a:latin typeface="Georgia" panose="02040502050405020303" pitchFamily="18" charset="0"/>
              </a:rPr>
              <a:t>Exam code : PL-300: Microsoft Power BI Data Analyst</a:t>
            </a:r>
          </a:p>
          <a:p>
            <a:pPr marL="0" indent="0">
              <a:buNone/>
            </a:pPr>
            <a:r>
              <a:rPr lang="en-US" sz="2000" dirty="0">
                <a:latin typeface="Georgia" panose="02040502050405020303" pitchFamily="18" charset="0"/>
              </a:rPr>
              <a:t>Passing score: 700</a:t>
            </a:r>
          </a:p>
          <a:p>
            <a:pPr marL="0" indent="0">
              <a:buNone/>
            </a:pPr>
            <a:r>
              <a:rPr lang="en-US" sz="2000" dirty="0">
                <a:latin typeface="Georgia" panose="02040502050405020303" pitchFamily="18" charset="0"/>
              </a:rPr>
              <a:t>Exam cost : Rs.4800/-</a:t>
            </a:r>
          </a:p>
          <a:p>
            <a:pPr marL="0" indent="0">
              <a:buNone/>
            </a:pPr>
            <a:r>
              <a:rPr lang="en-US" sz="2000" b="1" dirty="0">
                <a:latin typeface="Georgia" panose="02040502050405020303" pitchFamily="18" charset="0"/>
              </a:rPr>
              <a:t>Skills measured as of January 31, 2023</a:t>
            </a:r>
          </a:p>
          <a:p>
            <a:pPr marL="0" indent="0">
              <a:buNone/>
            </a:pPr>
            <a:r>
              <a:rPr lang="en-US" sz="2000" dirty="0">
                <a:latin typeface="Georgia" panose="02040502050405020303" pitchFamily="18" charset="0"/>
              </a:rPr>
              <a:t>           Prepare the data (25–30%)</a:t>
            </a:r>
          </a:p>
          <a:p>
            <a:pPr marL="0" indent="0">
              <a:buNone/>
            </a:pPr>
            <a:r>
              <a:rPr lang="en-US" sz="2000" dirty="0">
                <a:latin typeface="Georgia" panose="02040502050405020303" pitchFamily="18" charset="0"/>
              </a:rPr>
              <a:t>           Model the data (25–30%)</a:t>
            </a:r>
          </a:p>
          <a:p>
            <a:pPr marL="0" indent="0">
              <a:buNone/>
            </a:pPr>
            <a:r>
              <a:rPr lang="en-US" sz="2000" dirty="0">
                <a:latin typeface="Georgia" panose="02040502050405020303" pitchFamily="18" charset="0"/>
              </a:rPr>
              <a:t>           Visualize and analyze the data (25–30%)</a:t>
            </a:r>
          </a:p>
          <a:p>
            <a:pPr marL="0" indent="0">
              <a:buNone/>
            </a:pPr>
            <a:r>
              <a:rPr lang="en-US" sz="2000" dirty="0">
                <a:latin typeface="Georgia" panose="02040502050405020303" pitchFamily="18" charset="0"/>
              </a:rPr>
              <a:t>           Deploy and maintain assets (15–20%)</a:t>
            </a:r>
          </a:p>
        </p:txBody>
      </p:sp>
      <p:sp>
        <p:nvSpPr>
          <p:cNvPr id="3" name="Title 2">
            <a:extLst>
              <a:ext uri="{FF2B5EF4-FFF2-40B4-BE49-F238E27FC236}">
                <a16:creationId xmlns:a16="http://schemas.microsoft.com/office/drawing/2014/main" id="{7C0D3917-2C89-C1CE-771C-192D5AF46764}"/>
              </a:ext>
            </a:extLst>
          </p:cNvPr>
          <p:cNvSpPr>
            <a:spLocks noGrp="1"/>
          </p:cNvSpPr>
          <p:nvPr>
            <p:ph type="title"/>
          </p:nvPr>
        </p:nvSpPr>
        <p:spPr>
          <a:xfrm>
            <a:off x="548640" y="488561"/>
            <a:ext cx="10687175" cy="463546"/>
          </a:xfrm>
        </p:spPr>
        <p:txBody>
          <a:bodyPr/>
          <a:lstStyle/>
          <a:p>
            <a:r>
              <a:rPr lang="en-US" sz="2800" dirty="0">
                <a:latin typeface="Georgia" panose="02040502050405020303" pitchFamily="18" charset="0"/>
              </a:rPr>
              <a:t>Power BI Certification Exam Details</a:t>
            </a:r>
          </a:p>
        </p:txBody>
      </p:sp>
      <p:sp>
        <p:nvSpPr>
          <p:cNvPr id="4" name="Date Placeholder 3">
            <a:extLst>
              <a:ext uri="{FF2B5EF4-FFF2-40B4-BE49-F238E27FC236}">
                <a16:creationId xmlns:a16="http://schemas.microsoft.com/office/drawing/2014/main" id="{B214D757-A312-E606-C8C7-A8DFB48D112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8A232DA-C307-CE33-3494-0018A08D5CF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78F7ED5F-7266-E38F-D91C-DD939804B921}"/>
              </a:ext>
            </a:extLst>
          </p:cNvPr>
          <p:cNvSpPr>
            <a:spLocks noGrp="1"/>
          </p:cNvSpPr>
          <p:nvPr>
            <p:ph type="sldNum" sz="quarter" idx="16"/>
          </p:nvPr>
        </p:nvSpPr>
        <p:spPr/>
        <p:txBody>
          <a:bodyPr/>
          <a:lstStyle/>
          <a:p>
            <a:fld id="{2533969A-88D7-D043-9145-D433A02B4603}" type="slidenum">
              <a:rPr lang="en-US" smtClean="0"/>
              <a:pPr/>
              <a:t>39</a:t>
            </a:fld>
            <a:endParaRPr lang="en-US" dirty="0"/>
          </a:p>
        </p:txBody>
      </p:sp>
      <p:pic>
        <p:nvPicPr>
          <p:cNvPr id="7" name="Picture 6">
            <a:extLst>
              <a:ext uri="{FF2B5EF4-FFF2-40B4-BE49-F238E27FC236}">
                <a16:creationId xmlns:a16="http://schemas.microsoft.com/office/drawing/2014/main" id="{E6331629-3CFD-24A2-CCA5-9D32A73E7E17}"/>
              </a:ext>
            </a:extLst>
          </p:cNvPr>
          <p:cNvPicPr>
            <a:picLocks noChangeAspect="1"/>
          </p:cNvPicPr>
          <p:nvPr/>
        </p:nvPicPr>
        <p:blipFill>
          <a:blip r:embed="rId2"/>
          <a:stretch>
            <a:fillRect/>
          </a:stretch>
        </p:blipFill>
        <p:spPr>
          <a:xfrm>
            <a:off x="10245609" y="415015"/>
            <a:ext cx="561975" cy="619125"/>
          </a:xfrm>
          <a:prstGeom prst="rect">
            <a:avLst/>
          </a:prstGeom>
        </p:spPr>
      </p:pic>
      <p:pic>
        <p:nvPicPr>
          <p:cNvPr id="9" name="Picture 8" descr="Diagram&#10;&#10;Description automatically generated">
            <a:extLst>
              <a:ext uri="{FF2B5EF4-FFF2-40B4-BE49-F238E27FC236}">
                <a16:creationId xmlns:a16="http://schemas.microsoft.com/office/drawing/2014/main" id="{A046D65B-5D6B-528B-F583-94F0F6B4983E}"/>
              </a:ext>
            </a:extLst>
          </p:cNvPr>
          <p:cNvPicPr>
            <a:picLocks noChangeAspect="1"/>
          </p:cNvPicPr>
          <p:nvPr/>
        </p:nvPicPr>
        <p:blipFill>
          <a:blip r:embed="rId3"/>
          <a:stretch>
            <a:fillRect/>
          </a:stretch>
        </p:blipFill>
        <p:spPr>
          <a:xfrm>
            <a:off x="6762007" y="2909592"/>
            <a:ext cx="1722269" cy="1775614"/>
          </a:xfrm>
          <a:prstGeom prst="rect">
            <a:avLst/>
          </a:prstGeom>
        </p:spPr>
      </p:pic>
    </p:spTree>
    <p:extLst>
      <p:ext uri="{BB962C8B-B14F-4D97-AF65-F5344CB8AC3E}">
        <p14:creationId xmlns:p14="http://schemas.microsoft.com/office/powerpoint/2010/main" val="227299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venn diagram&#10;&#10;Description automatically generated">
            <a:extLst>
              <a:ext uri="{FF2B5EF4-FFF2-40B4-BE49-F238E27FC236}">
                <a16:creationId xmlns:a16="http://schemas.microsoft.com/office/drawing/2014/main" id="{64C32A0F-1351-83AC-D468-C3509D71CA83}"/>
              </a:ext>
            </a:extLst>
          </p:cNvPr>
          <p:cNvPicPr>
            <a:picLocks noGrp="1" noChangeAspect="1"/>
          </p:cNvPicPr>
          <p:nvPr>
            <p:ph sz="quarter" idx="13"/>
          </p:nvPr>
        </p:nvPicPr>
        <p:blipFill>
          <a:blip r:embed="rId2"/>
          <a:stretch>
            <a:fillRect/>
          </a:stretch>
        </p:blipFill>
        <p:spPr>
          <a:xfrm>
            <a:off x="1555423" y="1621411"/>
            <a:ext cx="7296346" cy="4279768"/>
          </a:xfrm>
        </p:spPr>
      </p:pic>
      <p:sp>
        <p:nvSpPr>
          <p:cNvPr id="3" name="Title 2">
            <a:extLst>
              <a:ext uri="{FF2B5EF4-FFF2-40B4-BE49-F238E27FC236}">
                <a16:creationId xmlns:a16="http://schemas.microsoft.com/office/drawing/2014/main" id="{DB986106-DA27-0825-D780-64E08FDF5D8C}"/>
              </a:ext>
            </a:extLst>
          </p:cNvPr>
          <p:cNvSpPr>
            <a:spLocks noGrp="1"/>
          </p:cNvSpPr>
          <p:nvPr>
            <p:ph type="title"/>
          </p:nvPr>
        </p:nvSpPr>
        <p:spPr>
          <a:xfrm>
            <a:off x="548640" y="488561"/>
            <a:ext cx="10687175" cy="639848"/>
          </a:xfrm>
        </p:spPr>
        <p:txBody>
          <a:bodyPr/>
          <a:lstStyle/>
          <a:p>
            <a:r>
              <a:rPr lang="en-US" sz="2800" dirty="0">
                <a:latin typeface="Calibri" panose="020F0502020204030204" pitchFamily="34" charset="0"/>
                <a:cs typeface="Calibri" panose="020F0502020204030204" pitchFamily="34" charset="0"/>
              </a:rPr>
              <a:t>PBI Desktop vs Service</a:t>
            </a:r>
          </a:p>
        </p:txBody>
      </p:sp>
      <p:sp>
        <p:nvSpPr>
          <p:cNvPr id="4" name="Date Placeholder 3">
            <a:extLst>
              <a:ext uri="{FF2B5EF4-FFF2-40B4-BE49-F238E27FC236}">
                <a16:creationId xmlns:a16="http://schemas.microsoft.com/office/drawing/2014/main" id="{93311083-94F1-8AF4-404B-753A4D5559B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5EABE39-D489-9EF0-6DBC-7DFB9F38990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2DE8D1D1-7DB1-8151-C683-1BCC27E55A76}"/>
              </a:ext>
            </a:extLst>
          </p:cNvPr>
          <p:cNvSpPr>
            <a:spLocks noGrp="1"/>
          </p:cNvSpPr>
          <p:nvPr>
            <p:ph type="sldNum" sz="quarter" idx="16"/>
          </p:nvPr>
        </p:nvSpPr>
        <p:spPr/>
        <p:txBody>
          <a:bodyPr/>
          <a:lstStyle/>
          <a:p>
            <a:fld id="{2533969A-88D7-D043-9145-D433A02B4603}" type="slidenum">
              <a:rPr lang="en-US" smtClean="0"/>
              <a:pPr/>
              <a:t>4</a:t>
            </a:fld>
            <a:endParaRPr lang="en-US" dirty="0"/>
          </a:p>
        </p:txBody>
      </p:sp>
      <p:pic>
        <p:nvPicPr>
          <p:cNvPr id="9" name="Picture 8" descr="Icon&#10;&#10;Description automatically generated">
            <a:extLst>
              <a:ext uri="{FF2B5EF4-FFF2-40B4-BE49-F238E27FC236}">
                <a16:creationId xmlns:a16="http://schemas.microsoft.com/office/drawing/2014/main" id="{D444EB6F-BA1B-F0DA-0253-CC2805D19547}"/>
              </a:ext>
            </a:extLst>
          </p:cNvPr>
          <p:cNvPicPr>
            <a:picLocks noChangeAspect="1"/>
          </p:cNvPicPr>
          <p:nvPr/>
        </p:nvPicPr>
        <p:blipFill>
          <a:blip r:embed="rId3"/>
          <a:stretch>
            <a:fillRect/>
          </a:stretch>
        </p:blipFill>
        <p:spPr>
          <a:xfrm>
            <a:off x="10473446" y="344803"/>
            <a:ext cx="449619" cy="495343"/>
          </a:xfrm>
          <a:prstGeom prst="rect">
            <a:avLst/>
          </a:prstGeom>
        </p:spPr>
      </p:pic>
    </p:spTree>
    <p:extLst>
      <p:ext uri="{BB962C8B-B14F-4D97-AF65-F5344CB8AC3E}">
        <p14:creationId xmlns:p14="http://schemas.microsoft.com/office/powerpoint/2010/main" val="3453871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with medium confidence">
            <a:extLst>
              <a:ext uri="{FF2B5EF4-FFF2-40B4-BE49-F238E27FC236}">
                <a16:creationId xmlns:a16="http://schemas.microsoft.com/office/drawing/2014/main" id="{ACB477BA-F6D5-35B2-8852-C8D77772EC6E}"/>
              </a:ext>
            </a:extLst>
          </p:cNvPr>
          <p:cNvPicPr>
            <a:picLocks noGrp="1" noChangeAspect="1"/>
          </p:cNvPicPr>
          <p:nvPr>
            <p:ph sz="quarter" idx="13"/>
          </p:nvPr>
        </p:nvPicPr>
        <p:blipFill>
          <a:blip r:embed="rId2"/>
          <a:stretch>
            <a:fillRect/>
          </a:stretch>
        </p:blipFill>
        <p:spPr>
          <a:xfrm>
            <a:off x="693875" y="2379780"/>
            <a:ext cx="10687050" cy="2828273"/>
          </a:xfrm>
        </p:spPr>
      </p:pic>
      <p:sp>
        <p:nvSpPr>
          <p:cNvPr id="3" name="Title 2">
            <a:extLst>
              <a:ext uri="{FF2B5EF4-FFF2-40B4-BE49-F238E27FC236}">
                <a16:creationId xmlns:a16="http://schemas.microsoft.com/office/drawing/2014/main" id="{3E77227B-C70F-8E03-64F7-BCC1556D61F0}"/>
              </a:ext>
            </a:extLst>
          </p:cNvPr>
          <p:cNvSpPr>
            <a:spLocks noGrp="1"/>
          </p:cNvSpPr>
          <p:nvPr>
            <p:ph type="title"/>
          </p:nvPr>
        </p:nvSpPr>
        <p:spPr>
          <a:xfrm>
            <a:off x="548640" y="488561"/>
            <a:ext cx="10687175" cy="562026"/>
          </a:xfrm>
        </p:spPr>
        <p:txBody>
          <a:bodyPr/>
          <a:lstStyle/>
          <a:p>
            <a:r>
              <a:rPr lang="en-US" sz="2800" dirty="0">
                <a:latin typeface="Georgia" panose="02040502050405020303" pitchFamily="18" charset="0"/>
              </a:rPr>
              <a:t>Certification PL 300_ Learning Path</a:t>
            </a:r>
          </a:p>
        </p:txBody>
      </p:sp>
      <p:sp>
        <p:nvSpPr>
          <p:cNvPr id="4" name="Date Placeholder 3">
            <a:extLst>
              <a:ext uri="{FF2B5EF4-FFF2-40B4-BE49-F238E27FC236}">
                <a16:creationId xmlns:a16="http://schemas.microsoft.com/office/drawing/2014/main" id="{DFB5E9B6-31AB-21FC-0943-E929C0AA016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DC7F0A9-D9C7-96EF-971F-9707A26109F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468F978-F4D2-C072-9DCC-9883C8113653}"/>
              </a:ext>
            </a:extLst>
          </p:cNvPr>
          <p:cNvSpPr>
            <a:spLocks noGrp="1"/>
          </p:cNvSpPr>
          <p:nvPr>
            <p:ph type="sldNum" sz="quarter" idx="16"/>
          </p:nvPr>
        </p:nvSpPr>
        <p:spPr/>
        <p:txBody>
          <a:bodyPr/>
          <a:lstStyle/>
          <a:p>
            <a:fld id="{2533969A-88D7-D043-9145-D433A02B4603}" type="slidenum">
              <a:rPr lang="en-US" smtClean="0"/>
              <a:pPr/>
              <a:t>40</a:t>
            </a:fld>
            <a:endParaRPr lang="en-US" dirty="0"/>
          </a:p>
        </p:txBody>
      </p:sp>
      <p:sp>
        <p:nvSpPr>
          <p:cNvPr id="9" name="TextBox 8">
            <a:extLst>
              <a:ext uri="{FF2B5EF4-FFF2-40B4-BE49-F238E27FC236}">
                <a16:creationId xmlns:a16="http://schemas.microsoft.com/office/drawing/2014/main" id="{4B6F58B9-9C37-2A7C-EED9-3406AA82B910}"/>
              </a:ext>
            </a:extLst>
          </p:cNvPr>
          <p:cNvSpPr txBox="1"/>
          <p:nvPr/>
        </p:nvSpPr>
        <p:spPr>
          <a:xfrm>
            <a:off x="838986" y="1342417"/>
            <a:ext cx="10396829" cy="646331"/>
          </a:xfrm>
          <a:prstGeom prst="rect">
            <a:avLst/>
          </a:prstGeom>
          <a:noFill/>
        </p:spPr>
        <p:txBody>
          <a:bodyPr wrap="square" rtlCol="0">
            <a:spAutoFit/>
          </a:bodyPr>
          <a:lstStyle/>
          <a:p>
            <a:r>
              <a:rPr lang="en-US" dirty="0"/>
              <a:t>Resource </a:t>
            </a:r>
            <a:r>
              <a:rPr lang="en-US" dirty="0">
                <a:solidFill>
                  <a:schemeClr val="tx2"/>
                </a:solidFill>
              </a:rPr>
              <a:t>:  </a:t>
            </a:r>
            <a:r>
              <a:rPr lang="en-US" dirty="0">
                <a:solidFill>
                  <a:schemeClr val="tx2"/>
                </a:solidFill>
                <a:hlinkClick r:id="rId3"/>
              </a:rPr>
              <a:t>https://learn.microsoft.com/en-us/certifications/power-bi-data-analyst-</a:t>
            </a:r>
            <a:r>
              <a:rPr lang="en-US" dirty="0">
                <a:solidFill>
                  <a:schemeClr val="tx2"/>
                </a:solidFill>
              </a:rPr>
              <a:t> </a:t>
            </a:r>
          </a:p>
          <a:p>
            <a:r>
              <a:rPr lang="en-US" dirty="0">
                <a:solidFill>
                  <a:schemeClr val="tx2"/>
                </a:solidFill>
              </a:rPr>
              <a:t>                    associate/?WT.mc_id=PP_BoM-wwl</a:t>
            </a:r>
          </a:p>
        </p:txBody>
      </p:sp>
      <p:pic>
        <p:nvPicPr>
          <p:cNvPr id="10" name="Picture 9">
            <a:extLst>
              <a:ext uri="{FF2B5EF4-FFF2-40B4-BE49-F238E27FC236}">
                <a16:creationId xmlns:a16="http://schemas.microsoft.com/office/drawing/2014/main" id="{498EDA71-8AE4-C2E5-A022-5A5BC134B28E}"/>
              </a:ext>
            </a:extLst>
          </p:cNvPr>
          <p:cNvPicPr>
            <a:picLocks noChangeAspect="1"/>
          </p:cNvPicPr>
          <p:nvPr/>
        </p:nvPicPr>
        <p:blipFill>
          <a:blip r:embed="rId4"/>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86427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F68A4E-4527-FF0A-9661-A2701C5B790D}"/>
              </a:ext>
            </a:extLst>
          </p:cNvPr>
          <p:cNvSpPr>
            <a:spLocks noGrp="1"/>
          </p:cNvSpPr>
          <p:nvPr>
            <p:ph sz="quarter" idx="13"/>
          </p:nvPr>
        </p:nvSpPr>
        <p:spPr>
          <a:xfrm>
            <a:off x="548640" y="1920240"/>
            <a:ext cx="10687175" cy="2783735"/>
          </a:xfrm>
        </p:spPr>
        <p:txBody>
          <a:bodyPr/>
          <a:lstStyle/>
          <a:p>
            <a:r>
              <a:rPr lang="en-US" sz="2000" dirty="0">
                <a:latin typeface="Georgia" panose="02040502050405020303" pitchFamily="18" charset="0"/>
              </a:rPr>
              <a:t>References:</a:t>
            </a:r>
          </a:p>
          <a:p>
            <a:r>
              <a:rPr lang="en-US" sz="2000" dirty="0">
                <a:latin typeface="Georgia" panose="02040502050405020303" pitchFamily="18" charset="0"/>
              </a:rPr>
              <a:t>https://learn.microsoft.com/en-us/certifications/exams/pl-300/</a:t>
            </a:r>
          </a:p>
          <a:p>
            <a:r>
              <a:rPr lang="en-US" sz="2000" dirty="0">
                <a:latin typeface="Georgia" panose="02040502050405020303" pitchFamily="18" charset="0"/>
              </a:rPr>
              <a:t>https://learn.microsoft.com/en-us/certifications/resources/study-guides/PL-300</a:t>
            </a:r>
          </a:p>
        </p:txBody>
      </p:sp>
      <p:sp>
        <p:nvSpPr>
          <p:cNvPr id="3" name="Title 2">
            <a:extLst>
              <a:ext uri="{FF2B5EF4-FFF2-40B4-BE49-F238E27FC236}">
                <a16:creationId xmlns:a16="http://schemas.microsoft.com/office/drawing/2014/main" id="{EA08ABBC-C7D9-60A5-BC3B-8E13428D20BD}"/>
              </a:ext>
            </a:extLst>
          </p:cNvPr>
          <p:cNvSpPr>
            <a:spLocks noGrp="1"/>
          </p:cNvSpPr>
          <p:nvPr>
            <p:ph type="title"/>
          </p:nvPr>
        </p:nvSpPr>
        <p:spPr>
          <a:xfrm>
            <a:off x="548640" y="488561"/>
            <a:ext cx="10687175" cy="661509"/>
          </a:xfrm>
        </p:spPr>
        <p:txBody>
          <a:bodyPr/>
          <a:lstStyle/>
          <a:p>
            <a:r>
              <a:rPr lang="en-US" sz="2800" dirty="0">
                <a:latin typeface="Georgia" panose="02040502050405020303" pitchFamily="18" charset="0"/>
              </a:rPr>
              <a:t>References for Certification exam</a:t>
            </a:r>
          </a:p>
        </p:txBody>
      </p:sp>
      <p:sp>
        <p:nvSpPr>
          <p:cNvPr id="4" name="Date Placeholder 3">
            <a:extLst>
              <a:ext uri="{FF2B5EF4-FFF2-40B4-BE49-F238E27FC236}">
                <a16:creationId xmlns:a16="http://schemas.microsoft.com/office/drawing/2014/main" id="{7DEFDE78-11C4-45F1-FF8F-80B7565E29C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B51A92E-589D-B9BD-C664-F854F056083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56F6125-A92D-4235-D5AB-4AD8D56010B2}"/>
              </a:ext>
            </a:extLst>
          </p:cNvPr>
          <p:cNvSpPr>
            <a:spLocks noGrp="1"/>
          </p:cNvSpPr>
          <p:nvPr>
            <p:ph type="sldNum" sz="quarter" idx="16"/>
          </p:nvPr>
        </p:nvSpPr>
        <p:spPr/>
        <p:txBody>
          <a:bodyPr/>
          <a:lstStyle/>
          <a:p>
            <a:fld id="{2533969A-88D7-D043-9145-D433A02B4603}" type="slidenum">
              <a:rPr lang="en-US" smtClean="0"/>
              <a:pPr/>
              <a:t>41</a:t>
            </a:fld>
            <a:endParaRPr lang="en-US" dirty="0"/>
          </a:p>
        </p:txBody>
      </p:sp>
      <p:pic>
        <p:nvPicPr>
          <p:cNvPr id="7" name="Picture 6">
            <a:extLst>
              <a:ext uri="{FF2B5EF4-FFF2-40B4-BE49-F238E27FC236}">
                <a16:creationId xmlns:a16="http://schemas.microsoft.com/office/drawing/2014/main" id="{7A28DA97-7D3B-C1F1-82CE-4DE58B83D686}"/>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3161358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6618B3-7793-C738-E591-F9B8F64B3186}"/>
              </a:ext>
            </a:extLst>
          </p:cNvPr>
          <p:cNvSpPr>
            <a:spLocks noGrp="1"/>
          </p:cNvSpPr>
          <p:nvPr>
            <p:ph sz="quarter" idx="13"/>
          </p:nvPr>
        </p:nvSpPr>
        <p:spPr>
          <a:xfrm>
            <a:off x="548640" y="1150071"/>
            <a:ext cx="10687175" cy="5049562"/>
          </a:xfrm>
        </p:spPr>
        <p:txBody>
          <a:bodyPr/>
          <a:lstStyle/>
          <a:p>
            <a:pPr marL="0" indent="0">
              <a:buNone/>
            </a:pPr>
            <a:r>
              <a:rPr lang="en-US" dirty="0">
                <a:hlinkClick r:id="rId2"/>
              </a:rPr>
              <a:t>https://www.dailyrecruitment.in/power-bi-mcq-quiz-questions-and-answer-pdf-download/</a:t>
            </a:r>
            <a:endParaRPr lang="en-US" dirty="0"/>
          </a:p>
          <a:p>
            <a:pPr marL="0" indent="0">
              <a:buNone/>
            </a:pPr>
            <a:r>
              <a:rPr lang="en-US" dirty="0">
                <a:hlinkClick r:id="rId3"/>
              </a:rPr>
              <a:t>https://www.freshersnow.com/power-bi-mcqs-and-answers-with-explanation/</a:t>
            </a:r>
            <a:endParaRPr lang="en-US" dirty="0"/>
          </a:p>
          <a:p>
            <a:pPr marL="0" indent="0">
              <a:buNone/>
            </a:pPr>
            <a:r>
              <a:rPr lang="en-US" dirty="0">
                <a:hlinkClick r:id="rId4"/>
              </a:rPr>
              <a:t>https://github.com/Ebazhanov/linkedin-skill-assessments-quizzes/blob/main/microsoft-power-bi/microsoft-power-bi-quiz.md</a:t>
            </a:r>
            <a:endParaRPr lang="en-US" dirty="0"/>
          </a:p>
          <a:p>
            <a:pPr marL="0" indent="0">
              <a:buNone/>
            </a:pPr>
            <a:r>
              <a:rPr lang="en-US" dirty="0"/>
              <a:t>https://www.studocu.com/in/document/siksha-o-anusandhan-university/electronics-and-communication-review/power-bi-mcq-quiz-with-answer-pdf/39729302</a:t>
            </a:r>
          </a:p>
        </p:txBody>
      </p:sp>
      <p:sp>
        <p:nvSpPr>
          <p:cNvPr id="3" name="Title 2">
            <a:extLst>
              <a:ext uri="{FF2B5EF4-FFF2-40B4-BE49-F238E27FC236}">
                <a16:creationId xmlns:a16="http://schemas.microsoft.com/office/drawing/2014/main" id="{2E6EECEB-627A-3432-7D94-FA3FA2EFADD1}"/>
              </a:ext>
            </a:extLst>
          </p:cNvPr>
          <p:cNvSpPr>
            <a:spLocks noGrp="1"/>
          </p:cNvSpPr>
          <p:nvPr>
            <p:ph type="title"/>
          </p:nvPr>
        </p:nvSpPr>
        <p:spPr>
          <a:xfrm>
            <a:off x="548640" y="488561"/>
            <a:ext cx="10687175" cy="416412"/>
          </a:xfrm>
        </p:spPr>
        <p:txBody>
          <a:bodyPr/>
          <a:lstStyle/>
          <a:p>
            <a:r>
              <a:rPr lang="en-US" sz="2400" dirty="0">
                <a:latin typeface="Georgia" panose="02040502050405020303" pitchFamily="18" charset="0"/>
              </a:rPr>
              <a:t>Quiz Time</a:t>
            </a:r>
          </a:p>
        </p:txBody>
      </p:sp>
      <p:sp>
        <p:nvSpPr>
          <p:cNvPr id="4" name="Date Placeholder 3">
            <a:extLst>
              <a:ext uri="{FF2B5EF4-FFF2-40B4-BE49-F238E27FC236}">
                <a16:creationId xmlns:a16="http://schemas.microsoft.com/office/drawing/2014/main" id="{0B2F9420-D09E-91A0-760B-454D00955D3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032BCBF-854D-F160-6EB2-BD2B7F4C5C93}"/>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288337D4-3012-FF70-CF4E-92B4B69EA9B4}"/>
              </a:ext>
            </a:extLst>
          </p:cNvPr>
          <p:cNvSpPr>
            <a:spLocks noGrp="1"/>
          </p:cNvSpPr>
          <p:nvPr>
            <p:ph type="sldNum" sz="quarter" idx="16"/>
          </p:nvPr>
        </p:nvSpPr>
        <p:spPr/>
        <p:txBody>
          <a:bodyPr/>
          <a:lstStyle/>
          <a:p>
            <a:fld id="{2533969A-88D7-D043-9145-D433A02B4603}" type="slidenum">
              <a:rPr lang="en-US" smtClean="0"/>
              <a:pPr/>
              <a:t>42</a:t>
            </a:fld>
            <a:endParaRPr lang="en-US" dirty="0"/>
          </a:p>
        </p:txBody>
      </p:sp>
    </p:spTree>
    <p:extLst>
      <p:ext uri="{BB962C8B-B14F-4D97-AF65-F5344CB8AC3E}">
        <p14:creationId xmlns:p14="http://schemas.microsoft.com/office/powerpoint/2010/main" val="542054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8257E-CC27-9F97-BE6A-4E04E3ED43B0}"/>
              </a:ext>
            </a:extLst>
          </p:cNvPr>
          <p:cNvSpPr>
            <a:spLocks noGrp="1"/>
          </p:cNvSpPr>
          <p:nvPr>
            <p:ph sz="quarter" idx="13"/>
          </p:nvPr>
        </p:nvSpPr>
        <p:spPr>
          <a:xfrm>
            <a:off x="548640" y="1046375"/>
            <a:ext cx="10687175" cy="5153257"/>
          </a:xfrm>
        </p:spPr>
        <p:txBody>
          <a:bodyPr/>
          <a:lstStyle/>
          <a:p>
            <a:endParaRPr lang="en-US" dirty="0"/>
          </a:p>
        </p:txBody>
      </p:sp>
      <p:sp>
        <p:nvSpPr>
          <p:cNvPr id="3" name="Title 2">
            <a:extLst>
              <a:ext uri="{FF2B5EF4-FFF2-40B4-BE49-F238E27FC236}">
                <a16:creationId xmlns:a16="http://schemas.microsoft.com/office/drawing/2014/main" id="{601C3A2C-1DF4-8760-9FD4-F5F9A108EDF7}"/>
              </a:ext>
            </a:extLst>
          </p:cNvPr>
          <p:cNvSpPr>
            <a:spLocks noGrp="1"/>
          </p:cNvSpPr>
          <p:nvPr>
            <p:ph type="title"/>
          </p:nvPr>
        </p:nvSpPr>
        <p:spPr>
          <a:xfrm>
            <a:off x="548640" y="488561"/>
            <a:ext cx="10687175" cy="454119"/>
          </a:xfrm>
        </p:spPr>
        <p:txBody>
          <a:bodyPr/>
          <a:lstStyle/>
          <a:p>
            <a:r>
              <a:rPr lang="en-US" sz="2000" dirty="0">
                <a:latin typeface="Georgia" panose="02040502050405020303" pitchFamily="18" charset="0"/>
              </a:rPr>
              <a:t>Quiz Contd..</a:t>
            </a:r>
          </a:p>
        </p:txBody>
      </p:sp>
      <p:sp>
        <p:nvSpPr>
          <p:cNvPr id="4" name="Date Placeholder 3">
            <a:extLst>
              <a:ext uri="{FF2B5EF4-FFF2-40B4-BE49-F238E27FC236}">
                <a16:creationId xmlns:a16="http://schemas.microsoft.com/office/drawing/2014/main" id="{0EA97B47-B70D-DE50-8A3F-42A02169005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DCB09696-B227-F5F4-7EFC-D11E0490BF3C}"/>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171A7CA-EE46-3652-2342-4BE385B1A03B}"/>
              </a:ext>
            </a:extLst>
          </p:cNvPr>
          <p:cNvSpPr>
            <a:spLocks noGrp="1"/>
          </p:cNvSpPr>
          <p:nvPr>
            <p:ph type="sldNum" sz="quarter" idx="16"/>
          </p:nvPr>
        </p:nvSpPr>
        <p:spPr/>
        <p:txBody>
          <a:bodyPr/>
          <a:lstStyle/>
          <a:p>
            <a:fld id="{2533969A-88D7-D043-9145-D433A02B4603}" type="slidenum">
              <a:rPr lang="en-US" smtClean="0"/>
              <a:pPr/>
              <a:t>43</a:t>
            </a:fld>
            <a:endParaRPr lang="en-US" dirty="0"/>
          </a:p>
        </p:txBody>
      </p:sp>
    </p:spTree>
    <p:extLst>
      <p:ext uri="{BB962C8B-B14F-4D97-AF65-F5344CB8AC3E}">
        <p14:creationId xmlns:p14="http://schemas.microsoft.com/office/powerpoint/2010/main" val="303742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65624EA4-9FB6-AE12-AA11-3752800BEC40}"/>
              </a:ext>
            </a:extLst>
          </p:cNvPr>
          <p:cNvPicPr>
            <a:picLocks noGrp="1" noChangeAspect="1"/>
          </p:cNvPicPr>
          <p:nvPr>
            <p:ph sz="quarter" idx="13"/>
          </p:nvPr>
        </p:nvPicPr>
        <p:blipFill>
          <a:blip r:embed="rId2"/>
          <a:stretch>
            <a:fillRect/>
          </a:stretch>
        </p:blipFill>
        <p:spPr>
          <a:xfrm>
            <a:off x="1244338" y="1225686"/>
            <a:ext cx="8220173" cy="5033712"/>
          </a:xfrm>
        </p:spPr>
      </p:pic>
      <p:sp>
        <p:nvSpPr>
          <p:cNvPr id="3" name="Title 2">
            <a:extLst>
              <a:ext uri="{FF2B5EF4-FFF2-40B4-BE49-F238E27FC236}">
                <a16:creationId xmlns:a16="http://schemas.microsoft.com/office/drawing/2014/main" id="{20B24DC8-B02A-7E73-2F6A-901711344761}"/>
              </a:ext>
            </a:extLst>
          </p:cNvPr>
          <p:cNvSpPr>
            <a:spLocks noGrp="1"/>
          </p:cNvSpPr>
          <p:nvPr>
            <p:ph type="title"/>
          </p:nvPr>
        </p:nvSpPr>
        <p:spPr>
          <a:xfrm>
            <a:off x="548640" y="488561"/>
            <a:ext cx="10687175" cy="538961"/>
          </a:xfrm>
        </p:spPr>
        <p:txBody>
          <a:bodyPr/>
          <a:lstStyle/>
          <a:p>
            <a:r>
              <a:rPr lang="en-US" dirty="0"/>
              <a:t> </a:t>
            </a:r>
            <a:r>
              <a:rPr lang="en-US" sz="2800" dirty="0">
                <a:latin typeface="Calibri" panose="020F0502020204030204" pitchFamily="34" charset="0"/>
                <a:cs typeface="Calibri" panose="020F0502020204030204" pitchFamily="34" charset="0"/>
              </a:rPr>
              <a:t>PBI Desktop vs Pro  vs Premium</a:t>
            </a:r>
          </a:p>
        </p:txBody>
      </p:sp>
      <p:sp>
        <p:nvSpPr>
          <p:cNvPr id="4" name="Date Placeholder 3">
            <a:extLst>
              <a:ext uri="{FF2B5EF4-FFF2-40B4-BE49-F238E27FC236}">
                <a16:creationId xmlns:a16="http://schemas.microsoft.com/office/drawing/2014/main" id="{C7D89F91-8E79-333D-A84F-A86D924DABF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8DA5CEC-BA20-D797-F685-1D3E12D768C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16C38A7-2988-E0E2-EDEB-695D8FBF1A69}"/>
              </a:ext>
            </a:extLst>
          </p:cNvPr>
          <p:cNvSpPr>
            <a:spLocks noGrp="1"/>
          </p:cNvSpPr>
          <p:nvPr>
            <p:ph type="sldNum" sz="quarter" idx="16"/>
          </p:nvPr>
        </p:nvSpPr>
        <p:spPr/>
        <p:txBody>
          <a:bodyPr/>
          <a:lstStyle/>
          <a:p>
            <a:fld id="{2533969A-88D7-D043-9145-D433A02B4603}" type="slidenum">
              <a:rPr lang="en-US" smtClean="0"/>
              <a:pPr/>
              <a:t>5</a:t>
            </a:fld>
            <a:endParaRPr lang="en-US" dirty="0"/>
          </a:p>
        </p:txBody>
      </p:sp>
      <p:pic>
        <p:nvPicPr>
          <p:cNvPr id="7" name="Picture 6">
            <a:extLst>
              <a:ext uri="{FF2B5EF4-FFF2-40B4-BE49-F238E27FC236}">
                <a16:creationId xmlns:a16="http://schemas.microsoft.com/office/drawing/2014/main" id="{6E6B1E6D-DA59-EB23-2C7E-1A333E4D0C9C}"/>
              </a:ext>
            </a:extLst>
          </p:cNvPr>
          <p:cNvPicPr>
            <a:picLocks noChangeAspect="1"/>
          </p:cNvPicPr>
          <p:nvPr/>
        </p:nvPicPr>
        <p:blipFill>
          <a:blip r:embed="rId3"/>
          <a:stretch>
            <a:fillRect/>
          </a:stretch>
        </p:blipFill>
        <p:spPr>
          <a:xfrm>
            <a:off x="10368159" y="252121"/>
            <a:ext cx="561975" cy="619125"/>
          </a:xfrm>
          <a:prstGeom prst="rect">
            <a:avLst/>
          </a:prstGeom>
        </p:spPr>
      </p:pic>
    </p:spTree>
    <p:extLst>
      <p:ext uri="{BB962C8B-B14F-4D97-AF65-F5344CB8AC3E}">
        <p14:creationId xmlns:p14="http://schemas.microsoft.com/office/powerpoint/2010/main" val="55729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79EB5-CDF2-1D2D-7628-C0E632565739}"/>
              </a:ext>
            </a:extLst>
          </p:cNvPr>
          <p:cNvSpPr>
            <a:spLocks noGrp="1"/>
          </p:cNvSpPr>
          <p:nvPr>
            <p:ph sz="quarter" idx="13"/>
          </p:nvPr>
        </p:nvSpPr>
        <p:spPr>
          <a:xfrm>
            <a:off x="1124932" y="1536569"/>
            <a:ext cx="9621625" cy="4663063"/>
          </a:xfrm>
        </p:spPr>
        <p:txBody>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Power bi service is a cloud-based service </a:t>
            </a:r>
            <a:r>
              <a:rPr lang="en-US" sz="2000" dirty="0" err="1">
                <a:solidFill>
                  <a:schemeClr val="tx2"/>
                </a:solidFill>
                <a:latin typeface="Calibri" panose="020F0502020204030204" pitchFamily="34" charset="0"/>
                <a:cs typeface="Calibri" panose="020F0502020204030204" pitchFamily="34" charset="0"/>
              </a:rPr>
              <a:t>i.e</a:t>
            </a:r>
            <a:r>
              <a:rPr lang="en-US" sz="2000" dirty="0">
                <a:solidFill>
                  <a:schemeClr val="tx2"/>
                </a:solidFill>
                <a:latin typeface="Calibri" panose="020F0502020204030204" pitchFamily="34" charset="0"/>
                <a:cs typeface="Calibri" panose="020F0502020204030204" pitchFamily="34" charset="0"/>
              </a:rPr>
              <a:t> SAAS (Software as a service)</a:t>
            </a:r>
          </a:p>
          <a:p>
            <a:pPr>
              <a:buFont typeface="Wingdings" panose="05000000000000000000" pitchFamily="2" charset="2"/>
              <a:buChar char="Ø"/>
            </a:pPr>
            <a:r>
              <a:rPr lang="en-US" sz="2000" dirty="0">
                <a:solidFill>
                  <a:schemeClr val="tx2"/>
                </a:solidFill>
                <a:latin typeface="Calibri" panose="020F0502020204030204" pitchFamily="34" charset="0"/>
                <a:cs typeface="Calibri" panose="020F0502020204030204" pitchFamily="34" charset="0"/>
              </a:rPr>
              <a:t>   URL to login power bi service is app.powerbi.com</a:t>
            </a:r>
          </a:p>
          <a:p>
            <a:pPr>
              <a:buFont typeface="Wingdings" panose="05000000000000000000" pitchFamily="2" charset="2"/>
              <a:buChar char="Ø"/>
            </a:pPr>
            <a:r>
              <a:rPr lang="en-US" sz="2000" dirty="0">
                <a:solidFill>
                  <a:schemeClr val="tx2"/>
                </a:solidFill>
                <a:latin typeface="Calibri" panose="020F0502020204030204" pitchFamily="34" charset="0"/>
                <a:cs typeface="Calibri" panose="020F0502020204030204" pitchFamily="34" charset="0"/>
              </a:rPr>
              <a:t>   When you publish .</a:t>
            </a:r>
            <a:r>
              <a:rPr lang="en-US" sz="2000" dirty="0" err="1">
                <a:solidFill>
                  <a:schemeClr val="tx2"/>
                </a:solidFill>
                <a:latin typeface="Calibri" panose="020F0502020204030204" pitchFamily="34" charset="0"/>
                <a:cs typeface="Calibri" panose="020F0502020204030204" pitchFamily="34" charset="0"/>
              </a:rPr>
              <a:t>pbix</a:t>
            </a:r>
            <a:r>
              <a:rPr lang="en-US" sz="2000" dirty="0">
                <a:solidFill>
                  <a:schemeClr val="tx2"/>
                </a:solidFill>
                <a:latin typeface="Calibri" panose="020F0502020204030204" pitchFamily="34" charset="0"/>
                <a:cs typeface="Calibri" panose="020F0502020204030204" pitchFamily="34" charset="0"/>
              </a:rPr>
              <a:t> files from pbi desktop it will publish into power bi service</a:t>
            </a:r>
          </a:p>
          <a:p>
            <a:pPr>
              <a:buFont typeface="Wingdings" panose="05000000000000000000" pitchFamily="2" charset="2"/>
              <a:buChar char="Ø"/>
            </a:pPr>
            <a:r>
              <a:rPr lang="en-US" sz="2000" dirty="0">
                <a:solidFill>
                  <a:schemeClr val="tx2"/>
                </a:solidFill>
                <a:latin typeface="Calibri" panose="020F0502020204030204" pitchFamily="34" charset="0"/>
                <a:cs typeface="Calibri" panose="020F0502020204030204" pitchFamily="34" charset="0"/>
              </a:rPr>
              <a:t>   Power bi service you can manage workspaces</a:t>
            </a:r>
          </a:p>
          <a:p>
            <a:pPr>
              <a:buFont typeface="Wingdings" panose="05000000000000000000" pitchFamily="2" charset="2"/>
              <a:buChar char="Ø"/>
            </a:pPr>
            <a:r>
              <a:rPr lang="en-US" sz="2000" dirty="0">
                <a:solidFill>
                  <a:schemeClr val="tx2"/>
                </a:solidFill>
                <a:latin typeface="Calibri" panose="020F0502020204030204" pitchFamily="34" charset="0"/>
                <a:cs typeface="Calibri" panose="020F0502020204030204" pitchFamily="34" charset="0"/>
              </a:rPr>
              <a:t>   In powerbi service only you can create dashboards</a:t>
            </a:r>
          </a:p>
          <a:p>
            <a:pPr>
              <a:buFont typeface="Wingdings" panose="05000000000000000000" pitchFamily="2" charset="2"/>
              <a:buChar char="Ø"/>
            </a:pPr>
            <a:r>
              <a:rPr lang="en-US" sz="2000" dirty="0">
                <a:solidFill>
                  <a:schemeClr val="tx2"/>
                </a:solidFill>
                <a:latin typeface="Calibri" panose="020F0502020204030204" pitchFamily="34" charset="0"/>
                <a:cs typeface="Calibri" panose="020F0502020204030204" pitchFamily="34" charset="0"/>
              </a:rPr>
              <a:t>   Power BI uses two primary repositories for storing and managing data:</a:t>
            </a:r>
          </a:p>
          <a:p>
            <a:pPr marL="0" indent="0">
              <a:buNone/>
            </a:pPr>
            <a:r>
              <a:rPr lang="en-US" sz="2000" dirty="0">
                <a:solidFill>
                  <a:schemeClr val="tx2"/>
                </a:solidFill>
                <a:latin typeface="Calibri" panose="020F0502020204030204" pitchFamily="34" charset="0"/>
                <a:cs typeface="Calibri" panose="020F0502020204030204" pitchFamily="34" charset="0"/>
              </a:rPr>
              <a:t>            Data that is uploaded from users is typically sent to Azure Blob Storage, and all</a:t>
            </a:r>
          </a:p>
          <a:p>
            <a:pPr marL="0" indent="0">
              <a:buNone/>
            </a:pPr>
            <a:r>
              <a:rPr lang="en-US" sz="2000" dirty="0">
                <a:solidFill>
                  <a:schemeClr val="tx2"/>
                </a:solidFill>
                <a:latin typeface="Calibri" panose="020F0502020204030204" pitchFamily="34" charset="0"/>
                <a:cs typeface="Calibri" panose="020F0502020204030204" pitchFamily="34" charset="0"/>
              </a:rPr>
              <a:t>            metadata as well as artifacts for the system itself are stored in Azure SQL Database</a:t>
            </a:r>
            <a:r>
              <a:rPr lang="en-US" sz="2000" dirty="0">
                <a:latin typeface="Calibri" panose="020F0502020204030204" pitchFamily="34" charset="0"/>
                <a:cs typeface="Calibri" panose="020F0502020204030204" pitchFamily="34" charset="0"/>
              </a:rPr>
              <a:t>.</a:t>
            </a:r>
          </a:p>
        </p:txBody>
      </p:sp>
      <p:sp>
        <p:nvSpPr>
          <p:cNvPr id="3" name="Title 2">
            <a:extLst>
              <a:ext uri="{FF2B5EF4-FFF2-40B4-BE49-F238E27FC236}">
                <a16:creationId xmlns:a16="http://schemas.microsoft.com/office/drawing/2014/main" id="{E4411E28-807A-62D5-98D2-242A1CD547F9}"/>
              </a:ext>
            </a:extLst>
          </p:cNvPr>
          <p:cNvSpPr>
            <a:spLocks noGrp="1"/>
          </p:cNvSpPr>
          <p:nvPr>
            <p:ph type="title"/>
          </p:nvPr>
        </p:nvSpPr>
        <p:spPr>
          <a:xfrm>
            <a:off x="548640" y="488561"/>
            <a:ext cx="10687175" cy="548387"/>
          </a:xfrm>
        </p:spPr>
        <p:txBody>
          <a:bodyPr/>
          <a:lstStyle/>
          <a:p>
            <a:r>
              <a:rPr lang="en-US" dirty="0"/>
              <a:t>About Power BI Service</a:t>
            </a:r>
          </a:p>
        </p:txBody>
      </p:sp>
      <p:sp>
        <p:nvSpPr>
          <p:cNvPr id="4" name="Date Placeholder 3">
            <a:extLst>
              <a:ext uri="{FF2B5EF4-FFF2-40B4-BE49-F238E27FC236}">
                <a16:creationId xmlns:a16="http://schemas.microsoft.com/office/drawing/2014/main" id="{64DCB2C9-9A42-BB28-0B4A-6EF50F4256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D470132-BA9B-C236-6673-8515C8B702B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D745E0B-150B-FB00-A483-C801B48C9891}"/>
              </a:ext>
            </a:extLst>
          </p:cNvPr>
          <p:cNvSpPr>
            <a:spLocks noGrp="1"/>
          </p:cNvSpPr>
          <p:nvPr>
            <p:ph type="sldNum" sz="quarter" idx="16"/>
          </p:nvPr>
        </p:nvSpPr>
        <p:spPr/>
        <p:txBody>
          <a:bodyPr/>
          <a:lstStyle/>
          <a:p>
            <a:fld id="{2533969A-88D7-D043-9145-D433A02B4603}" type="slidenum">
              <a:rPr lang="en-US" smtClean="0"/>
              <a:pPr/>
              <a:t>6</a:t>
            </a:fld>
            <a:endParaRPr lang="en-US" dirty="0"/>
          </a:p>
        </p:txBody>
      </p:sp>
      <p:pic>
        <p:nvPicPr>
          <p:cNvPr id="9" name="Picture 8">
            <a:extLst>
              <a:ext uri="{FF2B5EF4-FFF2-40B4-BE49-F238E27FC236}">
                <a16:creationId xmlns:a16="http://schemas.microsoft.com/office/drawing/2014/main" id="{97424E72-9D9A-0BCB-1C20-3F7B408A8480}"/>
              </a:ext>
            </a:extLst>
          </p:cNvPr>
          <p:cNvPicPr>
            <a:picLocks noChangeAspect="1"/>
          </p:cNvPicPr>
          <p:nvPr/>
        </p:nvPicPr>
        <p:blipFill>
          <a:blip r:embed="rId2"/>
          <a:stretch>
            <a:fillRect/>
          </a:stretch>
        </p:blipFill>
        <p:spPr>
          <a:xfrm>
            <a:off x="10273891" y="448497"/>
            <a:ext cx="561975" cy="619125"/>
          </a:xfrm>
          <a:prstGeom prst="rect">
            <a:avLst/>
          </a:prstGeom>
        </p:spPr>
      </p:pic>
    </p:spTree>
    <p:extLst>
      <p:ext uri="{BB962C8B-B14F-4D97-AF65-F5344CB8AC3E}">
        <p14:creationId xmlns:p14="http://schemas.microsoft.com/office/powerpoint/2010/main" val="71864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34DA8B-A491-AE75-2977-B012DA42F2F5}"/>
              </a:ext>
            </a:extLst>
          </p:cNvPr>
          <p:cNvSpPr>
            <a:spLocks noGrp="1"/>
          </p:cNvSpPr>
          <p:nvPr>
            <p:ph type="title"/>
          </p:nvPr>
        </p:nvSpPr>
        <p:spPr>
          <a:xfrm>
            <a:off x="548640" y="479134"/>
            <a:ext cx="10687175" cy="623802"/>
          </a:xfrm>
        </p:spPr>
        <p:txBody>
          <a:bodyPr/>
          <a:lstStyle/>
          <a:p>
            <a:r>
              <a:rPr lang="en-US" dirty="0"/>
              <a:t>Power BI Service _ Home page</a:t>
            </a:r>
          </a:p>
        </p:txBody>
      </p:sp>
      <p:sp>
        <p:nvSpPr>
          <p:cNvPr id="4" name="Date Placeholder 3">
            <a:extLst>
              <a:ext uri="{FF2B5EF4-FFF2-40B4-BE49-F238E27FC236}">
                <a16:creationId xmlns:a16="http://schemas.microsoft.com/office/drawing/2014/main" id="{8298F30C-8AA3-AD95-1BB4-5C6F55FCC8D5}"/>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325F941-3631-D9A9-C5EA-4328A07DC38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3AED4AE-382D-7518-EEE3-8EC9844BAF67}"/>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12" name="Content Placeholder 11" descr="Graphical user interface, application, website&#10;&#10;Description automatically generated">
            <a:extLst>
              <a:ext uri="{FF2B5EF4-FFF2-40B4-BE49-F238E27FC236}">
                <a16:creationId xmlns:a16="http://schemas.microsoft.com/office/drawing/2014/main" id="{53111C5F-21F4-C0D6-7098-AA24E970D7AE}"/>
              </a:ext>
            </a:extLst>
          </p:cNvPr>
          <p:cNvPicPr>
            <a:picLocks noGrp="1" noChangeAspect="1"/>
          </p:cNvPicPr>
          <p:nvPr>
            <p:ph sz="quarter" idx="13"/>
          </p:nvPr>
        </p:nvPicPr>
        <p:blipFill>
          <a:blip r:embed="rId3"/>
          <a:stretch>
            <a:fillRect/>
          </a:stretch>
        </p:blipFill>
        <p:spPr>
          <a:xfrm>
            <a:off x="3634055" y="1367528"/>
            <a:ext cx="7850238" cy="4765894"/>
          </a:xfrm>
        </p:spPr>
      </p:pic>
      <p:pic>
        <p:nvPicPr>
          <p:cNvPr id="7" name="Picture 6">
            <a:extLst>
              <a:ext uri="{FF2B5EF4-FFF2-40B4-BE49-F238E27FC236}">
                <a16:creationId xmlns:a16="http://schemas.microsoft.com/office/drawing/2014/main" id="{81C89721-B9C8-C27C-6D23-8C5BB0D1ED1B}"/>
              </a:ext>
            </a:extLst>
          </p:cNvPr>
          <p:cNvPicPr>
            <a:picLocks noChangeAspect="1"/>
          </p:cNvPicPr>
          <p:nvPr/>
        </p:nvPicPr>
        <p:blipFill>
          <a:blip r:embed="rId4"/>
          <a:stretch>
            <a:fillRect/>
          </a:stretch>
        </p:blipFill>
        <p:spPr>
          <a:xfrm>
            <a:off x="10245609" y="415015"/>
            <a:ext cx="561975" cy="619125"/>
          </a:xfrm>
          <a:prstGeom prst="rect">
            <a:avLst/>
          </a:prstGeom>
        </p:spPr>
      </p:pic>
      <p:sp>
        <p:nvSpPr>
          <p:cNvPr id="8" name="TextBox 7">
            <a:extLst>
              <a:ext uri="{FF2B5EF4-FFF2-40B4-BE49-F238E27FC236}">
                <a16:creationId xmlns:a16="http://schemas.microsoft.com/office/drawing/2014/main" id="{51F3E2C9-829F-DFAE-6B86-80B6C7CEDB5E}"/>
              </a:ext>
            </a:extLst>
          </p:cNvPr>
          <p:cNvSpPr txBox="1"/>
          <p:nvPr/>
        </p:nvSpPr>
        <p:spPr>
          <a:xfrm>
            <a:off x="473354" y="2017335"/>
            <a:ext cx="3055639" cy="2862322"/>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202124"/>
                </a:solidFill>
                <a:effectLst/>
                <a:latin typeface="arial" panose="020B0604020202020204" pitchFamily="34" charset="0"/>
              </a:rPr>
              <a:t>The Power BI service runs in a browser.</a:t>
            </a:r>
          </a:p>
          <a:p>
            <a:pPr marL="285750" indent="-285750">
              <a:buFont typeface="Wingdings" panose="05000000000000000000" pitchFamily="2" charset="2"/>
              <a:buChar char="§"/>
            </a:pPr>
            <a:endParaRPr lang="en-US" dirty="0">
              <a:solidFill>
                <a:srgbClr val="202124"/>
              </a:solidFill>
              <a:latin typeface="arial" panose="020B0604020202020204" pitchFamily="34" charset="0"/>
            </a:endParaRPr>
          </a:p>
          <a:p>
            <a:pPr marL="285750" indent="-285750">
              <a:buFont typeface="Wingdings" panose="05000000000000000000" pitchFamily="2" charset="2"/>
              <a:buChar char="§"/>
            </a:pPr>
            <a:endParaRPr lang="en-US" dirty="0">
              <a:solidFill>
                <a:srgbClr val="202124"/>
              </a:solidFill>
              <a:latin typeface="arial" panose="020B0604020202020204" pitchFamily="34" charset="0"/>
            </a:endParaRPr>
          </a:p>
          <a:p>
            <a:pPr marL="285750" indent="-285750">
              <a:buFont typeface="Wingdings" panose="05000000000000000000" pitchFamily="2" charset="2"/>
              <a:buChar char="§"/>
            </a:pPr>
            <a:r>
              <a:rPr lang="en-US" i="0" dirty="0">
                <a:solidFill>
                  <a:srgbClr val="202124"/>
                </a:solidFill>
                <a:effectLst/>
                <a:latin typeface="arial" panose="020B0604020202020204" pitchFamily="34" charset="0"/>
              </a:rPr>
              <a:t>open your favorite browser and type </a:t>
            </a:r>
            <a:r>
              <a:rPr lang="en-US" b="1" i="0" dirty="0">
                <a:solidFill>
                  <a:srgbClr val="202124"/>
                </a:solidFill>
                <a:effectLst/>
                <a:latin typeface="arial" panose="020B0604020202020204" pitchFamily="34" charset="0"/>
              </a:rPr>
              <a:t>app.powerbi.com</a:t>
            </a:r>
          </a:p>
          <a:p>
            <a:pPr marL="285750" indent="-285750">
              <a:buFont typeface="Wingdings" panose="05000000000000000000" pitchFamily="2" charset="2"/>
              <a:buChar char="§"/>
            </a:pPr>
            <a:endParaRPr lang="en-US" b="1" dirty="0">
              <a:solidFill>
                <a:srgbClr val="202124"/>
              </a:solidFill>
              <a:latin typeface="arial" panose="020B0604020202020204" pitchFamily="34" charset="0"/>
            </a:endParaRPr>
          </a:p>
          <a:p>
            <a:pPr marL="285750" indent="-285750">
              <a:buFont typeface="Wingdings" panose="05000000000000000000" pitchFamily="2" charset="2"/>
              <a:buChar char="§"/>
            </a:pPr>
            <a:r>
              <a:rPr lang="en-US" dirty="0">
                <a:solidFill>
                  <a:srgbClr val="202124"/>
                </a:solidFill>
                <a:latin typeface="arial" panose="020B0604020202020204" pitchFamily="34" charset="0"/>
              </a:rPr>
              <a:t>Enter your credentials to access Power BI Service</a:t>
            </a:r>
            <a:endParaRPr lang="en-US" dirty="0"/>
          </a:p>
        </p:txBody>
      </p:sp>
    </p:spTree>
    <p:extLst>
      <p:ext uri="{BB962C8B-B14F-4D97-AF65-F5344CB8AC3E}">
        <p14:creationId xmlns:p14="http://schemas.microsoft.com/office/powerpoint/2010/main" val="19687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345366-C8B0-88C0-1221-2D6FD3822587}"/>
              </a:ext>
            </a:extLst>
          </p:cNvPr>
          <p:cNvSpPr>
            <a:spLocks noGrp="1"/>
          </p:cNvSpPr>
          <p:nvPr>
            <p:ph sz="quarter" idx="13"/>
          </p:nvPr>
        </p:nvSpPr>
        <p:spPr>
          <a:xfrm>
            <a:off x="1828799" y="1380566"/>
            <a:ext cx="9407015" cy="4662016"/>
          </a:xfrm>
        </p:spPr>
        <p:txBody>
          <a:bodyPr/>
          <a:lstStyle/>
          <a:p>
            <a:pPr>
              <a:buFont typeface="Wingdings" panose="05000000000000000000" pitchFamily="2" charset="2"/>
              <a:buChar char="§"/>
            </a:pPr>
            <a:r>
              <a:rPr lang="en-US" sz="2000" dirty="0">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Data Source</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Data sets</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Report</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Dashboard</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Workspace</a:t>
            </a:r>
          </a:p>
          <a:p>
            <a:pPr>
              <a:buFont typeface="Wingdings" panose="05000000000000000000" pitchFamily="2" charset="2"/>
              <a:buChar char="§"/>
            </a:pPr>
            <a:r>
              <a:rPr lang="en-US" dirty="0">
                <a:solidFill>
                  <a:schemeClr val="tx2"/>
                </a:solidFill>
              </a:rPr>
              <a:t>  </a:t>
            </a:r>
            <a:r>
              <a:rPr lang="en-US" sz="2000" dirty="0">
                <a:solidFill>
                  <a:schemeClr val="tx2"/>
                </a:solidFill>
                <a:latin typeface="Calibri" panose="020F0502020204030204" pitchFamily="34" charset="0"/>
                <a:cs typeface="Calibri" panose="020F0502020204030204" pitchFamily="34" charset="0"/>
              </a:rPr>
              <a:t>Pipelines</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Score cards / Metrics</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Gateways</a:t>
            </a:r>
          </a:p>
          <a:p>
            <a:pPr>
              <a:buFont typeface="Wingdings" panose="05000000000000000000" pitchFamily="2" charset="2"/>
              <a:buChar char="§"/>
            </a:pPr>
            <a:r>
              <a:rPr lang="en-US" sz="2000" dirty="0">
                <a:solidFill>
                  <a:schemeClr val="tx2"/>
                </a:solidFill>
                <a:latin typeface="Calibri" panose="020F0502020204030204" pitchFamily="34" charset="0"/>
                <a:cs typeface="Calibri" panose="020F0502020204030204" pitchFamily="34" charset="0"/>
              </a:rPr>
              <a:t>  Tiles</a:t>
            </a:r>
          </a:p>
          <a:p>
            <a:pPr marL="0" indent="0">
              <a:buNone/>
            </a:pPr>
            <a:endParaRPr lang="en-US" dirty="0"/>
          </a:p>
        </p:txBody>
      </p:sp>
      <p:sp>
        <p:nvSpPr>
          <p:cNvPr id="3" name="Title 2">
            <a:extLst>
              <a:ext uri="{FF2B5EF4-FFF2-40B4-BE49-F238E27FC236}">
                <a16:creationId xmlns:a16="http://schemas.microsoft.com/office/drawing/2014/main" id="{893EC75D-85A7-A241-32B6-AEEE36301D21}"/>
              </a:ext>
            </a:extLst>
          </p:cNvPr>
          <p:cNvSpPr>
            <a:spLocks noGrp="1"/>
          </p:cNvSpPr>
          <p:nvPr>
            <p:ph type="title"/>
          </p:nvPr>
        </p:nvSpPr>
        <p:spPr>
          <a:xfrm>
            <a:off x="548640" y="488561"/>
            <a:ext cx="10687175" cy="596168"/>
          </a:xfrm>
        </p:spPr>
        <p:txBody>
          <a:bodyPr/>
          <a:lstStyle/>
          <a:p>
            <a:r>
              <a:rPr lang="en-US" dirty="0"/>
              <a:t>Power BI Service Terminologies</a:t>
            </a:r>
          </a:p>
        </p:txBody>
      </p:sp>
      <p:sp>
        <p:nvSpPr>
          <p:cNvPr id="4" name="Date Placeholder 3">
            <a:extLst>
              <a:ext uri="{FF2B5EF4-FFF2-40B4-BE49-F238E27FC236}">
                <a16:creationId xmlns:a16="http://schemas.microsoft.com/office/drawing/2014/main" id="{A4C81172-1A3D-9E33-594C-BBE0714DC79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4BA6531-A921-7D2A-E776-2E14A4334FCB}"/>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40EFD17D-9E56-6892-CC4B-07038173D90C}"/>
              </a:ext>
            </a:extLst>
          </p:cNvPr>
          <p:cNvSpPr>
            <a:spLocks noGrp="1"/>
          </p:cNvSpPr>
          <p:nvPr>
            <p:ph type="sldNum" sz="quarter" idx="16"/>
          </p:nvPr>
        </p:nvSpPr>
        <p:spPr/>
        <p:txBody>
          <a:bodyPr/>
          <a:lstStyle/>
          <a:p>
            <a:fld id="{2533969A-88D7-D043-9145-D433A02B4603}" type="slidenum">
              <a:rPr lang="en-US" smtClean="0"/>
              <a:pPr/>
              <a:t>8</a:t>
            </a:fld>
            <a:endParaRPr lang="en-US" dirty="0"/>
          </a:p>
        </p:txBody>
      </p:sp>
      <p:pic>
        <p:nvPicPr>
          <p:cNvPr id="7" name="Picture 6">
            <a:extLst>
              <a:ext uri="{FF2B5EF4-FFF2-40B4-BE49-F238E27FC236}">
                <a16:creationId xmlns:a16="http://schemas.microsoft.com/office/drawing/2014/main" id="{8B525B71-5CBE-A9F1-6F1A-C58A0304F489}"/>
              </a:ext>
            </a:extLst>
          </p:cNvPr>
          <p:cNvPicPr>
            <a:picLocks noChangeAspect="1"/>
          </p:cNvPicPr>
          <p:nvPr/>
        </p:nvPicPr>
        <p:blipFill>
          <a:blip r:embed="rId2"/>
          <a:stretch>
            <a:fillRect/>
          </a:stretch>
        </p:blipFill>
        <p:spPr>
          <a:xfrm>
            <a:off x="10424718" y="447673"/>
            <a:ext cx="561975" cy="619125"/>
          </a:xfrm>
          <a:prstGeom prst="rect">
            <a:avLst/>
          </a:prstGeom>
        </p:spPr>
      </p:pic>
    </p:spTree>
    <p:extLst>
      <p:ext uri="{BB962C8B-B14F-4D97-AF65-F5344CB8AC3E}">
        <p14:creationId xmlns:p14="http://schemas.microsoft.com/office/powerpoint/2010/main" val="77038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4D4395-3D19-DC1A-08E8-ECFDDA7D5D22}"/>
              </a:ext>
            </a:extLst>
          </p:cNvPr>
          <p:cNvSpPr>
            <a:spLocks noGrp="1"/>
          </p:cNvSpPr>
          <p:nvPr>
            <p:ph sz="quarter" idx="13"/>
          </p:nvPr>
        </p:nvSpPr>
        <p:spPr>
          <a:xfrm>
            <a:off x="1159497" y="1206631"/>
            <a:ext cx="10076317" cy="4993001"/>
          </a:xfrm>
        </p:spPr>
        <p:txBody>
          <a:bodyPr/>
          <a:lstStyle/>
          <a:p>
            <a:pPr marL="0" indent="0">
              <a:buNone/>
            </a:pPr>
            <a:r>
              <a:rPr lang="en-US" sz="2400" b="1" dirty="0">
                <a:solidFill>
                  <a:schemeClr val="tx2"/>
                </a:solidFill>
                <a:latin typeface="Calibri" panose="020F0502020204030204" pitchFamily="34" charset="0"/>
                <a:cs typeface="Calibri" panose="020F0502020204030204" pitchFamily="34" charset="0"/>
              </a:rPr>
              <a:t>Data source: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Data source is the one where you connect the data from</a:t>
            </a:r>
          </a:p>
          <a:p>
            <a:pPr marL="0" indent="0">
              <a:buNone/>
            </a:pPr>
            <a:r>
              <a:rPr lang="en-US" sz="2400" dirty="0">
                <a:solidFill>
                  <a:schemeClr val="tx2"/>
                </a:solidFill>
                <a:latin typeface="Calibri" panose="020F0502020204030204" pitchFamily="34" charset="0"/>
                <a:cs typeface="Calibri" panose="020F0502020204030204" pitchFamily="34" charset="0"/>
              </a:rPr>
              <a:t>Ex like .</a:t>
            </a:r>
            <a:r>
              <a:rPr lang="en-US" sz="2400" dirty="0" err="1">
                <a:solidFill>
                  <a:schemeClr val="tx2"/>
                </a:solidFill>
                <a:latin typeface="Calibri" panose="020F0502020204030204" pitchFamily="34" charset="0"/>
                <a:cs typeface="Calibri" panose="020F0502020204030204" pitchFamily="34" charset="0"/>
              </a:rPr>
              <a:t>xls</a:t>
            </a:r>
            <a:r>
              <a:rPr lang="en-US" sz="2400" dirty="0">
                <a:solidFill>
                  <a:schemeClr val="tx2"/>
                </a:solidFill>
                <a:latin typeface="Calibri" panose="020F0502020204030204" pitchFamily="34" charset="0"/>
                <a:cs typeface="Calibri" panose="020F0502020204030204" pitchFamily="34" charset="0"/>
              </a:rPr>
              <a:t>, csv, SQL server, azure sql database.</a:t>
            </a:r>
          </a:p>
          <a:p>
            <a:pPr marL="0" indent="0">
              <a:buNone/>
            </a:pPr>
            <a:r>
              <a:rPr lang="en-US" sz="2400" b="1" dirty="0">
                <a:solidFill>
                  <a:schemeClr val="tx2"/>
                </a:solidFill>
                <a:latin typeface="Calibri" panose="020F0502020204030204" pitchFamily="34" charset="0"/>
                <a:cs typeface="Calibri" panose="020F0502020204030204" pitchFamily="34" charset="0"/>
              </a:rPr>
              <a:t>Dataset:</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Dataset is the one when you loaded the data into powerbi</a:t>
            </a:r>
          </a:p>
          <a:p>
            <a:pPr marL="0" indent="0">
              <a:buNone/>
            </a:pPr>
            <a:r>
              <a:rPr lang="en-US" sz="2400" dirty="0">
                <a:solidFill>
                  <a:schemeClr val="tx2"/>
                </a:solidFill>
                <a:latin typeface="Calibri" panose="020F0502020204030204" pitchFamily="34" charset="0"/>
                <a:cs typeface="Calibri" panose="020F0502020204030204" pitchFamily="34" charset="0"/>
              </a:rPr>
              <a:t>Ex of dataset : Sales data</a:t>
            </a:r>
          </a:p>
          <a:p>
            <a:pPr marL="0" indent="0">
              <a:buNone/>
            </a:pPr>
            <a:r>
              <a:rPr lang="en-US" sz="2400" b="1" dirty="0">
                <a:solidFill>
                  <a:schemeClr val="tx2"/>
                </a:solidFill>
                <a:latin typeface="Calibri" panose="020F0502020204030204" pitchFamily="34" charset="0"/>
                <a:cs typeface="Calibri" panose="020F0502020204030204" pitchFamily="34" charset="0"/>
              </a:rPr>
              <a:t>Reports: </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Reports are the collection of pages which has visualizations</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5DAF1BF0-42C2-8548-EDEB-61BB44D82A12}"/>
              </a:ext>
            </a:extLst>
          </p:cNvPr>
          <p:cNvSpPr>
            <a:spLocks noGrp="1"/>
          </p:cNvSpPr>
          <p:nvPr>
            <p:ph type="title"/>
          </p:nvPr>
        </p:nvSpPr>
        <p:spPr>
          <a:xfrm>
            <a:off x="548640" y="488561"/>
            <a:ext cx="10687175" cy="397559"/>
          </a:xfrm>
        </p:spPr>
        <p:txBody>
          <a:bodyPr/>
          <a:lstStyle/>
          <a:p>
            <a:r>
              <a:rPr lang="en-US" dirty="0"/>
              <a:t>Contd..</a:t>
            </a:r>
          </a:p>
        </p:txBody>
      </p:sp>
      <p:sp>
        <p:nvSpPr>
          <p:cNvPr id="4" name="Date Placeholder 3">
            <a:extLst>
              <a:ext uri="{FF2B5EF4-FFF2-40B4-BE49-F238E27FC236}">
                <a16:creationId xmlns:a16="http://schemas.microsoft.com/office/drawing/2014/main" id="{D9F4A741-8158-DAAD-B380-9BDE01BA8B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April 12, 2023</a:t>
            </a:fld>
            <a:endParaRPr lang="en-US" dirty="0">
              <a:solidFill>
                <a:schemeClr val="bg2">
                  <a:lumMod val="75000"/>
                </a:schemeClr>
              </a:solidFill>
            </a:endParaRPr>
          </a:p>
        </p:txBody>
      </p:sp>
      <p:sp>
        <p:nvSpPr>
          <p:cNvPr id="6" name="Slide Number Placeholder 5">
            <a:extLst>
              <a:ext uri="{FF2B5EF4-FFF2-40B4-BE49-F238E27FC236}">
                <a16:creationId xmlns:a16="http://schemas.microsoft.com/office/drawing/2014/main" id="{7F2AEC38-056E-7E2F-E245-BAE2A7605341}"/>
              </a:ext>
            </a:extLst>
          </p:cNvPr>
          <p:cNvSpPr>
            <a:spLocks noGrp="1"/>
          </p:cNvSpPr>
          <p:nvPr>
            <p:ph type="sldNum" sz="quarter" idx="16"/>
          </p:nvPr>
        </p:nvSpPr>
        <p:spPr/>
        <p:txBody>
          <a:bodyPr/>
          <a:lstStyle/>
          <a:p>
            <a:fld id="{2533969A-88D7-D043-9145-D433A02B4603}" type="slidenum">
              <a:rPr lang="en-US" smtClean="0"/>
              <a:pPr/>
              <a:t>9</a:t>
            </a:fld>
            <a:endParaRPr lang="en-US" dirty="0"/>
          </a:p>
        </p:txBody>
      </p:sp>
      <p:pic>
        <p:nvPicPr>
          <p:cNvPr id="5" name="Picture 4">
            <a:extLst>
              <a:ext uri="{FF2B5EF4-FFF2-40B4-BE49-F238E27FC236}">
                <a16:creationId xmlns:a16="http://schemas.microsoft.com/office/drawing/2014/main" id="{F21025CF-F112-3F05-F4DC-CD1810B84F5C}"/>
              </a:ext>
            </a:extLst>
          </p:cNvPr>
          <p:cNvPicPr>
            <a:picLocks noChangeAspect="1"/>
          </p:cNvPicPr>
          <p:nvPr/>
        </p:nvPicPr>
        <p:blipFill>
          <a:blip r:embed="rId2"/>
          <a:stretch>
            <a:fillRect/>
          </a:stretch>
        </p:blipFill>
        <p:spPr>
          <a:xfrm>
            <a:off x="10245609" y="415015"/>
            <a:ext cx="561975" cy="619125"/>
          </a:xfrm>
          <a:prstGeom prst="rect">
            <a:avLst/>
          </a:prstGeom>
        </p:spPr>
      </p:pic>
    </p:spTree>
    <p:extLst>
      <p:ext uri="{BB962C8B-B14F-4D97-AF65-F5344CB8AC3E}">
        <p14:creationId xmlns:p14="http://schemas.microsoft.com/office/powerpoint/2010/main" val="149197578"/>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3BFB43-00F1-4787-8E32-06B29C863F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Community Brands</Template>
  <TotalTime>26614</TotalTime>
  <Words>2805</Words>
  <Application>Microsoft Office PowerPoint</Application>
  <PresentationFormat>Widescreen</PresentationFormat>
  <Paragraphs>353</Paragraphs>
  <Slides>43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vt:lpstr>
      <vt:lpstr>Calibri</vt:lpstr>
      <vt:lpstr>Franklin Gothic Medium</vt:lpstr>
      <vt:lpstr>Georgia</vt:lpstr>
      <vt:lpstr>libre franklin</vt:lpstr>
      <vt:lpstr>Roboto Light</vt:lpstr>
      <vt:lpstr>Source Sans Pro Regular</vt:lpstr>
      <vt:lpstr>Wingdings</vt:lpstr>
      <vt:lpstr>Particle theme Master</vt:lpstr>
      <vt:lpstr>PowerPoint Presentation</vt:lpstr>
      <vt:lpstr> PBI Desktop vs Service</vt:lpstr>
      <vt:lpstr>Overview of Power BI Service</vt:lpstr>
      <vt:lpstr>PBI Desktop vs Service</vt:lpstr>
      <vt:lpstr> PBI Desktop vs Pro  vs Premium</vt:lpstr>
      <vt:lpstr>About Power BI Service</vt:lpstr>
      <vt:lpstr>Power BI Service _ Home page</vt:lpstr>
      <vt:lpstr>Power BI Service Terminologies</vt:lpstr>
      <vt:lpstr>Contd..</vt:lpstr>
      <vt:lpstr>Contd..</vt:lpstr>
      <vt:lpstr>Report vs Dashboards</vt:lpstr>
      <vt:lpstr>Working with Workspaces</vt:lpstr>
      <vt:lpstr>My Workspace (Private workspace)</vt:lpstr>
      <vt:lpstr>Workspace (Public workspace)</vt:lpstr>
      <vt:lpstr>Workspace Roles</vt:lpstr>
      <vt:lpstr>Works space _ Roles</vt:lpstr>
      <vt:lpstr>Roles</vt:lpstr>
      <vt:lpstr>Contd..</vt:lpstr>
      <vt:lpstr>Data flows</vt:lpstr>
      <vt:lpstr>Eligibility to use Dataflows</vt:lpstr>
      <vt:lpstr>Row Level Security (RLS)</vt:lpstr>
      <vt:lpstr>How to Create Static RLS</vt:lpstr>
      <vt:lpstr>Dynamic Row Level Security</vt:lpstr>
      <vt:lpstr>Contd..</vt:lpstr>
      <vt:lpstr>Apps in Power BI service</vt:lpstr>
      <vt:lpstr>Subscriptions in Power BI</vt:lpstr>
      <vt:lpstr>Create Report in Power Bi Service</vt:lpstr>
      <vt:lpstr>Gateways in Power BI</vt:lpstr>
      <vt:lpstr>Contd..</vt:lpstr>
      <vt:lpstr>Schedule Refresh</vt:lpstr>
      <vt:lpstr>Share Power BI report to Public/ Friend</vt:lpstr>
      <vt:lpstr>Persistent Filters</vt:lpstr>
      <vt:lpstr>Embed Power BI Reports into Website</vt:lpstr>
      <vt:lpstr>Data Alerts</vt:lpstr>
      <vt:lpstr>Power BI Service Live Connection</vt:lpstr>
      <vt:lpstr>Metrics</vt:lpstr>
      <vt:lpstr>Multiple Audience Feature</vt:lpstr>
      <vt:lpstr>Lineage View</vt:lpstr>
      <vt:lpstr>Power BI Certification Exam Details</vt:lpstr>
      <vt:lpstr>Certification PL 300_ Learning Path</vt:lpstr>
      <vt:lpstr>References for Certification exam</vt:lpstr>
      <vt:lpstr>Quiz Time</vt:lpstr>
      <vt:lpstr>Quiz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702</cp:revision>
  <cp:lastPrinted>2018-09-10T21:50:39Z</cp:lastPrinted>
  <dcterms:created xsi:type="dcterms:W3CDTF">2018-08-21T17:33:32Z</dcterms:created>
  <dcterms:modified xsi:type="dcterms:W3CDTF">2023-04-12T12:53:01Z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