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943a1cf4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943a1cf4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943a1cf4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943a1cf4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943a1cf4a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943a1cf4a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943a1cf4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943a1cf4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943a1cf4a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943a1cf4a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943a1cf4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943a1cf4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943a1cf4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943a1cf4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Operating system</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X86 &amp; x86_64 &amp; ARM architecture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4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vs x86_64 arch</a:t>
            </a:r>
            <a:endParaRPr/>
          </a:p>
        </p:txBody>
      </p:sp>
      <p:sp>
        <p:nvSpPr>
          <p:cNvPr id="141" name="Google Shape;141;p14"/>
          <p:cNvSpPr txBox="1"/>
          <p:nvPr>
            <p:ph idx="1" type="body"/>
          </p:nvPr>
        </p:nvSpPr>
        <p:spPr>
          <a:xfrm>
            <a:off x="1297500" y="780700"/>
            <a:ext cx="7038900" cy="36981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700">
                <a:latin typeface="Arial"/>
                <a:ea typeface="Arial"/>
                <a:cs typeface="Arial"/>
                <a:sym typeface="Arial"/>
              </a:rPr>
              <a:t>x86 vs x86_64: A Battle of the Bits</a:t>
            </a:r>
            <a:endParaRPr b="1" sz="1700">
              <a:latin typeface="Arial"/>
              <a:ea typeface="Arial"/>
              <a:cs typeface="Arial"/>
              <a:sym typeface="Arial"/>
            </a:endParaRPr>
          </a:p>
          <a:p>
            <a:pPr indent="0" lvl="0" marL="0" rtl="0" algn="l">
              <a:spcBef>
                <a:spcPts val="1200"/>
              </a:spcBef>
              <a:spcAft>
                <a:spcPts val="0"/>
              </a:spcAft>
              <a:buNone/>
            </a:pPr>
            <a:r>
              <a:rPr lang="en" sz="1200">
                <a:latin typeface="Arial"/>
                <a:ea typeface="Arial"/>
                <a:cs typeface="Arial"/>
                <a:sym typeface="Arial"/>
              </a:rPr>
              <a:t>Both x86 and x86_64 (also known as x64) are instruction set architectures (ISAs) for CPUs, but they differ significantly in their data handling capabilities. Here's a breakdown of their key differences:</a:t>
            </a:r>
            <a:endParaRPr sz="1200">
              <a:latin typeface="Arial"/>
              <a:ea typeface="Arial"/>
              <a:cs typeface="Arial"/>
              <a:sym typeface="Arial"/>
            </a:endParaRPr>
          </a:p>
          <a:p>
            <a:pPr indent="0" lvl="0" marL="0" rtl="0" algn="l">
              <a:spcBef>
                <a:spcPts val="1200"/>
              </a:spcBef>
              <a:spcAft>
                <a:spcPts val="0"/>
              </a:spcAft>
              <a:buNone/>
            </a:pPr>
            <a:r>
              <a:rPr b="1" lang="en" sz="1200">
                <a:latin typeface="Arial"/>
                <a:ea typeface="Arial"/>
                <a:cs typeface="Arial"/>
                <a:sym typeface="Arial"/>
              </a:rPr>
              <a:t>Data Handling:</a:t>
            </a:r>
            <a:endParaRPr b="1" sz="1200">
              <a:latin typeface="Arial"/>
              <a:ea typeface="Arial"/>
              <a:cs typeface="Arial"/>
              <a:sym typeface="Arial"/>
            </a:endParaRPr>
          </a:p>
          <a:p>
            <a:pPr indent="-287655" lvl="0" marL="457200" rtl="0" algn="l">
              <a:spcBef>
                <a:spcPts val="1200"/>
              </a:spcBef>
              <a:spcAft>
                <a:spcPts val="0"/>
              </a:spcAft>
              <a:buClr>
                <a:schemeClr val="lt1"/>
              </a:buClr>
              <a:buSzPct val="100000"/>
              <a:buFont typeface="Arial"/>
              <a:buChar char="●"/>
            </a:pPr>
            <a:r>
              <a:rPr b="1" lang="en" sz="1200">
                <a:latin typeface="Arial"/>
                <a:ea typeface="Arial"/>
                <a:cs typeface="Arial"/>
                <a:sym typeface="Arial"/>
              </a:rPr>
              <a:t>x86 (32-bit):</a:t>
            </a:r>
            <a:r>
              <a:rPr lang="en" sz="1200">
                <a:latin typeface="Arial"/>
                <a:ea typeface="Arial"/>
                <a:cs typeface="Arial"/>
                <a:sym typeface="Arial"/>
              </a:rPr>
              <a:t> This architecture can process 32 bits of data at a time. It translates to limitations in:</a:t>
            </a:r>
            <a:endParaRPr sz="1200">
              <a:latin typeface="Arial"/>
              <a:ea typeface="Arial"/>
              <a:cs typeface="Arial"/>
              <a:sym typeface="Arial"/>
            </a:endParaRPr>
          </a:p>
          <a:p>
            <a:pPr indent="-287655" lvl="1" marL="914400" rtl="0" algn="l">
              <a:spcBef>
                <a:spcPts val="0"/>
              </a:spcBef>
              <a:spcAft>
                <a:spcPts val="0"/>
              </a:spcAft>
              <a:buClr>
                <a:schemeClr val="lt1"/>
              </a:buClr>
              <a:buSzPct val="100000"/>
              <a:buFont typeface="Arial"/>
              <a:buChar char="○"/>
            </a:pPr>
            <a:r>
              <a:rPr b="1" lang="en" sz="1200">
                <a:latin typeface="Arial"/>
                <a:ea typeface="Arial"/>
                <a:cs typeface="Arial"/>
                <a:sym typeface="Arial"/>
              </a:rPr>
              <a:t>Memory Addressing:</a:t>
            </a:r>
            <a:r>
              <a:rPr lang="en" sz="1200">
                <a:latin typeface="Arial"/>
                <a:ea typeface="Arial"/>
                <a:cs typeface="Arial"/>
                <a:sym typeface="Arial"/>
              </a:rPr>
              <a:t> It can directly address up to 4 GB of RAM (with limitations, usable memory might be around 3.2 GB).</a:t>
            </a:r>
            <a:endParaRPr sz="1200">
              <a:latin typeface="Arial"/>
              <a:ea typeface="Arial"/>
              <a:cs typeface="Arial"/>
              <a:sym typeface="Arial"/>
            </a:endParaRPr>
          </a:p>
          <a:p>
            <a:pPr indent="-287655" lvl="1" marL="914400" rtl="0" algn="l">
              <a:spcBef>
                <a:spcPts val="0"/>
              </a:spcBef>
              <a:spcAft>
                <a:spcPts val="0"/>
              </a:spcAft>
              <a:buClr>
                <a:schemeClr val="lt1"/>
              </a:buClr>
              <a:buSzPct val="100000"/>
              <a:buFont typeface="Arial"/>
              <a:buChar char="○"/>
            </a:pPr>
            <a:r>
              <a:rPr b="1" lang="en" sz="1200">
                <a:latin typeface="Arial"/>
                <a:ea typeface="Arial"/>
                <a:cs typeface="Arial"/>
                <a:sym typeface="Arial"/>
              </a:rPr>
              <a:t>Data Handling:</a:t>
            </a:r>
            <a:r>
              <a:rPr lang="en" sz="1200">
                <a:latin typeface="Arial"/>
                <a:ea typeface="Arial"/>
                <a:cs typeface="Arial"/>
                <a:sym typeface="Arial"/>
              </a:rPr>
              <a:t> Calculations and operations are limited to 32 bits of data, impacting performance for large datasets.</a:t>
            </a:r>
            <a:endParaRPr sz="1200">
              <a:latin typeface="Arial"/>
              <a:ea typeface="Arial"/>
              <a:cs typeface="Arial"/>
              <a:sym typeface="Arial"/>
            </a:endParaRPr>
          </a:p>
          <a:p>
            <a:pPr indent="-287655" lvl="0" marL="457200" rtl="0" algn="l">
              <a:spcBef>
                <a:spcPts val="0"/>
              </a:spcBef>
              <a:spcAft>
                <a:spcPts val="0"/>
              </a:spcAft>
              <a:buClr>
                <a:schemeClr val="lt1"/>
              </a:buClr>
              <a:buSzPct val="100000"/>
              <a:buFont typeface="Arial"/>
              <a:buChar char="●"/>
            </a:pPr>
            <a:r>
              <a:rPr b="1" lang="en" sz="1200">
                <a:latin typeface="Arial"/>
                <a:ea typeface="Arial"/>
                <a:cs typeface="Arial"/>
                <a:sym typeface="Arial"/>
              </a:rPr>
              <a:t>x86_64 (64-bit):</a:t>
            </a:r>
            <a:r>
              <a:rPr lang="en" sz="1200">
                <a:latin typeface="Arial"/>
                <a:ea typeface="Arial"/>
                <a:cs typeface="Arial"/>
                <a:sym typeface="Arial"/>
              </a:rPr>
              <a:t> This architecture boasts 64-bit processing, offering substantial advantages:</a:t>
            </a:r>
            <a:endParaRPr sz="1200">
              <a:latin typeface="Arial"/>
              <a:ea typeface="Arial"/>
              <a:cs typeface="Arial"/>
              <a:sym typeface="Arial"/>
            </a:endParaRPr>
          </a:p>
          <a:p>
            <a:pPr indent="-287655" lvl="1" marL="914400" rtl="0" algn="l">
              <a:spcBef>
                <a:spcPts val="0"/>
              </a:spcBef>
              <a:spcAft>
                <a:spcPts val="0"/>
              </a:spcAft>
              <a:buClr>
                <a:schemeClr val="lt1"/>
              </a:buClr>
              <a:buSzPct val="100000"/>
              <a:buFont typeface="Arial"/>
              <a:buChar char="○"/>
            </a:pPr>
            <a:r>
              <a:rPr b="1" lang="en" sz="1200">
                <a:latin typeface="Arial"/>
                <a:ea typeface="Arial"/>
                <a:cs typeface="Arial"/>
                <a:sym typeface="Arial"/>
              </a:rPr>
              <a:t>Memory Addressing:</a:t>
            </a:r>
            <a:r>
              <a:rPr lang="en" sz="1200">
                <a:latin typeface="Arial"/>
                <a:ea typeface="Arial"/>
                <a:cs typeface="Arial"/>
                <a:sym typeface="Arial"/>
              </a:rPr>
              <a:t> It can theoretically address a much larger memory space, reaching up to 16 Exbibyte (EB) of RAM. In practical terms, the usable memory limit depends on the specific system configuration.</a:t>
            </a:r>
            <a:endParaRPr sz="1200">
              <a:latin typeface="Arial"/>
              <a:ea typeface="Arial"/>
              <a:cs typeface="Arial"/>
              <a:sym typeface="Arial"/>
            </a:endParaRPr>
          </a:p>
          <a:p>
            <a:pPr indent="-287655" lvl="1" marL="914400" rtl="0" algn="l">
              <a:spcBef>
                <a:spcPts val="0"/>
              </a:spcBef>
              <a:spcAft>
                <a:spcPts val="0"/>
              </a:spcAft>
              <a:buClr>
                <a:schemeClr val="lt1"/>
              </a:buClr>
              <a:buSzPct val="100000"/>
              <a:buFont typeface="Arial"/>
              <a:buChar char="○"/>
            </a:pPr>
            <a:r>
              <a:rPr b="1" lang="en" sz="1200">
                <a:latin typeface="Arial"/>
                <a:ea typeface="Arial"/>
                <a:cs typeface="Arial"/>
                <a:sym typeface="Arial"/>
              </a:rPr>
              <a:t>Data Handling:</a:t>
            </a:r>
            <a:r>
              <a:rPr lang="en" sz="1200">
                <a:latin typeface="Arial"/>
                <a:ea typeface="Arial"/>
                <a:cs typeface="Arial"/>
                <a:sym typeface="Arial"/>
              </a:rPr>
              <a:t> It can handle and process 64 bits of data, significantly improving performance for demanding applications that work with large datasets.</a:t>
            </a:r>
            <a:endParaRPr sz="1200">
              <a:latin typeface="Arial"/>
              <a:ea typeface="Arial"/>
              <a:cs typeface="Arial"/>
              <a:sym typeface="Arial"/>
            </a:endParaRPr>
          </a:p>
          <a:p>
            <a:pPr indent="0" lvl="0" marL="0" rtl="0" algn="l">
              <a:spcBef>
                <a:spcPts val="600"/>
              </a:spcBef>
              <a:spcAft>
                <a:spcPts val="0"/>
              </a:spcAft>
              <a:buNone/>
            </a:pPr>
            <a:r>
              <a:rPr b="1" lang="en" sz="1200">
                <a:highlight>
                  <a:srgbClr val="1F1F1F"/>
                </a:highlight>
                <a:latin typeface="Arial"/>
                <a:ea typeface="Arial"/>
                <a:cs typeface="Arial"/>
                <a:sym typeface="Arial"/>
              </a:rPr>
              <a:t>Design Principle:</a:t>
            </a:r>
            <a:endParaRPr b="1" sz="1200">
              <a:highlight>
                <a:srgbClr val="1F1F1F"/>
              </a:highlight>
              <a:latin typeface="Arial"/>
              <a:ea typeface="Arial"/>
              <a:cs typeface="Arial"/>
              <a:sym typeface="Arial"/>
            </a:endParaRPr>
          </a:p>
          <a:p>
            <a:pPr indent="0" lvl="0" marL="0" rtl="0" algn="l">
              <a:spcBef>
                <a:spcPts val="600"/>
              </a:spcBef>
              <a:spcAft>
                <a:spcPts val="0"/>
              </a:spcAft>
              <a:buNone/>
            </a:pPr>
            <a:r>
              <a:rPr lang="en" sz="1200">
                <a:highlight>
                  <a:srgbClr val="1F1F1F"/>
                </a:highlight>
                <a:latin typeface="Arial"/>
                <a:ea typeface="Arial"/>
                <a:cs typeface="Arial"/>
                <a:sym typeface="Arial"/>
              </a:rPr>
              <a:t>CISC aims for fewer instructions to accomplish complex tasks. A single CISC instruction can perform multiple operations, potentially improving program size and reducing the number of instructions needed.</a:t>
            </a:r>
            <a:endParaRPr b="1" sz="1200">
              <a:highlight>
                <a:srgbClr val="1F1F1F"/>
              </a:highlight>
              <a:latin typeface="Arial"/>
              <a:ea typeface="Arial"/>
              <a:cs typeface="Arial"/>
              <a:sym typeface="Arial"/>
            </a:endParaRPr>
          </a:p>
          <a:p>
            <a:pPr indent="0" lvl="0" marL="0" rtl="0" algn="l">
              <a:spcBef>
                <a:spcPts val="6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ARM arch</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highlight>
                  <a:srgbClr val="1F1F1F"/>
                </a:highlight>
                <a:latin typeface="Arial"/>
                <a:ea typeface="Arial"/>
                <a:cs typeface="Arial"/>
                <a:sym typeface="Arial"/>
              </a:rPr>
              <a:t>ARM Architecture: Powering the Mobile World and Beyond</a:t>
            </a:r>
            <a:endParaRPr b="1" sz="1700">
              <a:highlight>
                <a:srgbClr val="1F1F1F"/>
              </a:highlight>
              <a:latin typeface="Arial"/>
              <a:ea typeface="Arial"/>
              <a:cs typeface="Arial"/>
              <a:sym typeface="Arial"/>
            </a:endParaRPr>
          </a:p>
          <a:p>
            <a:pPr indent="0" lvl="0" marL="0" rtl="0" algn="l">
              <a:spcBef>
                <a:spcPts val="1200"/>
              </a:spcBef>
              <a:spcAft>
                <a:spcPts val="0"/>
              </a:spcAft>
              <a:buNone/>
            </a:pPr>
            <a:r>
              <a:rPr lang="en" sz="1200">
                <a:highlight>
                  <a:srgbClr val="1F1F1F"/>
                </a:highlight>
                <a:latin typeface="Arial"/>
                <a:ea typeface="Arial"/>
                <a:cs typeface="Arial"/>
                <a:sym typeface="Arial"/>
              </a:rPr>
              <a:t>ARM architecture is a family of instruction set architectures (ISAs) for CPUs, specifically designed with a focus on low power consumption and efficiency. Unlike x86, which dominates desktops and servers, ARM is the king of mobile devices like smartphones and tablets.</a:t>
            </a:r>
            <a:endParaRPr sz="1200">
              <a:highlight>
                <a:srgbClr val="1F1F1F"/>
              </a:highlight>
              <a:latin typeface="Arial"/>
              <a:ea typeface="Arial"/>
              <a:cs typeface="Arial"/>
              <a:sym typeface="Arial"/>
            </a:endParaRPr>
          </a:p>
          <a:p>
            <a:pPr indent="0" lvl="0" marL="0" rtl="0" algn="l">
              <a:spcBef>
                <a:spcPts val="1200"/>
              </a:spcBef>
              <a:spcAft>
                <a:spcPts val="0"/>
              </a:spcAft>
              <a:buNone/>
            </a:pPr>
            <a:r>
              <a:rPr b="1" lang="en" sz="1200">
                <a:highlight>
                  <a:srgbClr val="1F1F1F"/>
                </a:highlight>
                <a:latin typeface="Arial"/>
                <a:ea typeface="Arial"/>
                <a:cs typeface="Arial"/>
                <a:sym typeface="Arial"/>
              </a:rPr>
              <a:t>RISC Philosophy:</a:t>
            </a:r>
            <a:endParaRPr b="1" sz="1200">
              <a:highlight>
                <a:srgbClr val="1F1F1F"/>
              </a:highlight>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lang="en" sz="1200">
                <a:highlight>
                  <a:srgbClr val="1F1F1F"/>
                </a:highlight>
                <a:latin typeface="Arial"/>
                <a:ea typeface="Arial"/>
                <a:cs typeface="Arial"/>
                <a:sym typeface="Arial"/>
              </a:rPr>
              <a:t>ARM is based on RISC (Reduced Instruction Set Computing). RISC processors use a smaller set of simpler instructions compared to CISC (Complex Instruction Set Computing) architectures like x86. While a single CISC instruction might handle multiple tasks, RISC breaks it down into several simpler ones.</a:t>
            </a:r>
            <a:endParaRPr sz="1200">
              <a:highlight>
                <a:srgbClr val="1F1F1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Types of Operating system</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highlight>
                  <a:srgbClr val="1F1F1F"/>
                </a:highlight>
                <a:latin typeface="Arial"/>
                <a:ea typeface="Arial"/>
                <a:cs typeface="Arial"/>
                <a:sym typeface="Arial"/>
              </a:rPr>
              <a:t>Operating systems (OS) come in various flavors, each suited for specific needs and devices.</a:t>
            </a:r>
            <a:endParaRPr sz="1200">
              <a:highlight>
                <a:srgbClr val="1F1F1F"/>
              </a:highlight>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b="1" lang="en" sz="1200">
                <a:highlight>
                  <a:srgbClr val="1F1F1F"/>
                </a:highlight>
                <a:latin typeface="Arial"/>
                <a:ea typeface="Arial"/>
                <a:cs typeface="Arial"/>
                <a:sym typeface="Arial"/>
              </a:rPr>
              <a:t>Desktop OS:</a:t>
            </a:r>
            <a:r>
              <a:rPr lang="en" sz="1200">
                <a:highlight>
                  <a:srgbClr val="1F1F1F"/>
                </a:highlight>
                <a:latin typeface="Arial"/>
                <a:ea typeface="Arial"/>
                <a:cs typeface="Arial"/>
                <a:sym typeface="Arial"/>
              </a:rPr>
              <a:t> These operating systems are designed for personal computers and provide a graphical user interface (GUI) for user interaction. Popular examples include Windows, macOS, and Linux distributions like Ubuntu.</a:t>
            </a:r>
            <a:endParaRPr sz="1200">
              <a:highlight>
                <a:srgbClr val="1F1F1F"/>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highlight>
                  <a:srgbClr val="1F1F1F"/>
                </a:highlight>
                <a:latin typeface="Arial"/>
                <a:ea typeface="Arial"/>
                <a:cs typeface="Arial"/>
                <a:sym typeface="Arial"/>
              </a:rPr>
              <a:t>Mobile OS:</a:t>
            </a:r>
            <a:r>
              <a:rPr lang="en" sz="1200">
                <a:highlight>
                  <a:srgbClr val="1F1F1F"/>
                </a:highlight>
                <a:latin typeface="Arial"/>
                <a:ea typeface="Arial"/>
                <a:cs typeface="Arial"/>
                <a:sym typeface="Arial"/>
              </a:rPr>
              <a:t> Optimized for smartphones and tablets, these OSes prioritize touch-based interfaces and efficient battery usage. Common examples include Android and iOS.</a:t>
            </a:r>
            <a:endParaRPr sz="1200">
              <a:highlight>
                <a:srgbClr val="1F1F1F"/>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highlight>
                  <a:srgbClr val="1F1F1F"/>
                </a:highlight>
                <a:latin typeface="Arial"/>
                <a:ea typeface="Arial"/>
                <a:cs typeface="Arial"/>
                <a:sym typeface="Arial"/>
              </a:rPr>
              <a:t>Server OS:</a:t>
            </a:r>
            <a:r>
              <a:rPr lang="en" sz="1200">
                <a:highlight>
                  <a:srgbClr val="1F1F1F"/>
                </a:highlight>
                <a:latin typeface="Arial"/>
                <a:ea typeface="Arial"/>
                <a:cs typeface="Arial"/>
                <a:sym typeface="Arial"/>
              </a:rPr>
              <a:t> Designed for managing servers and providing network services. They prioritize stability, security, and remote management capabilities. Examples include Windows Server and Linux distributions like Red Hat Enterprise Linux.</a:t>
            </a:r>
            <a:endParaRPr sz="1200">
              <a:highlight>
                <a:srgbClr val="1F1F1F"/>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b="1" lang="en" sz="1200">
                <a:highlight>
                  <a:srgbClr val="1F1F1F"/>
                </a:highlight>
                <a:latin typeface="Arial"/>
                <a:ea typeface="Arial"/>
                <a:cs typeface="Arial"/>
                <a:sym typeface="Arial"/>
              </a:rPr>
              <a:t>Embedded OS:</a:t>
            </a:r>
            <a:r>
              <a:rPr lang="en" sz="1200">
                <a:highlight>
                  <a:srgbClr val="1F1F1F"/>
                </a:highlight>
                <a:latin typeface="Arial"/>
                <a:ea typeface="Arial"/>
                <a:cs typeface="Arial"/>
                <a:sym typeface="Arial"/>
              </a:rPr>
              <a:t> Used in devices with limited resources like routers, smart home appliances, and wearables. They are lightweight and often real-time, meaning they respond to events very quickly.</a:t>
            </a:r>
            <a:endParaRPr sz="1200">
              <a:highlight>
                <a:srgbClr val="1F1F1F"/>
              </a:highlight>
              <a:latin typeface="Arial"/>
              <a:ea typeface="Arial"/>
              <a:cs typeface="Arial"/>
              <a:sym typeface="Arial"/>
            </a:endParaRPr>
          </a:p>
          <a:p>
            <a:pPr indent="0" lvl="0" marL="0" rtl="0" algn="l">
              <a:spcBef>
                <a:spcPts val="300"/>
              </a:spcBef>
              <a:spcAft>
                <a:spcPts val="0"/>
              </a:spcAft>
              <a:buNone/>
            </a:pPr>
            <a:r>
              <a:t/>
            </a:r>
            <a:endParaRPr sz="1200">
              <a:highlight>
                <a:srgbClr val="1F1F1F"/>
              </a:highlight>
              <a:latin typeface="Arial"/>
              <a:ea typeface="Arial"/>
              <a:cs typeface="Arial"/>
              <a:sym typeface="Arial"/>
            </a:endParaRPr>
          </a:p>
          <a:p>
            <a:pPr indent="0" lvl="0" marL="0" rtl="0" algn="l">
              <a:spcBef>
                <a:spcPts val="300"/>
              </a:spcBef>
              <a:spcAft>
                <a:spcPts val="300"/>
              </a:spcAft>
              <a:buNone/>
            </a:pPr>
            <a:r>
              <a:rPr lang="en" sz="1200">
                <a:highlight>
                  <a:srgbClr val="1F1F1F"/>
                </a:highlight>
                <a:latin typeface="Arial"/>
                <a:ea typeface="Arial"/>
                <a:cs typeface="Arial"/>
                <a:sym typeface="Arial"/>
              </a:rPr>
              <a:t>For e.g., Windows, Centos, RHEL, Ubuntu, Mint &amp; Android</a:t>
            </a:r>
            <a:endParaRPr sz="1200">
              <a:highlight>
                <a:srgbClr val="1F1F1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Disk Management</a:t>
            </a:r>
            <a:endParaRPr/>
          </a:p>
        </p:txBody>
      </p:sp>
      <p:sp>
        <p:nvSpPr>
          <p:cNvPr id="159" name="Google Shape;159;p17"/>
          <p:cNvSpPr txBox="1"/>
          <p:nvPr>
            <p:ph idx="1" type="body"/>
          </p:nvPr>
        </p:nvSpPr>
        <p:spPr>
          <a:xfrm>
            <a:off x="1297500" y="987375"/>
            <a:ext cx="7038900" cy="3491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200">
                <a:highlight>
                  <a:srgbClr val="1F1F1F"/>
                </a:highlight>
                <a:latin typeface="Arial"/>
                <a:ea typeface="Arial"/>
                <a:cs typeface="Arial"/>
                <a:sym typeface="Arial"/>
              </a:rPr>
              <a:t>Linux disk management encompasses the tools and techniques for handling storage devices like hard drives and solid-state drives (SSDs) on your Linux system. Here's a breakdown of key concepts and commands:</a:t>
            </a:r>
            <a:endParaRPr sz="1200">
              <a:highlight>
                <a:srgbClr val="1F1F1F"/>
              </a:highlight>
              <a:latin typeface="Arial"/>
              <a:ea typeface="Arial"/>
              <a:cs typeface="Arial"/>
              <a:sym typeface="Arial"/>
            </a:endParaRPr>
          </a:p>
          <a:p>
            <a:pPr indent="0" lvl="0" marL="0" rtl="0" algn="l">
              <a:spcBef>
                <a:spcPts val="1200"/>
              </a:spcBef>
              <a:spcAft>
                <a:spcPts val="0"/>
              </a:spcAft>
              <a:buNone/>
            </a:pPr>
            <a:r>
              <a:rPr b="1" lang="en" sz="1200">
                <a:highlight>
                  <a:srgbClr val="1F1F1F"/>
                </a:highlight>
                <a:latin typeface="Arial"/>
                <a:ea typeface="Arial"/>
                <a:cs typeface="Arial"/>
                <a:sym typeface="Arial"/>
              </a:rPr>
              <a:t>Tasks in Linux Disk Management:</a:t>
            </a:r>
            <a:endParaRPr b="1" sz="1200">
              <a:highlight>
                <a:srgbClr val="1F1F1F"/>
              </a:highlight>
              <a:latin typeface="Arial"/>
              <a:ea typeface="Arial"/>
              <a:cs typeface="Arial"/>
              <a:sym typeface="Arial"/>
            </a:endParaRPr>
          </a:p>
          <a:p>
            <a:pPr indent="-281940" lvl="0" marL="457200" rtl="0" algn="l">
              <a:spcBef>
                <a:spcPts val="1200"/>
              </a:spcBef>
              <a:spcAft>
                <a:spcPts val="0"/>
              </a:spcAft>
              <a:buClr>
                <a:schemeClr val="lt1"/>
              </a:buClr>
              <a:buSzPct val="100000"/>
              <a:buFont typeface="Arial"/>
              <a:buChar char="●"/>
            </a:pPr>
            <a:r>
              <a:rPr b="1" lang="en" sz="1200">
                <a:highlight>
                  <a:srgbClr val="1F1F1F"/>
                </a:highlight>
                <a:latin typeface="Arial"/>
                <a:ea typeface="Arial"/>
                <a:cs typeface="Arial"/>
                <a:sym typeface="Arial"/>
              </a:rPr>
              <a:t>Viewing Disks:</a:t>
            </a:r>
            <a:r>
              <a:rPr lang="en" sz="1200">
                <a:highlight>
                  <a:srgbClr val="1F1F1F"/>
                </a:highlight>
                <a:latin typeface="Arial"/>
                <a:ea typeface="Arial"/>
                <a:cs typeface="Arial"/>
                <a:sym typeface="Arial"/>
              </a:rPr>
              <a:t> Identify and list all available storage devices connected to your system.</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Partitioning:</a:t>
            </a:r>
            <a:r>
              <a:rPr lang="en" sz="1200">
                <a:highlight>
                  <a:srgbClr val="1F1F1F"/>
                </a:highlight>
                <a:latin typeface="Arial"/>
                <a:ea typeface="Arial"/>
                <a:cs typeface="Arial"/>
                <a:sym typeface="Arial"/>
              </a:rPr>
              <a:t> Divide a physical disk into logical sections called partitions. Each partition can have its own file system and be formatted to hold data.</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Formatting:</a:t>
            </a:r>
            <a:r>
              <a:rPr lang="en" sz="1200">
                <a:highlight>
                  <a:srgbClr val="1F1F1F"/>
                </a:highlight>
                <a:latin typeface="Arial"/>
                <a:ea typeface="Arial"/>
                <a:cs typeface="Arial"/>
                <a:sym typeface="Arial"/>
              </a:rPr>
              <a:t> Prepare a partition for use by applying a specific file system (e.g., ext4, NTFS). This process erases any existing data.</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Mounting:</a:t>
            </a:r>
            <a:r>
              <a:rPr lang="en" sz="1200">
                <a:highlight>
                  <a:srgbClr val="1F1F1F"/>
                </a:highlight>
                <a:latin typeface="Arial"/>
                <a:ea typeface="Arial"/>
                <a:cs typeface="Arial"/>
                <a:sym typeface="Arial"/>
              </a:rPr>
              <a:t> Make a partition accessible for reading and writing data. A mounted partition appears in your file system hierarchy.</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Unmounting:</a:t>
            </a:r>
            <a:r>
              <a:rPr lang="en" sz="1200">
                <a:highlight>
                  <a:srgbClr val="1F1F1F"/>
                </a:highlight>
                <a:latin typeface="Arial"/>
                <a:ea typeface="Arial"/>
                <a:cs typeface="Arial"/>
                <a:sym typeface="Arial"/>
              </a:rPr>
              <a:t> Detach a mounted partition, making it unavailable for data access.</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Labeling:</a:t>
            </a:r>
            <a:r>
              <a:rPr lang="en" sz="1200">
                <a:highlight>
                  <a:srgbClr val="1F1F1F"/>
                </a:highlight>
                <a:latin typeface="Arial"/>
                <a:ea typeface="Arial"/>
                <a:cs typeface="Arial"/>
                <a:sym typeface="Arial"/>
              </a:rPr>
              <a:t> Assign a user-friendly name to a partition for easier identification.</a:t>
            </a:r>
            <a:endParaRPr sz="1200">
              <a:highlight>
                <a:srgbClr val="1F1F1F"/>
              </a:highlight>
              <a:latin typeface="Arial"/>
              <a:ea typeface="Arial"/>
              <a:cs typeface="Arial"/>
              <a:sym typeface="Arial"/>
            </a:endParaRPr>
          </a:p>
          <a:p>
            <a:pPr indent="0" lvl="0" marL="0" rtl="0" algn="l">
              <a:spcBef>
                <a:spcPts val="1200"/>
              </a:spcBef>
              <a:spcAft>
                <a:spcPts val="0"/>
              </a:spcAft>
              <a:buNone/>
            </a:pPr>
            <a:r>
              <a:rPr b="1" lang="en" sz="1200">
                <a:highlight>
                  <a:srgbClr val="1F1F1F"/>
                </a:highlight>
                <a:latin typeface="Arial"/>
                <a:ea typeface="Arial"/>
                <a:cs typeface="Arial"/>
                <a:sym typeface="Arial"/>
              </a:rPr>
              <a:t>Essential Commands:</a:t>
            </a:r>
            <a:endParaRPr b="1" sz="1200">
              <a:highlight>
                <a:srgbClr val="1F1F1F"/>
              </a:highlight>
              <a:latin typeface="Arial"/>
              <a:ea typeface="Arial"/>
              <a:cs typeface="Arial"/>
              <a:sym typeface="Arial"/>
            </a:endParaRPr>
          </a:p>
          <a:p>
            <a:pPr indent="-281940" lvl="0" marL="457200" rtl="0" algn="l">
              <a:spcBef>
                <a:spcPts val="1200"/>
              </a:spcBef>
              <a:spcAft>
                <a:spcPts val="0"/>
              </a:spcAft>
              <a:buClr>
                <a:schemeClr val="lt1"/>
              </a:buClr>
              <a:buSzPct val="100000"/>
              <a:buFont typeface="Arial"/>
              <a:buChar char="●"/>
            </a:pPr>
            <a:r>
              <a:rPr b="1" lang="en" sz="1200">
                <a:highlight>
                  <a:srgbClr val="1F1F1F"/>
                </a:highlight>
                <a:latin typeface="Arial"/>
                <a:ea typeface="Arial"/>
                <a:cs typeface="Arial"/>
                <a:sym typeface="Arial"/>
              </a:rPr>
              <a:t>fdisk:</a:t>
            </a:r>
            <a:r>
              <a:rPr lang="en" sz="1200">
                <a:highlight>
                  <a:srgbClr val="1F1F1F"/>
                </a:highlight>
                <a:latin typeface="Arial"/>
                <a:ea typeface="Arial"/>
                <a:cs typeface="Arial"/>
                <a:sym typeface="Arial"/>
              </a:rPr>
              <a:t> A powerful command-line tool for creating, deleting, resizing, and managing disk partitions. (Use with caution as improper usage can lead to data loss)</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parted:</a:t>
            </a:r>
            <a:r>
              <a:rPr lang="en" sz="1200">
                <a:highlight>
                  <a:srgbClr val="1F1F1F"/>
                </a:highlight>
                <a:latin typeface="Arial"/>
                <a:ea typeface="Arial"/>
                <a:cs typeface="Arial"/>
                <a:sym typeface="Arial"/>
              </a:rPr>
              <a:t> Another command-line tool for partition management, offering a more user-friendly interface compared to fdisk.</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lsblk:</a:t>
            </a:r>
            <a:r>
              <a:rPr lang="en" sz="1200">
                <a:highlight>
                  <a:srgbClr val="1F1F1F"/>
                </a:highlight>
                <a:latin typeface="Arial"/>
                <a:ea typeface="Arial"/>
                <a:cs typeface="Arial"/>
                <a:sym typeface="Arial"/>
              </a:rPr>
              <a:t> Lists all available block devices (disks) and their partitions, providing detailed information.</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df:</a:t>
            </a:r>
            <a:r>
              <a:rPr lang="en" sz="1200">
                <a:highlight>
                  <a:srgbClr val="1F1F1F"/>
                </a:highlight>
                <a:latin typeface="Arial"/>
                <a:ea typeface="Arial"/>
                <a:cs typeface="Arial"/>
                <a:sym typeface="Arial"/>
              </a:rPr>
              <a:t> Shows information about mounted file systems, including disk usage and available space.</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mount:</a:t>
            </a:r>
            <a:r>
              <a:rPr lang="en" sz="1200">
                <a:highlight>
                  <a:srgbClr val="1F1F1F"/>
                </a:highlight>
                <a:latin typeface="Arial"/>
                <a:ea typeface="Arial"/>
                <a:cs typeface="Arial"/>
                <a:sym typeface="Arial"/>
              </a:rPr>
              <a:t> Mounts a file system on a specific mount point (directory).</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umount:</a:t>
            </a:r>
            <a:r>
              <a:rPr lang="en" sz="1200">
                <a:highlight>
                  <a:srgbClr val="1F1F1F"/>
                </a:highlight>
                <a:latin typeface="Arial"/>
                <a:ea typeface="Arial"/>
                <a:cs typeface="Arial"/>
                <a:sym typeface="Arial"/>
              </a:rPr>
              <a:t> Unmounts a mounted file system.</a:t>
            </a:r>
            <a:endParaRPr sz="1200">
              <a:highlight>
                <a:srgbClr val="1F1F1F"/>
              </a:highlight>
              <a:latin typeface="Arial"/>
              <a:ea typeface="Arial"/>
              <a:cs typeface="Arial"/>
              <a:sym typeface="Arial"/>
            </a:endParaRPr>
          </a:p>
          <a:p>
            <a:pPr indent="-281940"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mkfs.ext4 (or mkfs for other file systems):</a:t>
            </a:r>
            <a:r>
              <a:rPr lang="en" sz="1200">
                <a:highlight>
                  <a:srgbClr val="1F1F1F"/>
                </a:highlight>
                <a:latin typeface="Arial"/>
                <a:ea typeface="Arial"/>
                <a:cs typeface="Arial"/>
                <a:sym typeface="Arial"/>
              </a:rPr>
              <a:t> Formats a partition with a specific file system type (e.g., ext4 for Linux).</a:t>
            </a:r>
            <a:endParaRPr sz="1200">
              <a:highlight>
                <a:srgbClr val="1F1F1F"/>
              </a:highlight>
              <a:latin typeface="Arial"/>
              <a:ea typeface="Arial"/>
              <a:cs typeface="Arial"/>
              <a:sym typeface="Arial"/>
            </a:endParaRPr>
          </a:p>
          <a:p>
            <a:pPr indent="0" lvl="0" marL="0" rtl="0" algn="l">
              <a:spcBef>
                <a:spcPts val="3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Filesystem</a:t>
            </a:r>
            <a:endParaRPr/>
          </a:p>
        </p:txBody>
      </p:sp>
      <p:sp>
        <p:nvSpPr>
          <p:cNvPr id="165" name="Google Shape;165;p18"/>
          <p:cNvSpPr txBox="1"/>
          <p:nvPr>
            <p:ph idx="1" type="body"/>
          </p:nvPr>
        </p:nvSpPr>
        <p:spPr>
          <a:xfrm>
            <a:off x="1331800" y="1567550"/>
            <a:ext cx="70044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highlight>
                  <a:srgbClr val="1F1F1F"/>
                </a:highlight>
                <a:latin typeface="Arial"/>
                <a:ea typeface="Arial"/>
                <a:cs typeface="Arial"/>
                <a:sym typeface="Arial"/>
              </a:rPr>
              <a:t>File systems are the backbone of data organization on storage devices like hard drives and solid-state drives (SSDs). They provide a structured way to store, retrieve, and manage files and folders</a:t>
            </a:r>
            <a:endParaRPr sz="1200">
              <a:highlight>
                <a:srgbClr val="1F1F1F"/>
              </a:highlight>
              <a:latin typeface="Arial"/>
              <a:ea typeface="Arial"/>
              <a:cs typeface="Arial"/>
              <a:sym typeface="Arial"/>
            </a:endParaRPr>
          </a:p>
          <a:p>
            <a:pPr indent="0" lvl="0" marL="0" rtl="0" algn="l">
              <a:spcBef>
                <a:spcPts val="1200"/>
              </a:spcBef>
              <a:spcAft>
                <a:spcPts val="0"/>
              </a:spcAft>
              <a:buNone/>
            </a:pPr>
            <a:r>
              <a:rPr lang="en" sz="1200">
                <a:highlight>
                  <a:srgbClr val="1F1F1F"/>
                </a:highlight>
                <a:latin typeface="Arial"/>
                <a:ea typeface="Arial"/>
                <a:cs typeface="Arial"/>
                <a:sym typeface="Arial"/>
              </a:rPr>
              <a:t>For e.g., NTFS, ext3, ext4, JFS, XFS, NFS &amp; FAT32</a:t>
            </a:r>
            <a:endParaRPr sz="1200">
              <a:highlight>
                <a:srgbClr val="1F1F1F"/>
              </a:highlight>
              <a:latin typeface="Arial"/>
              <a:ea typeface="Arial"/>
              <a:cs typeface="Arial"/>
              <a:sym typeface="Arial"/>
            </a:endParaRPr>
          </a:p>
          <a:p>
            <a:pPr indent="0" lvl="0" marL="0" rtl="0" algn="l">
              <a:spcBef>
                <a:spcPts val="1200"/>
              </a:spcBef>
              <a:spcAft>
                <a:spcPts val="0"/>
              </a:spcAft>
              <a:buNone/>
            </a:pPr>
            <a:r>
              <a:t/>
            </a:r>
            <a:endParaRPr sz="1200">
              <a:highlight>
                <a:srgbClr val="1F1F1F"/>
              </a:highlight>
              <a:latin typeface="Arial"/>
              <a:ea typeface="Arial"/>
              <a:cs typeface="Arial"/>
              <a:sym typeface="Arial"/>
            </a:endParaRPr>
          </a:p>
          <a:p>
            <a:pPr indent="0" lvl="0" marL="0" rtl="0" algn="l">
              <a:spcBef>
                <a:spcPts val="1200"/>
              </a:spcBef>
              <a:spcAft>
                <a:spcPts val="1200"/>
              </a:spcAft>
              <a:buNone/>
            </a:pPr>
            <a:r>
              <a:t/>
            </a:r>
            <a:endParaRPr sz="1200">
              <a:solidFill>
                <a:srgbClr val="1F1F1F"/>
              </a:solidFill>
              <a:highlight>
                <a:srgbClr val="FFFFFF"/>
              </a:highlight>
              <a:latin typeface="Arial"/>
              <a:ea typeface="Arial"/>
              <a:cs typeface="Arial"/>
              <a:sym typeface="Arial"/>
            </a:endParaRPr>
          </a:p>
        </p:txBody>
      </p:sp>
      <p:pic>
        <p:nvPicPr>
          <p:cNvPr id="166" name="Google Shape;166;p18"/>
          <p:cNvPicPr preferRelativeResize="0"/>
          <p:nvPr/>
        </p:nvPicPr>
        <p:blipFill>
          <a:blip r:embed="rId3">
            <a:alphaModFix/>
          </a:blip>
          <a:stretch>
            <a:fillRect/>
          </a:stretch>
        </p:blipFill>
        <p:spPr>
          <a:xfrm>
            <a:off x="1400325" y="2693600"/>
            <a:ext cx="6628750" cy="183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Package management</a:t>
            </a:r>
            <a:endParaRPr/>
          </a:p>
        </p:txBody>
      </p:sp>
      <p:sp>
        <p:nvSpPr>
          <p:cNvPr id="172" name="Google Shape;172;p19"/>
          <p:cNvSpPr txBox="1"/>
          <p:nvPr>
            <p:ph idx="1" type="body"/>
          </p:nvPr>
        </p:nvSpPr>
        <p:spPr>
          <a:xfrm>
            <a:off x="1297500" y="1163400"/>
            <a:ext cx="7038900" cy="3315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200">
                <a:highlight>
                  <a:srgbClr val="1F1F1F"/>
                </a:highlight>
                <a:latin typeface="Arial"/>
                <a:ea typeface="Arial"/>
                <a:cs typeface="Arial"/>
                <a:sym typeface="Arial"/>
              </a:rPr>
              <a:t>In the world of Linux, package management is an essential system for installing, removing, updating, and managing software applications. It simplifies the process compared to manually compiling and installing software, ensuring compatibility and security</a:t>
            </a:r>
            <a:endParaRPr sz="1200">
              <a:highlight>
                <a:srgbClr val="1F1F1F"/>
              </a:highlight>
              <a:latin typeface="Arial"/>
              <a:ea typeface="Arial"/>
              <a:cs typeface="Arial"/>
              <a:sym typeface="Arial"/>
            </a:endParaRPr>
          </a:p>
          <a:p>
            <a:pPr indent="0" lvl="0" marL="0" rtl="0" algn="l">
              <a:spcBef>
                <a:spcPts val="1200"/>
              </a:spcBef>
              <a:spcAft>
                <a:spcPts val="0"/>
              </a:spcAft>
              <a:buNone/>
            </a:pPr>
            <a:r>
              <a:rPr b="1" lang="en" sz="1200">
                <a:highlight>
                  <a:srgbClr val="1F1F1F"/>
                </a:highlight>
                <a:latin typeface="Arial"/>
                <a:ea typeface="Arial"/>
                <a:cs typeface="Arial"/>
                <a:sym typeface="Arial"/>
              </a:rPr>
              <a:t>Popular Package Managers:</a:t>
            </a:r>
            <a:endParaRPr b="1" sz="1200">
              <a:highlight>
                <a:srgbClr val="1F1F1F"/>
              </a:highlight>
              <a:latin typeface="Arial"/>
              <a:ea typeface="Arial"/>
              <a:cs typeface="Arial"/>
              <a:sym typeface="Arial"/>
            </a:endParaRPr>
          </a:p>
          <a:p>
            <a:pPr indent="-299085" lvl="0" marL="457200" rtl="0" algn="l">
              <a:spcBef>
                <a:spcPts val="1200"/>
              </a:spcBef>
              <a:spcAft>
                <a:spcPts val="0"/>
              </a:spcAft>
              <a:buClr>
                <a:schemeClr val="lt1"/>
              </a:buClr>
              <a:buSzPct val="100000"/>
              <a:buFont typeface="Arial"/>
              <a:buChar char="●"/>
            </a:pPr>
            <a:r>
              <a:rPr b="1" lang="en" sz="1200">
                <a:highlight>
                  <a:srgbClr val="1F1F1F"/>
                </a:highlight>
                <a:latin typeface="Arial"/>
                <a:ea typeface="Arial"/>
                <a:cs typeface="Arial"/>
                <a:sym typeface="Arial"/>
              </a:rPr>
              <a:t>Debian Package Management System (dpkg):</a:t>
            </a:r>
            <a:r>
              <a:rPr lang="en" sz="1200">
                <a:highlight>
                  <a:srgbClr val="1F1F1F"/>
                </a:highlight>
                <a:latin typeface="Arial"/>
                <a:ea typeface="Arial"/>
                <a:cs typeface="Arial"/>
                <a:sym typeface="Arial"/>
              </a:rPr>
              <a:t> The foundation for Debian-based distributions like Ubuntu and Mint. It's a low-level tool used for package installation and removal.</a:t>
            </a:r>
            <a:endParaRPr sz="1200">
              <a:highlight>
                <a:srgbClr val="1F1F1F"/>
              </a:highlight>
              <a:latin typeface="Arial"/>
              <a:ea typeface="Arial"/>
              <a:cs typeface="Arial"/>
              <a:sym typeface="Arial"/>
            </a:endParaRPr>
          </a:p>
          <a:p>
            <a:pPr indent="-299085"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Advanced Package Tool (apt):</a:t>
            </a:r>
            <a:r>
              <a:rPr lang="en" sz="1200">
                <a:highlight>
                  <a:srgbClr val="1F1F1F"/>
                </a:highlight>
                <a:latin typeface="Arial"/>
                <a:ea typeface="Arial"/>
                <a:cs typeface="Arial"/>
                <a:sym typeface="Arial"/>
              </a:rPr>
              <a:t> Builds upon dpkg, offering a user-friendly interface for searching, installing, updating, and removing packages. It comes in two variants:</a:t>
            </a:r>
            <a:endParaRPr sz="1200">
              <a:highlight>
                <a:srgbClr val="1F1F1F"/>
              </a:highlight>
              <a:latin typeface="Arial"/>
              <a:ea typeface="Arial"/>
              <a:cs typeface="Arial"/>
              <a:sym typeface="Arial"/>
            </a:endParaRPr>
          </a:p>
          <a:p>
            <a:pPr indent="-299085" lvl="1" marL="914400" rtl="0" algn="l">
              <a:spcBef>
                <a:spcPts val="0"/>
              </a:spcBef>
              <a:spcAft>
                <a:spcPts val="0"/>
              </a:spcAft>
              <a:buClr>
                <a:schemeClr val="lt1"/>
              </a:buClr>
              <a:buSzPct val="100000"/>
              <a:buFont typeface="Arial"/>
              <a:buChar char="○"/>
            </a:pPr>
            <a:r>
              <a:rPr lang="en" sz="1200">
                <a:highlight>
                  <a:srgbClr val="1F1F1F"/>
                </a:highlight>
                <a:latin typeface="Courier New"/>
                <a:ea typeface="Courier New"/>
                <a:cs typeface="Courier New"/>
                <a:sym typeface="Courier New"/>
              </a:rPr>
              <a:t>apt-get</a:t>
            </a:r>
            <a:r>
              <a:rPr lang="en" sz="1200">
                <a:highlight>
                  <a:srgbClr val="1F1F1F"/>
                </a:highlight>
                <a:latin typeface="Arial"/>
                <a:ea typeface="Arial"/>
                <a:cs typeface="Arial"/>
                <a:sym typeface="Arial"/>
              </a:rPr>
              <a:t>: Command-line interface for power users.</a:t>
            </a:r>
            <a:endParaRPr sz="1200">
              <a:highlight>
                <a:srgbClr val="1F1F1F"/>
              </a:highlight>
              <a:latin typeface="Arial"/>
              <a:ea typeface="Arial"/>
              <a:cs typeface="Arial"/>
              <a:sym typeface="Arial"/>
            </a:endParaRPr>
          </a:p>
          <a:p>
            <a:pPr indent="-299085" lvl="1" marL="914400" rtl="0" algn="l">
              <a:spcBef>
                <a:spcPts val="0"/>
              </a:spcBef>
              <a:spcAft>
                <a:spcPts val="0"/>
              </a:spcAft>
              <a:buClr>
                <a:schemeClr val="lt1"/>
              </a:buClr>
              <a:buSzPct val="100000"/>
              <a:buFont typeface="Arial"/>
              <a:buChar char="○"/>
            </a:pPr>
            <a:r>
              <a:rPr lang="en" sz="1200">
                <a:highlight>
                  <a:srgbClr val="1F1F1F"/>
                </a:highlight>
                <a:latin typeface="Courier New"/>
                <a:ea typeface="Courier New"/>
                <a:cs typeface="Courier New"/>
                <a:sym typeface="Courier New"/>
              </a:rPr>
              <a:t>apt</a:t>
            </a:r>
            <a:r>
              <a:rPr lang="en" sz="1200">
                <a:highlight>
                  <a:srgbClr val="1F1F1F"/>
                </a:highlight>
                <a:latin typeface="Arial"/>
                <a:ea typeface="Arial"/>
                <a:cs typeface="Arial"/>
                <a:sym typeface="Arial"/>
              </a:rPr>
              <a:t>: Simpler command-line syntax for easier use.</a:t>
            </a:r>
            <a:endParaRPr sz="1200">
              <a:highlight>
                <a:srgbClr val="1F1F1F"/>
              </a:highlight>
              <a:latin typeface="Arial"/>
              <a:ea typeface="Arial"/>
              <a:cs typeface="Arial"/>
              <a:sym typeface="Arial"/>
            </a:endParaRPr>
          </a:p>
          <a:p>
            <a:pPr indent="-299085"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Yum (Yellowdog Updater, Modified):</a:t>
            </a:r>
            <a:r>
              <a:rPr lang="en" sz="1200">
                <a:highlight>
                  <a:srgbClr val="1F1F1F"/>
                </a:highlight>
                <a:latin typeface="Arial"/>
                <a:ea typeface="Arial"/>
                <a:cs typeface="Arial"/>
                <a:sym typeface="Arial"/>
              </a:rPr>
              <a:t> Primarily used in Red Hat-based distributions like Red Hat Enterprise Linux (RHEL) and Fedora. Similar to apt, it provides package management functionalities.</a:t>
            </a:r>
            <a:endParaRPr sz="1200">
              <a:highlight>
                <a:srgbClr val="1F1F1F"/>
              </a:highlight>
              <a:latin typeface="Arial"/>
              <a:ea typeface="Arial"/>
              <a:cs typeface="Arial"/>
              <a:sym typeface="Arial"/>
            </a:endParaRPr>
          </a:p>
          <a:p>
            <a:pPr indent="-299085"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DNF (Dandified Yum):</a:t>
            </a:r>
            <a:r>
              <a:rPr lang="en" sz="1200">
                <a:highlight>
                  <a:srgbClr val="1F1F1F"/>
                </a:highlight>
                <a:latin typeface="Arial"/>
                <a:ea typeface="Arial"/>
                <a:cs typeface="Arial"/>
                <a:sym typeface="Arial"/>
              </a:rPr>
              <a:t> The newer version of Yum in Fedora, offering improved performance and dependency management.</a:t>
            </a:r>
            <a:endParaRPr sz="1200">
              <a:highlight>
                <a:srgbClr val="1F1F1F"/>
              </a:highlight>
              <a:latin typeface="Arial"/>
              <a:ea typeface="Arial"/>
              <a:cs typeface="Arial"/>
              <a:sym typeface="Arial"/>
            </a:endParaRPr>
          </a:p>
          <a:p>
            <a:pPr indent="-299085" lvl="0" marL="457200" rtl="0" algn="l">
              <a:spcBef>
                <a:spcPts val="0"/>
              </a:spcBef>
              <a:spcAft>
                <a:spcPts val="0"/>
              </a:spcAft>
              <a:buClr>
                <a:schemeClr val="lt1"/>
              </a:buClr>
              <a:buSzPct val="100000"/>
              <a:buFont typeface="Arial"/>
              <a:buChar char="●"/>
            </a:pPr>
            <a:r>
              <a:rPr b="1" lang="en" sz="1200">
                <a:highlight>
                  <a:srgbClr val="1F1F1F"/>
                </a:highlight>
                <a:latin typeface="Arial"/>
                <a:ea typeface="Arial"/>
                <a:cs typeface="Arial"/>
                <a:sym typeface="Arial"/>
              </a:rPr>
              <a:t>Pacman:</a:t>
            </a:r>
            <a:r>
              <a:rPr lang="en" sz="1200">
                <a:highlight>
                  <a:srgbClr val="1F1F1F"/>
                </a:highlight>
                <a:latin typeface="Arial"/>
                <a:ea typeface="Arial"/>
                <a:cs typeface="Arial"/>
                <a:sym typeface="Arial"/>
              </a:rPr>
              <a:t> The package manager for Arch Linux and its derivatives. It utilizes a rolling release model, where users receive a constant stream of updates</a:t>
            </a:r>
            <a:endParaRPr sz="1200">
              <a:highlight>
                <a:srgbClr val="1F1F1F"/>
              </a:highlight>
              <a:latin typeface="Arial"/>
              <a:ea typeface="Arial"/>
              <a:cs typeface="Arial"/>
              <a:sym typeface="Arial"/>
            </a:endParaRPr>
          </a:p>
          <a:p>
            <a:pPr indent="0" lvl="0" marL="0" rtl="0" algn="l">
              <a:spcBef>
                <a:spcPts val="300"/>
              </a:spcBef>
              <a:spcAft>
                <a:spcPts val="1200"/>
              </a:spcAft>
              <a:buNone/>
            </a:pPr>
            <a:r>
              <a:t/>
            </a:r>
            <a:endParaRPr sz="1200">
              <a:solidFill>
                <a:srgbClr val="1F1F1F"/>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User management</a:t>
            </a:r>
            <a:endParaRPr/>
          </a:p>
        </p:txBody>
      </p:sp>
      <p:sp>
        <p:nvSpPr>
          <p:cNvPr id="178" name="Google Shape;178;p20"/>
          <p:cNvSpPr txBox="1"/>
          <p:nvPr>
            <p:ph idx="1" type="body"/>
          </p:nvPr>
        </p:nvSpPr>
        <p:spPr>
          <a:xfrm>
            <a:off x="1297500" y="1094525"/>
            <a:ext cx="7038900" cy="3384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highlight>
                  <a:srgbClr val="1F1F1F"/>
                </a:highlight>
                <a:latin typeface="Arial"/>
                <a:ea typeface="Arial"/>
                <a:cs typeface="Arial"/>
                <a:sym typeface="Arial"/>
              </a:rPr>
              <a:t>Linux user management is a fundamental aspect of system administration that involves creating, managing, and maintaining user accounts on a Linux system. It's critical for enforcing secure access control, resource allocation, and system auditing. Here's a breakdown of key concepts and commands:</a:t>
            </a:r>
            <a:endParaRPr sz="1200">
              <a:highlight>
                <a:srgbClr val="1F1F1F"/>
              </a:highlight>
              <a:latin typeface="Arial"/>
              <a:ea typeface="Arial"/>
              <a:cs typeface="Arial"/>
              <a:sym typeface="Arial"/>
            </a:endParaRPr>
          </a:p>
          <a:p>
            <a:pPr indent="0" lvl="0" marL="0" rtl="0" algn="l">
              <a:spcBef>
                <a:spcPts val="1200"/>
              </a:spcBef>
              <a:spcAft>
                <a:spcPts val="0"/>
              </a:spcAft>
              <a:buNone/>
            </a:pPr>
            <a:r>
              <a:rPr b="1" lang="en" sz="1200">
                <a:highlight>
                  <a:srgbClr val="1F1F1F"/>
                </a:highlight>
                <a:latin typeface="Arial"/>
                <a:ea typeface="Arial"/>
                <a:cs typeface="Arial"/>
                <a:sym typeface="Arial"/>
              </a:rPr>
              <a:t>User Accounts:</a:t>
            </a:r>
            <a:endParaRPr b="1" sz="1200">
              <a:highlight>
                <a:srgbClr val="1F1F1F"/>
              </a:highlight>
              <a:latin typeface="Arial"/>
              <a:ea typeface="Arial"/>
              <a:cs typeface="Arial"/>
              <a:sym typeface="Arial"/>
            </a:endParaRPr>
          </a:p>
          <a:p>
            <a:pPr indent="-304800" lvl="0" marL="457200" rtl="0" algn="l">
              <a:spcBef>
                <a:spcPts val="1200"/>
              </a:spcBef>
              <a:spcAft>
                <a:spcPts val="0"/>
              </a:spcAft>
              <a:buClr>
                <a:schemeClr val="lt1"/>
              </a:buClr>
              <a:buSzPts val="1200"/>
              <a:buFont typeface="Arial"/>
              <a:buChar char="●"/>
            </a:pPr>
            <a:r>
              <a:rPr lang="en" sz="1200">
                <a:highlight>
                  <a:srgbClr val="1F1F1F"/>
                </a:highlight>
                <a:latin typeface="Arial"/>
                <a:ea typeface="Arial"/>
                <a:cs typeface="Arial"/>
                <a:sym typeface="Arial"/>
              </a:rPr>
              <a:t>A user account represents an individual or entity that can interact with the Linux system. Each account has unique properties defining its access and privileges.</a:t>
            </a:r>
            <a:endParaRPr sz="1200">
              <a:highlight>
                <a:srgbClr val="1F1F1F"/>
              </a:highlight>
              <a:latin typeface="Arial"/>
              <a:ea typeface="Arial"/>
              <a:cs typeface="Arial"/>
              <a:sym typeface="Arial"/>
            </a:endParaRPr>
          </a:p>
          <a:p>
            <a:pPr indent="-304800" lvl="0" marL="457200" rtl="0" algn="l">
              <a:spcBef>
                <a:spcPts val="0"/>
              </a:spcBef>
              <a:spcAft>
                <a:spcPts val="0"/>
              </a:spcAft>
              <a:buClr>
                <a:schemeClr val="lt1"/>
              </a:buClr>
              <a:buSzPts val="1200"/>
              <a:buFont typeface="Arial"/>
              <a:buChar char="●"/>
            </a:pPr>
            <a:r>
              <a:rPr lang="en" sz="1200">
                <a:highlight>
                  <a:srgbClr val="1F1F1F"/>
                </a:highlight>
                <a:latin typeface="Arial"/>
                <a:ea typeface="Arial"/>
                <a:cs typeface="Arial"/>
                <a:sym typeface="Arial"/>
              </a:rPr>
              <a:t>These properties include:</a:t>
            </a:r>
            <a:endParaRPr sz="1200">
              <a:highlight>
                <a:srgbClr val="1F1F1F"/>
              </a:highlight>
              <a:latin typeface="Arial"/>
              <a:ea typeface="Arial"/>
              <a:cs typeface="Arial"/>
              <a:sym typeface="Arial"/>
            </a:endParaRPr>
          </a:p>
          <a:p>
            <a:pPr indent="-304800" lvl="1" marL="914400" rtl="0" algn="l">
              <a:spcBef>
                <a:spcPts val="0"/>
              </a:spcBef>
              <a:spcAft>
                <a:spcPts val="0"/>
              </a:spcAft>
              <a:buClr>
                <a:schemeClr val="lt1"/>
              </a:buClr>
              <a:buSzPts val="1200"/>
              <a:buFont typeface="Arial"/>
              <a:buChar char="○"/>
            </a:pPr>
            <a:r>
              <a:rPr b="1" lang="en" sz="1200">
                <a:highlight>
                  <a:srgbClr val="1F1F1F"/>
                </a:highlight>
                <a:latin typeface="Arial"/>
                <a:ea typeface="Arial"/>
                <a:cs typeface="Arial"/>
                <a:sym typeface="Arial"/>
              </a:rPr>
              <a:t>Username:</a:t>
            </a:r>
            <a:r>
              <a:rPr lang="en" sz="1200">
                <a:highlight>
                  <a:srgbClr val="1F1F1F"/>
                </a:highlight>
                <a:latin typeface="Arial"/>
                <a:ea typeface="Arial"/>
                <a:cs typeface="Arial"/>
                <a:sym typeface="Arial"/>
              </a:rPr>
              <a:t> A unique name for identification during login.</a:t>
            </a:r>
            <a:endParaRPr sz="1200">
              <a:highlight>
                <a:srgbClr val="1F1F1F"/>
              </a:highlight>
              <a:latin typeface="Arial"/>
              <a:ea typeface="Arial"/>
              <a:cs typeface="Arial"/>
              <a:sym typeface="Arial"/>
            </a:endParaRPr>
          </a:p>
          <a:p>
            <a:pPr indent="-304800" lvl="1" marL="914400" rtl="0" algn="l">
              <a:spcBef>
                <a:spcPts val="0"/>
              </a:spcBef>
              <a:spcAft>
                <a:spcPts val="0"/>
              </a:spcAft>
              <a:buClr>
                <a:schemeClr val="lt1"/>
              </a:buClr>
              <a:buSzPts val="1200"/>
              <a:buFont typeface="Arial"/>
              <a:buChar char="○"/>
            </a:pPr>
            <a:r>
              <a:rPr b="1" lang="en" sz="1200">
                <a:highlight>
                  <a:srgbClr val="1F1F1F"/>
                </a:highlight>
                <a:latin typeface="Arial"/>
                <a:ea typeface="Arial"/>
                <a:cs typeface="Arial"/>
                <a:sym typeface="Arial"/>
              </a:rPr>
              <a:t>User ID (UID):</a:t>
            </a:r>
            <a:r>
              <a:rPr lang="en" sz="1200">
                <a:highlight>
                  <a:srgbClr val="1F1F1F"/>
                </a:highlight>
                <a:latin typeface="Arial"/>
                <a:ea typeface="Arial"/>
                <a:cs typeface="Arial"/>
                <a:sym typeface="Arial"/>
              </a:rPr>
              <a:t> A unique numerical identifier associated with the username.</a:t>
            </a:r>
            <a:endParaRPr sz="1200">
              <a:highlight>
                <a:srgbClr val="1F1F1F"/>
              </a:highlight>
              <a:latin typeface="Arial"/>
              <a:ea typeface="Arial"/>
              <a:cs typeface="Arial"/>
              <a:sym typeface="Arial"/>
            </a:endParaRPr>
          </a:p>
          <a:p>
            <a:pPr indent="-304800" lvl="1" marL="914400" rtl="0" algn="l">
              <a:spcBef>
                <a:spcPts val="0"/>
              </a:spcBef>
              <a:spcAft>
                <a:spcPts val="0"/>
              </a:spcAft>
              <a:buClr>
                <a:schemeClr val="lt1"/>
              </a:buClr>
              <a:buSzPts val="1200"/>
              <a:buFont typeface="Arial"/>
              <a:buChar char="○"/>
            </a:pPr>
            <a:r>
              <a:rPr b="1" lang="en" sz="1200">
                <a:highlight>
                  <a:srgbClr val="1F1F1F"/>
                </a:highlight>
                <a:latin typeface="Arial"/>
                <a:ea typeface="Arial"/>
                <a:cs typeface="Arial"/>
                <a:sym typeface="Arial"/>
              </a:rPr>
              <a:t>Group ID (GID):</a:t>
            </a:r>
            <a:r>
              <a:rPr lang="en" sz="1200">
                <a:highlight>
                  <a:srgbClr val="1F1F1F"/>
                </a:highlight>
                <a:latin typeface="Arial"/>
                <a:ea typeface="Arial"/>
                <a:cs typeface="Arial"/>
                <a:sym typeface="Arial"/>
              </a:rPr>
              <a:t> A numerical identifier associated with the user's primary group. Groups allow assigning permissions to multiple users collectively.</a:t>
            </a:r>
            <a:endParaRPr sz="1200">
              <a:highlight>
                <a:srgbClr val="1F1F1F"/>
              </a:highlight>
              <a:latin typeface="Arial"/>
              <a:ea typeface="Arial"/>
              <a:cs typeface="Arial"/>
              <a:sym typeface="Arial"/>
            </a:endParaRPr>
          </a:p>
          <a:p>
            <a:pPr indent="-304800" lvl="1" marL="914400" rtl="0" algn="l">
              <a:spcBef>
                <a:spcPts val="0"/>
              </a:spcBef>
              <a:spcAft>
                <a:spcPts val="0"/>
              </a:spcAft>
              <a:buClr>
                <a:schemeClr val="lt1"/>
              </a:buClr>
              <a:buSzPts val="1200"/>
              <a:buFont typeface="Arial"/>
              <a:buChar char="○"/>
            </a:pPr>
            <a:r>
              <a:rPr b="1" lang="en" sz="1200">
                <a:highlight>
                  <a:srgbClr val="1F1F1F"/>
                </a:highlight>
                <a:latin typeface="Arial"/>
                <a:ea typeface="Arial"/>
                <a:cs typeface="Arial"/>
                <a:sym typeface="Arial"/>
              </a:rPr>
              <a:t>Home Directory:</a:t>
            </a:r>
            <a:r>
              <a:rPr lang="en" sz="1200">
                <a:highlight>
                  <a:srgbClr val="1F1F1F"/>
                </a:highlight>
                <a:latin typeface="Arial"/>
                <a:ea typeface="Arial"/>
                <a:cs typeface="Arial"/>
                <a:sym typeface="Arial"/>
              </a:rPr>
              <a:t> The directory where the user's files are stored.</a:t>
            </a:r>
            <a:endParaRPr sz="1200">
              <a:highlight>
                <a:srgbClr val="1F1F1F"/>
              </a:highlight>
              <a:latin typeface="Arial"/>
              <a:ea typeface="Arial"/>
              <a:cs typeface="Arial"/>
              <a:sym typeface="Arial"/>
            </a:endParaRPr>
          </a:p>
          <a:p>
            <a:pPr indent="-304800" lvl="1" marL="914400" rtl="0" algn="l">
              <a:spcBef>
                <a:spcPts val="0"/>
              </a:spcBef>
              <a:spcAft>
                <a:spcPts val="0"/>
              </a:spcAft>
              <a:buClr>
                <a:schemeClr val="lt1"/>
              </a:buClr>
              <a:buSzPts val="1200"/>
              <a:buFont typeface="Arial"/>
              <a:buChar char="○"/>
            </a:pPr>
            <a:r>
              <a:rPr b="1" lang="en" sz="1200">
                <a:highlight>
                  <a:srgbClr val="1F1F1F"/>
                </a:highlight>
                <a:latin typeface="Arial"/>
                <a:ea typeface="Arial"/>
                <a:cs typeface="Arial"/>
                <a:sym typeface="Arial"/>
              </a:rPr>
              <a:t>Default Shell:</a:t>
            </a:r>
            <a:r>
              <a:rPr lang="en" sz="1200">
                <a:highlight>
                  <a:srgbClr val="1F1F1F"/>
                </a:highlight>
                <a:latin typeface="Arial"/>
                <a:ea typeface="Arial"/>
                <a:cs typeface="Arial"/>
                <a:sym typeface="Arial"/>
              </a:rPr>
              <a:t> The program that provides the user interface for interacting with the system (e.g., bash).</a:t>
            </a:r>
            <a:endParaRPr sz="1200">
              <a:highlight>
                <a:srgbClr val="1F1F1F"/>
              </a:highlight>
              <a:latin typeface="Arial"/>
              <a:ea typeface="Arial"/>
              <a:cs typeface="Arial"/>
              <a:sym typeface="Arial"/>
            </a:endParaRPr>
          </a:p>
          <a:p>
            <a:pPr indent="0" lvl="0" marL="0" rtl="0" algn="l">
              <a:spcBef>
                <a:spcPts val="600"/>
              </a:spcBef>
              <a:spcAft>
                <a:spcPts val="1200"/>
              </a:spcAft>
              <a:buNone/>
            </a:pPr>
            <a:r>
              <a:t/>
            </a:r>
            <a:endParaRPr>
              <a:highlight>
                <a:srgbClr val="1F1F1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