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Economica"/>
      <p:regular r:id="rId32"/>
      <p:bold r:id="rId33"/>
      <p:italic r:id="rId34"/>
      <p:boldItalic r:id="rId35"/>
    </p:embeddedFont>
    <p:embeddedFont>
      <p:font typeface="Proxima Nova"/>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conomica-bold.fntdata"/><Relationship Id="rId10" Type="http://schemas.openxmlformats.org/officeDocument/2006/relationships/slide" Target="slides/slide5.xml"/><Relationship Id="rId32" Type="http://schemas.openxmlformats.org/officeDocument/2006/relationships/font" Target="fonts/Economica-regular.fntdata"/><Relationship Id="rId13" Type="http://schemas.openxmlformats.org/officeDocument/2006/relationships/slide" Target="slides/slide8.xml"/><Relationship Id="rId35" Type="http://schemas.openxmlformats.org/officeDocument/2006/relationships/font" Target="fonts/Economica-boldItalic.fntdata"/><Relationship Id="rId12" Type="http://schemas.openxmlformats.org/officeDocument/2006/relationships/slide" Target="slides/slide7.xml"/><Relationship Id="rId34" Type="http://schemas.openxmlformats.org/officeDocument/2006/relationships/font" Target="fonts/Economica-italic.fntdata"/><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90fef2d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0fef2d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90fef2d6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0fef2d6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90fef2d6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90fef2d6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b66dab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b66dab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b66dab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b66dab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5b66dab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b66dab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5b66dab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b66dab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90fef2d6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0fef2d6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90fef2d6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0fef2d6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90fef2d6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90fef2d6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5b66dab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5b66daba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90fef2d6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90fef2d6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90fef2d6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90fef2d6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90fef2d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90fef2d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5c1884e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5c1884e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5c1884e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5c1884e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5c1884e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5c1884e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90fef2d6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90fef2d6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90b3e89b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0b3e89b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90fef2d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90fef2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90fef2d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90fef2d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90fef2d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0fef2d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90fef2d6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90fef2d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90fef2d6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90fef2d6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90fef2d6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90fef2d6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1" Type="http://schemas.openxmlformats.org/officeDocument/2006/relationships/hyperlink" Target="https://ieeexplore.ieee.org/author/37600264800" TargetMode="External"/><Relationship Id="rId10" Type="http://schemas.openxmlformats.org/officeDocument/2006/relationships/hyperlink" Target="https://ieeexplore.ieee.org/xpl/conhome/7786741/proceeding" TargetMode="External"/><Relationship Id="rId13" Type="http://schemas.openxmlformats.org/officeDocument/2006/relationships/hyperlink" Target="https://ieeexplore.ieee.org/author/37086387442" TargetMode="External"/><Relationship Id="rId12" Type="http://schemas.openxmlformats.org/officeDocument/2006/relationships/hyperlink" Target="https://ieeexplore.ieee.org/author/37086387091"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ieeexplore.ieee.org/author/37086147049" TargetMode="External"/><Relationship Id="rId4" Type="http://schemas.openxmlformats.org/officeDocument/2006/relationships/hyperlink" Target="https://ieeexplore.ieee.org/xpl/conhome/7824660/proceeding" TargetMode="External"/><Relationship Id="rId9" Type="http://schemas.openxmlformats.org/officeDocument/2006/relationships/hyperlink" Target="https://ieeexplore.ieee.org/author/37086157713" TargetMode="External"/><Relationship Id="rId15" Type="http://schemas.openxmlformats.org/officeDocument/2006/relationships/hyperlink" Target="https://ieeexplore.ieee.org/author/37085638487" TargetMode="External"/><Relationship Id="rId14" Type="http://schemas.openxmlformats.org/officeDocument/2006/relationships/hyperlink" Target="https://ieeexplore.ieee.org/author/37086386215" TargetMode="External"/><Relationship Id="rId16" Type="http://schemas.openxmlformats.org/officeDocument/2006/relationships/hyperlink" Target="http://iijsr.com/data/uploads/24.pdf" TargetMode="External"/><Relationship Id="rId5" Type="http://schemas.openxmlformats.org/officeDocument/2006/relationships/hyperlink" Target="https://ieeexplore.ieee.org/author/37086150187" TargetMode="External"/><Relationship Id="rId6" Type="http://schemas.openxmlformats.org/officeDocument/2006/relationships/hyperlink" Target="https://ieeexplore.ieee.org/author/37086156118" TargetMode="External"/><Relationship Id="rId7" Type="http://schemas.openxmlformats.org/officeDocument/2006/relationships/hyperlink" Target="https://ieeexplore.ieee.org/author/37085732606" TargetMode="External"/><Relationship Id="rId8" Type="http://schemas.openxmlformats.org/officeDocument/2006/relationships/hyperlink" Target="https://ieeexplore.ieee.org/author/378606010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92530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IoT based   </a:t>
            </a:r>
            <a:endParaRPr/>
          </a:p>
          <a:p>
            <a:pPr indent="0" lvl="0" marL="0" rtl="0" algn="l">
              <a:spcBef>
                <a:spcPts val="0"/>
              </a:spcBef>
              <a:spcAft>
                <a:spcPts val="0"/>
              </a:spcAft>
              <a:buNone/>
            </a:pPr>
            <a:r>
              <a:rPr lang="en"/>
              <a:t> Intravenous Drip </a:t>
            </a:r>
            <a:endParaRPr/>
          </a:p>
          <a:p>
            <a:pPr indent="0" lvl="0" marL="0" rtl="0" algn="l">
              <a:spcBef>
                <a:spcPts val="0"/>
              </a:spcBef>
              <a:spcAft>
                <a:spcPts val="0"/>
              </a:spcAft>
              <a:buNone/>
            </a:pPr>
            <a:r>
              <a:rPr lang="en"/>
              <a:t>      Monitoring </a:t>
            </a:r>
            <a:endParaRPr/>
          </a:p>
          <a:p>
            <a:pPr indent="0" lvl="0" marL="0" rtl="0" algn="l">
              <a:spcBef>
                <a:spcPts val="0"/>
              </a:spcBef>
              <a:spcAft>
                <a:spcPts val="0"/>
              </a:spcAft>
              <a:buNone/>
            </a:pPr>
            <a:r>
              <a:rPr lang="en"/>
              <a:t>         System</a:t>
            </a:r>
            <a:endParaRPr/>
          </a:p>
        </p:txBody>
      </p:sp>
      <p:sp>
        <p:nvSpPr>
          <p:cNvPr id="63" name="Google Shape;63;p13"/>
          <p:cNvSpPr txBox="1"/>
          <p:nvPr>
            <p:ph idx="1" type="subTitle"/>
          </p:nvPr>
        </p:nvSpPr>
        <p:spPr>
          <a:xfrm>
            <a:off x="2850600" y="3359971"/>
            <a:ext cx="3442800" cy="12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6</a:t>
            </a:r>
            <a:r>
              <a:rPr b="1" baseline="30000" lang="en" sz="2200"/>
              <a:t>th</a:t>
            </a:r>
            <a:r>
              <a:rPr b="1" lang="en" sz="2200"/>
              <a:t> Semester Project</a:t>
            </a:r>
            <a:endParaRPr b="1" sz="2200"/>
          </a:p>
          <a:p>
            <a:pPr indent="0" lvl="0" marL="0" rtl="0" algn="l">
              <a:spcBef>
                <a:spcPts val="0"/>
              </a:spcBef>
              <a:spcAft>
                <a:spcPts val="0"/>
              </a:spcAft>
              <a:buNone/>
            </a:pPr>
            <a:r>
              <a:rPr lang="en"/>
              <a:t>Under the guidance of:</a:t>
            </a:r>
            <a:endParaRPr/>
          </a:p>
          <a:p>
            <a:pPr indent="0" lvl="0" marL="0" rtl="0" algn="l">
              <a:spcBef>
                <a:spcPts val="0"/>
              </a:spcBef>
              <a:spcAft>
                <a:spcPts val="0"/>
              </a:spcAft>
              <a:buNone/>
            </a:pPr>
            <a:r>
              <a:rPr b="1" lang="en"/>
              <a:t>Dr. Vijay Kumar Chaurasia</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a:latin typeface="Proxima Nova"/>
                <a:ea typeface="Proxima Nova"/>
                <a:cs typeface="Proxima Nova"/>
                <a:sym typeface="Proxima Nova"/>
              </a:rPr>
              <a:t>Methodology and Implementation</a:t>
            </a:r>
            <a:endParaRPr>
              <a:latin typeface="Proxima Nova"/>
              <a:ea typeface="Proxima Nova"/>
              <a:cs typeface="Proxima Nova"/>
              <a:sym typeface="Proxima Nova"/>
            </a:endParaRPr>
          </a:p>
        </p:txBody>
      </p:sp>
      <p:sp>
        <p:nvSpPr>
          <p:cNvPr id="117" name="Google Shape;117;p22"/>
          <p:cNvSpPr txBox="1"/>
          <p:nvPr>
            <p:ph idx="1" type="body"/>
          </p:nvPr>
        </p:nvSpPr>
        <p:spPr>
          <a:xfrm>
            <a:off x="311700" y="1050700"/>
            <a:ext cx="8520600" cy="4019700"/>
          </a:xfrm>
          <a:prstGeom prst="rect">
            <a:avLst/>
          </a:prstGeom>
        </p:spPr>
        <p:txBody>
          <a:bodyPr anchorCtr="0" anchor="t" bIns="91425" lIns="91425" spcFirstLastPara="1" rIns="91425" wrap="square" tIns="91425">
            <a:noAutofit/>
          </a:bodyPr>
          <a:lstStyle/>
          <a:p>
            <a:pPr indent="0" lvl="0" marL="0" rtl="0" algn="just">
              <a:lnSpc>
                <a:spcPct val="125000"/>
              </a:lnSpc>
              <a:spcBef>
                <a:spcPts val="1000"/>
              </a:spcBef>
              <a:spcAft>
                <a:spcPts val="0"/>
              </a:spcAft>
              <a:buClr>
                <a:schemeClr val="dk1"/>
              </a:buClr>
              <a:buSzPts val="1100"/>
              <a:buFont typeface="Arial"/>
              <a:buNone/>
            </a:pPr>
            <a:r>
              <a:rPr lang="en" sz="1500">
                <a:latin typeface="Proxima Nova"/>
                <a:ea typeface="Proxima Nova"/>
                <a:cs typeface="Proxima Nova"/>
                <a:sym typeface="Proxima Nova"/>
              </a:rPr>
              <a:t>Intravenous system(IV) is a method of injecting medicinal fluids directly into a vein. It is the fastest way to administer medicines as it delivers it directly into the bloodstream.It is used for various functions such as fluid volume replacement, to correct electrolyte imbalances, to deliver medications, and for blood transfusions. </a:t>
            </a:r>
            <a:r>
              <a:rPr lang="en" sz="1500">
                <a:highlight>
                  <a:srgbClr val="FFFFFF"/>
                </a:highlight>
                <a:latin typeface="Proxima Nova"/>
                <a:ea typeface="Proxima Nova"/>
                <a:cs typeface="Proxima Nova"/>
                <a:sym typeface="Proxima Nova"/>
              </a:rPr>
              <a:t>Intravenous infusions are commonly referred to as drips.</a:t>
            </a:r>
            <a:endParaRPr sz="1500">
              <a:latin typeface="Proxima Nova"/>
              <a:ea typeface="Proxima Nova"/>
              <a:cs typeface="Proxima Nova"/>
              <a:sym typeface="Proxima Nova"/>
            </a:endParaRPr>
          </a:p>
          <a:p>
            <a:pPr indent="0" lvl="0" marL="0" rtl="0" algn="just">
              <a:lnSpc>
                <a:spcPct val="125000"/>
              </a:lnSpc>
              <a:spcBef>
                <a:spcPts val="1000"/>
              </a:spcBef>
              <a:spcAft>
                <a:spcPts val="0"/>
              </a:spcAft>
              <a:buClr>
                <a:schemeClr val="dk1"/>
              </a:buClr>
              <a:buSzPts val="1100"/>
              <a:buFont typeface="Arial"/>
              <a:buNone/>
            </a:pPr>
            <a:r>
              <a:rPr lang="en" sz="1500">
                <a:latin typeface="Proxima Nova"/>
                <a:ea typeface="Proxima Nova"/>
                <a:cs typeface="Proxima Nova"/>
                <a:sym typeface="Proxima Nova"/>
              </a:rPr>
              <a:t>If the fluid level in the Intravenous system falls below a certain level it can induce reverse blood flow in the system from the person’s veins to the saline solution bottle. The reverse blood flow happens when the pressure in the bottle is less than the pressure in the veins and this forces the blood from the veins to the bottle.</a:t>
            </a:r>
            <a:endParaRPr sz="1500">
              <a:latin typeface="Proxima Nova"/>
              <a:ea typeface="Proxima Nova"/>
              <a:cs typeface="Proxima Nova"/>
              <a:sym typeface="Proxima Nova"/>
            </a:endParaRPr>
          </a:p>
          <a:p>
            <a:pPr indent="0" lvl="0" marL="0" rtl="0" algn="just">
              <a:lnSpc>
                <a:spcPct val="125000"/>
              </a:lnSpc>
              <a:spcBef>
                <a:spcPts val="1000"/>
              </a:spcBef>
              <a:spcAft>
                <a:spcPts val="0"/>
              </a:spcAft>
              <a:buClr>
                <a:schemeClr val="dk1"/>
              </a:buClr>
              <a:buSzPts val="1100"/>
              <a:buFont typeface="Arial"/>
              <a:buNone/>
            </a:pPr>
            <a:r>
              <a:rPr lang="en" sz="1500">
                <a:latin typeface="Proxima Nova"/>
                <a:ea typeface="Proxima Nova"/>
                <a:cs typeface="Proxima Nova"/>
                <a:sym typeface="Proxima Nova"/>
              </a:rPr>
              <a:t>It should be noted that the whole project comprised of two sections : Hardware and Software. Due to COVID-19 pandemic and complete lockdown, we were unable to work upon the Hardware Section, but have presented a detailed description of the structure and workings of the Hardware components.</a:t>
            </a:r>
            <a:endParaRPr sz="15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1413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None/>
            </a:pPr>
            <a:r>
              <a:rPr lang="en" sz="3000">
                <a:latin typeface="Proxima Nova"/>
                <a:ea typeface="Proxima Nova"/>
                <a:cs typeface="Proxima Nova"/>
                <a:sym typeface="Proxima Nova"/>
              </a:rPr>
              <a:t>4.1 Overview of the Model</a:t>
            </a:r>
            <a:endParaRPr sz="3000">
              <a:latin typeface="Proxima Nova"/>
              <a:ea typeface="Proxima Nova"/>
              <a:cs typeface="Proxima Nova"/>
              <a:sym typeface="Proxima Nova"/>
            </a:endParaRPr>
          </a:p>
        </p:txBody>
      </p:sp>
      <p:pic>
        <p:nvPicPr>
          <p:cNvPr id="123" name="Google Shape;123;p23"/>
          <p:cNvPicPr preferRelativeResize="0"/>
          <p:nvPr/>
        </p:nvPicPr>
        <p:blipFill>
          <a:blip r:embed="rId3">
            <a:alphaModFix/>
          </a:blip>
          <a:stretch>
            <a:fillRect/>
          </a:stretch>
        </p:blipFill>
        <p:spPr>
          <a:xfrm>
            <a:off x="1600200" y="1038750"/>
            <a:ext cx="5943600" cy="377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rPr lang="en" sz="3000">
                <a:latin typeface="Proxima Nova"/>
                <a:ea typeface="Proxima Nova"/>
                <a:cs typeface="Proxima Nova"/>
                <a:sym typeface="Proxima Nova"/>
              </a:rPr>
              <a:t>4.2 Measurement of Fluid Level</a:t>
            </a:r>
            <a:endParaRPr>
              <a:latin typeface="Proxima Nova"/>
              <a:ea typeface="Proxima Nova"/>
              <a:cs typeface="Proxima Nova"/>
              <a:sym typeface="Proxima Nova"/>
            </a:endParaRPr>
          </a:p>
        </p:txBody>
      </p:sp>
      <p:sp>
        <p:nvSpPr>
          <p:cNvPr id="129" name="Google Shape;129;p24"/>
          <p:cNvSpPr txBox="1"/>
          <p:nvPr>
            <p:ph idx="1" type="body"/>
          </p:nvPr>
        </p:nvSpPr>
        <p:spPr>
          <a:xfrm>
            <a:off x="244525" y="1278950"/>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To measure the amount of fluid remaining in the system we use weight sensors such as Load cells which send out proportional electric signals to weight. We also use an IR sensor (Transmitter and Receiver) to measure the amount of fluid present so as to reduce the error margin. We take the reading of the level of fluid and send the values to NodeMCU.</a:t>
            </a:r>
            <a:endParaRPr>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The measurement of the Fluid Level has been proposed to be done using two different methods:</a:t>
            </a:r>
            <a:endParaRPr>
              <a:latin typeface="Proxima Nova"/>
              <a:ea typeface="Proxima Nova"/>
              <a:cs typeface="Proxima Nova"/>
              <a:sym typeface="Proxima Nova"/>
            </a:endParaRPr>
          </a:p>
          <a:p>
            <a:pPr indent="-342900" lvl="0" marL="457200" rtl="0" algn="just">
              <a:lnSpc>
                <a:spcPct val="125000"/>
              </a:lnSpc>
              <a:spcBef>
                <a:spcPts val="0"/>
              </a:spcBef>
              <a:spcAft>
                <a:spcPts val="0"/>
              </a:spcAft>
              <a:buSzPts val="1800"/>
              <a:buFont typeface="Proxima Nova"/>
              <a:buChar char="●"/>
            </a:pPr>
            <a:r>
              <a:rPr lang="en">
                <a:latin typeface="Proxima Nova"/>
                <a:ea typeface="Proxima Nova"/>
                <a:cs typeface="Proxima Nova"/>
                <a:sym typeface="Proxima Nova"/>
              </a:rPr>
              <a:t>Using Load Cells</a:t>
            </a:r>
            <a:endParaRPr>
              <a:latin typeface="Proxima Nova"/>
              <a:ea typeface="Proxima Nova"/>
              <a:cs typeface="Proxima Nova"/>
              <a:sym typeface="Proxima Nova"/>
            </a:endParaRPr>
          </a:p>
          <a:p>
            <a:pPr indent="-342900" lvl="0" marL="457200" rtl="0" algn="just">
              <a:lnSpc>
                <a:spcPct val="125000"/>
              </a:lnSpc>
              <a:spcBef>
                <a:spcPts val="0"/>
              </a:spcBef>
              <a:spcAft>
                <a:spcPts val="0"/>
              </a:spcAft>
              <a:buSzPts val="1800"/>
              <a:buFont typeface="Proxima Nova"/>
              <a:buChar char="●"/>
            </a:pPr>
            <a:r>
              <a:rPr lang="en">
                <a:latin typeface="Proxima Nova"/>
                <a:ea typeface="Proxima Nova"/>
                <a:cs typeface="Proxima Nova"/>
                <a:sym typeface="Proxima Nova"/>
              </a:rPr>
              <a:t>Using IR Sensor</a:t>
            </a:r>
            <a:endParaRPr>
              <a:latin typeface="Proxima Nova"/>
              <a:ea typeface="Proxima Nova"/>
              <a:cs typeface="Proxima Nova"/>
              <a:sym typeface="Proxima Nova"/>
            </a:endParaRPr>
          </a:p>
          <a:p>
            <a:pPr indent="0" lvl="0" marL="0" rtl="0" algn="l">
              <a:spcBef>
                <a:spcPts val="0"/>
              </a:spcBef>
              <a:spcAft>
                <a:spcPts val="16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rPr lang="en" sz="3000">
                <a:latin typeface="Proxima Nova"/>
                <a:ea typeface="Proxima Nova"/>
                <a:cs typeface="Proxima Nova"/>
                <a:sym typeface="Proxima Nova"/>
              </a:rPr>
              <a:t>4.2.1 Measurement of Fluid Level using Load Cell</a:t>
            </a:r>
            <a:endParaRPr>
              <a:latin typeface="Proxima Nova"/>
              <a:ea typeface="Proxima Nova"/>
              <a:cs typeface="Proxima Nova"/>
              <a:sym typeface="Proxima Nova"/>
            </a:endParaRPr>
          </a:p>
        </p:txBody>
      </p:sp>
      <p:sp>
        <p:nvSpPr>
          <p:cNvPr id="135" name="Google Shape;135;p25"/>
          <p:cNvSpPr txBox="1"/>
          <p:nvPr>
            <p:ph idx="1" type="body"/>
          </p:nvPr>
        </p:nvSpPr>
        <p:spPr>
          <a:xfrm>
            <a:off x="244525" y="1278950"/>
            <a:ext cx="8520600" cy="3354000"/>
          </a:xfrm>
          <a:prstGeom prst="rect">
            <a:avLst/>
          </a:prstGeom>
        </p:spPr>
        <p:txBody>
          <a:bodyPr anchorCtr="0" anchor="t" bIns="91425" lIns="91425" spcFirstLastPara="1" rIns="91425" wrap="square" tIns="91425">
            <a:noAutofit/>
          </a:bodyPr>
          <a:lstStyle/>
          <a:p>
            <a:pPr indent="0" lvl="0" marL="0" marR="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For the use of Load Cell, we propose the use of any miniature Load Cell, but having a dependable response, using which we can hang the Drip Bottle. The Load Cell will continuously measure the weight of the bottle and depending upon the fluid that has been used in the drip, if the weight of the drip bottle comes to a threshold, assumed to be 20% here, it send an alert notification for the concerned person to take care of, and if the the weight goes low to, let’s assume 10%, then stops the flow. </a:t>
            </a:r>
            <a:endParaRPr>
              <a:latin typeface="Proxima Nova"/>
              <a:ea typeface="Proxima Nova"/>
              <a:cs typeface="Proxima Nova"/>
              <a:sym typeface="Proxima Nova"/>
            </a:endParaRPr>
          </a:p>
          <a:p>
            <a:pPr indent="0" lvl="0" marL="0" marR="0" rtl="0" algn="just">
              <a:lnSpc>
                <a:spcPct val="125000"/>
              </a:lnSpc>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rPr lang="en" sz="3000">
                <a:latin typeface="Proxima Nova"/>
                <a:ea typeface="Proxima Nova"/>
                <a:cs typeface="Proxima Nova"/>
                <a:sym typeface="Proxima Nova"/>
              </a:rPr>
              <a:t>4.2.1 Measurement of Fluid Level using Load Cell</a:t>
            </a:r>
            <a:endParaRPr>
              <a:latin typeface="Proxima Nova"/>
              <a:ea typeface="Proxima Nova"/>
              <a:cs typeface="Proxima Nova"/>
              <a:sym typeface="Proxima Nova"/>
            </a:endParaRPr>
          </a:p>
        </p:txBody>
      </p:sp>
      <p:pic>
        <p:nvPicPr>
          <p:cNvPr id="141" name="Google Shape;141;p26"/>
          <p:cNvPicPr preferRelativeResize="0"/>
          <p:nvPr/>
        </p:nvPicPr>
        <p:blipFill>
          <a:blip r:embed="rId3">
            <a:alphaModFix/>
          </a:blip>
          <a:stretch>
            <a:fillRect/>
          </a:stretch>
        </p:blipFill>
        <p:spPr>
          <a:xfrm>
            <a:off x="1104341" y="1278950"/>
            <a:ext cx="7227883" cy="335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rPr lang="en" sz="3000">
                <a:latin typeface="Proxima Nova"/>
                <a:ea typeface="Proxima Nova"/>
                <a:cs typeface="Proxima Nova"/>
                <a:sym typeface="Proxima Nova"/>
              </a:rPr>
              <a:t>4.2.2 Measurement of Fluid Level using IR Sensor</a:t>
            </a:r>
            <a:endParaRPr>
              <a:latin typeface="Proxima Nova"/>
              <a:ea typeface="Proxima Nova"/>
              <a:cs typeface="Proxima Nova"/>
              <a:sym typeface="Proxima Nova"/>
            </a:endParaRPr>
          </a:p>
        </p:txBody>
      </p:sp>
      <p:sp>
        <p:nvSpPr>
          <p:cNvPr id="147" name="Google Shape;147;p27"/>
          <p:cNvSpPr txBox="1"/>
          <p:nvPr>
            <p:ph idx="1" type="body"/>
          </p:nvPr>
        </p:nvSpPr>
        <p:spPr>
          <a:xfrm>
            <a:off x="244525" y="1278950"/>
            <a:ext cx="8520600" cy="36201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Since with the use of Load Cell we could only monitor the change of fluid level using weight, using which we can counter Reverse Flow of blood, but to address the problem of stoppage of flow due to clot, we need the flow also to be monitored. We could have addressed the same using Load Cell only but to increase the reliability and reduce the margin of error, we propose the use of IR sensors, precisely SST Liquid Level sensors to continuously monitor the level of fluid and take a note of the rate of flow of the fluid.</a:t>
            </a:r>
            <a:endParaRPr>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With this we also intend to bottle down the possibility of errors as it may be too costly for the patient. The proposed usage of SST sensors and the flowchart of the working are shown in the following slide.</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t/>
            </a:r>
            <a:endParaRPr b="1" sz="3000">
              <a:latin typeface="Proxima Nova"/>
              <a:ea typeface="Proxima Nova"/>
              <a:cs typeface="Proxima Nova"/>
              <a:sym typeface="Proxima Nova"/>
            </a:endParaRPr>
          </a:p>
          <a:p>
            <a:pPr indent="0" lvl="0" marL="0" rtl="0" algn="l">
              <a:lnSpc>
                <a:spcPct val="125000"/>
              </a:lnSpc>
              <a:spcBef>
                <a:spcPts val="1000"/>
              </a:spcBef>
              <a:spcAft>
                <a:spcPts val="0"/>
              </a:spcAft>
              <a:buNone/>
            </a:pPr>
            <a:r>
              <a:rPr lang="en" sz="3000">
                <a:latin typeface="Proxima Nova"/>
                <a:ea typeface="Proxima Nova"/>
                <a:cs typeface="Proxima Nova"/>
                <a:sym typeface="Proxima Nova"/>
              </a:rPr>
              <a:t>4.2.2 Measurement of </a:t>
            </a:r>
            <a:r>
              <a:rPr lang="en" sz="3000">
                <a:latin typeface="Proxima Nova"/>
                <a:ea typeface="Proxima Nova"/>
                <a:cs typeface="Proxima Nova"/>
                <a:sym typeface="Proxima Nova"/>
              </a:rPr>
              <a:t>Fluid Level</a:t>
            </a:r>
            <a:r>
              <a:rPr lang="en" sz="3000">
                <a:latin typeface="Proxima Nova"/>
                <a:ea typeface="Proxima Nova"/>
                <a:cs typeface="Proxima Nova"/>
                <a:sym typeface="Proxima Nova"/>
              </a:rPr>
              <a:t> using IR Sensor</a:t>
            </a:r>
            <a:endParaRPr>
              <a:latin typeface="Proxima Nova"/>
              <a:ea typeface="Proxima Nova"/>
              <a:cs typeface="Proxima Nova"/>
              <a:sym typeface="Proxima Nova"/>
            </a:endParaRPr>
          </a:p>
        </p:txBody>
      </p:sp>
      <p:pic>
        <p:nvPicPr>
          <p:cNvPr id="153" name="Google Shape;153;p28"/>
          <p:cNvPicPr preferRelativeResize="0"/>
          <p:nvPr/>
        </p:nvPicPr>
        <p:blipFill>
          <a:blip r:embed="rId3">
            <a:alphaModFix/>
          </a:blip>
          <a:stretch>
            <a:fillRect/>
          </a:stretch>
        </p:blipFill>
        <p:spPr>
          <a:xfrm>
            <a:off x="689975" y="1214100"/>
            <a:ext cx="7955129" cy="369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3000">
                <a:latin typeface="Proxima Nova"/>
                <a:ea typeface="Proxima Nova"/>
                <a:cs typeface="Proxima Nova"/>
                <a:sym typeface="Proxima Nova"/>
              </a:rPr>
              <a:t>4.3 Controlling the rate of flow of fluid</a:t>
            </a:r>
            <a:endParaRPr sz="3000">
              <a:latin typeface="Proxima Nova"/>
              <a:ea typeface="Proxima Nova"/>
              <a:cs typeface="Proxima Nova"/>
              <a:sym typeface="Proxima Nova"/>
            </a:endParaRPr>
          </a:p>
        </p:txBody>
      </p:sp>
      <p:sp>
        <p:nvSpPr>
          <p:cNvPr id="159" name="Google Shape;159;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Clr>
                <a:schemeClr val="dk1"/>
              </a:buClr>
              <a:buSzPts val="1100"/>
              <a:buFont typeface="Arial"/>
              <a:buNone/>
            </a:pPr>
            <a:r>
              <a:rPr lang="en" sz="1500">
                <a:latin typeface="Proxima Nova"/>
                <a:ea typeface="Proxima Nova"/>
                <a:cs typeface="Proxima Nova"/>
                <a:sym typeface="Proxima Nova"/>
              </a:rPr>
              <a:t>The NodeMCU then checks on whether the values are less than the preset value, if it is then NodeMCU sends a signal to Arduino to stop the flow of fluids.To control the flow rate we propose to use a valve or we may also use the arduino to control two servo motors which then turn the pipe into an U shape and stop the flow of fluid. We use arduino only for the control of the servo motors as NodeMCU cannot provide enough power to control the motors. </a:t>
            </a:r>
            <a:endParaRPr sz="1500">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t/>
            </a:r>
            <a:endParaRPr sz="1500">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rPr lang="en" sz="1500">
                <a:latin typeface="Proxima Nova"/>
                <a:ea typeface="Proxima Nova"/>
                <a:cs typeface="Proxima Nova"/>
                <a:sym typeface="Proxima Nova"/>
              </a:rPr>
              <a:t>The flow rate can also be controlled from the mobile application, if an signal is sent from the mobile application then it is stored in the database and it is forwarded to NodeMCU. NodeMCU then again sends the signal to Arduino to control the flow rate.</a:t>
            </a:r>
            <a:endParaRPr sz="1500">
              <a:latin typeface="Proxima Nova"/>
              <a:ea typeface="Proxima Nova"/>
              <a:cs typeface="Proxima Nova"/>
              <a:sym typeface="Proxima Nova"/>
            </a:endParaRPr>
          </a:p>
          <a:p>
            <a:pPr indent="0" lvl="0" marL="0" rtl="0" algn="just">
              <a:lnSpc>
                <a:spcPct val="125000"/>
              </a:lnSpc>
              <a:spcBef>
                <a:spcPts val="1000"/>
              </a:spcBef>
              <a:spcAft>
                <a:spcPts val="0"/>
              </a:spcAft>
              <a:buClr>
                <a:schemeClr val="dk1"/>
              </a:buClr>
              <a:buSzPts val="1100"/>
              <a:buFont typeface="Arial"/>
              <a:buNone/>
            </a:pPr>
            <a:r>
              <a:t/>
            </a:r>
            <a:endParaRPr sz="15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just">
              <a:lnSpc>
                <a:spcPct val="125000"/>
              </a:lnSpc>
              <a:spcBef>
                <a:spcPts val="0"/>
              </a:spcBef>
              <a:spcAft>
                <a:spcPts val="0"/>
              </a:spcAft>
              <a:buNone/>
            </a:pPr>
            <a:r>
              <a:rPr lang="en" sz="3000">
                <a:latin typeface="Proxima Nova"/>
                <a:ea typeface="Proxima Nova"/>
                <a:cs typeface="Proxima Nova"/>
                <a:sym typeface="Proxima Nova"/>
              </a:rPr>
              <a:t>4.4 Storing the values in the database</a:t>
            </a:r>
            <a:endParaRPr b="1" sz="1500">
              <a:latin typeface="Proxima Nova"/>
              <a:ea typeface="Proxima Nova"/>
              <a:cs typeface="Proxima Nova"/>
              <a:sym typeface="Proxima Nova"/>
            </a:endParaRPr>
          </a:p>
        </p:txBody>
      </p:sp>
      <p:sp>
        <p:nvSpPr>
          <p:cNvPr id="165" name="Google Shape;165;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1000"/>
              </a:spcBef>
              <a:spcAft>
                <a:spcPts val="0"/>
              </a:spcAft>
              <a:buClr>
                <a:schemeClr val="dk1"/>
              </a:buClr>
              <a:buSzPts val="1100"/>
              <a:buFont typeface="Arial"/>
              <a:buNone/>
            </a:pPr>
            <a:r>
              <a:rPr lang="en">
                <a:latin typeface="Proxima Nova"/>
                <a:ea typeface="Proxima Nova"/>
                <a:cs typeface="Proxima Nova"/>
                <a:sym typeface="Proxima Nova"/>
              </a:rPr>
              <a:t>The values which the NodeMCU receives from the sensors is sent to the database where it is stored. If an signal is sent to Arduino to stop the flow, then the Arduino also sends an reply signal to the NodeMCU when the flow is stopped. This piece of information is also sent to the database on whether the flow is stopped or not. </a:t>
            </a:r>
            <a:endParaRPr>
              <a:latin typeface="Proxima Nova"/>
              <a:ea typeface="Proxima Nova"/>
              <a:cs typeface="Proxima Nova"/>
              <a:sym typeface="Proxima Nova"/>
            </a:endParaRPr>
          </a:p>
          <a:p>
            <a:pPr indent="0" lvl="0" marL="0" rtl="0" algn="l">
              <a:spcBef>
                <a:spcPts val="0"/>
              </a:spcBef>
              <a:spcAft>
                <a:spcPts val="16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None/>
            </a:pPr>
            <a:r>
              <a:rPr lang="en" sz="3000">
                <a:latin typeface="Proxima Nova"/>
                <a:ea typeface="Proxima Nova"/>
                <a:cs typeface="Proxima Nova"/>
                <a:sym typeface="Proxima Nova"/>
              </a:rPr>
              <a:t>4.5 Control from the app</a:t>
            </a:r>
            <a:endParaRPr sz="3000">
              <a:latin typeface="Proxima Nova"/>
              <a:ea typeface="Proxima Nova"/>
              <a:cs typeface="Proxima Nova"/>
              <a:sym typeface="Proxima Nova"/>
            </a:endParaRPr>
          </a:p>
        </p:txBody>
      </p:sp>
      <p:sp>
        <p:nvSpPr>
          <p:cNvPr id="171" name="Google Shape;171;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1000"/>
              </a:spcBef>
              <a:spcAft>
                <a:spcPts val="0"/>
              </a:spcAft>
              <a:buClr>
                <a:schemeClr val="dk1"/>
              </a:buClr>
              <a:buSzPts val="1100"/>
              <a:buFont typeface="Arial"/>
              <a:buNone/>
            </a:pPr>
            <a:r>
              <a:rPr lang="en">
                <a:latin typeface="Proxima Nova"/>
                <a:ea typeface="Proxima Nova"/>
                <a:cs typeface="Proxima Nova"/>
                <a:sym typeface="Proxima Nova"/>
              </a:rPr>
              <a:t>A mobile application is created which is connected to the database. The mobile application shows the amount of fluid present in the system and the flow rate and the estimated time to replace the fluid bottle. The app fetches real time updates from the database, so whenever there is an change in the values, it gets updated in the app too. If we wish to stop the flow then the stop option can be selected which sends the signal to the database and it propagates on.</a:t>
            </a:r>
            <a:endParaRPr>
              <a:latin typeface="Proxima Nova"/>
              <a:ea typeface="Proxima Nova"/>
              <a:cs typeface="Proxima Nova"/>
              <a:sym typeface="Proxima Nova"/>
            </a:endParaRPr>
          </a:p>
          <a:p>
            <a:pPr indent="0" lvl="0" marL="0" rtl="0" algn="just">
              <a:lnSpc>
                <a:spcPct val="125000"/>
              </a:lnSpc>
              <a:spcBef>
                <a:spcPts val="1000"/>
              </a:spcBef>
              <a:spcAft>
                <a:spcPts val="0"/>
              </a:spcAft>
              <a:buClr>
                <a:schemeClr val="dk1"/>
              </a:buClr>
              <a:buSzPts val="1100"/>
              <a:buFont typeface="Arial"/>
              <a:buNone/>
            </a:pPr>
            <a:r>
              <a:t/>
            </a:r>
            <a:endParaRPr sz="15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72800" y="328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Prepared By - </a:t>
            </a:r>
            <a:endParaRPr/>
          </a:p>
        </p:txBody>
      </p:sp>
      <p:sp>
        <p:nvSpPr>
          <p:cNvPr id="69" name="Google Shape;69;p14"/>
          <p:cNvSpPr txBox="1"/>
          <p:nvPr>
            <p:ph idx="1" type="body"/>
          </p:nvPr>
        </p:nvSpPr>
        <p:spPr>
          <a:xfrm>
            <a:off x="372800" y="12374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000">
                <a:latin typeface="Proxima Nova"/>
                <a:ea typeface="Proxima Nova"/>
                <a:cs typeface="Proxima Nova"/>
                <a:sym typeface="Proxima Nova"/>
              </a:rPr>
              <a:t>The following are the names and respective enrollment numbers of the students who have worked in collaboration for the completion of the project.</a:t>
            </a:r>
            <a:endParaRPr sz="2000">
              <a:latin typeface="Proxima Nova"/>
              <a:ea typeface="Proxima Nova"/>
              <a:cs typeface="Proxima Nova"/>
              <a:sym typeface="Proxima Nova"/>
            </a:endParaRPr>
          </a:p>
          <a:p>
            <a:pPr indent="-304800" lvl="0" marL="457200" rtl="0" algn="l">
              <a:lnSpc>
                <a:spcPct val="100000"/>
              </a:lnSpc>
              <a:spcBef>
                <a:spcPts val="1000"/>
              </a:spcBef>
              <a:spcAft>
                <a:spcPts val="0"/>
              </a:spcAft>
              <a:buSzPts val="1200"/>
              <a:buFont typeface="Proxima Nova"/>
              <a:buChar char="●"/>
            </a:pPr>
            <a:r>
              <a:rPr lang="en" sz="2000">
                <a:latin typeface="Proxima Nova"/>
                <a:ea typeface="Proxima Nova"/>
                <a:cs typeface="Proxima Nova"/>
                <a:sym typeface="Proxima Nova"/>
              </a:rPr>
              <a:t>Prabhakar Kumar - </a:t>
            </a:r>
            <a:r>
              <a:rPr b="1" lang="en" sz="2000">
                <a:latin typeface="Proxima Nova"/>
                <a:ea typeface="Proxima Nova"/>
                <a:cs typeface="Proxima Nova"/>
                <a:sym typeface="Proxima Nova"/>
              </a:rPr>
              <a:t>IRM2017008</a:t>
            </a:r>
            <a:r>
              <a:rPr lang="en" sz="2000">
                <a:latin typeface="Proxima Nova"/>
                <a:ea typeface="Proxima Nova"/>
                <a:cs typeface="Proxima Nova"/>
                <a:sym typeface="Proxima Nova"/>
              </a:rPr>
              <a:t> </a:t>
            </a:r>
            <a:endParaRPr sz="20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2000">
                <a:latin typeface="Proxima Nova"/>
                <a:ea typeface="Proxima Nova"/>
                <a:cs typeface="Proxima Nova"/>
                <a:sym typeface="Proxima Nova"/>
              </a:rPr>
              <a:t>Vardhan Malik - </a:t>
            </a:r>
            <a:r>
              <a:rPr b="1" lang="en" sz="2000">
                <a:latin typeface="Proxima Nova"/>
                <a:ea typeface="Proxima Nova"/>
                <a:cs typeface="Proxima Nova"/>
                <a:sym typeface="Proxima Nova"/>
              </a:rPr>
              <a:t>IWM2017007</a:t>
            </a:r>
            <a:r>
              <a:rPr lang="en" sz="2000">
                <a:latin typeface="Proxima Nova"/>
                <a:ea typeface="Proxima Nova"/>
                <a:cs typeface="Proxima Nova"/>
                <a:sym typeface="Proxima Nova"/>
              </a:rPr>
              <a:t> </a:t>
            </a:r>
            <a:endParaRPr sz="20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2000">
                <a:latin typeface="Proxima Nova"/>
                <a:ea typeface="Proxima Nova"/>
                <a:cs typeface="Proxima Nova"/>
                <a:sym typeface="Proxima Nova"/>
              </a:rPr>
              <a:t>Kumar Raju Bandi -</a:t>
            </a:r>
            <a:r>
              <a:rPr b="1" lang="en" sz="2000">
                <a:latin typeface="Proxima Nova"/>
                <a:ea typeface="Proxima Nova"/>
                <a:cs typeface="Proxima Nova"/>
                <a:sym typeface="Proxima Nova"/>
              </a:rPr>
              <a:t> IWM2017502 </a:t>
            </a:r>
            <a:endParaRPr b="1" sz="20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2000">
                <a:latin typeface="Proxima Nova"/>
                <a:ea typeface="Proxima Nova"/>
                <a:cs typeface="Proxima Nova"/>
                <a:sym typeface="Proxima Nova"/>
              </a:rPr>
              <a:t>Harsh Gupta - </a:t>
            </a:r>
            <a:r>
              <a:rPr b="1" lang="en" sz="2000">
                <a:latin typeface="Proxima Nova"/>
                <a:ea typeface="Proxima Nova"/>
                <a:cs typeface="Proxima Nova"/>
                <a:sym typeface="Proxima Nova"/>
              </a:rPr>
              <a:t>ISM2017501 </a:t>
            </a:r>
            <a:endParaRPr b="1" sz="20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2000">
                <a:latin typeface="Proxima Nova"/>
                <a:ea typeface="Proxima Nova"/>
                <a:cs typeface="Proxima Nova"/>
                <a:sym typeface="Proxima Nova"/>
              </a:rPr>
              <a:t>Prasanna Venkateshan V S - </a:t>
            </a:r>
            <a:r>
              <a:rPr b="1" lang="en" sz="2000">
                <a:latin typeface="Proxima Nova"/>
                <a:ea typeface="Proxima Nova"/>
                <a:cs typeface="Proxima Nova"/>
                <a:sym typeface="Proxima Nova"/>
              </a:rPr>
              <a:t>IIT2017101 </a:t>
            </a:r>
            <a:endParaRPr b="1" sz="2000">
              <a:latin typeface="Proxima Nova"/>
              <a:ea typeface="Proxima Nova"/>
              <a:cs typeface="Proxima Nova"/>
              <a:sym typeface="Proxima Nova"/>
            </a:endParaRPr>
          </a:p>
          <a:p>
            <a:pPr indent="0" lvl="0" marL="0" rtl="0" algn="l">
              <a:lnSpc>
                <a:spcPct val="125000"/>
              </a:lnSpc>
              <a:spcBef>
                <a:spcPts val="1000"/>
              </a:spcBef>
              <a:spcAft>
                <a:spcPts val="0"/>
              </a:spcAft>
              <a:buClr>
                <a:schemeClr val="dk1"/>
              </a:buClr>
              <a:buSzPts val="1100"/>
              <a:buFont typeface="Arial"/>
              <a:buNone/>
            </a:pPr>
            <a:r>
              <a:t/>
            </a:r>
            <a:endParaRPr sz="1200">
              <a:latin typeface="Proxima Nova"/>
              <a:ea typeface="Proxima Nova"/>
              <a:cs typeface="Proxima Nova"/>
              <a:sym typeface="Proxima Nova"/>
            </a:endParaRPr>
          </a:p>
          <a:p>
            <a:pPr indent="0" lvl="0" marL="0" rtl="0" algn="just">
              <a:lnSpc>
                <a:spcPct val="125000"/>
              </a:lnSpc>
              <a:spcBef>
                <a:spcPts val="1000"/>
              </a:spcBef>
              <a:spcAft>
                <a:spcPts val="0"/>
              </a:spcAft>
              <a:buNone/>
            </a:pPr>
            <a:r>
              <a:t/>
            </a:r>
            <a:endParaRPr sz="20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34277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None/>
            </a:pPr>
            <a:r>
              <a:rPr lang="en" sz="3000">
                <a:latin typeface="Proxima Nova"/>
                <a:ea typeface="Proxima Nova"/>
                <a:cs typeface="Proxima Nova"/>
                <a:sym typeface="Proxima Nova"/>
              </a:rPr>
              <a:t>4.6 Flowchart</a:t>
            </a:r>
            <a:endParaRPr sz="3000">
              <a:latin typeface="Proxima Nova"/>
              <a:ea typeface="Proxima Nova"/>
              <a:cs typeface="Proxima Nova"/>
              <a:sym typeface="Proxima Nova"/>
            </a:endParaRPr>
          </a:p>
        </p:txBody>
      </p:sp>
      <p:pic>
        <p:nvPicPr>
          <p:cNvPr id="177" name="Google Shape;177;p32"/>
          <p:cNvPicPr preferRelativeResize="0"/>
          <p:nvPr/>
        </p:nvPicPr>
        <p:blipFill>
          <a:blip r:embed="rId3">
            <a:alphaModFix/>
          </a:blip>
          <a:stretch>
            <a:fillRect/>
          </a:stretch>
        </p:blipFill>
        <p:spPr>
          <a:xfrm>
            <a:off x="4434975" y="154437"/>
            <a:ext cx="3352800" cy="483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Software Requirements &amp; Tools:</a:t>
            </a:r>
            <a:endParaRPr>
              <a:latin typeface="Proxima Nova"/>
              <a:ea typeface="Proxima Nova"/>
              <a:cs typeface="Proxima Nova"/>
              <a:sym typeface="Proxima Nova"/>
            </a:endParaRPr>
          </a:p>
        </p:txBody>
      </p:sp>
      <p:sp>
        <p:nvSpPr>
          <p:cNvPr id="183" name="Google Shape;183;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just">
              <a:lnSpc>
                <a:spcPct val="125000"/>
              </a:lnSpc>
              <a:spcBef>
                <a:spcPts val="0"/>
              </a:spcBef>
              <a:spcAft>
                <a:spcPts val="0"/>
              </a:spcAft>
              <a:buSzPts val="1500"/>
              <a:buFont typeface="Proxima Nova"/>
              <a:buChar char="●"/>
            </a:pPr>
            <a:r>
              <a:rPr lang="en" sz="1200">
                <a:latin typeface="Proxima Nova"/>
                <a:ea typeface="Proxima Nova"/>
                <a:cs typeface="Proxima Nova"/>
                <a:sym typeface="Proxima Nova"/>
              </a:rPr>
              <a:t>NodeMCU</a:t>
            </a:r>
            <a:endParaRPr sz="1200">
              <a:latin typeface="Proxima Nova"/>
              <a:ea typeface="Proxima Nova"/>
              <a:cs typeface="Proxima Nova"/>
              <a:sym typeface="Proxima Nova"/>
            </a:endParaRPr>
          </a:p>
          <a:p>
            <a:pPr indent="-323850" lvl="0" marL="457200" rtl="0" algn="just">
              <a:lnSpc>
                <a:spcPct val="125000"/>
              </a:lnSpc>
              <a:spcBef>
                <a:spcPts val="0"/>
              </a:spcBef>
              <a:spcAft>
                <a:spcPts val="0"/>
              </a:spcAft>
              <a:buSzPts val="1500"/>
              <a:buFont typeface="Proxima Nova"/>
              <a:buChar char="●"/>
            </a:pPr>
            <a:r>
              <a:rPr lang="en" sz="1200">
                <a:latin typeface="Proxima Nova"/>
                <a:ea typeface="Proxima Nova"/>
                <a:cs typeface="Proxima Nova"/>
                <a:sym typeface="Proxima Nova"/>
              </a:rPr>
              <a:t>Arduino UNO</a:t>
            </a:r>
            <a:endParaRPr sz="1200">
              <a:latin typeface="Proxima Nova"/>
              <a:ea typeface="Proxima Nova"/>
              <a:cs typeface="Proxima Nova"/>
              <a:sym typeface="Proxima Nova"/>
            </a:endParaRPr>
          </a:p>
          <a:p>
            <a:pPr indent="-323850" lvl="0" marL="457200" rtl="0" algn="just">
              <a:lnSpc>
                <a:spcPct val="125000"/>
              </a:lnSpc>
              <a:spcBef>
                <a:spcPts val="0"/>
              </a:spcBef>
              <a:spcAft>
                <a:spcPts val="0"/>
              </a:spcAft>
              <a:buSzPts val="1500"/>
              <a:buFont typeface="Proxima Nova"/>
              <a:buChar char="●"/>
            </a:pPr>
            <a:r>
              <a:rPr lang="en" sz="1200">
                <a:latin typeface="Proxima Nova"/>
                <a:ea typeface="Proxima Nova"/>
                <a:cs typeface="Proxima Nova"/>
                <a:sym typeface="Proxima Nova"/>
              </a:rPr>
              <a:t>Weight Sensor (Load Cell)</a:t>
            </a:r>
            <a:endParaRPr sz="1200">
              <a:latin typeface="Proxima Nova"/>
              <a:ea typeface="Proxima Nova"/>
              <a:cs typeface="Proxima Nova"/>
              <a:sym typeface="Proxima Nova"/>
            </a:endParaRPr>
          </a:p>
          <a:p>
            <a:pPr indent="-323850" lvl="0" marL="457200" rtl="0" algn="just">
              <a:lnSpc>
                <a:spcPct val="125000"/>
              </a:lnSpc>
              <a:spcBef>
                <a:spcPts val="0"/>
              </a:spcBef>
              <a:spcAft>
                <a:spcPts val="0"/>
              </a:spcAft>
              <a:buSzPts val="1500"/>
              <a:buFont typeface="Proxima Nova"/>
              <a:buChar char="●"/>
            </a:pPr>
            <a:r>
              <a:rPr lang="en" sz="1200">
                <a:latin typeface="Proxima Nova"/>
                <a:ea typeface="Proxima Nova"/>
                <a:cs typeface="Proxima Nova"/>
                <a:sym typeface="Proxima Nova"/>
              </a:rPr>
              <a:t>IR Sensor</a:t>
            </a:r>
            <a:endParaRPr sz="1200">
              <a:latin typeface="Proxima Nova"/>
              <a:ea typeface="Proxima Nova"/>
              <a:cs typeface="Proxima Nova"/>
              <a:sym typeface="Proxima Nova"/>
            </a:endParaRPr>
          </a:p>
          <a:p>
            <a:pPr indent="-323850" lvl="0" marL="457200" rtl="0" algn="just">
              <a:lnSpc>
                <a:spcPct val="125000"/>
              </a:lnSpc>
              <a:spcBef>
                <a:spcPts val="0"/>
              </a:spcBef>
              <a:spcAft>
                <a:spcPts val="0"/>
              </a:spcAft>
              <a:buSzPts val="1500"/>
              <a:buFont typeface="Proxima Nova"/>
              <a:buChar char="●"/>
            </a:pPr>
            <a:r>
              <a:rPr lang="en" sz="1200">
                <a:latin typeface="Proxima Nova"/>
                <a:ea typeface="Proxima Nova"/>
                <a:cs typeface="Proxima Nova"/>
                <a:sym typeface="Proxima Nova"/>
              </a:rPr>
              <a:t>Servo motor</a:t>
            </a:r>
            <a:endParaRPr sz="1200">
              <a:latin typeface="Proxima Nova"/>
              <a:ea typeface="Proxima Nova"/>
              <a:cs typeface="Proxima Nova"/>
              <a:sym typeface="Proxima Nova"/>
            </a:endParaRPr>
          </a:p>
          <a:p>
            <a:pPr indent="-323850" lvl="0" marL="457200" rtl="0" algn="just">
              <a:lnSpc>
                <a:spcPct val="125000"/>
              </a:lnSpc>
              <a:spcBef>
                <a:spcPts val="0"/>
              </a:spcBef>
              <a:spcAft>
                <a:spcPts val="0"/>
              </a:spcAft>
              <a:buSzPts val="1500"/>
              <a:buFont typeface="Proxima Nova"/>
              <a:buChar char="●"/>
            </a:pPr>
            <a:r>
              <a:rPr lang="en" sz="1200">
                <a:latin typeface="Proxima Nova"/>
                <a:ea typeface="Proxima Nova"/>
                <a:cs typeface="Proxima Nova"/>
                <a:sym typeface="Proxima Nova"/>
              </a:rPr>
              <a:t>Firebase Realtime Database</a:t>
            </a:r>
            <a:endParaRPr sz="150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Final Deliverables</a:t>
            </a:r>
            <a:endParaRPr>
              <a:latin typeface="Proxima Nova"/>
              <a:ea typeface="Proxima Nova"/>
              <a:cs typeface="Proxima Nova"/>
              <a:sym typeface="Proxima Nova"/>
            </a:endParaRPr>
          </a:p>
        </p:txBody>
      </p:sp>
      <p:sp>
        <p:nvSpPr>
          <p:cNvPr id="189" name="Google Shape;189;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04800" lvl="0" marL="457200" rtl="0" algn="l">
              <a:lnSpc>
                <a:spcPct val="125000"/>
              </a:lnSpc>
              <a:spcBef>
                <a:spcPts val="1000"/>
              </a:spcBef>
              <a:spcAft>
                <a:spcPts val="0"/>
              </a:spcAft>
              <a:buSzPts val="1200"/>
              <a:buFont typeface="Proxima Nova"/>
              <a:buChar char="●"/>
            </a:pPr>
            <a:r>
              <a:rPr lang="en" sz="1200">
                <a:latin typeface="Proxima Nova"/>
                <a:ea typeface="Proxima Nova"/>
                <a:cs typeface="Proxima Nova"/>
                <a:sym typeface="Proxima Nova"/>
              </a:rPr>
              <a:t>An Android App, which will show the status of each node deployed.</a:t>
            </a:r>
            <a:endParaRPr sz="1200">
              <a:latin typeface="Proxima Nova"/>
              <a:ea typeface="Proxima Nova"/>
              <a:cs typeface="Proxima Nova"/>
              <a:sym typeface="Proxima Nova"/>
            </a:endParaRPr>
          </a:p>
          <a:p>
            <a:pPr indent="-304800" lvl="0" marL="457200" rtl="0" algn="l">
              <a:lnSpc>
                <a:spcPct val="125000"/>
              </a:lnSpc>
              <a:spcBef>
                <a:spcPts val="0"/>
              </a:spcBef>
              <a:spcAft>
                <a:spcPts val="0"/>
              </a:spcAft>
              <a:buSzPts val="1200"/>
              <a:buFont typeface="Proxima Nova"/>
              <a:buChar char="●"/>
            </a:pPr>
            <a:r>
              <a:rPr lang="en" sz="1200">
                <a:latin typeface="Proxima Nova"/>
                <a:ea typeface="Proxima Nova"/>
                <a:cs typeface="Proxima Nova"/>
                <a:sym typeface="Proxima Nova"/>
              </a:rPr>
              <a:t>A web app, which will show the detailed view of each node of the system.</a:t>
            </a:r>
            <a:endParaRPr sz="1200">
              <a:latin typeface="Proxima Nova"/>
              <a:ea typeface="Proxima Nova"/>
              <a:cs typeface="Proxima Nova"/>
              <a:sym typeface="Proxima Nova"/>
            </a:endParaRPr>
          </a:p>
          <a:p>
            <a:pPr indent="-304800" lvl="0" marL="457200" rtl="0" algn="l">
              <a:lnSpc>
                <a:spcPct val="125000"/>
              </a:lnSpc>
              <a:spcBef>
                <a:spcPts val="0"/>
              </a:spcBef>
              <a:spcAft>
                <a:spcPts val="0"/>
              </a:spcAft>
              <a:buSzPts val="1200"/>
              <a:buFont typeface="Proxima Nova"/>
              <a:buChar char="●"/>
            </a:pPr>
            <a:r>
              <a:rPr lang="en" sz="1200">
                <a:latin typeface="Proxima Nova"/>
                <a:ea typeface="Proxima Nova"/>
                <a:cs typeface="Proxima Nova"/>
                <a:sym typeface="Proxima Nova"/>
              </a:rPr>
              <a:t>Working Hardware prototype with a drip bottle. </a:t>
            </a:r>
            <a:endParaRPr sz="1200">
              <a:latin typeface="Proxima Nova"/>
              <a:ea typeface="Proxima Nova"/>
              <a:cs typeface="Proxima Nova"/>
              <a:sym typeface="Proxima Nova"/>
            </a:endParaRPr>
          </a:p>
          <a:p>
            <a:pPr indent="-228600" lvl="0" marL="457200" rtl="0" algn="just">
              <a:spcBef>
                <a:spcPts val="0"/>
              </a:spcBef>
              <a:spcAft>
                <a:spcPts val="0"/>
              </a:spcAft>
              <a:buSzPts val="1500"/>
              <a:buFont typeface="Proxima Nova"/>
              <a:buNone/>
            </a:pPr>
            <a:r>
              <a:t/>
            </a:r>
            <a:endParaRPr sz="1500">
              <a:latin typeface="Proxima Nova"/>
              <a:ea typeface="Proxima Nova"/>
              <a:cs typeface="Proxima Nova"/>
              <a:sym typeface="Proxima Nova"/>
            </a:endParaRPr>
          </a:p>
          <a:p>
            <a:pPr indent="0" lvl="0" marL="457200" rtl="0" algn="just">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5" name="Google Shape;195;p35"/>
          <p:cNvSpPr txBox="1"/>
          <p:nvPr>
            <p:ph idx="1" type="body"/>
          </p:nvPr>
        </p:nvSpPr>
        <p:spPr>
          <a:xfrm>
            <a:off x="311700" y="1032500"/>
            <a:ext cx="8520600" cy="3354000"/>
          </a:xfrm>
          <a:prstGeom prst="rect">
            <a:avLst/>
          </a:prstGeom>
        </p:spPr>
        <p:txBody>
          <a:bodyPr anchorCtr="0" anchor="t" bIns="91425" lIns="91425" spcFirstLastPara="1" rIns="91425" wrap="square" tIns="91425">
            <a:noAutofit/>
          </a:bodyPr>
          <a:lstStyle/>
          <a:p>
            <a:pPr indent="0" lvl="0" marL="457200" rtl="0" algn="just">
              <a:lnSpc>
                <a:spcPct val="125000"/>
              </a:lnSpc>
              <a:spcBef>
                <a:spcPts val="1000"/>
              </a:spcBef>
              <a:spcAft>
                <a:spcPts val="0"/>
              </a:spcAft>
              <a:buNone/>
            </a:pPr>
            <a:r>
              <a:rPr lang="en" sz="1200">
                <a:latin typeface="Proxima Nova"/>
                <a:ea typeface="Proxima Nova"/>
                <a:cs typeface="Proxima Nova"/>
                <a:sym typeface="Proxima Nova"/>
              </a:rPr>
              <a:t>The below image shows the User Interface of the “Hospital Drip Management” website. It’s a dashboard which displays all the beds available in the particular hospital and their current status (vacant/occupied).Each bed has two more attributes namely  “Patient Profile” and “Manage Bed”. Due to Firebase, the updates are done in real-time which is very crucial for healthcare software systems.  </a:t>
            </a:r>
            <a:endParaRPr sz="1200">
              <a:latin typeface="Proxima Nova"/>
              <a:ea typeface="Proxima Nova"/>
              <a:cs typeface="Proxima Nova"/>
              <a:sym typeface="Proxima Nova"/>
            </a:endParaRPr>
          </a:p>
          <a:p>
            <a:pPr indent="0" lvl="0" marL="457200" rtl="0" algn="just">
              <a:lnSpc>
                <a:spcPct val="125000"/>
              </a:lnSpc>
              <a:spcBef>
                <a:spcPts val="1000"/>
              </a:spcBef>
              <a:spcAft>
                <a:spcPts val="0"/>
              </a:spcAft>
              <a:buClr>
                <a:schemeClr val="dk1"/>
              </a:buClr>
              <a:buSzPts val="1100"/>
              <a:buFont typeface="Arial"/>
              <a:buNone/>
            </a:pPr>
            <a:r>
              <a:t/>
            </a:r>
            <a:endParaRPr sz="1200">
              <a:latin typeface="Proxima Nova"/>
              <a:ea typeface="Proxima Nova"/>
              <a:cs typeface="Proxima Nova"/>
              <a:sym typeface="Proxima Nova"/>
            </a:endParaRPr>
          </a:p>
        </p:txBody>
      </p:sp>
      <p:pic>
        <p:nvPicPr>
          <p:cNvPr id="196" name="Google Shape;196;p35"/>
          <p:cNvPicPr preferRelativeResize="0"/>
          <p:nvPr/>
        </p:nvPicPr>
        <p:blipFill>
          <a:blip r:embed="rId3">
            <a:alphaModFix/>
          </a:blip>
          <a:stretch>
            <a:fillRect/>
          </a:stretch>
        </p:blipFill>
        <p:spPr>
          <a:xfrm>
            <a:off x="1332900" y="2501300"/>
            <a:ext cx="5943600" cy="2095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2" name="Google Shape;202;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lnSpc>
                <a:spcPct val="125000"/>
              </a:lnSpc>
              <a:spcBef>
                <a:spcPts val="1000"/>
              </a:spcBef>
              <a:spcAft>
                <a:spcPts val="0"/>
              </a:spcAft>
              <a:buClr>
                <a:schemeClr val="dk1"/>
              </a:buClr>
              <a:buSzPts val="1100"/>
              <a:buFont typeface="Arial"/>
              <a:buNone/>
            </a:pPr>
            <a:r>
              <a:rPr lang="en" sz="1200">
                <a:latin typeface="Proxima Nova"/>
                <a:ea typeface="Proxima Nova"/>
                <a:cs typeface="Proxima Nova"/>
                <a:sym typeface="Proxima Nova"/>
              </a:rPr>
              <a:t>Below is a screenshot of the “Patient Profile” tab from the website:</a:t>
            </a:r>
            <a:endParaRPr sz="1200">
              <a:latin typeface="Proxima Nova"/>
              <a:ea typeface="Proxima Nova"/>
              <a:cs typeface="Proxima Nova"/>
              <a:sym typeface="Proxima Nova"/>
            </a:endParaRPr>
          </a:p>
          <a:p>
            <a:pPr indent="0" lvl="0" marL="0" rtl="0" algn="l">
              <a:spcBef>
                <a:spcPts val="0"/>
              </a:spcBef>
              <a:spcAft>
                <a:spcPts val="1600"/>
              </a:spcAft>
              <a:buNone/>
            </a:pPr>
            <a:r>
              <a:t/>
            </a:r>
            <a:endParaRPr/>
          </a:p>
        </p:txBody>
      </p:sp>
      <p:pic>
        <p:nvPicPr>
          <p:cNvPr id="203" name="Google Shape;203;p36"/>
          <p:cNvPicPr preferRelativeResize="0"/>
          <p:nvPr/>
        </p:nvPicPr>
        <p:blipFill>
          <a:blip r:embed="rId3">
            <a:alphaModFix/>
          </a:blip>
          <a:stretch>
            <a:fillRect/>
          </a:stretch>
        </p:blipFill>
        <p:spPr>
          <a:xfrm>
            <a:off x="887200" y="1718350"/>
            <a:ext cx="5497025" cy="273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9" name="Google Shape;209;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57200" lvl="0" marL="0" rtl="0" algn="l">
              <a:lnSpc>
                <a:spcPct val="125000"/>
              </a:lnSpc>
              <a:spcBef>
                <a:spcPts val="1000"/>
              </a:spcBef>
              <a:spcAft>
                <a:spcPts val="0"/>
              </a:spcAft>
              <a:buNone/>
            </a:pPr>
            <a:r>
              <a:rPr lang="en" sz="1200">
                <a:latin typeface="Proxima Nova"/>
                <a:ea typeface="Proxima Nova"/>
                <a:cs typeface="Proxima Nova"/>
                <a:sym typeface="Proxima Nova"/>
              </a:rPr>
              <a:t>Below is a screenshot of the “Manage Bed” tab from the website:</a:t>
            </a:r>
            <a:endParaRPr sz="1200">
              <a:latin typeface="Proxima Nova"/>
              <a:ea typeface="Proxima Nova"/>
              <a:cs typeface="Proxima Nova"/>
              <a:sym typeface="Proxima Nova"/>
            </a:endParaRPr>
          </a:p>
          <a:p>
            <a:pPr indent="457200" lvl="0" marL="0" rtl="0" algn="l">
              <a:lnSpc>
                <a:spcPct val="125000"/>
              </a:lnSpc>
              <a:spcBef>
                <a:spcPts val="1000"/>
              </a:spcBef>
              <a:spcAft>
                <a:spcPts val="0"/>
              </a:spcAft>
              <a:buClr>
                <a:schemeClr val="dk1"/>
              </a:buClr>
              <a:buSzPts val="1100"/>
              <a:buFont typeface="Arial"/>
              <a:buNone/>
            </a:pPr>
            <a:r>
              <a:t/>
            </a:r>
            <a:endParaRPr sz="1200">
              <a:latin typeface="Proxima Nova"/>
              <a:ea typeface="Proxima Nova"/>
              <a:cs typeface="Proxima Nova"/>
              <a:sym typeface="Proxima Nova"/>
            </a:endParaRPr>
          </a:p>
        </p:txBody>
      </p:sp>
      <p:pic>
        <p:nvPicPr>
          <p:cNvPr id="210" name="Google Shape;210;p37"/>
          <p:cNvPicPr preferRelativeResize="0"/>
          <p:nvPr/>
        </p:nvPicPr>
        <p:blipFill>
          <a:blip r:embed="rId3">
            <a:alphaModFix/>
          </a:blip>
          <a:stretch>
            <a:fillRect/>
          </a:stretch>
        </p:blipFill>
        <p:spPr>
          <a:xfrm>
            <a:off x="1116050" y="1838800"/>
            <a:ext cx="5943600" cy="279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References</a:t>
            </a:r>
            <a:r>
              <a:rPr lang="en"/>
              <a:t>:</a:t>
            </a:r>
            <a:endParaRPr/>
          </a:p>
        </p:txBody>
      </p:sp>
      <p:sp>
        <p:nvSpPr>
          <p:cNvPr id="216" name="Google Shape;216;p38"/>
          <p:cNvSpPr txBox="1"/>
          <p:nvPr>
            <p:ph idx="1" type="body"/>
          </p:nvPr>
        </p:nvSpPr>
        <p:spPr>
          <a:xfrm>
            <a:off x="311700" y="1049250"/>
            <a:ext cx="8520600" cy="3530100"/>
          </a:xfrm>
          <a:prstGeom prst="rect">
            <a:avLst/>
          </a:prstGeom>
        </p:spPr>
        <p:txBody>
          <a:bodyPr anchorCtr="0" anchor="t" bIns="91425" lIns="91425" spcFirstLastPara="1" rIns="91425" wrap="square" tIns="91425">
            <a:noAutofit/>
          </a:bodyPr>
          <a:lstStyle/>
          <a:p>
            <a:pPr indent="-298450" lvl="0" marL="457200" rtl="0" algn="just">
              <a:lnSpc>
                <a:spcPct val="125000"/>
              </a:lnSpc>
              <a:spcBef>
                <a:spcPts val="1000"/>
              </a:spcBef>
              <a:spcAft>
                <a:spcPts val="0"/>
              </a:spcAft>
              <a:buSzPts val="1100"/>
              <a:buFont typeface="Proxima Nova"/>
              <a:buAutoNum type="arabicPeriod"/>
            </a:pPr>
            <a:r>
              <a:rPr lang="en" sz="1100">
                <a:latin typeface="Proxima Nova"/>
                <a:ea typeface="Proxima Nova"/>
                <a:cs typeface="Proxima Nova"/>
                <a:sym typeface="Proxima Nova"/>
              </a:rPr>
              <a:t>Priyadharshini, Mithuna, V. Kumar, K. Devi , SuthanthiraVanitha , "Automatic Intravenous Fluid Level Indication System for Hospitals”, International Journal for Research in Applied Science &amp; Engineering Technology (IJRASET) 2015</a:t>
            </a:r>
            <a:endParaRPr sz="1100">
              <a:latin typeface="Proxima Nova"/>
              <a:ea typeface="Proxima Nova"/>
              <a:cs typeface="Proxima Nova"/>
              <a:sym typeface="Proxima Nova"/>
            </a:endParaRPr>
          </a:p>
          <a:p>
            <a:pPr indent="-298450" lvl="0" marL="457200" rtl="0" algn="just">
              <a:lnSpc>
                <a:spcPct val="125000"/>
              </a:lnSpc>
              <a:spcBef>
                <a:spcPts val="0"/>
              </a:spcBef>
              <a:spcAft>
                <a:spcPts val="0"/>
              </a:spcAft>
              <a:buSzPts val="1100"/>
              <a:buFont typeface="Proxima Nova"/>
              <a:buAutoNum type="arabicPeriod"/>
            </a:pPr>
            <a:r>
              <a:rPr lang="en" sz="1100">
                <a:highlight>
                  <a:srgbClr val="FFFFFF"/>
                </a:highlight>
                <a:uFill>
                  <a:noFill/>
                </a:uFill>
                <a:latin typeface="Proxima Nova"/>
                <a:ea typeface="Proxima Nova"/>
                <a:cs typeface="Proxima Nova"/>
                <a:sym typeface="Proxima Nova"/>
                <a:hlinkClick r:id="rId3"/>
              </a:rPr>
              <a:t>A.S.R.M. Ahouandjinou</a:t>
            </a:r>
            <a:r>
              <a:rPr lang="en" sz="1100">
                <a:latin typeface="Proxima Nova"/>
                <a:ea typeface="Proxima Nova"/>
                <a:cs typeface="Proxima Nova"/>
                <a:sym typeface="Proxima Nova"/>
              </a:rPr>
              <a:t>, K. Assogba, C. Motamed "Smart and pervasive ICU based-IoT for improving intensive health care ", December </a:t>
            </a:r>
            <a:r>
              <a:rPr lang="en" sz="1100">
                <a:highlight>
                  <a:srgbClr val="FFFFFF"/>
                </a:highlight>
                <a:uFill>
                  <a:noFill/>
                </a:uFill>
                <a:latin typeface="Proxima Nova"/>
                <a:ea typeface="Proxima Nova"/>
                <a:cs typeface="Proxima Nova"/>
                <a:sym typeface="Proxima Nova"/>
                <a:hlinkClick r:id="rId4"/>
              </a:rPr>
              <a:t>2016 International Conference on Bio-engineering for Smart Technologies (BioSMART)</a:t>
            </a:r>
            <a:endParaRPr sz="1100">
              <a:latin typeface="Proxima Nova"/>
              <a:ea typeface="Proxima Nova"/>
              <a:cs typeface="Proxima Nova"/>
              <a:sym typeface="Proxima Nova"/>
            </a:endParaRPr>
          </a:p>
          <a:p>
            <a:pPr indent="-298450" lvl="0" marL="457200" rtl="0" algn="l">
              <a:lnSpc>
                <a:spcPct val="125000"/>
              </a:lnSpc>
              <a:spcBef>
                <a:spcPts val="0"/>
              </a:spcBef>
              <a:spcAft>
                <a:spcPts val="0"/>
              </a:spcAft>
              <a:buSzPts val="1100"/>
              <a:buFont typeface="Proxima Nova"/>
              <a:buAutoNum type="arabicPeriod"/>
            </a:pPr>
            <a:r>
              <a:rPr lang="en" sz="1100">
                <a:latin typeface="Proxima Nova"/>
                <a:ea typeface="Proxima Nova"/>
                <a:cs typeface="Proxima Nova"/>
                <a:sym typeface="Proxima Nova"/>
              </a:rPr>
              <a:t>K.Rao ,K. Evangili Supriya , "Design and Development of IoT Based Intravenous Infusion System ", September 2019. Part of LNEE , volume 569</a:t>
            </a:r>
            <a:endParaRPr sz="1100">
              <a:latin typeface="Proxima Nova"/>
              <a:ea typeface="Proxima Nova"/>
              <a:cs typeface="Proxima Nova"/>
              <a:sym typeface="Proxima Nova"/>
            </a:endParaRPr>
          </a:p>
          <a:p>
            <a:pPr indent="-298450" lvl="0" marL="457200" rtl="0" algn="l">
              <a:lnSpc>
                <a:spcPct val="125000"/>
              </a:lnSpc>
              <a:spcBef>
                <a:spcPts val="0"/>
              </a:spcBef>
              <a:spcAft>
                <a:spcPts val="0"/>
              </a:spcAft>
              <a:buSzPts val="1100"/>
              <a:buFont typeface="Proxima Nova"/>
              <a:buAutoNum type="arabicPeriod"/>
            </a:pPr>
            <a:r>
              <a:rPr lang="en" sz="1100">
                <a:latin typeface="Proxima Nova"/>
                <a:ea typeface="Proxima Nova"/>
                <a:cs typeface="Proxima Nova"/>
                <a:sym typeface="Proxima Nova"/>
              </a:rPr>
              <a:t>M.</a:t>
            </a:r>
            <a:r>
              <a:rPr lang="en" sz="1100">
                <a:uFill>
                  <a:noFill/>
                </a:uFill>
                <a:latin typeface="Proxima Nova"/>
                <a:ea typeface="Proxima Nova"/>
                <a:cs typeface="Proxima Nova"/>
                <a:sym typeface="Proxima Nova"/>
                <a:hlinkClick r:id="rId5"/>
              </a:rPr>
              <a:t>K. Bhavasaar </a:t>
            </a:r>
            <a:r>
              <a:rPr lang="en" sz="1100">
                <a:latin typeface="Proxima Nova"/>
                <a:ea typeface="Proxima Nova"/>
                <a:cs typeface="Proxima Nova"/>
                <a:sym typeface="Proxima Nova"/>
              </a:rPr>
              <a:t>,</a:t>
            </a:r>
            <a:r>
              <a:rPr lang="en" sz="1100">
                <a:uFill>
                  <a:noFill/>
                </a:uFill>
                <a:latin typeface="Proxima Nova"/>
                <a:ea typeface="Proxima Nova"/>
                <a:cs typeface="Proxima Nova"/>
                <a:sym typeface="Proxima Nova"/>
                <a:hlinkClick r:id="rId6"/>
              </a:rPr>
              <a:t>M. Nithya </a:t>
            </a:r>
            <a:r>
              <a:rPr lang="en" sz="1100">
                <a:latin typeface="Proxima Nova"/>
                <a:ea typeface="Proxima Nova"/>
                <a:cs typeface="Proxima Nova"/>
                <a:sym typeface="Proxima Nova"/>
              </a:rPr>
              <a:t>,</a:t>
            </a:r>
            <a:r>
              <a:rPr lang="en" sz="1100">
                <a:uFill>
                  <a:noFill/>
                </a:uFill>
                <a:latin typeface="Proxima Nova"/>
                <a:ea typeface="Proxima Nova"/>
                <a:cs typeface="Proxima Nova"/>
                <a:sym typeface="Proxima Nova"/>
                <a:hlinkClick r:id="rId7"/>
              </a:rPr>
              <a:t>R. Praveena </a:t>
            </a:r>
            <a:r>
              <a:rPr lang="en" sz="1100">
                <a:latin typeface="Proxima Nova"/>
                <a:ea typeface="Proxima Nova"/>
                <a:cs typeface="Proxima Nova"/>
                <a:sym typeface="Proxima Nova"/>
              </a:rPr>
              <a:t>,</a:t>
            </a:r>
            <a:r>
              <a:rPr lang="en" sz="1100">
                <a:uFill>
                  <a:noFill/>
                </a:uFill>
                <a:latin typeface="Proxima Nova"/>
                <a:ea typeface="Proxima Nova"/>
                <a:cs typeface="Proxima Nova"/>
                <a:sym typeface="Proxima Nova"/>
                <a:hlinkClick r:id="rId8"/>
              </a:rPr>
              <a:t>N.S. Bhuvaneswari </a:t>
            </a:r>
            <a:r>
              <a:rPr lang="en" sz="1100">
                <a:latin typeface="Proxima Nova"/>
                <a:ea typeface="Proxima Nova"/>
                <a:cs typeface="Proxima Nova"/>
                <a:sym typeface="Proxima Nova"/>
              </a:rPr>
              <a:t>,</a:t>
            </a:r>
            <a:r>
              <a:rPr lang="en" sz="1100">
                <a:uFill>
                  <a:noFill/>
                </a:uFill>
                <a:latin typeface="Proxima Nova"/>
                <a:ea typeface="Proxima Nova"/>
                <a:cs typeface="Proxima Nova"/>
                <a:sym typeface="Proxima Nova"/>
                <a:hlinkClick r:id="rId9"/>
              </a:rPr>
              <a:t>T. Kalaiselvi</a:t>
            </a:r>
            <a:r>
              <a:rPr lang="en" sz="1100">
                <a:latin typeface="Proxima Nova"/>
                <a:ea typeface="Proxima Nova"/>
                <a:cs typeface="Proxima Nova"/>
                <a:sym typeface="Proxima Nova"/>
              </a:rPr>
              <a:t> , "Automated intravenous fluid monitoring and alerting system ", July </a:t>
            </a:r>
            <a:r>
              <a:rPr lang="en" sz="1100">
                <a:highlight>
                  <a:srgbClr val="FFFFFF"/>
                </a:highlight>
                <a:uFill>
                  <a:noFill/>
                </a:uFill>
                <a:latin typeface="Proxima Nova"/>
                <a:ea typeface="Proxima Nova"/>
                <a:cs typeface="Proxima Nova"/>
                <a:sym typeface="Proxima Nova"/>
                <a:hlinkClick r:id="rId10"/>
              </a:rPr>
              <a:t>2016 IEEE Technological Innovations in ICT for Agriculture and Rural Development (TIAR)</a:t>
            </a:r>
            <a:endParaRPr sz="1100">
              <a:latin typeface="Proxima Nova"/>
              <a:ea typeface="Proxima Nova"/>
              <a:cs typeface="Proxima Nova"/>
              <a:sym typeface="Proxima Nova"/>
            </a:endParaRPr>
          </a:p>
          <a:p>
            <a:pPr indent="-298450" lvl="0" marL="457200" rtl="0" algn="just">
              <a:lnSpc>
                <a:spcPct val="125000"/>
              </a:lnSpc>
              <a:spcBef>
                <a:spcPts val="0"/>
              </a:spcBef>
              <a:spcAft>
                <a:spcPts val="0"/>
              </a:spcAft>
              <a:buSzPts val="1100"/>
              <a:buFont typeface="Proxima Nova"/>
              <a:buAutoNum type="arabicPeriod"/>
            </a:pPr>
            <a:r>
              <a:rPr lang="en" sz="1100">
                <a:highlight>
                  <a:srgbClr val="FFFFFF"/>
                </a:highlight>
                <a:uFill>
                  <a:noFill/>
                </a:uFill>
                <a:latin typeface="Proxima Nova"/>
                <a:ea typeface="Proxima Nova"/>
                <a:cs typeface="Proxima Nova"/>
                <a:sym typeface="Proxima Nova"/>
                <a:hlinkClick r:id="rId11"/>
              </a:rPr>
              <a:t>H. Zhan</a:t>
            </a:r>
            <a:r>
              <a:rPr lang="en" sz="1100">
                <a:latin typeface="Proxima Nova"/>
                <a:ea typeface="Proxima Nova"/>
                <a:cs typeface="Proxima Nova"/>
                <a:sym typeface="Proxima Nova"/>
              </a:rPr>
              <a:t>g, </a:t>
            </a:r>
            <a:r>
              <a:rPr lang="en" sz="1100">
                <a:highlight>
                  <a:srgbClr val="FFFFFF"/>
                </a:highlight>
                <a:uFill>
                  <a:noFill/>
                </a:uFill>
                <a:latin typeface="Proxima Nova"/>
                <a:ea typeface="Proxima Nova"/>
                <a:cs typeface="Proxima Nova"/>
                <a:sym typeface="Proxima Nova"/>
                <a:hlinkClick r:id="rId12"/>
              </a:rPr>
              <a:t>J.Li</a:t>
            </a:r>
            <a:r>
              <a:rPr lang="en" sz="1100">
                <a:latin typeface="Proxima Nova"/>
                <a:ea typeface="Proxima Nova"/>
                <a:cs typeface="Proxima Nova"/>
                <a:sym typeface="Proxima Nova"/>
              </a:rPr>
              <a:t>, </a:t>
            </a:r>
            <a:r>
              <a:rPr lang="en" sz="1100">
                <a:highlight>
                  <a:srgbClr val="FFFFFF"/>
                </a:highlight>
                <a:latin typeface="Proxima Nova"/>
                <a:ea typeface="Proxima Nova"/>
                <a:cs typeface="Proxima Nova"/>
                <a:sym typeface="Proxima Nova"/>
              </a:rPr>
              <a:t>B. </a:t>
            </a:r>
            <a:r>
              <a:rPr lang="en" sz="1100">
                <a:highlight>
                  <a:srgbClr val="FFFFFF"/>
                </a:highlight>
                <a:uFill>
                  <a:noFill/>
                </a:uFill>
                <a:latin typeface="Proxima Nova"/>
                <a:ea typeface="Proxima Nova"/>
                <a:cs typeface="Proxima Nova"/>
                <a:sym typeface="Proxima Nova"/>
                <a:hlinkClick r:id="rId13"/>
              </a:rPr>
              <a:t>Wen</a:t>
            </a:r>
            <a:r>
              <a:rPr lang="en" sz="1100">
                <a:latin typeface="Proxima Nova"/>
                <a:ea typeface="Proxima Nova"/>
                <a:cs typeface="Proxima Nova"/>
                <a:sym typeface="Proxima Nova"/>
              </a:rPr>
              <a:t>, </a:t>
            </a:r>
            <a:r>
              <a:rPr lang="en" sz="1100">
                <a:highlight>
                  <a:srgbClr val="FFFFFF"/>
                </a:highlight>
                <a:uFill>
                  <a:noFill/>
                </a:uFill>
                <a:latin typeface="Proxima Nova"/>
                <a:ea typeface="Proxima Nova"/>
                <a:cs typeface="Proxima Nova"/>
                <a:sym typeface="Proxima Nova"/>
                <a:hlinkClick r:id="rId14"/>
              </a:rPr>
              <a:t>Y. Xun</a:t>
            </a:r>
            <a:r>
              <a:rPr lang="en" sz="1100">
                <a:latin typeface="Proxima Nova"/>
                <a:ea typeface="Proxima Nova"/>
                <a:cs typeface="Proxima Nova"/>
                <a:sym typeface="Proxima Nova"/>
              </a:rPr>
              <a:t>, </a:t>
            </a:r>
            <a:r>
              <a:rPr lang="en" sz="1100">
                <a:highlight>
                  <a:srgbClr val="FFFFFF"/>
                </a:highlight>
                <a:uFill>
                  <a:noFill/>
                </a:uFill>
                <a:latin typeface="Proxima Nova"/>
                <a:ea typeface="Proxima Nova"/>
                <a:cs typeface="Proxima Nova"/>
                <a:sym typeface="Proxima Nova"/>
                <a:hlinkClick r:id="rId15"/>
              </a:rPr>
              <a:t>J. Liu</a:t>
            </a:r>
            <a:r>
              <a:rPr lang="en" sz="1100">
                <a:latin typeface="Proxima Nova"/>
                <a:ea typeface="Proxima Nova"/>
                <a:cs typeface="Proxima Nova"/>
                <a:sym typeface="Proxima Nova"/>
              </a:rPr>
              <a:t> “Connecting Intelligent Things in Smart Hospitals Using NB-IoT ”, 2018 IEEE Internet of Things Journal pp. 1550-1560</a:t>
            </a:r>
            <a:endParaRPr sz="1100">
              <a:latin typeface="Proxima Nova"/>
              <a:ea typeface="Proxima Nova"/>
              <a:cs typeface="Proxima Nova"/>
              <a:sym typeface="Proxima Nova"/>
            </a:endParaRPr>
          </a:p>
          <a:p>
            <a:pPr indent="-298450" lvl="0" marL="457200" rtl="0" algn="l">
              <a:lnSpc>
                <a:spcPct val="125000"/>
              </a:lnSpc>
              <a:spcBef>
                <a:spcPts val="1000"/>
              </a:spcBef>
              <a:spcAft>
                <a:spcPts val="0"/>
              </a:spcAft>
              <a:buSzPts val="1100"/>
              <a:buFont typeface="Proxima Nova"/>
              <a:buAutoNum type="arabicPeriod"/>
            </a:pPr>
            <a:r>
              <a:rPr lang="en" sz="1100">
                <a:latin typeface="Proxima Nova"/>
                <a:ea typeface="Proxima Nova"/>
                <a:cs typeface="Proxima Nova"/>
                <a:sym typeface="Proxima Nova"/>
              </a:rPr>
              <a:t>Indian Healthcare Industry Report by India Brand Equity Foundation dated December,2019.</a:t>
            </a:r>
            <a:endParaRPr sz="1100">
              <a:latin typeface="Proxima Nova"/>
              <a:ea typeface="Proxima Nova"/>
              <a:cs typeface="Proxima Nova"/>
              <a:sym typeface="Proxima Nova"/>
            </a:endParaRPr>
          </a:p>
          <a:p>
            <a:pPr indent="-298450" lvl="0" marL="457200" rtl="0" algn="just">
              <a:lnSpc>
                <a:spcPct val="125000"/>
              </a:lnSpc>
              <a:spcBef>
                <a:spcPts val="0"/>
              </a:spcBef>
              <a:spcAft>
                <a:spcPts val="0"/>
              </a:spcAft>
              <a:buSzPts val="1100"/>
              <a:buFont typeface="Proxima Nova"/>
              <a:buAutoNum type="arabicPeriod"/>
            </a:pPr>
            <a:r>
              <a:rPr lang="en" sz="1100">
                <a:latin typeface="Proxima Nova"/>
                <a:ea typeface="Proxima Nova"/>
                <a:cs typeface="Proxima Nova"/>
                <a:sym typeface="Proxima Nova"/>
              </a:rPr>
              <a:t>Intravenous Drip Monitoring System @ </a:t>
            </a:r>
            <a:r>
              <a:rPr lang="en" sz="1100" u="sng">
                <a:latin typeface="Proxima Nova"/>
                <a:ea typeface="Proxima Nova"/>
                <a:cs typeface="Proxima Nova"/>
                <a:sym typeface="Proxima Nova"/>
                <a:hlinkClick r:id="rId16"/>
              </a:rPr>
              <a:t>http://iijsr.com/data/uploads/24.pdf</a:t>
            </a:r>
            <a:endParaRPr sz="1100">
              <a:latin typeface="Proxima Nova"/>
              <a:ea typeface="Proxima Nova"/>
              <a:cs typeface="Proxima Nova"/>
              <a:sym typeface="Proxima Nova"/>
            </a:endParaRPr>
          </a:p>
          <a:p>
            <a:pPr indent="-298450" lvl="0" marL="457200" rtl="0" algn="just">
              <a:lnSpc>
                <a:spcPct val="125000"/>
              </a:lnSpc>
              <a:spcBef>
                <a:spcPts val="0"/>
              </a:spcBef>
              <a:spcAft>
                <a:spcPts val="0"/>
              </a:spcAft>
              <a:buSzPts val="1100"/>
              <a:buFont typeface="Proxima Nova"/>
              <a:buAutoNum type="arabicPeriod"/>
            </a:pPr>
            <a:r>
              <a:rPr lang="en" sz="1100">
                <a:latin typeface="Proxima Nova"/>
                <a:ea typeface="Proxima Nova"/>
                <a:cs typeface="Proxima Nova"/>
                <a:sym typeface="Proxima Nova"/>
              </a:rPr>
              <a:t>V.Ramya, B.Palaniappan, Anuradha Kumari “Embedded patient monitoring system” International Journal of Embedded Systems and Applications (IJESA) Vol.1, No.2, December 2011</a:t>
            </a:r>
            <a:endParaRPr sz="1100">
              <a:latin typeface="Proxima Nova"/>
              <a:ea typeface="Proxima Nova"/>
              <a:cs typeface="Proxima Nova"/>
              <a:sym typeface="Proxima Nova"/>
            </a:endParaRPr>
          </a:p>
          <a:p>
            <a:pPr indent="0" lvl="0" marL="457200" rtl="0" algn="just">
              <a:lnSpc>
                <a:spcPct val="125000"/>
              </a:lnSpc>
              <a:spcBef>
                <a:spcPts val="1000"/>
              </a:spcBef>
              <a:spcAft>
                <a:spcPts val="0"/>
              </a:spcAft>
              <a:buNone/>
            </a:pPr>
            <a:r>
              <a:t/>
            </a:r>
            <a:endParaRPr sz="12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Abstract</a:t>
            </a:r>
            <a:r>
              <a:rPr lang="en"/>
              <a:t>:</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1000"/>
              </a:spcBef>
              <a:spcAft>
                <a:spcPts val="0"/>
              </a:spcAft>
              <a:buNone/>
            </a:pPr>
            <a:r>
              <a:rPr lang="en" sz="2000">
                <a:latin typeface="Proxima Nova"/>
                <a:ea typeface="Proxima Nova"/>
                <a:cs typeface="Proxima Nova"/>
                <a:sym typeface="Proxima Nova"/>
              </a:rPr>
              <a:t>In the healthcare and medical field, a lot of new devices and technologies are emerging that are making it easier to care for the patients. One of the most prevalent issue had been the Reverse Flow of Blood through the Intravenous drip. This project intents to prepare an automated Intravenous drip system that will reduce the risk of reverse flow of blood.</a:t>
            </a:r>
            <a:endParaRPr sz="2000">
              <a:latin typeface="Proxima Nova"/>
              <a:ea typeface="Proxima Nova"/>
              <a:cs typeface="Proxima Nova"/>
              <a:sym typeface="Proxima Nova"/>
            </a:endParaRPr>
          </a:p>
          <a:p>
            <a:pPr indent="0" lvl="0" marL="0" rtl="0" algn="just">
              <a:lnSpc>
                <a:spcPct val="125000"/>
              </a:lnSpc>
              <a:spcBef>
                <a:spcPts val="1000"/>
              </a:spcBef>
              <a:spcAft>
                <a:spcPts val="0"/>
              </a:spcAft>
              <a:buNone/>
            </a:pPr>
            <a:r>
              <a:rPr lang="en" sz="2000">
                <a:latin typeface="Proxima Nova"/>
                <a:ea typeface="Proxima Nova"/>
                <a:cs typeface="Proxima Nova"/>
                <a:sym typeface="Proxima Nova"/>
              </a:rPr>
              <a:t>One of the greatest advantages of the project is the easy interface for users which can be accessed and managed by means of Mobile Applications or Web based interface.</a:t>
            </a:r>
            <a:endParaRPr sz="20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3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Introduction:</a:t>
            </a:r>
            <a:endParaRPr>
              <a:latin typeface="Proxima Nova"/>
              <a:ea typeface="Proxima Nova"/>
              <a:cs typeface="Proxima Nova"/>
              <a:sym typeface="Proxima Nova"/>
            </a:endParaRPr>
          </a:p>
        </p:txBody>
      </p:sp>
      <p:sp>
        <p:nvSpPr>
          <p:cNvPr id="81" name="Google Shape;81;p16"/>
          <p:cNvSpPr txBox="1"/>
          <p:nvPr>
            <p:ph idx="1" type="body"/>
          </p:nvPr>
        </p:nvSpPr>
        <p:spPr>
          <a:xfrm>
            <a:off x="311700" y="1332650"/>
            <a:ext cx="8520600" cy="3354000"/>
          </a:xfrm>
          <a:prstGeom prst="rect">
            <a:avLst/>
          </a:prstGeom>
        </p:spPr>
        <p:txBody>
          <a:bodyPr anchorCtr="0" anchor="t" bIns="91425" lIns="91425" spcFirstLastPara="1" rIns="91425" wrap="square" tIns="91425">
            <a:noAutofit/>
          </a:bodyPr>
          <a:lstStyle/>
          <a:p>
            <a:pPr indent="0" lvl="0" marL="0" rtl="0" algn="l">
              <a:lnSpc>
                <a:spcPct val="125000"/>
              </a:lnSpc>
              <a:spcBef>
                <a:spcPts val="1200"/>
              </a:spcBef>
              <a:spcAft>
                <a:spcPts val="0"/>
              </a:spcAft>
              <a:buNone/>
            </a:pPr>
            <a:r>
              <a:rPr lang="en">
                <a:latin typeface="Proxima Nova"/>
                <a:ea typeface="Proxima Nova"/>
                <a:cs typeface="Proxima Nova"/>
                <a:sym typeface="Proxima Nova"/>
              </a:rPr>
              <a:t>Automation in healthcare is an emerging field unknown to us. In the current era, there is no time for youngsters to concentrate on healthcare as it requires more time and work. In terms of business, it has much profit. By introducing automation, time and stress can be reduced in Nurse/Monitoring person. As we are moving to a future of healthcare, we have to save a person’s health.</a:t>
            </a:r>
            <a:endParaRPr>
              <a:latin typeface="Proxima Nova"/>
              <a:ea typeface="Proxima Nova"/>
              <a:cs typeface="Proxima Nova"/>
              <a:sym typeface="Proxima Nova"/>
            </a:endParaRPr>
          </a:p>
          <a:p>
            <a:pPr indent="0" lvl="0" marL="0" rtl="0" algn="l">
              <a:lnSpc>
                <a:spcPct val="125000"/>
              </a:lnSpc>
              <a:spcBef>
                <a:spcPts val="1200"/>
              </a:spcBef>
              <a:spcAft>
                <a:spcPts val="0"/>
              </a:spcAft>
              <a:buNone/>
            </a:pPr>
            <a:r>
              <a:rPr lang="en">
                <a:latin typeface="Proxima Nova"/>
                <a:ea typeface="Proxima Nova"/>
                <a:cs typeface="Proxima Nova"/>
                <a:sym typeface="Proxima Nova"/>
              </a:rPr>
              <a:t>There are many disadvantages in the healthcare system like infection control due to assessments of doctor, heart attack due to clot of Air embolism in backflow of blood in intravenous fluid, medication errors due to surgery and clinic respective.</a:t>
            </a:r>
            <a:endParaRPr>
              <a:latin typeface="Proxima Nova"/>
              <a:ea typeface="Proxima Nova"/>
              <a:cs typeface="Proxima Nova"/>
              <a:sym typeface="Proxima Nova"/>
            </a:endParaRPr>
          </a:p>
          <a:p>
            <a:pPr indent="0" lvl="0" marL="0" rtl="0" algn="l">
              <a:lnSpc>
                <a:spcPct val="125000"/>
              </a:lnSpc>
              <a:spcBef>
                <a:spcPts val="1200"/>
              </a:spcBef>
              <a:spcAft>
                <a:spcPts val="0"/>
              </a:spcAft>
              <a:buClr>
                <a:schemeClr val="dk1"/>
              </a:buClr>
              <a:buSzPts val="1100"/>
              <a:buFont typeface="Arial"/>
              <a:buNone/>
            </a:pPr>
            <a:r>
              <a:t/>
            </a:r>
            <a:endParaRPr sz="2000">
              <a:latin typeface="Proxima Nova"/>
              <a:ea typeface="Proxima Nova"/>
              <a:cs typeface="Proxima Nova"/>
              <a:sym typeface="Proxima Nova"/>
            </a:endParaRPr>
          </a:p>
          <a:p>
            <a:pPr indent="0" lvl="0" marL="0" rtl="0" algn="just">
              <a:lnSpc>
                <a:spcPct val="105000"/>
              </a:lnSpc>
              <a:spcBef>
                <a:spcPts val="1200"/>
              </a:spcBef>
              <a:spcAft>
                <a:spcPts val="0"/>
              </a:spcAft>
              <a:buNone/>
            </a:pPr>
            <a:r>
              <a:t/>
            </a:r>
            <a:endParaRPr sz="1500">
              <a:latin typeface="Proxima Nova"/>
              <a:ea typeface="Proxima Nova"/>
              <a:cs typeface="Proxima Nova"/>
              <a:sym typeface="Proxima Nova"/>
            </a:endParaRPr>
          </a:p>
          <a:p>
            <a:pPr indent="457200" lvl="0" marL="0" rtl="0" algn="just">
              <a:lnSpc>
                <a:spcPct val="125000"/>
              </a:lnSpc>
              <a:spcBef>
                <a:spcPts val="1000"/>
              </a:spcBef>
              <a:spcAft>
                <a:spcPts val="0"/>
              </a:spcAft>
              <a:buClr>
                <a:schemeClr val="dk1"/>
              </a:buClr>
              <a:buSzPts val="1100"/>
              <a:buFont typeface="Arial"/>
              <a:buNone/>
            </a:pPr>
            <a:r>
              <a:t/>
            </a:r>
            <a:endParaRPr sz="12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244550" y="996925"/>
            <a:ext cx="8520600" cy="36945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t/>
            </a:r>
            <a:endParaRPr sz="1500">
              <a:latin typeface="Proxima Nova"/>
              <a:ea typeface="Proxima Nova"/>
              <a:cs typeface="Proxima Nova"/>
              <a:sym typeface="Proxima Nova"/>
            </a:endParaRPr>
          </a:p>
          <a:p>
            <a:pPr indent="0" lvl="0" marL="0" rtl="0" algn="l">
              <a:lnSpc>
                <a:spcPct val="125000"/>
              </a:lnSpc>
              <a:spcBef>
                <a:spcPts val="1200"/>
              </a:spcBef>
              <a:spcAft>
                <a:spcPts val="0"/>
              </a:spcAft>
              <a:buClr>
                <a:schemeClr val="dk1"/>
              </a:buClr>
              <a:buSzPts val="1100"/>
              <a:buFont typeface="Arial"/>
              <a:buNone/>
            </a:pPr>
            <a:r>
              <a:rPr lang="en">
                <a:latin typeface="Proxima Nova"/>
                <a:ea typeface="Proxima Nova"/>
                <a:cs typeface="Proxima Nova"/>
                <a:sym typeface="Proxima Nova"/>
              </a:rPr>
              <a:t>Intravenous therapy is the infusion of fluid substances directly into a vein. IV system may be used to correct fluid imbalances, to deliver machines, for blood transfusion or as fluid replacement to correct. This way is the fastest way to deliver medicines or fluids. Therefore, it is necessary to monitor treatment through IV therapy.</a:t>
            </a:r>
            <a:endParaRPr>
              <a:latin typeface="Proxima Nova"/>
              <a:ea typeface="Proxima Nova"/>
              <a:cs typeface="Proxima Nova"/>
              <a:sym typeface="Proxima Nova"/>
            </a:endParaRPr>
          </a:p>
          <a:p>
            <a:pPr indent="0" lvl="0" marL="0" rtl="0" algn="l">
              <a:lnSpc>
                <a:spcPct val="125000"/>
              </a:lnSpc>
              <a:spcBef>
                <a:spcPts val="1200"/>
              </a:spcBef>
              <a:spcAft>
                <a:spcPts val="0"/>
              </a:spcAft>
              <a:buClr>
                <a:schemeClr val="dk1"/>
              </a:buClr>
              <a:buSzPts val="1100"/>
              <a:buFont typeface="Arial"/>
              <a:buNone/>
            </a:pPr>
            <a:r>
              <a:rPr lang="en">
                <a:latin typeface="Proxima Nova"/>
                <a:ea typeface="Proxima Nova"/>
                <a:cs typeface="Proxima Nova"/>
                <a:sym typeface="Proxima Nova"/>
              </a:rPr>
              <a:t>This project propose an IR Sensor and Load Sensor based IV Drip Monitor System, instead of the prevalent Level Sensor based system. This is done to avoid any contact with the fluid for safety and clinical purpose. The connectivity and alert system intends to ensure increased ease of access and maximum security for the patients.</a:t>
            </a:r>
            <a:endParaRPr>
              <a:latin typeface="Proxima Nova"/>
              <a:ea typeface="Proxima Nova"/>
              <a:cs typeface="Proxima Nova"/>
              <a:sym typeface="Proxima Nova"/>
            </a:endParaRPr>
          </a:p>
          <a:p>
            <a:pPr indent="0" lvl="0" marL="0" rtl="0" algn="l">
              <a:spcBef>
                <a:spcPts val="1200"/>
              </a:spcBef>
              <a:spcAft>
                <a:spcPts val="1600"/>
              </a:spcAft>
              <a:buNone/>
            </a:pPr>
            <a:r>
              <a:rPr lang="en" sz="1500">
                <a:latin typeface="Proxima Nova"/>
                <a:ea typeface="Proxima Nova"/>
                <a:cs typeface="Proxima Nova"/>
                <a:sym typeface="Proxima Nova"/>
              </a:rPr>
              <a:t> </a:t>
            </a:r>
            <a:endParaRPr sz="15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a:latin typeface="Proxima Nova"/>
                <a:ea typeface="Proxima Nova"/>
                <a:cs typeface="Proxima Nova"/>
                <a:sym typeface="Proxima Nova"/>
              </a:rPr>
              <a:t>Problem Statement:</a:t>
            </a:r>
            <a:endParaRPr>
              <a:latin typeface="Proxima Nova"/>
              <a:ea typeface="Proxima Nova"/>
              <a:cs typeface="Proxima Nova"/>
              <a:sym typeface="Proxima Nova"/>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1000"/>
              </a:spcBef>
              <a:spcAft>
                <a:spcPts val="0"/>
              </a:spcAft>
              <a:buClr>
                <a:schemeClr val="dk1"/>
              </a:buClr>
              <a:buSzPts val="1100"/>
              <a:buFont typeface="Arial"/>
              <a:buNone/>
            </a:pPr>
            <a:r>
              <a:rPr lang="en">
                <a:latin typeface="Proxima Nova"/>
                <a:ea typeface="Proxima Nova"/>
                <a:cs typeface="Proxima Nova"/>
                <a:sym typeface="Proxima Nova"/>
              </a:rPr>
              <a:t>The project proposes an IoT based automation for Intravenous Drip monitor system, that will keep track of the level of drip fluid over a cloud database and provide alert to concerned people in case of any situation demanding immediate care. The system will be connected to the users with a mobile application and also a web based interface, where real-time updated data will be available from the database. </a:t>
            </a:r>
            <a:r>
              <a:rPr lang="en">
                <a:solidFill>
                  <a:srgbClr val="1A1A1A"/>
                </a:solidFill>
                <a:highlight>
                  <a:srgbClr val="FFFFFF"/>
                </a:highlight>
                <a:latin typeface="Proxima Nova"/>
                <a:ea typeface="Proxima Nova"/>
                <a:cs typeface="Proxima Nova"/>
                <a:sym typeface="Proxima Nova"/>
              </a:rPr>
              <a:t>The monitoring system is intended to be a low cost and safe healthcare assistance alternative that would not only increase the safety of patients but also aid in reducing the risks and work-load for the nurses.</a:t>
            </a:r>
            <a:endParaRPr>
              <a:solidFill>
                <a:srgbClr val="1A1A1A"/>
              </a:solidFill>
              <a:highlight>
                <a:srgbClr val="FFFFFF"/>
              </a:highlight>
              <a:latin typeface="Proxima Nova"/>
              <a:ea typeface="Proxima Nova"/>
              <a:cs typeface="Proxima Nova"/>
              <a:sym typeface="Proxima Nova"/>
            </a:endParaRPr>
          </a:p>
          <a:p>
            <a:pPr indent="0" lvl="0" marL="0" rtl="0" algn="just">
              <a:lnSpc>
                <a:spcPct val="125000"/>
              </a:lnSpc>
              <a:spcBef>
                <a:spcPts val="1000"/>
              </a:spcBef>
              <a:spcAft>
                <a:spcPts val="0"/>
              </a:spcAft>
              <a:buClr>
                <a:schemeClr val="dk1"/>
              </a:buClr>
              <a:buSzPts val="1100"/>
              <a:buFont typeface="Arial"/>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Literature Review:</a:t>
            </a:r>
            <a:endParaRPr>
              <a:latin typeface="Proxima Nova"/>
              <a:ea typeface="Proxima Nova"/>
              <a:cs typeface="Proxima Nova"/>
              <a:sym typeface="Proxima Nova"/>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Study by Mithuna and Kalpana(2015) </a:t>
            </a:r>
            <a:r>
              <a:rPr b="1" lang="en">
                <a:latin typeface="Proxima Nova"/>
                <a:ea typeface="Proxima Nova"/>
                <a:cs typeface="Proxima Nova"/>
                <a:sym typeface="Proxima Nova"/>
              </a:rPr>
              <a:t>[1]</a:t>
            </a:r>
            <a:r>
              <a:rPr lang="en">
                <a:latin typeface="Proxima Nova"/>
                <a:ea typeface="Proxima Nova"/>
                <a:cs typeface="Proxima Nova"/>
                <a:sym typeface="Proxima Nova"/>
              </a:rPr>
              <a:t> in their paper developed a low cost RF based automatic alerting and indicating device. It works on the principle that IR sensor output voltage level changes when intravenous fluid level is below certain level. They implemented a comparator to continuously compare the IR output with the predefined threshold. </a:t>
            </a:r>
            <a:endParaRPr>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Our project is the extended version of the above proposed project with the additional mechanism of flow control using a hardware valve. </a:t>
            </a:r>
            <a:endParaRPr>
              <a:latin typeface="Proxima Nova"/>
              <a:ea typeface="Proxima Nova"/>
              <a:cs typeface="Proxima Nova"/>
              <a:sym typeface="Proxima Nova"/>
            </a:endParaRPr>
          </a:p>
          <a:p>
            <a:pPr indent="0" lvl="0" marL="0" rtl="0" algn="just">
              <a:lnSpc>
                <a:spcPct val="105000"/>
              </a:lnSpc>
              <a:spcBef>
                <a:spcPts val="0"/>
              </a:spcBef>
              <a:spcAft>
                <a:spcPts val="0"/>
              </a:spcAft>
              <a:buClr>
                <a:schemeClr val="dk1"/>
              </a:buClr>
              <a:buSzPts val="1100"/>
              <a:buFont typeface="Arial"/>
              <a:buNone/>
            </a:pPr>
            <a:r>
              <a:t/>
            </a:r>
            <a:endParaRPr sz="15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Study by Rao and K. Evangili (2019) </a:t>
            </a:r>
            <a:r>
              <a:rPr b="1" lang="en">
                <a:latin typeface="Proxima Nova"/>
                <a:ea typeface="Proxima Nova"/>
                <a:cs typeface="Proxima Nova"/>
                <a:sym typeface="Proxima Nova"/>
              </a:rPr>
              <a:t>[3]</a:t>
            </a:r>
            <a:r>
              <a:rPr lang="en">
                <a:latin typeface="Proxima Nova"/>
                <a:ea typeface="Proxima Nova"/>
                <a:cs typeface="Proxima Nova"/>
                <a:sym typeface="Proxima Nova"/>
              </a:rPr>
              <a:t>, in their paper built a wireless sensor network based liquid level and drop count measuring system using ultrasonic sensor HC-SR04, LM35 temperature sensor,and Texas Instruments CC3200 based on Energia IDE and written in embedded C language.</a:t>
            </a:r>
            <a:endParaRPr>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Study by Bhavasaar and Praveena (2019) </a:t>
            </a:r>
            <a:r>
              <a:rPr b="1" lang="en">
                <a:latin typeface="Proxima Nova"/>
                <a:ea typeface="Proxima Nova"/>
                <a:cs typeface="Proxima Nova"/>
                <a:sym typeface="Proxima Nova"/>
              </a:rPr>
              <a:t>[4] </a:t>
            </a:r>
            <a:r>
              <a:rPr lang="en">
                <a:latin typeface="Proxima Nova"/>
                <a:ea typeface="Proxima Nova"/>
                <a:cs typeface="Proxima Nova"/>
                <a:sym typeface="Proxima Nova"/>
              </a:rPr>
              <a:t>in their paper developed a method that lowers the chances of heart attack due to air embolism and reduces difficulties involved in IV therapy using beam load cell and amplifier INA125P supported by arduino as software.</a:t>
            </a:r>
            <a:endParaRPr>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a:p>
            <a:pPr indent="0" lvl="0" marL="0" rtl="0" algn="l">
              <a:spcBef>
                <a:spcPts val="0"/>
              </a:spcBef>
              <a:spcAft>
                <a:spcPts val="1600"/>
              </a:spcAft>
              <a:buNone/>
            </a:pPr>
            <a:r>
              <a:t/>
            </a:r>
            <a:endParaRPr sz="15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Study by Zhang and J.Li (2018) </a:t>
            </a:r>
            <a:r>
              <a:rPr b="1" lang="en">
                <a:latin typeface="Proxima Nova"/>
                <a:ea typeface="Proxima Nova"/>
                <a:cs typeface="Proxima Nova"/>
                <a:sym typeface="Proxima Nova"/>
              </a:rPr>
              <a:t>[5]</a:t>
            </a:r>
            <a:r>
              <a:rPr lang="en">
                <a:latin typeface="Proxima Nova"/>
                <a:ea typeface="Proxima Nova"/>
                <a:cs typeface="Proxima Nova"/>
                <a:sym typeface="Proxima Nova"/>
              </a:rPr>
              <a:t>, in their paper built </a:t>
            </a:r>
            <a:r>
              <a:rPr lang="en">
                <a:highlight>
                  <a:srgbClr val="FFFFFF"/>
                </a:highlight>
                <a:latin typeface="Proxima Nova"/>
                <a:ea typeface="Proxima Nova"/>
                <a:cs typeface="Proxima Nova"/>
                <a:sym typeface="Proxima Nova"/>
              </a:rPr>
              <a:t>an infusion monitoring system that monitors the real-time drop rate and the volume of remaining amount of drug during the intravenous infusion by proposing an architecture to connect intelligent things using </a:t>
            </a:r>
            <a:r>
              <a:rPr lang="en">
                <a:solidFill>
                  <a:srgbClr val="333333"/>
                </a:solidFill>
                <a:highlight>
                  <a:srgbClr val="FFFFFF"/>
                </a:highlight>
                <a:latin typeface="Arial"/>
                <a:ea typeface="Arial"/>
                <a:cs typeface="Arial"/>
                <a:sym typeface="Arial"/>
              </a:rPr>
              <a:t> </a:t>
            </a:r>
            <a:r>
              <a:rPr lang="en">
                <a:highlight>
                  <a:srgbClr val="FFFFFF"/>
                </a:highlight>
                <a:latin typeface="Proxima Nova"/>
                <a:ea typeface="Proxima Nova"/>
                <a:cs typeface="Proxima Nova"/>
                <a:sym typeface="Proxima Nova"/>
              </a:rPr>
              <a:t>Narrowband IoT (NB-IoT). </a:t>
            </a:r>
            <a:endParaRPr>
              <a:highlight>
                <a:srgbClr val="FFFFFF"/>
              </a:highlight>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t/>
            </a:r>
            <a:endParaRPr>
              <a:highlight>
                <a:srgbClr val="FFFFFF"/>
              </a:highlight>
              <a:latin typeface="Proxima Nova"/>
              <a:ea typeface="Proxima Nova"/>
              <a:cs typeface="Proxima Nova"/>
              <a:sym typeface="Proxima Nova"/>
            </a:endParaRPr>
          </a:p>
          <a:p>
            <a:pPr indent="0" lvl="0" marL="0" rtl="0" algn="just">
              <a:lnSpc>
                <a:spcPct val="125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Study by Assogba and Motamed(2016) </a:t>
            </a:r>
            <a:r>
              <a:rPr b="1" lang="en">
                <a:latin typeface="Proxima Nova"/>
                <a:ea typeface="Proxima Nova"/>
                <a:cs typeface="Proxima Nova"/>
                <a:sym typeface="Proxima Nova"/>
              </a:rPr>
              <a:t>[2] </a:t>
            </a:r>
            <a:r>
              <a:rPr lang="en">
                <a:latin typeface="Proxima Nova"/>
                <a:ea typeface="Proxima Nova"/>
                <a:cs typeface="Proxima Nova"/>
                <a:sym typeface="Proxima Nova"/>
              </a:rPr>
              <a:t>in their paper proposed a hybrid architecture over a ubiquitous platform for a patient monitoring system for detection of risky situations and alert using collaborative sensor network with the help of WiMax and RFID technology. </a:t>
            </a:r>
            <a:endParaRPr>
              <a:highlight>
                <a:srgbClr val="FFFFFF"/>
              </a:highlight>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