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6E16AB-BA19-4C06-9469-400F49EDE066}">
  <a:tblStyle styleId="{726E16AB-BA19-4C06-9469-400F49EDE0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8ca5871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8ca5871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8ca58718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8ca58718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8ca58718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8ca58718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8ca58718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8ca58718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266ca8a8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266ca8a8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906662a23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906662a23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5c048bd1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5c048bd1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8ca5871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8ca5871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8ca58718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8ca58718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5c048bd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5c048bd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266ca8a8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66ca8a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906662a23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906662a23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906662a23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906662a23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266ca8a8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266ca8a8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6266ca8a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266ca8a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266ca8a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266ca8a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266ca8a8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266ca8a8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266ca8a8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266ca8a8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906662a2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906662a2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906662a2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906662a2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906662a2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906662a2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www.ehu.eus/ccwintco/index.php?title=Hyperspectral_Remote_Sensing_Scenes" TargetMode="External"/><Relationship Id="rId4" Type="http://schemas.openxmlformats.org/officeDocument/2006/relationships/hyperlink" Target="http://www.ehu.eus/ccwintco/index.php?title=Hyperspectral_Remote_Sensing_Scenes" TargetMode="External"/><Relationship Id="rId5" Type="http://schemas.openxmlformats.org/officeDocument/2006/relationships/hyperlink" Target="http://dx.doi.org/10.1109/TGRS.2019.290793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55500" y="447575"/>
            <a:ext cx="8332500" cy="144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3000"/>
              <a:t>Terrain Classification using Transfer Learning on Hyperspectral Images:  Review and Comparative study</a:t>
            </a:r>
            <a:endParaRPr b="1" i="1" sz="3000"/>
          </a:p>
        </p:txBody>
      </p:sp>
      <p:sp>
        <p:nvSpPr>
          <p:cNvPr id="68" name="Google Shape;68;p13"/>
          <p:cNvSpPr txBox="1"/>
          <p:nvPr>
            <p:ph idx="1" type="subTitle"/>
          </p:nvPr>
        </p:nvSpPr>
        <p:spPr>
          <a:xfrm>
            <a:off x="326150" y="2727750"/>
            <a:ext cx="4181400" cy="1797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Submitted By:</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Prabhakar Kumar</a:t>
            </a:r>
            <a:r>
              <a:rPr lang="en"/>
              <a:t> (IRM2017008)</a:t>
            </a:r>
            <a:endParaRPr/>
          </a:p>
          <a:p>
            <a:pPr indent="0" lvl="0" marL="0" rtl="0" algn="just">
              <a:spcBef>
                <a:spcPts val="0"/>
              </a:spcBef>
              <a:spcAft>
                <a:spcPts val="0"/>
              </a:spcAft>
              <a:buNone/>
            </a:pPr>
            <a:r>
              <a:rPr lang="en"/>
              <a:t>Nikhil Goyal (IRM2017005)</a:t>
            </a:r>
            <a:endParaRPr/>
          </a:p>
          <a:p>
            <a:pPr indent="0" lvl="0" marL="0" rtl="0" algn="just">
              <a:spcBef>
                <a:spcPts val="0"/>
              </a:spcBef>
              <a:spcAft>
                <a:spcPts val="0"/>
              </a:spcAft>
              <a:buNone/>
            </a:pPr>
            <a:r>
              <a:rPr lang="en"/>
              <a:t>Neelaksh Trehan (IIM2017002)</a:t>
            </a:r>
            <a:endParaRPr/>
          </a:p>
        </p:txBody>
      </p:sp>
      <p:sp>
        <p:nvSpPr>
          <p:cNvPr id="69" name="Google Shape;69;p13"/>
          <p:cNvSpPr txBox="1"/>
          <p:nvPr/>
        </p:nvSpPr>
        <p:spPr>
          <a:xfrm>
            <a:off x="5459025" y="2727750"/>
            <a:ext cx="3498300" cy="122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lt1"/>
                </a:solidFill>
                <a:latin typeface="Roboto"/>
                <a:ea typeface="Roboto"/>
                <a:cs typeface="Roboto"/>
                <a:sym typeface="Roboto"/>
              </a:rPr>
              <a:t>Under the Guidance of:</a:t>
            </a:r>
            <a:endParaRPr sz="1800">
              <a:solidFill>
                <a:schemeClr val="lt1"/>
              </a:solidFill>
              <a:latin typeface="Roboto"/>
              <a:ea typeface="Roboto"/>
              <a:cs typeface="Roboto"/>
              <a:sym typeface="Roboto"/>
            </a:endParaRPr>
          </a:p>
          <a:p>
            <a:pPr indent="0" lvl="0" marL="0" rtl="0" algn="just">
              <a:spcBef>
                <a:spcPts val="0"/>
              </a:spcBef>
              <a:spcAft>
                <a:spcPts val="0"/>
              </a:spcAft>
              <a:buNone/>
            </a:pPr>
            <a:r>
              <a:t/>
            </a:r>
            <a:endParaRPr sz="1800">
              <a:solidFill>
                <a:schemeClr val="lt1"/>
              </a:solidFill>
              <a:latin typeface="Roboto"/>
              <a:ea typeface="Roboto"/>
              <a:cs typeface="Roboto"/>
              <a:sym typeface="Roboto"/>
            </a:endParaRPr>
          </a:p>
          <a:p>
            <a:pPr indent="0" lvl="0" marL="0" rtl="0" algn="just">
              <a:spcBef>
                <a:spcPts val="0"/>
              </a:spcBef>
              <a:spcAft>
                <a:spcPts val="0"/>
              </a:spcAft>
              <a:buNone/>
            </a:pPr>
            <a:r>
              <a:rPr lang="en" sz="1800">
                <a:solidFill>
                  <a:schemeClr val="lt1"/>
                </a:solidFill>
                <a:latin typeface="Roboto"/>
                <a:ea typeface="Roboto"/>
                <a:cs typeface="Roboto"/>
                <a:sym typeface="Roboto"/>
              </a:rPr>
              <a:t>Prof. O. P. Vyas</a:t>
            </a:r>
            <a:endParaRPr sz="1800">
              <a:solidFill>
                <a:schemeClr val="lt1"/>
              </a:solidFill>
              <a:latin typeface="Roboto"/>
              <a:ea typeface="Roboto"/>
              <a:cs typeface="Roboto"/>
              <a:sym typeface="Roboto"/>
            </a:endParaRPr>
          </a:p>
          <a:p>
            <a:pPr indent="0" lvl="0" marL="0" rtl="0" algn="just">
              <a:spcBef>
                <a:spcPts val="0"/>
              </a:spcBef>
              <a:spcAft>
                <a:spcPts val="0"/>
              </a:spcAft>
              <a:buNone/>
            </a:pPr>
            <a:r>
              <a:rPr lang="en" sz="1800">
                <a:solidFill>
                  <a:schemeClr val="lt1"/>
                </a:solidFill>
                <a:latin typeface="Roboto"/>
                <a:ea typeface="Roboto"/>
                <a:cs typeface="Roboto"/>
                <a:sym typeface="Roboto"/>
              </a:rPr>
              <a:t>IIIT Allahabad</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26075" y="0"/>
            <a:ext cx="2808000" cy="7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32" name="Google Shape;132;p22"/>
          <p:cNvSpPr txBox="1"/>
          <p:nvPr>
            <p:ph idx="1" type="body"/>
          </p:nvPr>
        </p:nvSpPr>
        <p:spPr>
          <a:xfrm>
            <a:off x="254500" y="710400"/>
            <a:ext cx="2808000" cy="28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CNN Model</a:t>
            </a:r>
            <a:endParaRPr sz="1400"/>
          </a:p>
        </p:txBody>
      </p:sp>
      <p:pic>
        <p:nvPicPr>
          <p:cNvPr id="133" name="Google Shape;133;p22"/>
          <p:cNvPicPr preferRelativeResize="0"/>
          <p:nvPr/>
        </p:nvPicPr>
        <p:blipFill>
          <a:blip r:embed="rId3">
            <a:alphaModFix/>
          </a:blip>
          <a:stretch>
            <a:fillRect/>
          </a:stretch>
        </p:blipFill>
        <p:spPr>
          <a:xfrm>
            <a:off x="170200" y="1452475"/>
            <a:ext cx="2919749" cy="2795875"/>
          </a:xfrm>
          <a:prstGeom prst="rect">
            <a:avLst/>
          </a:prstGeom>
          <a:noFill/>
          <a:ln cap="flat" cmpd="sng" w="9525">
            <a:solidFill>
              <a:schemeClr val="dk2"/>
            </a:solidFill>
            <a:prstDash val="solid"/>
            <a:round/>
            <a:headEnd len="sm" w="sm" type="none"/>
            <a:tailEnd len="sm" w="sm" type="none"/>
          </a:ln>
        </p:spPr>
      </p:pic>
      <p:sp>
        <p:nvSpPr>
          <p:cNvPr id="134" name="Google Shape;134;p22"/>
          <p:cNvSpPr txBox="1"/>
          <p:nvPr/>
        </p:nvSpPr>
        <p:spPr>
          <a:xfrm>
            <a:off x="177025" y="4340700"/>
            <a:ext cx="29061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Summary of CNN model</a:t>
            </a:r>
            <a:endParaRPr sz="1200">
              <a:solidFill>
                <a:schemeClr val="lt1"/>
              </a:solidFill>
              <a:latin typeface="Roboto"/>
              <a:ea typeface="Roboto"/>
              <a:cs typeface="Roboto"/>
              <a:sym typeface="Roboto"/>
            </a:endParaRPr>
          </a:p>
        </p:txBody>
      </p:sp>
      <p:sp>
        <p:nvSpPr>
          <p:cNvPr id="135" name="Google Shape;135;p22"/>
          <p:cNvSpPr txBox="1"/>
          <p:nvPr/>
        </p:nvSpPr>
        <p:spPr>
          <a:xfrm>
            <a:off x="3395850" y="142075"/>
            <a:ext cx="5662200" cy="48948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lt2"/>
              </a:buClr>
              <a:buSzPts val="1200"/>
              <a:buFont typeface="Roboto"/>
              <a:buChar char="●"/>
            </a:pPr>
            <a:r>
              <a:rPr lang="en" sz="1200">
                <a:solidFill>
                  <a:schemeClr val="lt2"/>
                </a:solidFill>
                <a:latin typeface="Roboto"/>
                <a:ea typeface="Roboto"/>
                <a:cs typeface="Roboto"/>
                <a:sym typeface="Roboto"/>
              </a:rPr>
              <a:t>Firstly, a CNN model was trained on the Indian Pines dataset. This CNN uses both 3D and 2D convolution operations to leverage feature map extraction from both  the  spatial  and  the  spectral  dimensions.</a:t>
            </a:r>
            <a:endParaRPr sz="1200">
              <a:solidFill>
                <a:schemeClr val="lt2"/>
              </a:solidFill>
              <a:latin typeface="Roboto"/>
              <a:ea typeface="Roboto"/>
              <a:cs typeface="Roboto"/>
              <a:sym typeface="Roboto"/>
            </a:endParaRPr>
          </a:p>
          <a:p>
            <a:pPr indent="-304800" lvl="0" marL="457200" rtl="0" algn="just">
              <a:lnSpc>
                <a:spcPct val="115000"/>
              </a:lnSpc>
              <a:spcBef>
                <a:spcPts val="0"/>
              </a:spcBef>
              <a:spcAft>
                <a:spcPts val="0"/>
              </a:spcAft>
              <a:buClr>
                <a:schemeClr val="lt2"/>
              </a:buClr>
              <a:buSzPts val="1200"/>
              <a:buFont typeface="Roboto"/>
              <a:buChar char="●"/>
            </a:pPr>
            <a:r>
              <a:rPr lang="en" sz="1200">
                <a:solidFill>
                  <a:schemeClr val="lt2"/>
                </a:solidFill>
                <a:latin typeface="Roboto"/>
                <a:ea typeface="Roboto"/>
                <a:cs typeface="Roboto"/>
                <a:sym typeface="Roboto"/>
              </a:rPr>
              <a:t>The model is trained with the 5x5x30 data-cubes obtained from pre-processing the data which is shuffled and split into a train to test ratio of 70:30. The training set is then used for training the CNN.</a:t>
            </a:r>
            <a:endParaRPr sz="1200">
              <a:solidFill>
                <a:schemeClr val="lt2"/>
              </a:solidFill>
              <a:latin typeface="Roboto"/>
              <a:ea typeface="Roboto"/>
              <a:cs typeface="Roboto"/>
              <a:sym typeface="Roboto"/>
            </a:endParaRPr>
          </a:p>
          <a:p>
            <a:pPr indent="-304800" lvl="0" marL="457200" rtl="0" algn="just">
              <a:lnSpc>
                <a:spcPct val="115000"/>
              </a:lnSpc>
              <a:spcBef>
                <a:spcPts val="0"/>
              </a:spcBef>
              <a:spcAft>
                <a:spcPts val="0"/>
              </a:spcAft>
              <a:buClr>
                <a:schemeClr val="lt2"/>
              </a:buClr>
              <a:buSzPts val="1200"/>
              <a:buFont typeface="Roboto"/>
              <a:buChar char="●"/>
            </a:pPr>
            <a:r>
              <a:rPr lang="en" sz="1200">
                <a:solidFill>
                  <a:schemeClr val="lt2"/>
                </a:solidFill>
                <a:latin typeface="Roboto"/>
                <a:ea typeface="Roboto"/>
                <a:cs typeface="Roboto"/>
                <a:sym typeface="Roboto"/>
              </a:rPr>
              <a:t>The first 3 layers are convolution 3D layers, which consist of 8, 16 and 32 filters respectively. After this, a convolution 2D layer is applied which consists of 64 filters and the filter size of 3 by 3. This is the 4</a:t>
            </a:r>
            <a:r>
              <a:rPr baseline="30000" lang="en" sz="1200">
                <a:solidFill>
                  <a:schemeClr val="lt2"/>
                </a:solidFill>
                <a:latin typeface="Roboto"/>
                <a:ea typeface="Roboto"/>
                <a:cs typeface="Roboto"/>
                <a:sym typeface="Roboto"/>
              </a:rPr>
              <a:t>th</a:t>
            </a:r>
            <a:r>
              <a:rPr lang="en" sz="1200">
                <a:solidFill>
                  <a:schemeClr val="lt2"/>
                </a:solidFill>
                <a:latin typeface="Roboto"/>
                <a:ea typeface="Roboto"/>
                <a:cs typeface="Roboto"/>
                <a:sym typeface="Roboto"/>
              </a:rPr>
              <a:t> convolution layer. The output from this convolution layer is then flattened (i.e. converted all the activations into 1-D vector).</a:t>
            </a:r>
            <a:endParaRPr sz="1200">
              <a:solidFill>
                <a:schemeClr val="lt2"/>
              </a:solidFill>
              <a:latin typeface="Roboto"/>
              <a:ea typeface="Roboto"/>
              <a:cs typeface="Roboto"/>
              <a:sym typeface="Roboto"/>
            </a:endParaRPr>
          </a:p>
          <a:p>
            <a:pPr indent="-304800" lvl="0" marL="457200" rtl="0" algn="just">
              <a:lnSpc>
                <a:spcPct val="115000"/>
              </a:lnSpc>
              <a:spcBef>
                <a:spcPts val="0"/>
              </a:spcBef>
              <a:spcAft>
                <a:spcPts val="0"/>
              </a:spcAft>
              <a:buClr>
                <a:schemeClr val="lt2"/>
              </a:buClr>
              <a:buSzPts val="1200"/>
              <a:buFont typeface="Roboto"/>
              <a:buChar char="●"/>
            </a:pPr>
            <a:r>
              <a:rPr lang="en" sz="1200">
                <a:solidFill>
                  <a:schemeClr val="lt2"/>
                </a:solidFill>
                <a:latin typeface="Roboto"/>
                <a:ea typeface="Roboto"/>
                <a:cs typeface="Roboto"/>
                <a:sym typeface="Roboto"/>
              </a:rPr>
              <a:t>This is then fed into the Artificial Neural Net type architecture that mainly consists of fully connected dense layers with ReLU activations.We have made use of Leaky ReLU activation in the 2 dense layer, and finally an output layer that uses a Softmax Activation function for class prediction.</a:t>
            </a:r>
            <a:endParaRPr sz="1200">
              <a:solidFill>
                <a:schemeClr val="lt2"/>
              </a:solidFill>
              <a:latin typeface="Roboto"/>
              <a:ea typeface="Roboto"/>
              <a:cs typeface="Roboto"/>
              <a:sym typeface="Roboto"/>
            </a:endParaRPr>
          </a:p>
          <a:p>
            <a:pPr indent="-304800" lvl="0" marL="457200" rtl="0" algn="just">
              <a:lnSpc>
                <a:spcPct val="115000"/>
              </a:lnSpc>
              <a:spcBef>
                <a:spcPts val="0"/>
              </a:spcBef>
              <a:spcAft>
                <a:spcPts val="0"/>
              </a:spcAft>
              <a:buClr>
                <a:schemeClr val="lt2"/>
              </a:buClr>
              <a:buSzPts val="1200"/>
              <a:buFont typeface="Roboto"/>
              <a:buChar char="●"/>
            </a:pPr>
            <a:r>
              <a:rPr lang="en" sz="1200">
                <a:solidFill>
                  <a:schemeClr val="lt2"/>
                </a:solidFill>
                <a:latin typeface="Roboto"/>
                <a:ea typeface="Roboto"/>
                <a:cs typeface="Roboto"/>
                <a:sym typeface="Roboto"/>
              </a:rPr>
              <a:t>The CNN stump of the model i.e. the convolutional and pooling layers are extracted and the later layers i.e. the fully connected layers and the softmax layers are stripped. To this convolutional stump, a new set of layers is connected, 3 fully connected layers with ReLU activation and a softmax layer of 9 units are appended.</a:t>
            </a:r>
            <a:endParaRPr sz="1200">
              <a:solidFill>
                <a:schemeClr val="lt2"/>
              </a:solidFill>
              <a:latin typeface="Roboto"/>
              <a:ea typeface="Roboto"/>
              <a:cs typeface="Roboto"/>
              <a:sym typeface="Roboto"/>
            </a:endParaRPr>
          </a:p>
          <a:p>
            <a:pPr indent="-304800" lvl="0" marL="457200" rtl="0" algn="just">
              <a:lnSpc>
                <a:spcPct val="115000"/>
              </a:lnSpc>
              <a:spcBef>
                <a:spcPts val="0"/>
              </a:spcBef>
              <a:spcAft>
                <a:spcPts val="0"/>
              </a:spcAft>
              <a:buClr>
                <a:schemeClr val="lt2"/>
              </a:buClr>
              <a:buSzPts val="1200"/>
              <a:buFont typeface="Roboto"/>
              <a:buChar char="●"/>
            </a:pPr>
            <a:r>
              <a:rPr lang="en" sz="1200">
                <a:solidFill>
                  <a:schemeClr val="lt2"/>
                </a:solidFill>
                <a:latin typeface="Roboto"/>
                <a:ea typeface="Roboto"/>
                <a:cs typeface="Roboto"/>
                <a:sym typeface="Roboto"/>
              </a:rPr>
              <a:t>The patches obtained from the Pavia dataset are then split into the training and the test set in a ratio of 40:60. The model is trained for 3 epochs.</a:t>
            </a:r>
            <a:endParaRPr sz="12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226075" y="0"/>
            <a:ext cx="2808000" cy="7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41" name="Google Shape;141;p23"/>
          <p:cNvSpPr txBox="1"/>
          <p:nvPr>
            <p:ph idx="1" type="body"/>
          </p:nvPr>
        </p:nvSpPr>
        <p:spPr>
          <a:xfrm>
            <a:off x="254500" y="710400"/>
            <a:ext cx="2808000" cy="28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MLP</a:t>
            </a:r>
            <a:r>
              <a:rPr lang="en" sz="1400"/>
              <a:t> Model 1</a:t>
            </a:r>
            <a:endParaRPr sz="1400"/>
          </a:p>
        </p:txBody>
      </p:sp>
      <p:sp>
        <p:nvSpPr>
          <p:cNvPr id="142" name="Google Shape;142;p23"/>
          <p:cNvSpPr txBox="1"/>
          <p:nvPr/>
        </p:nvSpPr>
        <p:spPr>
          <a:xfrm>
            <a:off x="177025" y="4489700"/>
            <a:ext cx="2906100" cy="2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Summary of the model</a:t>
            </a:r>
            <a:endParaRPr sz="1100">
              <a:solidFill>
                <a:schemeClr val="lt1"/>
              </a:solidFill>
              <a:latin typeface="Roboto"/>
              <a:ea typeface="Roboto"/>
              <a:cs typeface="Roboto"/>
              <a:sym typeface="Roboto"/>
            </a:endParaRPr>
          </a:p>
        </p:txBody>
      </p:sp>
      <p:sp>
        <p:nvSpPr>
          <p:cNvPr id="143" name="Google Shape;143;p23"/>
          <p:cNvSpPr txBox="1"/>
          <p:nvPr/>
        </p:nvSpPr>
        <p:spPr>
          <a:xfrm>
            <a:off x="3375250" y="714000"/>
            <a:ext cx="5469600" cy="3715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The MLP model used here is a standard MLP model with three dense layers with 10000, 5000 and 9 layers respectively.</a:t>
            </a:r>
            <a:endParaRPr>
              <a:solidFill>
                <a:schemeClr val="lt2"/>
              </a:solidFill>
              <a:latin typeface="Roboto"/>
              <a:ea typeface="Roboto"/>
              <a:cs typeface="Roboto"/>
              <a:sym typeface="Roboto"/>
            </a:endParaRPr>
          </a:p>
          <a:p>
            <a:pPr indent="-317500" lvl="0" marL="457200" rtl="0" algn="just">
              <a:lnSpc>
                <a:spcPct val="115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model firstly was trained on Indian Pines dataset and then the last two layers were deleted while making use of the model for prediction on Pavia dataset using transfer learning.</a:t>
            </a:r>
            <a:endParaRPr>
              <a:solidFill>
                <a:schemeClr val="lt2"/>
              </a:solidFill>
              <a:latin typeface="Roboto"/>
              <a:ea typeface="Roboto"/>
              <a:cs typeface="Roboto"/>
              <a:sym typeface="Roboto"/>
            </a:endParaRPr>
          </a:p>
          <a:p>
            <a:pPr indent="-317500" lvl="0" marL="457200" rtl="0" algn="just">
              <a:lnSpc>
                <a:spcPct val="115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first and the second layers are activated using the ReLu activation function while the last layer that gives the Class identifiers is activated using a SoftMax activation function.</a:t>
            </a:r>
            <a:endParaRPr>
              <a:solidFill>
                <a:schemeClr val="lt2"/>
              </a:solidFill>
              <a:latin typeface="Roboto"/>
              <a:ea typeface="Roboto"/>
              <a:cs typeface="Roboto"/>
              <a:sym typeface="Roboto"/>
            </a:endParaRPr>
          </a:p>
          <a:p>
            <a:pPr indent="-317500" lvl="0" marL="457200" rtl="0" algn="just">
              <a:lnSpc>
                <a:spcPct val="115000"/>
              </a:lnSpc>
              <a:spcBef>
                <a:spcPts val="1000"/>
              </a:spcBef>
              <a:spcAft>
                <a:spcPts val="1000"/>
              </a:spcAft>
              <a:buClr>
                <a:schemeClr val="lt2"/>
              </a:buClr>
              <a:buSzPts val="1400"/>
              <a:buFont typeface="Roboto"/>
              <a:buChar char="●"/>
            </a:pPr>
            <a:r>
              <a:rPr lang="en">
                <a:solidFill>
                  <a:schemeClr val="lt2"/>
                </a:solidFill>
                <a:latin typeface="Roboto"/>
                <a:ea typeface="Roboto"/>
                <a:cs typeface="Roboto"/>
                <a:sym typeface="Roboto"/>
              </a:rPr>
              <a:t>The initial model was trained for 20 epochs with a batch size of 128, while on the other hand when the model was used for transfer learning and trained on Pavia dataset only 10 epochs with 128 batch size were performed.</a:t>
            </a:r>
            <a:endParaRPr>
              <a:solidFill>
                <a:schemeClr val="lt2"/>
              </a:solidFill>
              <a:latin typeface="Roboto"/>
              <a:ea typeface="Roboto"/>
              <a:cs typeface="Roboto"/>
              <a:sym typeface="Roboto"/>
            </a:endParaRPr>
          </a:p>
        </p:txBody>
      </p:sp>
      <p:pic>
        <p:nvPicPr>
          <p:cNvPr id="144" name="Google Shape;144;p23"/>
          <p:cNvPicPr preferRelativeResize="0"/>
          <p:nvPr/>
        </p:nvPicPr>
        <p:blipFill>
          <a:blip r:embed="rId3">
            <a:alphaModFix/>
          </a:blip>
          <a:stretch>
            <a:fillRect/>
          </a:stretch>
        </p:blipFill>
        <p:spPr>
          <a:xfrm>
            <a:off x="782174" y="1223538"/>
            <a:ext cx="1695800" cy="1471400"/>
          </a:xfrm>
          <a:prstGeom prst="rect">
            <a:avLst/>
          </a:prstGeom>
          <a:noFill/>
          <a:ln cap="flat" cmpd="sng" w="9525">
            <a:solidFill>
              <a:schemeClr val="dk2"/>
            </a:solidFill>
            <a:prstDash val="solid"/>
            <a:round/>
            <a:headEnd len="sm" w="sm" type="none"/>
            <a:tailEnd len="sm" w="sm" type="none"/>
          </a:ln>
        </p:spPr>
      </p:pic>
      <p:sp>
        <p:nvSpPr>
          <p:cNvPr id="145" name="Google Shape;145;p23"/>
          <p:cNvSpPr txBox="1"/>
          <p:nvPr/>
        </p:nvSpPr>
        <p:spPr>
          <a:xfrm>
            <a:off x="205450" y="2696475"/>
            <a:ext cx="2906100" cy="2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Diagrammatic representation of the model</a:t>
            </a:r>
            <a:endParaRPr sz="1100">
              <a:solidFill>
                <a:schemeClr val="lt1"/>
              </a:solidFill>
              <a:latin typeface="Roboto"/>
              <a:ea typeface="Roboto"/>
              <a:cs typeface="Roboto"/>
              <a:sym typeface="Roboto"/>
            </a:endParaRPr>
          </a:p>
        </p:txBody>
      </p:sp>
      <p:pic>
        <p:nvPicPr>
          <p:cNvPr id="146" name="Google Shape;146;p23"/>
          <p:cNvPicPr preferRelativeResize="0"/>
          <p:nvPr/>
        </p:nvPicPr>
        <p:blipFill>
          <a:blip r:embed="rId4">
            <a:alphaModFix/>
          </a:blip>
          <a:stretch>
            <a:fillRect/>
          </a:stretch>
        </p:blipFill>
        <p:spPr>
          <a:xfrm>
            <a:off x="189544" y="3208063"/>
            <a:ext cx="2937905" cy="128163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26075" y="0"/>
            <a:ext cx="2808000" cy="7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52" name="Google Shape;152;p24"/>
          <p:cNvSpPr txBox="1"/>
          <p:nvPr>
            <p:ph idx="1" type="body"/>
          </p:nvPr>
        </p:nvSpPr>
        <p:spPr>
          <a:xfrm>
            <a:off x="254500" y="710400"/>
            <a:ext cx="2808000" cy="28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MLP Model 2</a:t>
            </a:r>
            <a:endParaRPr sz="1400"/>
          </a:p>
        </p:txBody>
      </p:sp>
      <p:sp>
        <p:nvSpPr>
          <p:cNvPr id="153" name="Google Shape;153;p24"/>
          <p:cNvSpPr txBox="1"/>
          <p:nvPr/>
        </p:nvSpPr>
        <p:spPr>
          <a:xfrm>
            <a:off x="177025" y="4574950"/>
            <a:ext cx="2906100" cy="2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Summary of the model</a:t>
            </a:r>
            <a:endParaRPr sz="1100">
              <a:solidFill>
                <a:schemeClr val="lt1"/>
              </a:solidFill>
              <a:latin typeface="Roboto"/>
              <a:ea typeface="Roboto"/>
              <a:cs typeface="Roboto"/>
              <a:sym typeface="Roboto"/>
            </a:endParaRPr>
          </a:p>
        </p:txBody>
      </p:sp>
      <p:sp>
        <p:nvSpPr>
          <p:cNvPr id="154" name="Google Shape;154;p24"/>
          <p:cNvSpPr txBox="1"/>
          <p:nvPr/>
        </p:nvSpPr>
        <p:spPr>
          <a:xfrm>
            <a:off x="3375250" y="99450"/>
            <a:ext cx="5469600" cy="49908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chemeClr val="lt2"/>
              </a:buClr>
              <a:buSzPts val="1300"/>
              <a:buFont typeface="Roboto"/>
              <a:buChar char="●"/>
            </a:pPr>
            <a:r>
              <a:rPr lang="en" sz="1300">
                <a:solidFill>
                  <a:schemeClr val="lt2"/>
                </a:solidFill>
                <a:latin typeface="Roboto"/>
                <a:ea typeface="Roboto"/>
                <a:cs typeface="Roboto"/>
                <a:sym typeface="Roboto"/>
              </a:rPr>
              <a:t>Since there is no perfect model that can be defined for any Neural Network problem hence the feasibility of the solution and model depends on whether the error generated by the model is under the permissible parameters of the problem.</a:t>
            </a:r>
            <a:endParaRPr sz="1300">
              <a:solidFill>
                <a:schemeClr val="lt2"/>
              </a:solidFill>
              <a:latin typeface="Roboto"/>
              <a:ea typeface="Roboto"/>
              <a:cs typeface="Roboto"/>
              <a:sym typeface="Roboto"/>
            </a:endParaRPr>
          </a:p>
          <a:p>
            <a:pPr indent="-311150" lvl="0" marL="457200" rtl="0" algn="just">
              <a:lnSpc>
                <a:spcPct val="115000"/>
              </a:lnSpc>
              <a:spcBef>
                <a:spcPts val="1000"/>
              </a:spcBef>
              <a:spcAft>
                <a:spcPts val="0"/>
              </a:spcAft>
              <a:buClr>
                <a:schemeClr val="lt2"/>
              </a:buClr>
              <a:buSzPts val="1300"/>
              <a:buFont typeface="Roboto"/>
              <a:buChar char="●"/>
            </a:pPr>
            <a:r>
              <a:rPr lang="en" sz="1300">
                <a:solidFill>
                  <a:schemeClr val="lt2"/>
                </a:solidFill>
                <a:latin typeface="Roboto"/>
                <a:ea typeface="Roboto"/>
                <a:cs typeface="Roboto"/>
                <a:sym typeface="Roboto"/>
              </a:rPr>
              <a:t>In this model the initial training was done in the Indian Pines dataset with just two Hidden Layers. Later when Transfer learning was performed, the last layer along with its batch normalization extension was chopped off, and three more layers were added. The first layer is a Dense Layer of 472 perceptrons, followed by a Batch Normalisation layer.</a:t>
            </a:r>
            <a:endParaRPr sz="1300">
              <a:solidFill>
                <a:schemeClr val="lt2"/>
              </a:solidFill>
              <a:latin typeface="Roboto"/>
              <a:ea typeface="Roboto"/>
              <a:cs typeface="Roboto"/>
              <a:sym typeface="Roboto"/>
            </a:endParaRPr>
          </a:p>
          <a:p>
            <a:pPr indent="-311150" lvl="0" marL="457200" rtl="0" algn="just">
              <a:lnSpc>
                <a:spcPct val="115000"/>
              </a:lnSpc>
              <a:spcBef>
                <a:spcPts val="1000"/>
              </a:spcBef>
              <a:spcAft>
                <a:spcPts val="0"/>
              </a:spcAft>
              <a:buClr>
                <a:schemeClr val="lt2"/>
              </a:buClr>
              <a:buSzPts val="1300"/>
              <a:buFont typeface="Roboto"/>
              <a:buChar char="●"/>
            </a:pPr>
            <a:r>
              <a:rPr lang="en" sz="1300">
                <a:solidFill>
                  <a:schemeClr val="lt2"/>
                </a:solidFill>
                <a:latin typeface="Roboto"/>
                <a:ea typeface="Roboto"/>
                <a:cs typeface="Roboto"/>
                <a:sym typeface="Roboto"/>
              </a:rPr>
              <a:t>This first layer was left as it is during transfer learning, and three more layers were added with 168, 72 and 9 perceptrons respectively. These layers were the trainable layers that were trained during transfer learning.All these perceptron layers are activated using a ReLu activation function.</a:t>
            </a:r>
            <a:endParaRPr sz="1300">
              <a:solidFill>
                <a:schemeClr val="lt2"/>
              </a:solidFill>
              <a:latin typeface="Roboto"/>
              <a:ea typeface="Roboto"/>
              <a:cs typeface="Roboto"/>
              <a:sym typeface="Roboto"/>
            </a:endParaRPr>
          </a:p>
          <a:p>
            <a:pPr indent="-311150" lvl="0" marL="457200" rtl="0" algn="just">
              <a:lnSpc>
                <a:spcPct val="115000"/>
              </a:lnSpc>
              <a:spcBef>
                <a:spcPts val="1000"/>
              </a:spcBef>
              <a:spcAft>
                <a:spcPts val="1000"/>
              </a:spcAft>
              <a:buClr>
                <a:schemeClr val="lt2"/>
              </a:buClr>
              <a:buSzPts val="1300"/>
              <a:buFont typeface="Roboto"/>
              <a:buChar char="●"/>
            </a:pPr>
            <a:r>
              <a:rPr lang="en" sz="1300">
                <a:solidFill>
                  <a:schemeClr val="lt2"/>
                </a:solidFill>
                <a:latin typeface="Roboto"/>
                <a:ea typeface="Roboto"/>
                <a:cs typeface="Roboto"/>
                <a:sym typeface="Roboto"/>
              </a:rPr>
              <a:t>The initial model was trained for 20 epochs with a batch size of 128, while on the other hand when the model was used for transfer learning and trained on Pavia dataset only 10 epochs with 128 batch size were performed.</a:t>
            </a:r>
            <a:endParaRPr sz="1300">
              <a:solidFill>
                <a:schemeClr val="lt2"/>
              </a:solidFill>
              <a:latin typeface="Roboto"/>
              <a:ea typeface="Roboto"/>
              <a:cs typeface="Roboto"/>
              <a:sym typeface="Roboto"/>
            </a:endParaRPr>
          </a:p>
        </p:txBody>
      </p:sp>
      <p:pic>
        <p:nvPicPr>
          <p:cNvPr id="155" name="Google Shape;155;p24"/>
          <p:cNvPicPr preferRelativeResize="0"/>
          <p:nvPr/>
        </p:nvPicPr>
        <p:blipFill rotWithShape="1">
          <a:blip r:embed="rId3">
            <a:alphaModFix/>
          </a:blip>
          <a:srcRect b="0" l="14234" r="20260" t="0"/>
          <a:stretch/>
        </p:blipFill>
        <p:spPr>
          <a:xfrm>
            <a:off x="390088" y="1223538"/>
            <a:ext cx="2479974" cy="1471400"/>
          </a:xfrm>
          <a:prstGeom prst="rect">
            <a:avLst/>
          </a:prstGeom>
          <a:noFill/>
          <a:ln cap="flat" cmpd="sng" w="9525">
            <a:solidFill>
              <a:schemeClr val="dk2"/>
            </a:solidFill>
            <a:prstDash val="solid"/>
            <a:round/>
            <a:headEnd len="sm" w="sm" type="none"/>
            <a:tailEnd len="sm" w="sm" type="none"/>
          </a:ln>
        </p:spPr>
      </p:pic>
      <p:sp>
        <p:nvSpPr>
          <p:cNvPr id="156" name="Google Shape;156;p24"/>
          <p:cNvSpPr txBox="1"/>
          <p:nvPr/>
        </p:nvSpPr>
        <p:spPr>
          <a:xfrm>
            <a:off x="205450" y="2696475"/>
            <a:ext cx="2906100" cy="2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Diagrammatic representation of the model</a:t>
            </a:r>
            <a:endParaRPr sz="1100">
              <a:solidFill>
                <a:schemeClr val="lt1"/>
              </a:solidFill>
              <a:latin typeface="Roboto"/>
              <a:ea typeface="Roboto"/>
              <a:cs typeface="Roboto"/>
              <a:sym typeface="Roboto"/>
            </a:endParaRPr>
          </a:p>
        </p:txBody>
      </p:sp>
      <p:pic>
        <p:nvPicPr>
          <p:cNvPr id="157" name="Google Shape;157;p24"/>
          <p:cNvPicPr preferRelativeResize="0"/>
          <p:nvPr/>
        </p:nvPicPr>
        <p:blipFill rotWithShape="1">
          <a:blip r:embed="rId4">
            <a:alphaModFix/>
          </a:blip>
          <a:srcRect b="7100" l="0" r="0" t="2336"/>
          <a:stretch/>
        </p:blipFill>
        <p:spPr>
          <a:xfrm>
            <a:off x="344967" y="3163750"/>
            <a:ext cx="2627058" cy="1411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226075" y="0"/>
            <a:ext cx="2808000" cy="7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63" name="Google Shape;163;p25"/>
          <p:cNvSpPr txBox="1"/>
          <p:nvPr>
            <p:ph idx="1" type="body"/>
          </p:nvPr>
        </p:nvSpPr>
        <p:spPr>
          <a:xfrm>
            <a:off x="254500" y="710400"/>
            <a:ext cx="2808000" cy="28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MLP Model 3</a:t>
            </a:r>
            <a:endParaRPr sz="1400"/>
          </a:p>
        </p:txBody>
      </p:sp>
      <p:sp>
        <p:nvSpPr>
          <p:cNvPr id="164" name="Google Shape;164;p25"/>
          <p:cNvSpPr txBox="1"/>
          <p:nvPr/>
        </p:nvSpPr>
        <p:spPr>
          <a:xfrm>
            <a:off x="177025" y="4738350"/>
            <a:ext cx="2906100" cy="2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Summary of the model</a:t>
            </a:r>
            <a:endParaRPr sz="1100">
              <a:solidFill>
                <a:schemeClr val="lt1"/>
              </a:solidFill>
              <a:latin typeface="Roboto"/>
              <a:ea typeface="Roboto"/>
              <a:cs typeface="Roboto"/>
              <a:sym typeface="Roboto"/>
            </a:endParaRPr>
          </a:p>
        </p:txBody>
      </p:sp>
      <p:sp>
        <p:nvSpPr>
          <p:cNvPr id="165" name="Google Shape;165;p25"/>
          <p:cNvSpPr txBox="1"/>
          <p:nvPr/>
        </p:nvSpPr>
        <p:spPr>
          <a:xfrm>
            <a:off x="3474725" y="203050"/>
            <a:ext cx="5469600" cy="48021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chemeClr val="lt2"/>
              </a:buClr>
              <a:buSzPts val="1300"/>
              <a:buFont typeface="Roboto"/>
              <a:buChar char="●"/>
            </a:pPr>
            <a:r>
              <a:rPr lang="en" sz="1300">
                <a:solidFill>
                  <a:schemeClr val="lt2"/>
                </a:solidFill>
                <a:latin typeface="Roboto"/>
                <a:ea typeface="Roboto"/>
                <a:cs typeface="Roboto"/>
                <a:sym typeface="Roboto"/>
              </a:rPr>
              <a:t>This model is an extension of the Model 2 with a greater number of pre-trained layers but with lesser number of perceptrons, as models also need to be compared by scaling them horizontally, i.e., adding more layers but reducing the strength of each layer.</a:t>
            </a:r>
            <a:endParaRPr sz="1300">
              <a:solidFill>
                <a:schemeClr val="lt2"/>
              </a:solidFill>
              <a:latin typeface="Roboto"/>
              <a:ea typeface="Roboto"/>
              <a:cs typeface="Roboto"/>
              <a:sym typeface="Roboto"/>
            </a:endParaRPr>
          </a:p>
          <a:p>
            <a:pPr indent="-311150" lvl="0" marL="457200" rtl="0" algn="just">
              <a:lnSpc>
                <a:spcPct val="115000"/>
              </a:lnSpc>
              <a:spcBef>
                <a:spcPts val="1000"/>
              </a:spcBef>
              <a:spcAft>
                <a:spcPts val="0"/>
              </a:spcAft>
              <a:buClr>
                <a:schemeClr val="lt2"/>
              </a:buClr>
              <a:buSzPts val="1300"/>
              <a:buFont typeface="Roboto"/>
              <a:buChar char="●"/>
            </a:pPr>
            <a:r>
              <a:rPr lang="en" sz="1300">
                <a:solidFill>
                  <a:schemeClr val="lt2"/>
                </a:solidFill>
                <a:latin typeface="Roboto"/>
                <a:ea typeface="Roboto"/>
                <a:cs typeface="Roboto"/>
                <a:sym typeface="Roboto"/>
              </a:rPr>
              <a:t>This model was also first trained with 5 Hidden layers on Indian Pines dataset, but when transfer learning was applied its last two layers were chopped off, and three new dense layers were added. The layers from the saved models were not trained on the Pavia dataset, while the three dense layers were trained.</a:t>
            </a:r>
            <a:endParaRPr sz="1300">
              <a:solidFill>
                <a:schemeClr val="lt2"/>
              </a:solidFill>
              <a:latin typeface="Roboto"/>
              <a:ea typeface="Roboto"/>
              <a:cs typeface="Roboto"/>
              <a:sym typeface="Roboto"/>
            </a:endParaRPr>
          </a:p>
          <a:p>
            <a:pPr indent="-311150" lvl="0" marL="457200" rtl="0" algn="just">
              <a:lnSpc>
                <a:spcPct val="115000"/>
              </a:lnSpc>
              <a:spcBef>
                <a:spcPts val="1000"/>
              </a:spcBef>
              <a:spcAft>
                <a:spcPts val="0"/>
              </a:spcAft>
              <a:buClr>
                <a:schemeClr val="lt2"/>
              </a:buClr>
              <a:buSzPts val="1300"/>
              <a:buFont typeface="Roboto"/>
              <a:buChar char="●"/>
            </a:pPr>
            <a:r>
              <a:rPr lang="en" sz="1300">
                <a:solidFill>
                  <a:schemeClr val="lt2"/>
                </a:solidFill>
                <a:latin typeface="Roboto"/>
                <a:ea typeface="Roboto"/>
                <a:cs typeface="Roboto"/>
                <a:sym typeface="Roboto"/>
              </a:rPr>
              <a:t>The pretrained layers consisted of Dense layers with 1024, 512, 256 and 128 perceptrons, with each layer being followed by an appropriate Batch Normalization layer. All the perceptron layers are activated using a ReLu activation function.</a:t>
            </a:r>
            <a:endParaRPr sz="1300">
              <a:solidFill>
                <a:schemeClr val="lt2"/>
              </a:solidFill>
              <a:latin typeface="Roboto"/>
              <a:ea typeface="Roboto"/>
              <a:cs typeface="Roboto"/>
              <a:sym typeface="Roboto"/>
            </a:endParaRPr>
          </a:p>
          <a:p>
            <a:pPr indent="-311150" lvl="0" marL="457200" rtl="0" algn="just">
              <a:lnSpc>
                <a:spcPct val="115000"/>
              </a:lnSpc>
              <a:spcBef>
                <a:spcPts val="1000"/>
              </a:spcBef>
              <a:spcAft>
                <a:spcPts val="1000"/>
              </a:spcAft>
              <a:buClr>
                <a:schemeClr val="lt2"/>
              </a:buClr>
              <a:buSzPts val="1300"/>
              <a:buFont typeface="Roboto"/>
              <a:buChar char="●"/>
            </a:pPr>
            <a:r>
              <a:rPr lang="en" sz="1300">
                <a:solidFill>
                  <a:schemeClr val="lt2"/>
                </a:solidFill>
                <a:latin typeface="Roboto"/>
                <a:ea typeface="Roboto"/>
                <a:cs typeface="Roboto"/>
                <a:sym typeface="Roboto"/>
              </a:rPr>
              <a:t>The initial model was trained for 20 epochs with a batch size of 128, while on the other hand when the model was used for transfer learning and trained on Pavia dataset only 10 epochs with 128 batch size were performed.</a:t>
            </a:r>
            <a:endParaRPr sz="1300">
              <a:solidFill>
                <a:schemeClr val="lt2"/>
              </a:solidFill>
              <a:latin typeface="Roboto"/>
              <a:ea typeface="Roboto"/>
              <a:cs typeface="Roboto"/>
              <a:sym typeface="Roboto"/>
            </a:endParaRPr>
          </a:p>
        </p:txBody>
      </p:sp>
      <p:pic>
        <p:nvPicPr>
          <p:cNvPr id="166" name="Google Shape;166;p25"/>
          <p:cNvPicPr preferRelativeResize="0"/>
          <p:nvPr/>
        </p:nvPicPr>
        <p:blipFill rotWithShape="1">
          <a:blip r:embed="rId3">
            <a:alphaModFix/>
          </a:blip>
          <a:srcRect b="0" l="367" r="367" t="0"/>
          <a:stretch/>
        </p:blipFill>
        <p:spPr>
          <a:xfrm>
            <a:off x="327488" y="1095650"/>
            <a:ext cx="2662024" cy="1394915"/>
          </a:xfrm>
          <a:prstGeom prst="rect">
            <a:avLst/>
          </a:prstGeom>
          <a:noFill/>
          <a:ln cap="flat" cmpd="sng" w="9525">
            <a:solidFill>
              <a:schemeClr val="dk2"/>
            </a:solidFill>
            <a:prstDash val="solid"/>
            <a:round/>
            <a:headEnd len="sm" w="sm" type="none"/>
            <a:tailEnd len="sm" w="sm" type="none"/>
          </a:ln>
        </p:spPr>
      </p:pic>
      <p:sp>
        <p:nvSpPr>
          <p:cNvPr id="167" name="Google Shape;167;p25"/>
          <p:cNvSpPr txBox="1"/>
          <p:nvPr/>
        </p:nvSpPr>
        <p:spPr>
          <a:xfrm>
            <a:off x="205450" y="2462050"/>
            <a:ext cx="2906100" cy="2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Diagrammatic representation of the model</a:t>
            </a:r>
            <a:endParaRPr sz="1100">
              <a:solidFill>
                <a:schemeClr val="lt1"/>
              </a:solidFill>
              <a:latin typeface="Roboto"/>
              <a:ea typeface="Roboto"/>
              <a:cs typeface="Roboto"/>
              <a:sym typeface="Roboto"/>
            </a:endParaRPr>
          </a:p>
        </p:txBody>
      </p:sp>
      <p:pic>
        <p:nvPicPr>
          <p:cNvPr id="168" name="Google Shape;168;p25"/>
          <p:cNvPicPr preferRelativeResize="0"/>
          <p:nvPr/>
        </p:nvPicPr>
        <p:blipFill rotWithShape="1">
          <a:blip r:embed="rId4">
            <a:alphaModFix/>
          </a:blip>
          <a:srcRect b="941" l="0" r="0" t="0"/>
          <a:stretch/>
        </p:blipFill>
        <p:spPr>
          <a:xfrm>
            <a:off x="522199" y="2826100"/>
            <a:ext cx="2215750" cy="1971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265500" y="282575"/>
            <a:ext cx="4045200" cy="78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2"/>
                </a:solidFill>
              </a:rPr>
              <a:t>SOFTWARE</a:t>
            </a:r>
            <a:endParaRPr sz="3000">
              <a:solidFill>
                <a:schemeClr val="lt2"/>
              </a:solidFill>
            </a:endParaRPr>
          </a:p>
          <a:p>
            <a:pPr indent="0" lvl="0" marL="0" rtl="0" algn="l">
              <a:spcBef>
                <a:spcPts val="0"/>
              </a:spcBef>
              <a:spcAft>
                <a:spcPts val="0"/>
              </a:spcAft>
              <a:buNone/>
            </a:pPr>
            <a:r>
              <a:rPr lang="en" sz="3000">
                <a:solidFill>
                  <a:schemeClr val="lt2"/>
                </a:solidFill>
              </a:rPr>
              <a:t>REQUIREMENTS</a:t>
            </a:r>
            <a:endParaRPr sz="3000">
              <a:solidFill>
                <a:schemeClr val="lt2"/>
              </a:solidFill>
            </a:endParaRPr>
          </a:p>
        </p:txBody>
      </p:sp>
      <p:sp>
        <p:nvSpPr>
          <p:cNvPr id="174" name="Google Shape;174;p26"/>
          <p:cNvSpPr txBox="1"/>
          <p:nvPr>
            <p:ph idx="1" type="subTitle"/>
          </p:nvPr>
        </p:nvSpPr>
        <p:spPr>
          <a:xfrm>
            <a:off x="265500" y="1234275"/>
            <a:ext cx="4045200" cy="3680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800"/>
              <a:t>Python 3.7</a:t>
            </a:r>
            <a:endParaRPr sz="1800"/>
          </a:p>
          <a:p>
            <a:pPr indent="-304800" lvl="0" marL="457200" rtl="0" algn="l">
              <a:spcBef>
                <a:spcPts val="1000"/>
              </a:spcBef>
              <a:spcAft>
                <a:spcPts val="0"/>
              </a:spcAft>
              <a:buSzPts val="1200"/>
              <a:buChar char="●"/>
            </a:pPr>
            <a:r>
              <a:rPr lang="en" sz="1800"/>
              <a:t>OS supporting Google Chrome Web Browser</a:t>
            </a:r>
            <a:endParaRPr sz="1800"/>
          </a:p>
          <a:p>
            <a:pPr indent="-304800" lvl="0" marL="457200" rtl="0" algn="l">
              <a:spcBef>
                <a:spcPts val="1000"/>
              </a:spcBef>
              <a:spcAft>
                <a:spcPts val="0"/>
              </a:spcAft>
              <a:buSzPts val="1200"/>
              <a:buChar char="●"/>
            </a:pPr>
            <a:r>
              <a:rPr lang="en" sz="1800"/>
              <a:t>Google Collab</a:t>
            </a:r>
            <a:endParaRPr sz="1800"/>
          </a:p>
          <a:p>
            <a:pPr indent="-304800" lvl="0" marL="457200" rtl="0" algn="l">
              <a:spcBef>
                <a:spcPts val="1000"/>
              </a:spcBef>
              <a:spcAft>
                <a:spcPts val="0"/>
              </a:spcAft>
              <a:buSzPts val="1200"/>
              <a:buChar char="●"/>
            </a:pPr>
            <a:r>
              <a:rPr lang="en" sz="1800"/>
              <a:t>Tensorflow, Keras</a:t>
            </a:r>
            <a:endParaRPr sz="1800"/>
          </a:p>
          <a:p>
            <a:pPr indent="-304800" lvl="0" marL="457200" rtl="0" algn="l">
              <a:spcBef>
                <a:spcPts val="1000"/>
              </a:spcBef>
              <a:spcAft>
                <a:spcPts val="0"/>
              </a:spcAft>
              <a:buSzPts val="1200"/>
              <a:buChar char="●"/>
            </a:pPr>
            <a:r>
              <a:rPr lang="en" sz="1800"/>
              <a:t>NumPy, pandas, scikit-learn, Matplotlib python libraries</a:t>
            </a:r>
            <a:endParaRPr sz="1800"/>
          </a:p>
          <a:p>
            <a:pPr indent="-304800" lvl="0" marL="457200" rtl="0" algn="l">
              <a:spcBef>
                <a:spcPts val="1000"/>
              </a:spcBef>
              <a:spcAft>
                <a:spcPts val="1000"/>
              </a:spcAft>
              <a:buSzPts val="1200"/>
              <a:buChar char="●"/>
            </a:pPr>
            <a:r>
              <a:rPr lang="en" sz="1800"/>
              <a:t>Spectral - python module for processing Hyperspectral Image Data.</a:t>
            </a:r>
            <a:endParaRPr sz="1800"/>
          </a:p>
        </p:txBody>
      </p:sp>
      <p:sp>
        <p:nvSpPr>
          <p:cNvPr id="175" name="Google Shape;175;p26"/>
          <p:cNvSpPr txBox="1"/>
          <p:nvPr>
            <p:ph idx="2" type="body"/>
          </p:nvPr>
        </p:nvSpPr>
        <p:spPr>
          <a:xfrm>
            <a:off x="4939500" y="1234275"/>
            <a:ext cx="3837000" cy="3472800"/>
          </a:xfrm>
          <a:prstGeom prst="rect">
            <a:avLst/>
          </a:prstGeom>
        </p:spPr>
        <p:txBody>
          <a:bodyPr anchorCtr="0" anchor="ctr" bIns="91425" lIns="91425" spcFirstLastPara="1" rIns="91425" wrap="square" tIns="91425">
            <a:noAutofit/>
          </a:bodyPr>
          <a:lstStyle/>
          <a:p>
            <a:pPr indent="-304800" lvl="0" marL="457200" rtl="0" algn="just">
              <a:spcBef>
                <a:spcPts val="0"/>
              </a:spcBef>
              <a:spcAft>
                <a:spcPts val="0"/>
              </a:spcAft>
              <a:buSzPts val="1200"/>
              <a:buChar char="●"/>
            </a:pPr>
            <a:r>
              <a:rPr lang="en"/>
              <a:t>Machine supporting GPU for training the Transfer Learning model</a:t>
            </a:r>
            <a:endParaRPr/>
          </a:p>
          <a:p>
            <a:pPr indent="-304800" lvl="0" marL="457200" rtl="0" algn="just">
              <a:spcBef>
                <a:spcPts val="1000"/>
              </a:spcBef>
              <a:spcAft>
                <a:spcPts val="0"/>
              </a:spcAft>
              <a:buSzPts val="1200"/>
              <a:buChar char="●"/>
            </a:pPr>
            <a:r>
              <a:rPr lang="en"/>
              <a:t>Core i5 or i7 CPU</a:t>
            </a:r>
            <a:endParaRPr/>
          </a:p>
          <a:p>
            <a:pPr indent="-304800" lvl="0" marL="457200" rtl="0" algn="just">
              <a:spcBef>
                <a:spcPts val="1000"/>
              </a:spcBef>
              <a:spcAft>
                <a:spcPts val="1000"/>
              </a:spcAft>
              <a:buSzPts val="1200"/>
              <a:buChar char="●"/>
            </a:pPr>
            <a:r>
              <a:rPr lang="en"/>
              <a:t>Minimum 8 GB RAM</a:t>
            </a:r>
            <a:endParaRPr/>
          </a:p>
        </p:txBody>
      </p:sp>
      <p:sp>
        <p:nvSpPr>
          <p:cNvPr id="176" name="Google Shape;176;p26"/>
          <p:cNvSpPr txBox="1"/>
          <p:nvPr>
            <p:ph type="title"/>
          </p:nvPr>
        </p:nvSpPr>
        <p:spPr>
          <a:xfrm>
            <a:off x="4835400" y="282575"/>
            <a:ext cx="4045200" cy="78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HARD</a:t>
            </a:r>
            <a:r>
              <a:rPr lang="en" sz="3000">
                <a:solidFill>
                  <a:schemeClr val="lt1"/>
                </a:solidFill>
              </a:rPr>
              <a:t>WARE</a:t>
            </a:r>
            <a:endParaRPr sz="3000">
              <a:solidFill>
                <a:schemeClr val="lt1"/>
              </a:solidFill>
            </a:endParaRPr>
          </a:p>
          <a:p>
            <a:pPr indent="0" lvl="0" marL="0" rtl="0" algn="l">
              <a:spcBef>
                <a:spcPts val="0"/>
              </a:spcBef>
              <a:spcAft>
                <a:spcPts val="0"/>
              </a:spcAft>
              <a:buNone/>
            </a:pPr>
            <a:r>
              <a:rPr lang="en" sz="3000">
                <a:solidFill>
                  <a:schemeClr val="lt1"/>
                </a:solidFill>
              </a:rPr>
              <a:t>REQUIREMENTS</a:t>
            </a:r>
            <a:endParaRPr sz="3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71900" y="7624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CNN Model</a:t>
            </a:r>
            <a:endParaRPr sz="2400"/>
          </a:p>
        </p:txBody>
      </p:sp>
      <p:sp>
        <p:nvSpPr>
          <p:cNvPr id="182" name="Google Shape;182;p27"/>
          <p:cNvSpPr txBox="1"/>
          <p:nvPr>
            <p:ph type="title"/>
          </p:nvPr>
        </p:nvSpPr>
        <p:spPr>
          <a:xfrm>
            <a:off x="471900" y="877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83" name="Google Shape;183;p27"/>
          <p:cNvSpPr txBox="1"/>
          <p:nvPr>
            <p:ph idx="1" type="body"/>
          </p:nvPr>
        </p:nvSpPr>
        <p:spPr>
          <a:xfrm>
            <a:off x="150300" y="1767000"/>
            <a:ext cx="4421700" cy="33105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SzPts val="1400"/>
              <a:buChar char="●"/>
            </a:pPr>
            <a:r>
              <a:rPr lang="en"/>
              <a:t>Firstly, the Indian Pines dataset is applied to the CNN model.</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Test set accuracy came out to be </a:t>
            </a:r>
            <a:r>
              <a:rPr b="1" lang="en"/>
              <a:t>99.31</a:t>
            </a:r>
            <a:r>
              <a:rPr lang="en"/>
              <a:t>% which is quite high, but the model had to be trained for 100 epochs which took around 15 minutes to run on Google Colaboratory.</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This trained model was saved to be used for transfer learning purposes in future.</a:t>
            </a:r>
            <a:endParaRPr/>
          </a:p>
        </p:txBody>
      </p:sp>
      <p:cxnSp>
        <p:nvCxnSpPr>
          <p:cNvPr id="184" name="Google Shape;184;p27"/>
          <p:cNvCxnSpPr/>
          <p:nvPr/>
        </p:nvCxnSpPr>
        <p:spPr>
          <a:xfrm>
            <a:off x="4643525" y="1767000"/>
            <a:ext cx="0" cy="3376500"/>
          </a:xfrm>
          <a:prstGeom prst="straightConnector1">
            <a:avLst/>
          </a:prstGeom>
          <a:noFill/>
          <a:ln cap="flat" cmpd="sng" w="9525">
            <a:solidFill>
              <a:schemeClr val="lt2"/>
            </a:solidFill>
            <a:prstDash val="dash"/>
            <a:round/>
            <a:headEnd len="med" w="med" type="none"/>
            <a:tailEnd len="med" w="med" type="none"/>
          </a:ln>
        </p:spPr>
      </p:cxnSp>
      <p:sp>
        <p:nvSpPr>
          <p:cNvPr id="185" name="Google Shape;185;p27"/>
          <p:cNvSpPr txBox="1"/>
          <p:nvPr/>
        </p:nvSpPr>
        <p:spPr>
          <a:xfrm>
            <a:off x="7427725" y="2271300"/>
            <a:ext cx="1581000" cy="60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Ground Truth of Indian Pines</a:t>
            </a:r>
            <a:endParaRPr sz="1200">
              <a:solidFill>
                <a:schemeClr val="lt2"/>
              </a:solidFill>
              <a:latin typeface="Roboto"/>
              <a:ea typeface="Roboto"/>
              <a:cs typeface="Roboto"/>
              <a:sym typeface="Roboto"/>
            </a:endParaRPr>
          </a:p>
        </p:txBody>
      </p:sp>
      <p:sp>
        <p:nvSpPr>
          <p:cNvPr id="186" name="Google Shape;186;p27"/>
          <p:cNvSpPr txBox="1"/>
          <p:nvPr/>
        </p:nvSpPr>
        <p:spPr>
          <a:xfrm>
            <a:off x="7427725" y="3973450"/>
            <a:ext cx="1581000" cy="60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Prediction </a:t>
            </a:r>
            <a:r>
              <a:rPr lang="en" sz="1200">
                <a:solidFill>
                  <a:schemeClr val="lt2"/>
                </a:solidFill>
                <a:latin typeface="Roboto"/>
                <a:ea typeface="Roboto"/>
                <a:cs typeface="Roboto"/>
                <a:sym typeface="Roboto"/>
              </a:rPr>
              <a:t>of Indian Pines by CNN model</a:t>
            </a:r>
            <a:endParaRPr sz="1200">
              <a:solidFill>
                <a:schemeClr val="lt2"/>
              </a:solidFill>
              <a:latin typeface="Roboto"/>
              <a:ea typeface="Roboto"/>
              <a:cs typeface="Roboto"/>
              <a:sym typeface="Roboto"/>
            </a:endParaRPr>
          </a:p>
        </p:txBody>
      </p:sp>
      <p:pic>
        <p:nvPicPr>
          <p:cNvPr id="187" name="Google Shape;187;p27"/>
          <p:cNvPicPr preferRelativeResize="0"/>
          <p:nvPr/>
        </p:nvPicPr>
        <p:blipFill>
          <a:blip r:embed="rId3">
            <a:alphaModFix/>
          </a:blip>
          <a:stretch>
            <a:fillRect/>
          </a:stretch>
        </p:blipFill>
        <p:spPr>
          <a:xfrm>
            <a:off x="4817400" y="1754063"/>
            <a:ext cx="2124125" cy="1635375"/>
          </a:xfrm>
          <a:prstGeom prst="rect">
            <a:avLst/>
          </a:prstGeom>
          <a:noFill/>
          <a:ln cap="flat" cmpd="sng" w="9525">
            <a:solidFill>
              <a:schemeClr val="dk2"/>
            </a:solidFill>
            <a:prstDash val="solid"/>
            <a:round/>
            <a:headEnd len="sm" w="sm" type="none"/>
            <a:tailEnd len="sm" w="sm" type="none"/>
          </a:ln>
        </p:spPr>
      </p:pic>
      <p:pic>
        <p:nvPicPr>
          <p:cNvPr id="188" name="Google Shape;188;p27"/>
          <p:cNvPicPr preferRelativeResize="0"/>
          <p:nvPr/>
        </p:nvPicPr>
        <p:blipFill>
          <a:blip r:embed="rId4">
            <a:alphaModFix/>
          </a:blip>
          <a:stretch>
            <a:fillRect/>
          </a:stretch>
        </p:blipFill>
        <p:spPr>
          <a:xfrm>
            <a:off x="4817399" y="3470325"/>
            <a:ext cx="2124125" cy="1635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471900" y="7624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CNN Model</a:t>
            </a:r>
            <a:endParaRPr sz="2400"/>
          </a:p>
        </p:txBody>
      </p:sp>
      <p:sp>
        <p:nvSpPr>
          <p:cNvPr id="194" name="Google Shape;194;p28"/>
          <p:cNvSpPr txBox="1"/>
          <p:nvPr>
            <p:ph type="title"/>
          </p:nvPr>
        </p:nvSpPr>
        <p:spPr>
          <a:xfrm>
            <a:off x="471900" y="877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5" name="Google Shape;195;p28"/>
          <p:cNvSpPr txBox="1"/>
          <p:nvPr>
            <p:ph idx="1" type="body"/>
          </p:nvPr>
        </p:nvSpPr>
        <p:spPr>
          <a:xfrm>
            <a:off x="150300" y="1767000"/>
            <a:ext cx="4421700" cy="33105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SzPts val="1400"/>
              <a:buChar char="●"/>
            </a:pPr>
            <a:r>
              <a:rPr lang="en"/>
              <a:t>For training over the Pavia University dataset, the above model was loaded and the last few layers were popped off, as they were specifically trained on Indian Pines Dataset.</a:t>
            </a:r>
            <a:endParaRPr/>
          </a:p>
          <a:p>
            <a:pPr indent="-317500" lvl="0" marL="457200" rtl="0" algn="just">
              <a:spcBef>
                <a:spcPts val="0"/>
              </a:spcBef>
              <a:spcAft>
                <a:spcPts val="0"/>
              </a:spcAft>
              <a:buSzPts val="1400"/>
              <a:buChar char="●"/>
            </a:pPr>
            <a:r>
              <a:rPr lang="en"/>
              <a:t>New layers were added so that they could be trained specifically on the Pavia University dataset.</a:t>
            </a:r>
            <a:endParaRPr/>
          </a:p>
          <a:p>
            <a:pPr indent="-317500" lvl="0" marL="457200" rtl="0" algn="just">
              <a:spcBef>
                <a:spcPts val="0"/>
              </a:spcBef>
              <a:spcAft>
                <a:spcPts val="0"/>
              </a:spcAft>
              <a:buSzPts val="1400"/>
              <a:buChar char="●"/>
            </a:pPr>
            <a:r>
              <a:rPr lang="en"/>
              <a:t>The test set accuracy for the Pavia University dataset came out to be </a:t>
            </a:r>
            <a:r>
              <a:rPr b="1" lang="en"/>
              <a:t>99.93</a:t>
            </a:r>
            <a:r>
              <a:rPr lang="en"/>
              <a:t>% and it had to be trained only for 3 epochs that took approximately 30 seconds, which is significantly better than the last model.</a:t>
            </a:r>
            <a:endParaRPr/>
          </a:p>
        </p:txBody>
      </p:sp>
      <p:cxnSp>
        <p:nvCxnSpPr>
          <p:cNvPr id="196" name="Google Shape;196;p28"/>
          <p:cNvCxnSpPr/>
          <p:nvPr/>
        </p:nvCxnSpPr>
        <p:spPr>
          <a:xfrm>
            <a:off x="4643525" y="1767000"/>
            <a:ext cx="0" cy="3376500"/>
          </a:xfrm>
          <a:prstGeom prst="straightConnector1">
            <a:avLst/>
          </a:prstGeom>
          <a:noFill/>
          <a:ln cap="flat" cmpd="sng" w="9525">
            <a:solidFill>
              <a:schemeClr val="lt2"/>
            </a:solidFill>
            <a:prstDash val="dash"/>
            <a:round/>
            <a:headEnd len="med" w="med" type="none"/>
            <a:tailEnd len="med" w="med" type="none"/>
          </a:ln>
        </p:spPr>
      </p:cxnSp>
      <p:sp>
        <p:nvSpPr>
          <p:cNvPr id="197" name="Google Shape;197;p28"/>
          <p:cNvSpPr txBox="1"/>
          <p:nvPr/>
        </p:nvSpPr>
        <p:spPr>
          <a:xfrm>
            <a:off x="5018475" y="4509150"/>
            <a:ext cx="1581000" cy="60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Ground Truth of Pavia University</a:t>
            </a:r>
            <a:endParaRPr sz="1200">
              <a:solidFill>
                <a:schemeClr val="lt2"/>
              </a:solidFill>
              <a:latin typeface="Roboto"/>
              <a:ea typeface="Roboto"/>
              <a:cs typeface="Roboto"/>
              <a:sym typeface="Roboto"/>
            </a:endParaRPr>
          </a:p>
        </p:txBody>
      </p:sp>
      <p:sp>
        <p:nvSpPr>
          <p:cNvPr id="198" name="Google Shape;198;p28"/>
          <p:cNvSpPr txBox="1"/>
          <p:nvPr/>
        </p:nvSpPr>
        <p:spPr>
          <a:xfrm>
            <a:off x="7232938" y="4509150"/>
            <a:ext cx="1581000" cy="60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Prediction </a:t>
            </a:r>
            <a:r>
              <a:rPr lang="en" sz="1200">
                <a:solidFill>
                  <a:schemeClr val="lt2"/>
                </a:solidFill>
                <a:latin typeface="Roboto"/>
                <a:ea typeface="Roboto"/>
                <a:cs typeface="Roboto"/>
                <a:sym typeface="Roboto"/>
              </a:rPr>
              <a:t>of Pavia University</a:t>
            </a:r>
            <a:endParaRPr sz="1200">
              <a:solidFill>
                <a:schemeClr val="lt2"/>
              </a:solidFill>
              <a:latin typeface="Roboto"/>
              <a:ea typeface="Roboto"/>
              <a:cs typeface="Roboto"/>
              <a:sym typeface="Roboto"/>
            </a:endParaRPr>
          </a:p>
        </p:txBody>
      </p:sp>
      <p:pic>
        <p:nvPicPr>
          <p:cNvPr id="199" name="Google Shape;199;p28"/>
          <p:cNvPicPr preferRelativeResize="0"/>
          <p:nvPr/>
        </p:nvPicPr>
        <p:blipFill>
          <a:blip r:embed="rId3">
            <a:alphaModFix/>
          </a:blip>
          <a:stretch>
            <a:fillRect/>
          </a:stretch>
        </p:blipFill>
        <p:spPr>
          <a:xfrm>
            <a:off x="4760002" y="1767002"/>
            <a:ext cx="2097975" cy="2678950"/>
          </a:xfrm>
          <a:prstGeom prst="rect">
            <a:avLst/>
          </a:prstGeom>
          <a:noFill/>
          <a:ln cap="flat" cmpd="sng" w="9525">
            <a:solidFill>
              <a:schemeClr val="dk2"/>
            </a:solidFill>
            <a:prstDash val="solid"/>
            <a:round/>
            <a:headEnd len="sm" w="sm" type="none"/>
            <a:tailEnd len="sm" w="sm" type="none"/>
          </a:ln>
        </p:spPr>
      </p:pic>
      <p:pic>
        <p:nvPicPr>
          <p:cNvPr id="200" name="Google Shape;200;p28"/>
          <p:cNvPicPr preferRelativeResize="0"/>
          <p:nvPr/>
        </p:nvPicPr>
        <p:blipFill>
          <a:blip r:embed="rId4">
            <a:alphaModFix/>
          </a:blip>
          <a:stretch>
            <a:fillRect/>
          </a:stretch>
        </p:blipFill>
        <p:spPr>
          <a:xfrm>
            <a:off x="6974450" y="1767000"/>
            <a:ext cx="2097975" cy="267894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119550" y="0"/>
            <a:ext cx="8826600" cy="31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06" name="Google Shape;206;p29"/>
          <p:cNvSpPr txBox="1"/>
          <p:nvPr/>
        </p:nvSpPr>
        <p:spPr>
          <a:xfrm>
            <a:off x="119550" y="313500"/>
            <a:ext cx="34740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MLP Models</a:t>
            </a:r>
            <a:endParaRPr>
              <a:solidFill>
                <a:schemeClr val="lt1"/>
              </a:solidFill>
              <a:latin typeface="Roboto"/>
              <a:ea typeface="Roboto"/>
              <a:cs typeface="Roboto"/>
              <a:sym typeface="Roboto"/>
            </a:endParaRPr>
          </a:p>
        </p:txBody>
      </p:sp>
      <p:graphicFrame>
        <p:nvGraphicFramePr>
          <p:cNvPr id="207" name="Google Shape;207;p29"/>
          <p:cNvGraphicFramePr/>
          <p:nvPr/>
        </p:nvGraphicFramePr>
        <p:xfrm>
          <a:off x="444550" y="1327250"/>
          <a:ext cx="3000000" cy="3000000"/>
        </p:xfrm>
        <a:graphic>
          <a:graphicData uri="http://schemas.openxmlformats.org/drawingml/2006/table">
            <a:tbl>
              <a:tblPr>
                <a:noFill/>
                <a:tableStyleId>{726E16AB-BA19-4C06-9469-400F49EDE066}</a:tableStyleId>
              </a:tblPr>
              <a:tblGrid>
                <a:gridCol w="2489100"/>
                <a:gridCol w="1750250"/>
                <a:gridCol w="1750250"/>
                <a:gridCol w="2595675"/>
              </a:tblGrid>
              <a:tr h="359350">
                <a:tc>
                  <a:txBody>
                    <a:bodyPr/>
                    <a:lstStyle/>
                    <a:p>
                      <a:pPr indent="0" lvl="0" marL="0" rtl="0" algn="ctr">
                        <a:spcBef>
                          <a:spcPts val="0"/>
                        </a:spcBef>
                        <a:spcAft>
                          <a:spcPts val="0"/>
                        </a:spcAft>
                        <a:buNone/>
                      </a:pPr>
                      <a:r>
                        <a:rPr b="1" lang="en" sz="1200">
                          <a:solidFill>
                            <a:schemeClr val="lt2"/>
                          </a:solidFill>
                        </a:rPr>
                        <a:t>Model</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MLP Model 1</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MLP Model 2</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MLP Model 3</a:t>
                      </a:r>
                      <a:endParaRPr sz="1200">
                        <a:solidFill>
                          <a:schemeClr val="lt2"/>
                        </a:solidFill>
                      </a:endParaRPr>
                    </a:p>
                  </a:txBody>
                  <a:tcPr marT="91425" marB="91425" marR="91425" marL="91425"/>
                </a:tc>
              </a:tr>
              <a:tr h="359350">
                <a:tc>
                  <a:txBody>
                    <a:bodyPr/>
                    <a:lstStyle/>
                    <a:p>
                      <a:pPr indent="0" lvl="0" marL="0" rtl="0" algn="ctr">
                        <a:spcBef>
                          <a:spcPts val="0"/>
                        </a:spcBef>
                        <a:spcAft>
                          <a:spcPts val="0"/>
                        </a:spcAft>
                        <a:buNone/>
                      </a:pPr>
                      <a:r>
                        <a:rPr b="1" lang="en" sz="1200">
                          <a:solidFill>
                            <a:schemeClr val="lt2"/>
                          </a:solidFill>
                        </a:rPr>
                        <a:t>Layers</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3</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4</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7</a:t>
                      </a:r>
                      <a:endParaRPr sz="1200">
                        <a:solidFill>
                          <a:schemeClr val="lt2"/>
                        </a:solidFill>
                      </a:endParaRPr>
                    </a:p>
                  </a:txBody>
                  <a:tcPr marT="91425" marB="91425" marR="91425" marL="91425"/>
                </a:tc>
              </a:tr>
              <a:tr h="359350">
                <a:tc>
                  <a:txBody>
                    <a:bodyPr/>
                    <a:lstStyle/>
                    <a:p>
                      <a:pPr indent="0" lvl="0" marL="0" rtl="0" algn="ctr">
                        <a:spcBef>
                          <a:spcPts val="0"/>
                        </a:spcBef>
                        <a:spcAft>
                          <a:spcPts val="0"/>
                        </a:spcAft>
                        <a:buNone/>
                      </a:pPr>
                      <a:r>
                        <a:rPr b="1" lang="en" sz="1200">
                          <a:solidFill>
                            <a:schemeClr val="lt2"/>
                          </a:solidFill>
                        </a:rPr>
                        <a:t>Architecture</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(18750,10000,5000,9)</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(18750,472,168,72,9)</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(18750,1024,512,256,128,72,32,9)</a:t>
                      </a:r>
                      <a:endParaRPr sz="1200">
                        <a:solidFill>
                          <a:schemeClr val="lt2"/>
                        </a:solidFill>
                      </a:endParaRPr>
                    </a:p>
                  </a:txBody>
                  <a:tcPr marT="91425" marB="91425" marR="91425" marL="91425"/>
                </a:tc>
              </a:tr>
              <a:tr h="359350">
                <a:tc>
                  <a:txBody>
                    <a:bodyPr/>
                    <a:lstStyle/>
                    <a:p>
                      <a:pPr indent="0" lvl="0" marL="0" rtl="0" algn="ctr">
                        <a:spcBef>
                          <a:spcPts val="0"/>
                        </a:spcBef>
                        <a:spcAft>
                          <a:spcPts val="0"/>
                        </a:spcAft>
                        <a:buNone/>
                      </a:pPr>
                      <a:r>
                        <a:rPr b="1" lang="en" sz="1200">
                          <a:solidFill>
                            <a:schemeClr val="lt2"/>
                          </a:solidFill>
                        </a:rPr>
                        <a:t>Trainable Parameters</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50,050,009</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12,825</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11,921</a:t>
                      </a:r>
                      <a:endParaRPr sz="1200">
                        <a:solidFill>
                          <a:schemeClr val="lt2"/>
                        </a:solidFill>
                      </a:endParaRPr>
                    </a:p>
                  </a:txBody>
                  <a:tcPr marT="91425" marB="91425" marR="91425" marL="91425"/>
                </a:tc>
              </a:tr>
              <a:tr h="359350">
                <a:tc>
                  <a:txBody>
                    <a:bodyPr/>
                    <a:lstStyle/>
                    <a:p>
                      <a:pPr indent="0" lvl="0" marL="0" rtl="0" algn="ctr">
                        <a:spcBef>
                          <a:spcPts val="0"/>
                        </a:spcBef>
                        <a:spcAft>
                          <a:spcPts val="0"/>
                        </a:spcAft>
                        <a:buNone/>
                      </a:pPr>
                      <a:r>
                        <a:rPr b="1" lang="en" sz="1200">
                          <a:solidFill>
                            <a:schemeClr val="lt2"/>
                          </a:solidFill>
                        </a:rPr>
                        <a:t>Indian Pines epochs required</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20</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20</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20</a:t>
                      </a:r>
                      <a:endParaRPr sz="1200">
                        <a:solidFill>
                          <a:schemeClr val="lt2"/>
                        </a:solidFill>
                      </a:endParaRPr>
                    </a:p>
                  </a:txBody>
                  <a:tcPr marT="91425" marB="91425" marR="91425" marL="91425"/>
                </a:tc>
              </a:tr>
              <a:tr h="359350">
                <a:tc>
                  <a:txBody>
                    <a:bodyPr/>
                    <a:lstStyle/>
                    <a:p>
                      <a:pPr indent="0" lvl="0" marL="0" rtl="0" algn="ctr">
                        <a:spcBef>
                          <a:spcPts val="0"/>
                        </a:spcBef>
                        <a:spcAft>
                          <a:spcPts val="0"/>
                        </a:spcAft>
                        <a:buNone/>
                      </a:pPr>
                      <a:r>
                        <a:rPr b="1" lang="en" sz="1200">
                          <a:solidFill>
                            <a:schemeClr val="lt2"/>
                          </a:solidFill>
                        </a:rPr>
                        <a:t>Indian Pines</a:t>
                      </a:r>
                      <a:r>
                        <a:rPr b="1" lang="en" sz="1200">
                          <a:solidFill>
                            <a:schemeClr val="lt2"/>
                          </a:solidFill>
                        </a:rPr>
                        <a:t> Test Accu.</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99.70%</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99.95%</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99.90%</a:t>
                      </a:r>
                      <a:endParaRPr sz="1200">
                        <a:solidFill>
                          <a:schemeClr val="lt2"/>
                        </a:solidFill>
                      </a:endParaRPr>
                    </a:p>
                  </a:txBody>
                  <a:tcPr marT="91425" marB="91425" marR="91425" marL="91425"/>
                </a:tc>
              </a:tr>
              <a:tr h="359350">
                <a:tc>
                  <a:txBody>
                    <a:bodyPr/>
                    <a:lstStyle/>
                    <a:p>
                      <a:pPr indent="0" lvl="0" marL="0" rtl="0" algn="ctr">
                        <a:spcBef>
                          <a:spcPts val="0"/>
                        </a:spcBef>
                        <a:spcAft>
                          <a:spcPts val="0"/>
                        </a:spcAft>
                        <a:buNone/>
                      </a:pPr>
                      <a:r>
                        <a:rPr b="1" lang="en" sz="1200">
                          <a:solidFill>
                            <a:schemeClr val="lt2"/>
                          </a:solidFill>
                        </a:rPr>
                        <a:t>Indian Pines</a:t>
                      </a:r>
                      <a:r>
                        <a:rPr b="1" lang="en" sz="1200">
                          <a:solidFill>
                            <a:schemeClr val="lt2"/>
                          </a:solidFill>
                        </a:rPr>
                        <a:t> Avg. Accu.</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99.59%</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99.96%</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99.78%</a:t>
                      </a:r>
                      <a:endParaRPr sz="1200">
                        <a:solidFill>
                          <a:schemeClr val="lt2"/>
                        </a:solidFill>
                      </a:endParaRPr>
                    </a:p>
                  </a:txBody>
                  <a:tcPr marT="91425" marB="91425" marR="91425" marL="91425"/>
                </a:tc>
              </a:tr>
              <a:tr h="359350">
                <a:tc>
                  <a:txBody>
                    <a:bodyPr/>
                    <a:lstStyle/>
                    <a:p>
                      <a:pPr indent="0" lvl="0" marL="0" rtl="0" algn="ctr">
                        <a:spcBef>
                          <a:spcPts val="0"/>
                        </a:spcBef>
                        <a:spcAft>
                          <a:spcPts val="0"/>
                        </a:spcAft>
                        <a:buNone/>
                      </a:pPr>
                      <a:r>
                        <a:rPr b="1" lang="en" sz="1200">
                          <a:solidFill>
                            <a:schemeClr val="lt2"/>
                          </a:solidFill>
                        </a:rPr>
                        <a:t>Pavia </a:t>
                      </a:r>
                      <a:r>
                        <a:rPr b="1" lang="en" sz="1200">
                          <a:solidFill>
                            <a:schemeClr val="lt2"/>
                          </a:solidFill>
                        </a:rPr>
                        <a:t>epochs required</a:t>
                      </a:r>
                      <a:r>
                        <a:rPr b="1" lang="en" sz="1200">
                          <a:solidFill>
                            <a:schemeClr val="lt2"/>
                          </a:solidFill>
                        </a:rPr>
                        <a:t> </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10</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10</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10</a:t>
                      </a:r>
                      <a:endParaRPr sz="1200">
                        <a:solidFill>
                          <a:schemeClr val="lt2"/>
                        </a:solidFill>
                      </a:endParaRPr>
                    </a:p>
                  </a:txBody>
                  <a:tcPr marT="91425" marB="91425" marR="91425" marL="91425"/>
                </a:tc>
              </a:tr>
              <a:tr h="359350">
                <a:tc>
                  <a:txBody>
                    <a:bodyPr/>
                    <a:lstStyle/>
                    <a:p>
                      <a:pPr indent="0" lvl="0" marL="0" rtl="0" algn="ctr">
                        <a:spcBef>
                          <a:spcPts val="0"/>
                        </a:spcBef>
                        <a:spcAft>
                          <a:spcPts val="0"/>
                        </a:spcAft>
                        <a:buNone/>
                      </a:pPr>
                      <a:r>
                        <a:rPr b="1" lang="en" sz="1200">
                          <a:solidFill>
                            <a:schemeClr val="lt2"/>
                          </a:solidFill>
                        </a:rPr>
                        <a:t>Pavia Test Accu.</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96.78%</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98.71%</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98.19%</a:t>
                      </a:r>
                      <a:endParaRPr sz="1200">
                        <a:solidFill>
                          <a:schemeClr val="lt2"/>
                        </a:solidFill>
                      </a:endParaRPr>
                    </a:p>
                  </a:txBody>
                  <a:tcPr marT="91425" marB="91425" marR="91425" marL="91425"/>
                </a:tc>
              </a:tr>
              <a:tr h="359350">
                <a:tc>
                  <a:txBody>
                    <a:bodyPr/>
                    <a:lstStyle/>
                    <a:p>
                      <a:pPr indent="0" lvl="0" marL="0" rtl="0" algn="ctr">
                        <a:spcBef>
                          <a:spcPts val="0"/>
                        </a:spcBef>
                        <a:spcAft>
                          <a:spcPts val="0"/>
                        </a:spcAft>
                        <a:buNone/>
                      </a:pPr>
                      <a:r>
                        <a:rPr b="1" lang="en" sz="1200">
                          <a:solidFill>
                            <a:schemeClr val="lt2"/>
                          </a:solidFill>
                        </a:rPr>
                        <a:t>Pavia Avg. Accu.</a:t>
                      </a:r>
                      <a:endParaRPr b="1"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95.37%</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97.84%</a:t>
                      </a:r>
                      <a:endParaRPr sz="1200">
                        <a:solidFill>
                          <a:schemeClr val="lt2"/>
                        </a:solidFill>
                      </a:endParaRPr>
                    </a:p>
                  </a:txBody>
                  <a:tcPr marT="91425" marB="91425" marR="91425" marL="91425"/>
                </a:tc>
                <a:tc>
                  <a:txBody>
                    <a:bodyPr/>
                    <a:lstStyle/>
                    <a:p>
                      <a:pPr indent="0" lvl="0" marL="0" rtl="0" algn="ctr">
                        <a:spcBef>
                          <a:spcPts val="0"/>
                        </a:spcBef>
                        <a:spcAft>
                          <a:spcPts val="0"/>
                        </a:spcAft>
                        <a:buNone/>
                      </a:pPr>
                      <a:r>
                        <a:rPr lang="en" sz="1200">
                          <a:solidFill>
                            <a:schemeClr val="lt2"/>
                          </a:solidFill>
                        </a:rPr>
                        <a:t>96.83%</a:t>
                      </a:r>
                      <a:endParaRPr sz="1200">
                        <a:solidFill>
                          <a:schemeClr val="lt2"/>
                        </a:solidFill>
                      </a:endParaRPr>
                    </a:p>
                  </a:txBody>
                  <a:tcPr marT="91425" marB="91425" marR="91425" marL="91425"/>
                </a:tc>
              </a:tr>
            </a:tbl>
          </a:graphicData>
        </a:graphic>
      </p:graphicFrame>
      <p:sp>
        <p:nvSpPr>
          <p:cNvPr id="208" name="Google Shape;208;p29"/>
          <p:cNvSpPr txBox="1"/>
          <p:nvPr/>
        </p:nvSpPr>
        <p:spPr>
          <a:xfrm>
            <a:off x="444550" y="776125"/>
            <a:ext cx="8585400" cy="4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Results obtained by all the MLP models have been presented in the following table:</a:t>
            </a:r>
            <a:endParaRPr>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119550" y="0"/>
            <a:ext cx="8826600" cy="31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14" name="Google Shape;214;p30"/>
          <p:cNvSpPr txBox="1"/>
          <p:nvPr/>
        </p:nvSpPr>
        <p:spPr>
          <a:xfrm>
            <a:off x="119550" y="313500"/>
            <a:ext cx="34740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MLP Models</a:t>
            </a:r>
            <a:endParaRPr>
              <a:solidFill>
                <a:schemeClr val="lt1"/>
              </a:solidFill>
              <a:latin typeface="Roboto"/>
              <a:ea typeface="Roboto"/>
              <a:cs typeface="Roboto"/>
              <a:sym typeface="Roboto"/>
            </a:endParaRPr>
          </a:p>
        </p:txBody>
      </p:sp>
      <p:pic>
        <p:nvPicPr>
          <p:cNvPr id="215" name="Google Shape;215;p30"/>
          <p:cNvPicPr preferRelativeResize="0"/>
          <p:nvPr/>
        </p:nvPicPr>
        <p:blipFill>
          <a:blip r:embed="rId3">
            <a:alphaModFix/>
          </a:blip>
          <a:stretch>
            <a:fillRect/>
          </a:stretch>
        </p:blipFill>
        <p:spPr>
          <a:xfrm>
            <a:off x="2053125" y="761150"/>
            <a:ext cx="5444548" cy="1995574"/>
          </a:xfrm>
          <a:prstGeom prst="rect">
            <a:avLst/>
          </a:prstGeom>
          <a:noFill/>
          <a:ln cap="flat" cmpd="sng" w="9525">
            <a:solidFill>
              <a:schemeClr val="dk2"/>
            </a:solidFill>
            <a:prstDash val="solid"/>
            <a:round/>
            <a:headEnd len="sm" w="sm" type="none"/>
            <a:tailEnd len="sm" w="sm" type="none"/>
          </a:ln>
        </p:spPr>
      </p:pic>
      <p:pic>
        <p:nvPicPr>
          <p:cNvPr id="216" name="Google Shape;216;p30"/>
          <p:cNvPicPr preferRelativeResize="0"/>
          <p:nvPr/>
        </p:nvPicPr>
        <p:blipFill rotWithShape="1">
          <a:blip r:embed="rId4">
            <a:alphaModFix/>
          </a:blip>
          <a:srcRect b="0" l="0" r="0" t="0"/>
          <a:stretch/>
        </p:blipFill>
        <p:spPr>
          <a:xfrm>
            <a:off x="2053119" y="2960000"/>
            <a:ext cx="5444555" cy="19955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2" name="Google Shape;222;p31"/>
          <p:cNvSpPr txBox="1"/>
          <p:nvPr>
            <p:ph idx="1" type="body"/>
          </p:nvPr>
        </p:nvSpPr>
        <p:spPr>
          <a:xfrm>
            <a:off x="163400" y="1754750"/>
            <a:ext cx="8887500" cy="330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The MLP based models are straight-forward and are used in a wide range of image classification objectives. Unlike the CNN, they require a smaller training time since there are no tasks to capture the spatial features like convolution or pooling. Scaling the MLP architecture, either vertically or horizontally does lead to increase in the accuracy of the model, at the cost of time, but there is an upper limit to it, after which the model starts to experience overfitting and performs worse in the case of transfer learning. These facts were evidently seen with the detailed comparison of the three different MLP models that were implemented and discussed.</a:t>
            </a:r>
            <a:endParaRPr sz="1100"/>
          </a:p>
          <a:p>
            <a:pPr indent="0" lvl="0" marL="0" rtl="0" algn="just">
              <a:spcBef>
                <a:spcPts val="1600"/>
              </a:spcBef>
              <a:spcAft>
                <a:spcPts val="0"/>
              </a:spcAft>
              <a:buNone/>
            </a:pPr>
            <a:r>
              <a:rPr lang="en" sz="1100"/>
              <a:t>The use of transfer learning substantially decreases the training time required for the model, on larger datasets like Pavia by extracting weights and knowledge from smaller datasets like the Indian Pines dataset. The crux of transfer learning lies in fact that we take advantage of the inner layers trained in the previous model and use it’s general information (in our case about the hyperspectral images) to train the outermost few layers. Thus, saving time by not having to train the inner layers again.</a:t>
            </a:r>
            <a:endParaRPr sz="1100"/>
          </a:p>
          <a:p>
            <a:pPr indent="0" lvl="0" marL="0" rtl="0" algn="just">
              <a:spcBef>
                <a:spcPts val="1600"/>
              </a:spcBef>
              <a:spcAft>
                <a:spcPts val="1600"/>
              </a:spcAft>
              <a:buNone/>
            </a:pPr>
            <a:r>
              <a:rPr lang="en" sz="1100"/>
              <a:t>One more argument that arose was whether a CNN based transfer learning model or a MLP based transfer learning model.The decision of which model to prefer is based on the application and objective and also may vary with the available resources. In case when the terrain classification is to be used for purposes like agricultural research, the spatial features need to be taken care of and hence a CNN based model would work better in this case. On the other hand, in applications involving military remote sensing the spectral features overlook the spatial ones, and hence the MLP based model should be preferred over CNN in this case.</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ABSTRACT</a:t>
            </a:r>
            <a:endParaRPr sz="3000"/>
          </a:p>
        </p:txBody>
      </p:sp>
      <p:sp>
        <p:nvSpPr>
          <p:cNvPr id="75" name="Google Shape;75;p14"/>
          <p:cNvSpPr txBox="1"/>
          <p:nvPr>
            <p:ph idx="1" type="body"/>
          </p:nvPr>
        </p:nvSpPr>
        <p:spPr>
          <a:xfrm>
            <a:off x="113675" y="1690150"/>
            <a:ext cx="8916000" cy="3371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500"/>
              <a:t>The CNN and the MLP have been proven to be an effective method of image classification. However, they suffer from the issues of long training time and requirement of large amounts of the labeled data, to achieve the expected outcome. These issues become more complex while dealing with hyperspectral images.</a:t>
            </a:r>
            <a:endParaRPr sz="1500"/>
          </a:p>
          <a:p>
            <a:pPr indent="0" lvl="0" marL="0" rtl="0" algn="just">
              <a:lnSpc>
                <a:spcPct val="100000"/>
              </a:lnSpc>
              <a:spcBef>
                <a:spcPts val="1600"/>
              </a:spcBef>
              <a:spcAft>
                <a:spcPts val="0"/>
              </a:spcAft>
              <a:buNone/>
            </a:pPr>
            <a:r>
              <a:rPr lang="en" sz="1500"/>
              <a:t>To decrease the training time and reduce the dependence on large labeled dataset, we propose using the method of transfer learning. The hyperspectral dataset is preprocessed to a lower dimension using PCA, then deep learning models are applied to it for the purpose of classification. The features learned by this model are then used by the transfer learning model to solve a new classification problem on an unseen dataset.</a:t>
            </a:r>
            <a:endParaRPr sz="1500"/>
          </a:p>
          <a:p>
            <a:pPr indent="0" lvl="0" marL="0" rtl="0" algn="just">
              <a:lnSpc>
                <a:spcPct val="100000"/>
              </a:lnSpc>
              <a:spcBef>
                <a:spcPts val="1600"/>
              </a:spcBef>
              <a:spcAft>
                <a:spcPts val="1600"/>
              </a:spcAft>
              <a:buNone/>
            </a:pPr>
            <a:r>
              <a:rPr lang="en" sz="1500"/>
              <a:t>A detailed comparison of CNN and multiple MLP architectural models is performed. The training time is reduced to greater extent by applying the transfer learning approach rather than just approaching the problem by directly training a new model on large datasets, without much affecting the accuracy.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REFERENCES</a:t>
            </a:r>
            <a:endParaRPr sz="2400"/>
          </a:p>
        </p:txBody>
      </p:sp>
      <p:sp>
        <p:nvSpPr>
          <p:cNvPr id="228" name="Google Shape;228;p32"/>
          <p:cNvSpPr txBox="1"/>
          <p:nvPr/>
        </p:nvSpPr>
        <p:spPr>
          <a:xfrm>
            <a:off x="108150" y="712375"/>
            <a:ext cx="8927700" cy="4381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 L. Shao, F. Zhu, and X. Li. “Transfer Learning for Visual Categorization: A Survey”. en. In:IEEE Transactions on Neural Networks and Learning Systems 26.5 (May 2015), pp. 1019–1034.</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S. K. Roy et al. “HybridSN: Exploring 3-D–2-D CNN Feature Hierarchy for Hyperspectral Image Classification”. In:IEEE Geoscience and Remote Sensing Letters17.2 (2020), pp. 277–281.</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 S. Balakrishnan et al. “Deep Learning for Hyperspectral Image Classification on Embedded Platforms”. In:2018 IEEE International Conference on Image Processing, Applications and Systems (IPAS). 2018, pp. 187–191.</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Indian</a:t>
            </a:r>
            <a:r>
              <a:rPr lang="en">
                <a:latin typeface="Roboto"/>
                <a:ea typeface="Roboto"/>
                <a:cs typeface="Roboto"/>
                <a:sym typeface="Roboto"/>
              </a:rPr>
              <a:t>  </a:t>
            </a:r>
            <a:r>
              <a:rPr lang="en">
                <a:latin typeface="Roboto"/>
                <a:ea typeface="Roboto"/>
                <a:cs typeface="Roboto"/>
                <a:sym typeface="Roboto"/>
              </a:rPr>
              <a:t>Pines. url:</a:t>
            </a:r>
            <a:r>
              <a:rPr lang="en" u="sng">
                <a:solidFill>
                  <a:schemeClr val="hlink"/>
                </a:solidFill>
                <a:latin typeface="Roboto"/>
                <a:ea typeface="Roboto"/>
                <a:cs typeface="Roboto"/>
                <a:sym typeface="Roboto"/>
                <a:hlinkClick r:id="rId3"/>
              </a:rPr>
              <a:t>http://www.ehu.eus/ccwintco/index.php?title=Hyperspectral_Remote_Sensing_Scenes</a:t>
            </a:r>
            <a:r>
              <a:rPr lang="en">
                <a:latin typeface="Roboto"/>
                <a:ea typeface="Roboto"/>
                <a:cs typeface="Roboto"/>
                <a:sym typeface="Roboto"/>
              </a:rPr>
              <a:t>.</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Pavia University. url:</a:t>
            </a:r>
            <a:r>
              <a:rPr lang="en" u="sng">
                <a:solidFill>
                  <a:schemeClr val="hlink"/>
                </a:solidFill>
                <a:latin typeface="Roboto"/>
                <a:ea typeface="Roboto"/>
                <a:cs typeface="Roboto"/>
                <a:sym typeface="Roboto"/>
                <a:hlinkClick r:id="rId4"/>
              </a:rPr>
              <a:t>http://www.ehu.eus/ccwintco/index.php?title=Hyperspectral_Remote_Sensing_Scenes</a:t>
            </a:r>
            <a:r>
              <a:rPr lang="en">
                <a:latin typeface="Roboto"/>
                <a:ea typeface="Roboto"/>
                <a:cs typeface="Roboto"/>
                <a:sym typeface="Roboto"/>
              </a:rPr>
              <a:t>.</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Ying Li et al. “Deep learning for remote sensing image classification: A survey”. In: WIREs  Data  Mining  and  Knowledge  Discovery 8.6  (2018),  e1264. Doi: 10.1002/widm.1264.</a:t>
            </a:r>
            <a:endParaRPr>
              <a:latin typeface="Roboto"/>
              <a:ea typeface="Roboto"/>
              <a:cs typeface="Roboto"/>
              <a:sym typeface="Roboto"/>
            </a:endParaRPr>
          </a:p>
          <a:p>
            <a:pPr indent="-317500" lvl="0" marL="457200" rtl="0" algn="l">
              <a:spcBef>
                <a:spcPts val="1000"/>
              </a:spcBef>
              <a:spcAft>
                <a:spcPts val="1000"/>
              </a:spcAft>
              <a:buSzPts val="1400"/>
              <a:buFont typeface="Roboto"/>
              <a:buAutoNum type="arabicPeriod"/>
            </a:pPr>
            <a:r>
              <a:rPr lang="en">
                <a:latin typeface="Roboto"/>
                <a:ea typeface="Roboto"/>
                <a:cs typeface="Roboto"/>
                <a:sym typeface="Roboto"/>
              </a:rPr>
              <a:t> Shutao Li et al. “Deep Learning for Hyperspectral Image Classification: An Overview”.  In:IEEE  Transactions  on  Geoscience  and  Remote  Sensing 57.9(Sept.  2019),  pp.  6690–6709. issn:  1558-0644. Doi: 10.1109/tgrs.2019.2907932. Url: </a:t>
            </a:r>
            <a:r>
              <a:rPr lang="en" u="sng">
                <a:solidFill>
                  <a:schemeClr val="hlink"/>
                </a:solidFill>
                <a:latin typeface="Roboto"/>
                <a:ea typeface="Roboto"/>
                <a:cs typeface="Roboto"/>
                <a:sym typeface="Roboto"/>
                <a:hlinkClick r:id="rId5"/>
              </a:rPr>
              <a:t>http://dx.doi.org/10.1109/TGRS.2019.2907932</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REFERENCES</a:t>
            </a:r>
            <a:endParaRPr sz="2400"/>
          </a:p>
        </p:txBody>
      </p:sp>
      <p:sp>
        <p:nvSpPr>
          <p:cNvPr id="234" name="Google Shape;234;p33"/>
          <p:cNvSpPr txBox="1"/>
          <p:nvPr/>
        </p:nvSpPr>
        <p:spPr>
          <a:xfrm>
            <a:off x="114450" y="682000"/>
            <a:ext cx="8927700" cy="4371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AutoNum type="arabicPeriod" startAt="8"/>
            </a:pPr>
            <a:r>
              <a:rPr lang="en" sz="1300">
                <a:latin typeface="Roboto"/>
                <a:ea typeface="Roboto"/>
                <a:cs typeface="Roboto"/>
                <a:sym typeface="Roboto"/>
              </a:rPr>
              <a:t>Yanan Luo et al. HSI-CNN: A Novel Convolution Neural Network for Hyperspectral Image. 2018. arXiv:1802.10478 [cs.CV].</a:t>
            </a:r>
            <a:endParaRPr sz="1300">
              <a:latin typeface="Roboto"/>
              <a:ea typeface="Roboto"/>
              <a:cs typeface="Roboto"/>
              <a:sym typeface="Roboto"/>
            </a:endParaRPr>
          </a:p>
          <a:p>
            <a:pPr indent="-311150" lvl="0" marL="457200" rtl="0" algn="l">
              <a:spcBef>
                <a:spcPts val="1000"/>
              </a:spcBef>
              <a:spcAft>
                <a:spcPts val="0"/>
              </a:spcAft>
              <a:buSzPts val="1300"/>
              <a:buFont typeface="Roboto"/>
              <a:buAutoNum type="arabicPeriod" startAt="8"/>
            </a:pPr>
            <a:r>
              <a:rPr lang="en" sz="1300">
                <a:latin typeface="Roboto"/>
                <a:ea typeface="Roboto"/>
                <a:cs typeface="Roboto"/>
                <a:sym typeface="Roboto"/>
              </a:rPr>
              <a:t> W. d. Silva et al. “Multispectral Image Classification Using Multilayer Perceptron and Principal Components Analysis”. In:2013  BRICS  Congress  on Computational Intelligence and 11th Brazilian Congress on Computational Intelligence. 2013, pp. 557–562.</a:t>
            </a:r>
            <a:endParaRPr sz="1300">
              <a:latin typeface="Roboto"/>
              <a:ea typeface="Roboto"/>
              <a:cs typeface="Roboto"/>
              <a:sym typeface="Roboto"/>
            </a:endParaRPr>
          </a:p>
          <a:p>
            <a:pPr indent="-311150" lvl="0" marL="457200" rtl="0" algn="l">
              <a:spcBef>
                <a:spcPts val="1000"/>
              </a:spcBef>
              <a:spcAft>
                <a:spcPts val="0"/>
              </a:spcAft>
              <a:buSzPts val="1300"/>
              <a:buFont typeface="Roboto"/>
              <a:buAutoNum type="arabicPeriod" startAt="8"/>
            </a:pPr>
            <a:r>
              <a:rPr lang="en" sz="1300">
                <a:latin typeface="Roboto"/>
                <a:ea typeface="Roboto"/>
                <a:cs typeface="Roboto"/>
                <a:sym typeface="Roboto"/>
              </a:rPr>
              <a:t> Beatriz P. Garcia-Salgado, Volodymyr I. Ponomaryov, and Marco A. Robles-Gonzalez. “Parallel multilayer perceptron neural network used for hyperspectral image classification”. In:Real-Time Image and Video Processing 2016. Ed.by Nasser Kehtarnavaz and Matthias F. Carlsohn. Vol. 9897. International Society for Optics and Photonics. SPIE, 2016, pp. 141–153.doi:10.1117/12.2227329. url:https://doi.org/10.1117/12.2227329.</a:t>
            </a:r>
            <a:endParaRPr sz="1300">
              <a:latin typeface="Roboto"/>
              <a:ea typeface="Roboto"/>
              <a:cs typeface="Roboto"/>
              <a:sym typeface="Roboto"/>
            </a:endParaRPr>
          </a:p>
          <a:p>
            <a:pPr indent="-311150" lvl="0" marL="457200" rtl="0" algn="l">
              <a:spcBef>
                <a:spcPts val="1000"/>
              </a:spcBef>
              <a:spcAft>
                <a:spcPts val="0"/>
              </a:spcAft>
              <a:buSzPts val="1300"/>
              <a:buFont typeface="Roboto"/>
              <a:buAutoNum type="arabicPeriod" startAt="8"/>
            </a:pPr>
            <a:r>
              <a:rPr lang="en" sz="1300">
                <a:latin typeface="Roboto"/>
                <a:ea typeface="Roboto"/>
                <a:cs typeface="Roboto"/>
                <a:sym typeface="Roboto"/>
              </a:rPr>
              <a:t>Abien Fred Agarap. An Architecture Combining Convolutional Neural Network(CNN)  and  Support  Vector  Machine  (SVM)  for  Image  Classification.  2017. arXiv: 1712.03541 [cs.CV].</a:t>
            </a:r>
            <a:endParaRPr sz="1300">
              <a:latin typeface="Roboto"/>
              <a:ea typeface="Roboto"/>
              <a:cs typeface="Roboto"/>
              <a:sym typeface="Roboto"/>
            </a:endParaRPr>
          </a:p>
          <a:p>
            <a:pPr indent="-311150" lvl="0" marL="457200" rtl="0" algn="l">
              <a:spcBef>
                <a:spcPts val="1000"/>
              </a:spcBef>
              <a:spcAft>
                <a:spcPts val="0"/>
              </a:spcAft>
              <a:buSzPts val="1300"/>
              <a:buAutoNum type="arabicPeriod" startAt="8"/>
            </a:pPr>
            <a:r>
              <a:rPr lang="en" sz="1300">
                <a:latin typeface="Roboto"/>
                <a:ea typeface="Roboto"/>
                <a:cs typeface="Roboto"/>
                <a:sym typeface="Roboto"/>
              </a:rPr>
              <a:t>X. Jiang et al. “Hyperspectral Image Classification With Transfer Learning and Markov Random Fields”. In: IEEE Geoscience and Remote Sensing Letters 17.3 (2020), pp. 544–548.</a:t>
            </a:r>
            <a:endParaRPr sz="1300">
              <a:latin typeface="Roboto"/>
              <a:ea typeface="Roboto"/>
              <a:cs typeface="Roboto"/>
              <a:sym typeface="Roboto"/>
            </a:endParaRPr>
          </a:p>
          <a:p>
            <a:pPr indent="-311150" lvl="0" marL="457200" rtl="0" algn="l">
              <a:spcBef>
                <a:spcPts val="1000"/>
              </a:spcBef>
              <a:spcAft>
                <a:spcPts val="0"/>
              </a:spcAft>
              <a:buSzPts val="1300"/>
              <a:buFont typeface="Roboto"/>
              <a:buAutoNum type="arabicPeriod" startAt="8"/>
            </a:pPr>
            <a:r>
              <a:rPr lang="en" sz="1300">
                <a:latin typeface="Roboto"/>
                <a:ea typeface="Roboto"/>
                <a:cs typeface="Roboto"/>
                <a:sym typeface="Roboto"/>
              </a:rPr>
              <a:t> Ke Li et al. “A Novel Method of Hyperspectral Data Classification Based on Transfer  Learning  and  Deep  Belief  Network”.  In: Applied  Sciences 9  (Apr.2019), p. 1379. doi: 10.3390/app9071379.</a:t>
            </a:r>
            <a:endParaRPr sz="1300">
              <a:latin typeface="Roboto"/>
              <a:ea typeface="Roboto"/>
              <a:cs typeface="Roboto"/>
              <a:sym typeface="Roboto"/>
            </a:endParaRPr>
          </a:p>
          <a:p>
            <a:pPr indent="-311150" lvl="0" marL="457200" rtl="0" algn="l">
              <a:spcBef>
                <a:spcPts val="1000"/>
              </a:spcBef>
              <a:spcAft>
                <a:spcPts val="1000"/>
              </a:spcAft>
              <a:buSzPts val="1300"/>
              <a:buFont typeface="Roboto"/>
              <a:buAutoNum type="arabicPeriod" startAt="8"/>
            </a:pPr>
            <a:r>
              <a:rPr lang="en" sz="1300">
                <a:latin typeface="Roboto"/>
                <a:ea typeface="Roboto"/>
                <a:cs typeface="Roboto"/>
                <a:sym typeface="Roboto"/>
              </a:rPr>
              <a:t> P. Pooyoi et al. “Snow Scene Segmentation Using CNN-Based Approach With Transfer  Learning”.  en.  In: 2019  16th  International  Conference  on  Electrical Engineering/Electronics, Computer, Telecommunications and Information Technology (ECTI-CON. Pattaya, Chonburi, Thailand, 2019, pp. 97–100.</a:t>
            </a:r>
            <a:endParaRPr sz="13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2392025" y="1830600"/>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THANK</a:t>
            </a:r>
            <a:r>
              <a:rPr lang="en"/>
              <a:t> </a:t>
            </a:r>
            <a:r>
              <a:rPr lang="en">
                <a:solidFill>
                  <a:schemeClr val="lt1"/>
                </a:solidFill>
              </a:rPr>
              <a:t>YOU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158700" y="4290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INTRODUCTION</a:t>
            </a:r>
            <a:endParaRPr sz="3000"/>
          </a:p>
        </p:txBody>
      </p:sp>
      <p:sp>
        <p:nvSpPr>
          <p:cNvPr id="81" name="Google Shape;81;p15"/>
          <p:cNvSpPr txBox="1"/>
          <p:nvPr/>
        </p:nvSpPr>
        <p:spPr>
          <a:xfrm>
            <a:off x="166050" y="696225"/>
            <a:ext cx="8811900" cy="4376100"/>
          </a:xfrm>
          <a:prstGeom prst="rect">
            <a:avLst/>
          </a:prstGeom>
          <a:noFill/>
          <a:ln>
            <a:noFill/>
          </a:ln>
        </p:spPr>
        <p:txBody>
          <a:bodyPr anchorCtr="0" anchor="t" bIns="91425" lIns="91425" spcFirstLastPara="1" rIns="91425" wrap="square" tIns="91425">
            <a:noAutofit/>
          </a:bodyPr>
          <a:lstStyle/>
          <a:p>
            <a:pPr indent="-133350" lvl="0" marL="0" rtl="0" algn="just">
              <a:lnSpc>
                <a:spcPct val="100000"/>
              </a:lnSpc>
              <a:spcBef>
                <a:spcPts val="0"/>
              </a:spcBef>
              <a:spcAft>
                <a:spcPts val="0"/>
              </a:spcAft>
              <a:buClr>
                <a:schemeClr val="lt2"/>
              </a:buClr>
              <a:buSzPts val="1200"/>
              <a:buFont typeface="Roboto"/>
              <a:buChar char="●"/>
            </a:pPr>
            <a:r>
              <a:rPr lang="en" sz="1200">
                <a:solidFill>
                  <a:schemeClr val="lt2"/>
                </a:solidFill>
                <a:latin typeface="Roboto"/>
                <a:ea typeface="Roboto"/>
                <a:cs typeface="Roboto"/>
                <a:sym typeface="Roboto"/>
              </a:rPr>
              <a:t>A normal image has 3 channels of pixel values namely, Red, Green and Blue (RGB). While in the case of hyperspectral images,  tens to hundreds of narrow colour channels are recorded.</a:t>
            </a:r>
            <a:endParaRPr sz="1200">
              <a:solidFill>
                <a:schemeClr val="lt2"/>
              </a:solidFill>
              <a:latin typeface="Roboto"/>
              <a:ea typeface="Roboto"/>
              <a:cs typeface="Roboto"/>
              <a:sym typeface="Roboto"/>
            </a:endParaRPr>
          </a:p>
          <a:p>
            <a:pPr indent="-133350" lvl="0" marL="0" rtl="0" algn="just">
              <a:lnSpc>
                <a:spcPct val="100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Hyperspectral image (HSI) is an image  cube  made up of  hundreds of spatial  images.  By combining all these narrow colour channels we are able to process different qualities of our target image.</a:t>
            </a:r>
            <a:endParaRPr sz="1200">
              <a:solidFill>
                <a:schemeClr val="lt2"/>
              </a:solidFill>
              <a:latin typeface="Roboto"/>
              <a:ea typeface="Roboto"/>
              <a:cs typeface="Roboto"/>
              <a:sym typeface="Roboto"/>
            </a:endParaRPr>
          </a:p>
          <a:p>
            <a:pPr indent="-133350" lvl="0" marL="0" rtl="0" algn="just">
              <a:lnSpc>
                <a:spcPct val="100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CNNs represent a huge breakthrough in image recognition. The use of CNN for HSI classification is also visible in recent works.</a:t>
            </a:r>
            <a:endParaRPr sz="1200">
              <a:solidFill>
                <a:schemeClr val="lt2"/>
              </a:solidFill>
              <a:latin typeface="Roboto"/>
              <a:ea typeface="Roboto"/>
              <a:cs typeface="Roboto"/>
              <a:sym typeface="Roboto"/>
            </a:endParaRPr>
          </a:p>
          <a:p>
            <a:pPr indent="-133350" lvl="0" marL="0" rtl="0" algn="just">
              <a:lnSpc>
                <a:spcPct val="100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While CNNs have become a standard model for the image classification, the Multi-Layer Perceptron (MLP) models are also extensively used for the HSI classification, especially when the computing resources are limited.</a:t>
            </a:r>
            <a:endParaRPr sz="1200">
              <a:solidFill>
                <a:schemeClr val="lt2"/>
              </a:solidFill>
              <a:latin typeface="Roboto"/>
              <a:ea typeface="Roboto"/>
              <a:cs typeface="Roboto"/>
              <a:sym typeface="Roboto"/>
            </a:endParaRPr>
          </a:p>
          <a:p>
            <a:pPr indent="-133350" lvl="0" marL="0" rtl="0" algn="just">
              <a:lnSpc>
                <a:spcPct val="100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However, in the case of HSIs, training time is long for the deep learning models, and the demand for the marked data is large.</a:t>
            </a:r>
            <a:endParaRPr sz="1200">
              <a:solidFill>
                <a:schemeClr val="lt2"/>
              </a:solidFill>
              <a:latin typeface="Roboto"/>
              <a:ea typeface="Roboto"/>
              <a:cs typeface="Roboto"/>
              <a:sym typeface="Roboto"/>
            </a:endParaRPr>
          </a:p>
          <a:p>
            <a:pPr indent="-133350" lvl="0" marL="0" rtl="0" algn="just">
              <a:lnSpc>
                <a:spcPct val="100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The training data in the same feature space or with same distribution as the future data can’t  surely avoid the over-fitting, when the availability of labeled data is low.</a:t>
            </a:r>
            <a:endParaRPr sz="1200">
              <a:solidFill>
                <a:schemeClr val="lt2"/>
              </a:solidFill>
              <a:latin typeface="Roboto"/>
              <a:ea typeface="Roboto"/>
              <a:cs typeface="Roboto"/>
              <a:sym typeface="Roboto"/>
            </a:endParaRPr>
          </a:p>
          <a:p>
            <a:pPr indent="-133350" lvl="0" marL="0" rtl="0" algn="just">
              <a:lnSpc>
                <a:spcPct val="100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The high dimensionality and lack of data samples make HSIs a highly complex task to classify.</a:t>
            </a:r>
            <a:endParaRPr sz="1200">
              <a:solidFill>
                <a:schemeClr val="lt2"/>
              </a:solidFill>
              <a:latin typeface="Roboto"/>
              <a:ea typeface="Roboto"/>
              <a:cs typeface="Roboto"/>
              <a:sym typeface="Roboto"/>
            </a:endParaRPr>
          </a:p>
          <a:p>
            <a:pPr indent="-133350" lvl="0" marL="0" rtl="0" algn="just">
              <a:lnSpc>
                <a:spcPct val="100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Transfer learning can help in such situations as related data in different domains can be used to expand the knowledge.</a:t>
            </a:r>
            <a:endParaRPr sz="1200">
              <a:solidFill>
                <a:schemeClr val="lt2"/>
              </a:solidFill>
              <a:latin typeface="Roboto"/>
              <a:ea typeface="Roboto"/>
              <a:cs typeface="Roboto"/>
              <a:sym typeface="Roboto"/>
            </a:endParaRPr>
          </a:p>
          <a:p>
            <a:pPr indent="-133350" lvl="0" marL="0" rtl="0" algn="just">
              <a:lnSpc>
                <a:spcPct val="100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Transfer learning works by extracting useful information from data in a related domain and transferring it to be used in the target domain.</a:t>
            </a:r>
            <a:endParaRPr sz="1200">
              <a:solidFill>
                <a:schemeClr val="lt2"/>
              </a:solidFill>
              <a:latin typeface="Roboto"/>
              <a:ea typeface="Roboto"/>
              <a:cs typeface="Roboto"/>
              <a:sym typeface="Roboto"/>
            </a:endParaRPr>
          </a:p>
          <a:p>
            <a:pPr indent="-133350" lvl="0" marL="0" rtl="0" algn="just">
              <a:lnSpc>
                <a:spcPct val="100000"/>
              </a:lnSpc>
              <a:spcBef>
                <a:spcPts val="1000"/>
              </a:spcBef>
              <a:spcAft>
                <a:spcPts val="1000"/>
              </a:spcAft>
              <a:buClr>
                <a:schemeClr val="lt2"/>
              </a:buClr>
              <a:buSzPts val="1200"/>
              <a:buFont typeface="Roboto"/>
              <a:buChar char="●"/>
            </a:pPr>
            <a:r>
              <a:rPr lang="en" sz="1200">
                <a:solidFill>
                  <a:schemeClr val="lt2"/>
                </a:solidFill>
                <a:latin typeface="Roboto"/>
                <a:ea typeface="Roboto"/>
                <a:cs typeface="Roboto"/>
                <a:sym typeface="Roboto"/>
              </a:rPr>
              <a:t>Transfer learning would help to reduce the training time as well as help us overcome the obstruction of having fairly small dataset, given the high dimensionality.</a:t>
            </a:r>
            <a:endParaRPr sz="12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MOTIVATION</a:t>
            </a:r>
            <a:endParaRPr sz="3000"/>
          </a:p>
        </p:txBody>
      </p:sp>
      <p:sp>
        <p:nvSpPr>
          <p:cNvPr id="87" name="Google Shape;87;p16"/>
          <p:cNvSpPr txBox="1"/>
          <p:nvPr>
            <p:ph idx="1" type="body"/>
          </p:nvPr>
        </p:nvSpPr>
        <p:spPr>
          <a:xfrm>
            <a:off x="255750" y="1747400"/>
            <a:ext cx="8646000" cy="3249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600"/>
              <a:t>The motivation for doing this project was primarily an interest in undertaking a challenging project in an interesting area of research.</a:t>
            </a:r>
            <a:endParaRPr sz="1600"/>
          </a:p>
          <a:p>
            <a:pPr indent="0" lvl="0" marL="0" rtl="0" algn="just">
              <a:lnSpc>
                <a:spcPct val="100000"/>
              </a:lnSpc>
              <a:spcBef>
                <a:spcPts val="1600"/>
              </a:spcBef>
              <a:spcAft>
                <a:spcPts val="0"/>
              </a:spcAft>
              <a:buNone/>
            </a:pPr>
            <a:r>
              <a:rPr lang="en" sz="1600"/>
              <a:t>With the advent of modern remote sensing technology it has become possible to obtain much higher resolution and much better quality satellite images than everbefore, as such it is important to scale the software architecture that processes these images to achieve maximal utilization. One category of satellite images is hyperspectral images, consisting of many more channels than ordinary RGB images.</a:t>
            </a:r>
            <a:endParaRPr sz="1600"/>
          </a:p>
          <a:p>
            <a:pPr indent="0" lvl="0" marL="0" rtl="0" algn="just">
              <a:lnSpc>
                <a:spcPct val="100000"/>
              </a:lnSpc>
              <a:spcBef>
                <a:spcPts val="1600"/>
              </a:spcBef>
              <a:spcAft>
                <a:spcPts val="1600"/>
              </a:spcAft>
              <a:buNone/>
            </a:pPr>
            <a:r>
              <a:rPr lang="en" sz="1600"/>
              <a:t>Human eyes have limits to their capabilities of perceiving wavelengths of the electromagnetic spectrum. However, digital processing tools are not bound by the same limitations, and hence can process the information contained within HSI and produce  greater knowledge about entities within the image. All this intrigues to further explore the hyperspectral images.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85250" y="745950"/>
            <a:ext cx="4667400" cy="4343700"/>
          </a:xfrm>
          <a:prstGeom prst="rect">
            <a:avLst/>
          </a:prstGeom>
          <a:noFill/>
          <a:ln>
            <a:noFill/>
          </a:ln>
        </p:spPr>
        <p:txBody>
          <a:bodyPr anchorCtr="0" anchor="t" bIns="91425" lIns="91425" spcFirstLastPara="1" rIns="91425" wrap="square" tIns="91425">
            <a:noAutofit/>
          </a:bodyPr>
          <a:lstStyle/>
          <a:p>
            <a:pPr indent="-317500" lvl="0" marL="228600" rtl="0" algn="just">
              <a:lnSpc>
                <a:spcPct val="100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The Hyperspectral Image forms a three dimensional data (i.e. is in the form of a data cube). In the Hyperspectral Dataset, we have an image along with its correct labels, also known as ground truth values.</a:t>
            </a:r>
            <a:endParaRPr>
              <a:solidFill>
                <a:schemeClr val="lt2"/>
              </a:solidFill>
              <a:latin typeface="Roboto"/>
              <a:ea typeface="Roboto"/>
              <a:cs typeface="Roboto"/>
              <a:sym typeface="Roboto"/>
            </a:endParaRPr>
          </a:p>
          <a:p>
            <a:pPr indent="-317500" lvl="0" marL="228600" rtl="0" algn="just">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Since the availability of the labeled Hyperspectral data is low, so to avoid overfitting and also to reduce the training time,  we explore the transfer learning approach. </a:t>
            </a:r>
            <a:endParaRPr>
              <a:solidFill>
                <a:schemeClr val="lt2"/>
              </a:solidFill>
              <a:latin typeface="Roboto"/>
              <a:ea typeface="Roboto"/>
              <a:cs typeface="Roboto"/>
              <a:sym typeface="Roboto"/>
            </a:endParaRPr>
          </a:p>
          <a:p>
            <a:pPr indent="-317500" lvl="0" marL="228600" rtl="0" algn="just">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deep learning models will be trained for the classification of the Indian Pines dataset. These models will then be used to transfer the knowledge extracted from the Indian Pines dataset, i.e. they will act as a pre-trained model for the classification task of the University of Pavia dataset.</a:t>
            </a:r>
            <a:endParaRPr>
              <a:solidFill>
                <a:schemeClr val="lt2"/>
              </a:solidFill>
              <a:latin typeface="Roboto"/>
              <a:ea typeface="Roboto"/>
              <a:cs typeface="Roboto"/>
              <a:sym typeface="Roboto"/>
            </a:endParaRPr>
          </a:p>
          <a:p>
            <a:pPr indent="-317500" lvl="0" marL="228600" rtl="0" algn="just">
              <a:lnSpc>
                <a:spcPct val="100000"/>
              </a:lnSpc>
              <a:spcBef>
                <a:spcPts val="1000"/>
              </a:spcBef>
              <a:spcAft>
                <a:spcPts val="1000"/>
              </a:spcAft>
              <a:buClr>
                <a:schemeClr val="lt2"/>
              </a:buClr>
              <a:buSzPts val="1400"/>
              <a:buFont typeface="Roboto"/>
              <a:buChar char="●"/>
            </a:pPr>
            <a:r>
              <a:rPr lang="en">
                <a:solidFill>
                  <a:schemeClr val="lt2"/>
                </a:solidFill>
                <a:latin typeface="Roboto"/>
                <a:ea typeface="Roboto"/>
                <a:cs typeface="Roboto"/>
                <a:sym typeface="Roboto"/>
              </a:rPr>
              <a:t>The project aims to compare the different deep learning models coupled with transfer learning, to perform classification of the Hyperspectral Images (the University of Pavia image in our case).</a:t>
            </a:r>
            <a:endParaRPr>
              <a:solidFill>
                <a:schemeClr val="lt2"/>
              </a:solidFill>
              <a:latin typeface="Roboto"/>
              <a:ea typeface="Roboto"/>
              <a:cs typeface="Roboto"/>
              <a:sym typeface="Roboto"/>
            </a:endParaRPr>
          </a:p>
        </p:txBody>
      </p:sp>
      <p:sp>
        <p:nvSpPr>
          <p:cNvPr id="93" name="Google Shape;93;p17"/>
          <p:cNvSpPr txBox="1"/>
          <p:nvPr>
            <p:ph type="title"/>
          </p:nvPr>
        </p:nvSpPr>
        <p:spPr>
          <a:xfrm>
            <a:off x="158700" y="3780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PROBLEM DEFINITION</a:t>
            </a:r>
            <a:endParaRPr sz="3000"/>
          </a:p>
        </p:txBody>
      </p:sp>
      <p:cxnSp>
        <p:nvCxnSpPr>
          <p:cNvPr id="94" name="Google Shape;94;p17"/>
          <p:cNvCxnSpPr/>
          <p:nvPr/>
        </p:nvCxnSpPr>
        <p:spPr>
          <a:xfrm>
            <a:off x="4841975" y="840200"/>
            <a:ext cx="0" cy="4249200"/>
          </a:xfrm>
          <a:prstGeom prst="straightConnector1">
            <a:avLst/>
          </a:prstGeom>
          <a:noFill/>
          <a:ln cap="flat" cmpd="sng" w="9525">
            <a:solidFill>
              <a:schemeClr val="lt2"/>
            </a:solidFill>
            <a:prstDash val="solid"/>
            <a:round/>
            <a:headEnd len="med" w="med" type="none"/>
            <a:tailEnd len="med" w="med" type="none"/>
          </a:ln>
        </p:spPr>
      </p:cxnSp>
      <p:sp>
        <p:nvSpPr>
          <p:cNvPr id="95" name="Google Shape;95;p17"/>
          <p:cNvSpPr txBox="1"/>
          <p:nvPr/>
        </p:nvSpPr>
        <p:spPr>
          <a:xfrm>
            <a:off x="4887750" y="783350"/>
            <a:ext cx="4097700" cy="420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lt2"/>
                </a:solidFill>
                <a:latin typeface="Roboto"/>
                <a:ea typeface="Roboto"/>
                <a:cs typeface="Roboto"/>
                <a:sym typeface="Roboto"/>
              </a:rPr>
              <a:t>Datasets</a:t>
            </a:r>
            <a:r>
              <a:rPr lang="en" sz="1600">
                <a:solidFill>
                  <a:schemeClr val="lt2"/>
                </a:solidFill>
                <a:latin typeface="Roboto"/>
                <a:ea typeface="Roboto"/>
                <a:cs typeface="Roboto"/>
                <a:sym typeface="Roboto"/>
              </a:rPr>
              <a:t>:</a:t>
            </a:r>
            <a:endParaRPr sz="1600">
              <a:solidFill>
                <a:schemeClr val="lt2"/>
              </a:solidFill>
              <a:latin typeface="Roboto"/>
              <a:ea typeface="Roboto"/>
              <a:cs typeface="Roboto"/>
              <a:sym typeface="Roboto"/>
            </a:endParaRPr>
          </a:p>
          <a:p>
            <a:pPr indent="0" lvl="0" marL="0" rtl="0" algn="just">
              <a:spcBef>
                <a:spcPts val="0"/>
              </a:spcBef>
              <a:spcAft>
                <a:spcPts val="0"/>
              </a:spcAft>
              <a:buNone/>
            </a:pPr>
            <a:r>
              <a:t/>
            </a:r>
            <a:endParaRPr sz="1000">
              <a:solidFill>
                <a:schemeClr val="lt2"/>
              </a:solidFill>
              <a:latin typeface="Roboto"/>
              <a:ea typeface="Roboto"/>
              <a:cs typeface="Roboto"/>
              <a:sym typeface="Roboto"/>
            </a:endParaRPr>
          </a:p>
          <a:p>
            <a:pPr indent="-317500" lvl="0" marL="457200" rtl="0" algn="just">
              <a:spcBef>
                <a:spcPts val="0"/>
              </a:spcBef>
              <a:spcAft>
                <a:spcPts val="0"/>
              </a:spcAft>
              <a:buClr>
                <a:schemeClr val="lt2"/>
              </a:buClr>
              <a:buSzPts val="1400"/>
              <a:buFont typeface="Roboto"/>
              <a:buAutoNum type="arabicPeriod"/>
            </a:pPr>
            <a:r>
              <a:rPr b="1" lang="en">
                <a:solidFill>
                  <a:schemeClr val="lt2"/>
                </a:solidFill>
                <a:latin typeface="Roboto"/>
                <a:ea typeface="Roboto"/>
                <a:cs typeface="Roboto"/>
                <a:sym typeface="Roboto"/>
              </a:rPr>
              <a:t>The Indian Pines (IP)</a:t>
            </a:r>
            <a:r>
              <a:rPr lang="en">
                <a:solidFill>
                  <a:schemeClr val="lt2"/>
                </a:solidFill>
                <a:latin typeface="Roboto"/>
                <a:ea typeface="Roboto"/>
                <a:cs typeface="Roboto"/>
                <a:sym typeface="Roboto"/>
              </a:rPr>
              <a:t> :</a:t>
            </a:r>
            <a:endParaRPr>
              <a:solidFill>
                <a:schemeClr val="lt2"/>
              </a:solidFill>
              <a:latin typeface="Roboto"/>
              <a:ea typeface="Roboto"/>
              <a:cs typeface="Roboto"/>
              <a:sym typeface="Roboto"/>
            </a:endParaRPr>
          </a:p>
          <a:p>
            <a:pPr indent="0" lvl="0" marL="457200" rtl="0" algn="just">
              <a:spcBef>
                <a:spcPts val="1000"/>
              </a:spcBef>
              <a:spcAft>
                <a:spcPts val="0"/>
              </a:spcAft>
              <a:buNone/>
            </a:pPr>
            <a:r>
              <a:rPr lang="en">
                <a:solidFill>
                  <a:schemeClr val="lt2"/>
                </a:solidFill>
                <a:latin typeface="Roboto"/>
                <a:ea typeface="Roboto"/>
                <a:cs typeface="Roboto"/>
                <a:sym typeface="Roboto"/>
              </a:rPr>
              <a:t>This dataset has an image with 145x145 spatial dimensions and 224 spectral bands in the wavelength range of 400 to 2500 nm,  out of which 24 spectral bands covering the region of water absorption have been discarded. The groundtruth available is designated into 16 classes of vegetation. </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AutoNum type="arabicPeriod"/>
            </a:pPr>
            <a:r>
              <a:rPr b="1" lang="en">
                <a:solidFill>
                  <a:schemeClr val="lt2"/>
                </a:solidFill>
                <a:latin typeface="Roboto"/>
                <a:ea typeface="Roboto"/>
                <a:cs typeface="Roboto"/>
                <a:sym typeface="Roboto"/>
              </a:rPr>
              <a:t>The University of Pavia (UP)</a:t>
            </a:r>
            <a:r>
              <a:rPr lang="en">
                <a:solidFill>
                  <a:schemeClr val="lt2"/>
                </a:solidFill>
                <a:latin typeface="Roboto"/>
                <a:ea typeface="Roboto"/>
                <a:cs typeface="Roboto"/>
                <a:sym typeface="Roboto"/>
              </a:rPr>
              <a:t> :</a:t>
            </a:r>
            <a:endParaRPr>
              <a:solidFill>
                <a:schemeClr val="lt2"/>
              </a:solidFill>
              <a:latin typeface="Roboto"/>
              <a:ea typeface="Roboto"/>
              <a:cs typeface="Roboto"/>
              <a:sym typeface="Roboto"/>
            </a:endParaRPr>
          </a:p>
          <a:p>
            <a:pPr indent="0" lvl="0" marL="457200" rtl="0" algn="just">
              <a:spcBef>
                <a:spcPts val="1000"/>
              </a:spcBef>
              <a:spcAft>
                <a:spcPts val="1000"/>
              </a:spcAft>
              <a:buNone/>
            </a:pPr>
            <a:r>
              <a:rPr lang="en">
                <a:solidFill>
                  <a:schemeClr val="lt2"/>
                </a:solidFill>
                <a:latin typeface="Roboto"/>
                <a:ea typeface="Roboto"/>
                <a:cs typeface="Roboto"/>
                <a:sym typeface="Roboto"/>
              </a:rPr>
              <a:t>This dataset consists of an image with 610x610 spatial dimension pixels with 103 spectral bands in the wavelength range of 430 to 860 nm. The ground truth is divided into 9 urban land-cover classes.</a:t>
            </a:r>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15870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LITERATURE REVIEW</a:t>
            </a:r>
            <a:endParaRPr sz="3000"/>
          </a:p>
        </p:txBody>
      </p:sp>
      <p:sp>
        <p:nvSpPr>
          <p:cNvPr id="101" name="Google Shape;101;p18"/>
          <p:cNvSpPr txBox="1"/>
          <p:nvPr/>
        </p:nvSpPr>
        <p:spPr>
          <a:xfrm>
            <a:off x="158700" y="705100"/>
            <a:ext cx="8826600" cy="44028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Hyperspectral data possess complex characteristics which transform the task of accurate classification into an interesting and challenging problem. Recent developments in the field of machine learning have identified deep learning to be a powerful tool to achieve feature extraction and address nonlinear problems. Considering these factors, deep learning has also been introduced to classify HSIs.</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In their survey paper, </a:t>
            </a:r>
            <a:r>
              <a:rPr i="1" lang="en">
                <a:solidFill>
                  <a:schemeClr val="lt2"/>
                </a:solidFill>
                <a:latin typeface="Roboto"/>
                <a:ea typeface="Roboto"/>
                <a:cs typeface="Roboto"/>
                <a:sym typeface="Roboto"/>
              </a:rPr>
              <a:t>Ying Li et al.</a:t>
            </a:r>
            <a:r>
              <a:rPr lang="en">
                <a:solidFill>
                  <a:schemeClr val="lt2"/>
                </a:solidFill>
                <a:latin typeface="Roboto"/>
                <a:ea typeface="Roboto"/>
                <a:cs typeface="Roboto"/>
                <a:sym typeface="Roboto"/>
              </a:rPr>
              <a:t>, have systematically reviewed several pixel-wise and scene-wise HSI classification approaches  which  use  DL  methods. The  comparative  analysis on CNNs, Stacked autoencoders and Deep belief networks (DBN) shows CNNs to be most accurate.</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Multi-Layer Perceptron (MLP) have also been extensively used for classification of the multispectral as well as hyperspectral images. They are relatively fast to train and produce comparable results to the CNNs. A study by </a:t>
            </a:r>
            <a:r>
              <a:rPr i="1" lang="en">
                <a:solidFill>
                  <a:schemeClr val="lt2"/>
                </a:solidFill>
                <a:latin typeface="Roboto"/>
                <a:ea typeface="Roboto"/>
                <a:cs typeface="Roboto"/>
                <a:sym typeface="Roboto"/>
              </a:rPr>
              <a:t>Beatriz et al.</a:t>
            </a:r>
            <a:r>
              <a:rPr lang="en">
                <a:solidFill>
                  <a:schemeClr val="lt2"/>
                </a:solidFill>
                <a:latin typeface="Roboto"/>
                <a:ea typeface="Roboto"/>
                <a:cs typeface="Roboto"/>
                <a:sym typeface="Roboto"/>
              </a:rPr>
              <a:t> has focused on the time optimization for the classification of HSIs by MLP. They proposed 5 different architectures for MLP and compared them with the state of the art SVM model. They also proposed a parallel programming scheme for training the MLP.</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For using classifiers like KNN and SVMs one requires a more in-depth knowledge of HSI, on the other hand Deep Learning techniques like neural nets allow us to extract complicated features from hidden layers without too much pre-processing of the data.</a:t>
            </a:r>
            <a:endParaRPr>
              <a:solidFill>
                <a:schemeClr val="lt2"/>
              </a:solidFill>
              <a:latin typeface="Roboto"/>
              <a:ea typeface="Roboto"/>
              <a:cs typeface="Roboto"/>
              <a:sym typeface="Roboto"/>
            </a:endParaRPr>
          </a:p>
          <a:p>
            <a:pPr indent="-317500" lvl="0" marL="457200" rtl="0" algn="just">
              <a:spcBef>
                <a:spcPts val="1000"/>
              </a:spcBef>
              <a:spcAft>
                <a:spcPts val="1000"/>
              </a:spcAft>
              <a:buClr>
                <a:schemeClr val="lt2"/>
              </a:buClr>
              <a:buSzPts val="1400"/>
              <a:buFont typeface="Roboto"/>
              <a:buChar char="●"/>
            </a:pPr>
            <a:r>
              <a:rPr lang="en">
                <a:solidFill>
                  <a:schemeClr val="lt2"/>
                </a:solidFill>
                <a:latin typeface="Roboto"/>
                <a:ea typeface="Roboto"/>
                <a:cs typeface="Roboto"/>
                <a:sym typeface="Roboto"/>
              </a:rPr>
              <a:t>A variation can be using SVM in the last layer of the CNN model instead of the traditional softmax layer (SVM-CNN model). The resultant model would now require less training time, but this comes at the cost of accuracy.</a:t>
            </a:r>
            <a:endParaRPr>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5870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LITERATURE REVIEW</a:t>
            </a:r>
            <a:endParaRPr sz="3000"/>
          </a:p>
        </p:txBody>
      </p:sp>
      <p:sp>
        <p:nvSpPr>
          <p:cNvPr id="107" name="Google Shape;107;p19"/>
          <p:cNvSpPr txBox="1"/>
          <p:nvPr/>
        </p:nvSpPr>
        <p:spPr>
          <a:xfrm>
            <a:off x="158700" y="682025"/>
            <a:ext cx="8826600" cy="4404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The paper by </a:t>
            </a:r>
            <a:r>
              <a:rPr i="1" lang="en">
                <a:solidFill>
                  <a:schemeClr val="lt2"/>
                </a:solidFill>
                <a:latin typeface="Roboto"/>
                <a:ea typeface="Roboto"/>
                <a:cs typeface="Roboto"/>
                <a:sym typeface="Roboto"/>
              </a:rPr>
              <a:t>Roy et al.</a:t>
            </a:r>
            <a:r>
              <a:rPr lang="en">
                <a:solidFill>
                  <a:schemeClr val="lt2"/>
                </a:solidFill>
                <a:latin typeface="Roboto"/>
                <a:ea typeface="Roboto"/>
                <a:cs typeface="Roboto"/>
                <a:sym typeface="Roboto"/>
              </a:rPr>
              <a:t> shows the advantages of using Hybrid Spectral Net (Hybrid SN), a 3D-2D CNN instead of using pure 2D or pure 3D CNN. The pure 2D CNN on its own is not able to extract features regarding the spectral dimensions while pure 3D CNN would become computationally expensive to use and it performs worse for classes having similar textures over many spectral dimensions.</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HSI data cube is divided into small overlapping 3D patches, their truth labels are decided by the label of the centered pixel. The 2D convolution is applied once before the flatten layer to extract abstract high level features. The research paper confirms the superiority of the proposed method by performing experiments over three benchmark datasets. The proposed model is shown to be computationally more efficient than the pure 3D CNN model.</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paper by </a:t>
            </a:r>
            <a:r>
              <a:rPr i="1" lang="en">
                <a:solidFill>
                  <a:schemeClr val="lt2"/>
                </a:solidFill>
                <a:latin typeface="Roboto"/>
                <a:ea typeface="Roboto"/>
                <a:cs typeface="Roboto"/>
                <a:sym typeface="Roboto"/>
              </a:rPr>
              <a:t>Xuefeng  Jiang  et  al.</a:t>
            </a:r>
            <a:r>
              <a:rPr lang="en">
                <a:solidFill>
                  <a:schemeClr val="lt2"/>
                </a:solidFill>
                <a:latin typeface="Roboto"/>
                <a:ea typeface="Roboto"/>
                <a:cs typeface="Roboto"/>
                <a:sym typeface="Roboto"/>
              </a:rPr>
              <a:t> emphasizes a new technique of feature extraction using transfer learning which significantly lowers the training time of the CNN used and reduces its dependency on large labelled datasets. </a:t>
            </a:r>
            <a:r>
              <a:rPr i="1" lang="en">
                <a:solidFill>
                  <a:schemeClr val="lt2"/>
                </a:solidFill>
                <a:latin typeface="Roboto"/>
                <a:ea typeface="Roboto"/>
                <a:cs typeface="Roboto"/>
                <a:sym typeface="Roboto"/>
              </a:rPr>
              <a:t>Ke Li et al.</a:t>
            </a:r>
            <a:r>
              <a:rPr lang="en">
                <a:solidFill>
                  <a:schemeClr val="lt2"/>
                </a:solidFill>
                <a:latin typeface="Roboto"/>
                <a:ea typeface="Roboto"/>
                <a:cs typeface="Roboto"/>
                <a:sym typeface="Roboto"/>
              </a:rPr>
              <a:t> have also explored a transfer learning approach for hyperspectral image classification using deep belief network.</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CNN-based frameworks can achieve high accuracy in an object classification task. But when coupled with transfer learning, they can give high performance in detection tasks as well, while reducing the required training time and computing resources.</a:t>
            </a:r>
            <a:endParaRPr>
              <a:solidFill>
                <a:schemeClr val="lt2"/>
              </a:solidFill>
              <a:latin typeface="Roboto"/>
              <a:ea typeface="Roboto"/>
              <a:cs typeface="Roboto"/>
              <a:sym typeface="Roboto"/>
            </a:endParaRPr>
          </a:p>
          <a:p>
            <a:pPr indent="-317500" lvl="0" marL="457200" rtl="0" algn="just">
              <a:spcBef>
                <a:spcPts val="1000"/>
              </a:spcBef>
              <a:spcAft>
                <a:spcPts val="1000"/>
              </a:spcAft>
              <a:buClr>
                <a:schemeClr val="lt2"/>
              </a:buClr>
              <a:buSzPts val="1400"/>
              <a:buFont typeface="Roboto"/>
              <a:buChar char="●"/>
            </a:pPr>
            <a:r>
              <a:rPr lang="en">
                <a:solidFill>
                  <a:schemeClr val="lt2"/>
                </a:solidFill>
                <a:latin typeface="Roboto"/>
                <a:ea typeface="Roboto"/>
                <a:cs typeface="Roboto"/>
                <a:sym typeface="Roboto"/>
              </a:rPr>
              <a:t>Taking inspiration from these papers we use a transfer learning approach coupled with CNN and MLP models, and perform a comparative analysis in the end.</a:t>
            </a:r>
            <a:endParaRPr>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60950" y="44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13" name="Google Shape;113;p20"/>
          <p:cNvSpPr txBox="1"/>
          <p:nvPr>
            <p:ph idx="1" type="body"/>
          </p:nvPr>
        </p:nvSpPr>
        <p:spPr>
          <a:xfrm>
            <a:off x="143075" y="1670350"/>
            <a:ext cx="4385100" cy="3405300"/>
          </a:xfrm>
          <a:prstGeom prst="rect">
            <a:avLst/>
          </a:prstGeom>
        </p:spPr>
        <p:txBody>
          <a:bodyPr anchorCtr="0" anchor="t" bIns="91425" lIns="91425" spcFirstLastPara="1" rIns="91425" wrap="square" tIns="91425">
            <a:noAutofit/>
          </a:bodyPr>
          <a:lstStyle/>
          <a:p>
            <a:pPr indent="-317500" lvl="0" marL="228600" rtl="0" algn="just">
              <a:spcBef>
                <a:spcPts val="0"/>
              </a:spcBef>
              <a:spcAft>
                <a:spcPts val="0"/>
              </a:spcAft>
              <a:buSzPts val="1400"/>
              <a:buAutoNum type="arabicPeriod"/>
            </a:pPr>
            <a:r>
              <a:rPr lang="en"/>
              <a:t>Two datasets, namely the Indian Pines and the Pavia University, were used, the Indian Pines for training the CNN model from which the CNN stump was extracted to be trained on the Pavia dataset.</a:t>
            </a:r>
            <a:endParaRPr/>
          </a:p>
          <a:p>
            <a:pPr indent="-317500" lvl="0" marL="228600" rtl="0" algn="just">
              <a:spcBef>
                <a:spcPts val="0"/>
              </a:spcBef>
              <a:spcAft>
                <a:spcPts val="0"/>
              </a:spcAft>
              <a:buSzPts val="1400"/>
              <a:buAutoNum type="arabicPeriod"/>
            </a:pPr>
            <a:r>
              <a:rPr lang="en"/>
              <a:t>The data used for initial model training was the Indian Pines, collected by the AVIRIS sensor over the Indian Pines test site in North Western Indiana.</a:t>
            </a:r>
            <a:endParaRPr/>
          </a:p>
          <a:p>
            <a:pPr indent="-317500" lvl="0" marL="228600" rtl="0" algn="just">
              <a:spcBef>
                <a:spcPts val="0"/>
              </a:spcBef>
              <a:spcAft>
                <a:spcPts val="0"/>
              </a:spcAft>
              <a:buSzPts val="1400"/>
              <a:buAutoNum type="arabicPeriod"/>
            </a:pPr>
            <a:r>
              <a:rPr lang="en"/>
              <a:t>The Pavia University dataset was used to test the model built using transfer learning. It was acquired by the ROSIS sensor over Pavia in Northern Italy.</a:t>
            </a:r>
            <a:endParaRPr/>
          </a:p>
        </p:txBody>
      </p:sp>
      <p:sp>
        <p:nvSpPr>
          <p:cNvPr id="114" name="Google Shape;114;p20"/>
          <p:cNvSpPr txBox="1"/>
          <p:nvPr>
            <p:ph idx="2" type="body"/>
          </p:nvPr>
        </p:nvSpPr>
        <p:spPr>
          <a:xfrm>
            <a:off x="4710150" y="1626875"/>
            <a:ext cx="4433700" cy="3448800"/>
          </a:xfrm>
          <a:prstGeom prst="rect">
            <a:avLst/>
          </a:prstGeom>
        </p:spPr>
        <p:txBody>
          <a:bodyPr anchorCtr="0" anchor="t" bIns="91425" lIns="91425" spcFirstLastPara="1" rIns="91425" wrap="square" tIns="91425">
            <a:noAutofit/>
          </a:bodyPr>
          <a:lstStyle/>
          <a:p>
            <a:pPr indent="-317500" lvl="0" marL="228600" rtl="0" algn="just">
              <a:spcBef>
                <a:spcPts val="0"/>
              </a:spcBef>
              <a:spcAft>
                <a:spcPts val="0"/>
              </a:spcAft>
              <a:buSzPts val="1400"/>
              <a:buAutoNum type="arabicPeriod" startAt="4"/>
            </a:pPr>
            <a:r>
              <a:rPr lang="en"/>
              <a:t>Before model training both datasets were subjected to PCA for dimensionality reduction, which reduces the spectral dimension to 30. This is done so as to facilitate faster training time for the models and reduces the memory cost.</a:t>
            </a:r>
            <a:endParaRPr/>
          </a:p>
          <a:p>
            <a:pPr indent="-317500" lvl="0" marL="228600" rtl="0" algn="just">
              <a:spcBef>
                <a:spcPts val="0"/>
              </a:spcBef>
              <a:spcAft>
                <a:spcPts val="0"/>
              </a:spcAft>
              <a:buSzPts val="1400"/>
              <a:buAutoNum type="arabicPeriod" startAt="4"/>
            </a:pPr>
            <a:r>
              <a:rPr lang="en"/>
              <a:t>Before feeding the dataset for training we need to prepare multiple distinct image cubes from the images, and the size of the image cubes behaves as a hyper-parameter. For this purpose the image cubes are taken of size 5x5x30. Further we also need to flatten the given input image, since unlike a CNN model where we can directly feed an image, a MLP model requires a flat matrix of input parameters.</a:t>
            </a:r>
            <a:endParaRPr/>
          </a:p>
        </p:txBody>
      </p:sp>
      <p:sp>
        <p:nvSpPr>
          <p:cNvPr id="115" name="Google Shape;115;p20"/>
          <p:cNvSpPr txBox="1"/>
          <p:nvPr>
            <p:ph type="title"/>
          </p:nvPr>
        </p:nvSpPr>
        <p:spPr>
          <a:xfrm>
            <a:off x="460950" y="81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Dataset Preparation</a:t>
            </a:r>
            <a:endParaRPr sz="2400"/>
          </a:p>
        </p:txBody>
      </p:sp>
      <p:cxnSp>
        <p:nvCxnSpPr>
          <p:cNvPr id="116" name="Google Shape;116;p20"/>
          <p:cNvCxnSpPr/>
          <p:nvPr/>
        </p:nvCxnSpPr>
        <p:spPr>
          <a:xfrm>
            <a:off x="4572000" y="1670350"/>
            <a:ext cx="0" cy="3376500"/>
          </a:xfrm>
          <a:prstGeom prst="straightConnector1">
            <a:avLst/>
          </a:prstGeom>
          <a:noFill/>
          <a:ln cap="flat" cmpd="sng" w="9525">
            <a:solidFill>
              <a:schemeClr val="lt2"/>
            </a:solidFill>
            <a:prstDash val="dash"/>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60950" y="44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22" name="Google Shape;122;p21"/>
          <p:cNvSpPr txBox="1"/>
          <p:nvPr>
            <p:ph type="title"/>
          </p:nvPr>
        </p:nvSpPr>
        <p:spPr>
          <a:xfrm>
            <a:off x="460950" y="81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Dataset Preparation</a:t>
            </a:r>
            <a:endParaRPr sz="2400"/>
          </a:p>
        </p:txBody>
      </p:sp>
      <p:pic>
        <p:nvPicPr>
          <p:cNvPr id="123" name="Google Shape;123;p21"/>
          <p:cNvPicPr preferRelativeResize="0"/>
          <p:nvPr/>
        </p:nvPicPr>
        <p:blipFill>
          <a:blip r:embed="rId3">
            <a:alphaModFix/>
          </a:blip>
          <a:stretch>
            <a:fillRect/>
          </a:stretch>
        </p:blipFill>
        <p:spPr>
          <a:xfrm>
            <a:off x="5366938" y="2563475"/>
            <a:ext cx="2867025" cy="1914525"/>
          </a:xfrm>
          <a:prstGeom prst="rect">
            <a:avLst/>
          </a:prstGeom>
          <a:noFill/>
          <a:ln cap="flat" cmpd="sng" w="9525">
            <a:solidFill>
              <a:schemeClr val="dk2"/>
            </a:solidFill>
            <a:prstDash val="solid"/>
            <a:round/>
            <a:headEnd len="sm" w="sm" type="none"/>
            <a:tailEnd len="sm" w="sm" type="none"/>
          </a:ln>
          <a:effectLst>
            <a:outerShdw blurRad="200025" rotWithShape="0" algn="bl" dir="4800000" dist="76200">
              <a:srgbClr val="000000">
                <a:alpha val="60000"/>
              </a:srgbClr>
            </a:outerShdw>
          </a:effectLst>
        </p:spPr>
      </p:pic>
      <p:pic>
        <p:nvPicPr>
          <p:cNvPr id="124" name="Google Shape;124;p21"/>
          <p:cNvPicPr preferRelativeResize="0"/>
          <p:nvPr/>
        </p:nvPicPr>
        <p:blipFill>
          <a:blip r:embed="rId4">
            <a:alphaModFix/>
          </a:blip>
          <a:stretch>
            <a:fillRect/>
          </a:stretch>
        </p:blipFill>
        <p:spPr>
          <a:xfrm>
            <a:off x="933975" y="1775250"/>
            <a:ext cx="2817075" cy="2702750"/>
          </a:xfrm>
          <a:prstGeom prst="rect">
            <a:avLst/>
          </a:prstGeom>
          <a:noFill/>
          <a:ln cap="flat" cmpd="sng" w="9525">
            <a:solidFill>
              <a:schemeClr val="dk2"/>
            </a:solidFill>
            <a:prstDash val="solid"/>
            <a:round/>
            <a:headEnd len="sm" w="sm" type="none"/>
            <a:tailEnd len="sm" w="sm" type="none"/>
          </a:ln>
          <a:effectLst>
            <a:outerShdw blurRad="200025" rotWithShape="0" algn="bl" dir="4800000" dist="57150">
              <a:srgbClr val="000000">
                <a:alpha val="60000"/>
              </a:srgbClr>
            </a:outerShdw>
          </a:effectLst>
        </p:spPr>
      </p:pic>
      <p:sp>
        <p:nvSpPr>
          <p:cNvPr id="125" name="Google Shape;125;p21"/>
          <p:cNvSpPr txBox="1"/>
          <p:nvPr/>
        </p:nvSpPr>
        <p:spPr>
          <a:xfrm>
            <a:off x="908975" y="4603575"/>
            <a:ext cx="2867100" cy="40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Ground-truth classes for the Indian Pines</a:t>
            </a:r>
            <a:endParaRPr>
              <a:solidFill>
                <a:schemeClr val="lt2"/>
              </a:solidFill>
              <a:latin typeface="Roboto"/>
              <a:ea typeface="Roboto"/>
              <a:cs typeface="Roboto"/>
              <a:sym typeface="Roboto"/>
            </a:endParaRPr>
          </a:p>
        </p:txBody>
      </p:sp>
      <p:sp>
        <p:nvSpPr>
          <p:cNvPr id="126" name="Google Shape;126;p21"/>
          <p:cNvSpPr txBox="1"/>
          <p:nvPr/>
        </p:nvSpPr>
        <p:spPr>
          <a:xfrm>
            <a:off x="5366900" y="4603575"/>
            <a:ext cx="2867100" cy="40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Ground-truth classes for the Pavia University</a:t>
            </a:r>
            <a:endParaRPr>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