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7" r:id="rId12"/>
    <p:sldId id="271"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abhakarPULIGADDA/prabhakar-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8239" y="6835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39616" y="5280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2493545"/>
            <a:ext cx="6980172"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Trebuchet MS"/>
                <a:cs typeface="Trebuchet MS"/>
              </a:rPr>
              <a:t>Project Name : </a:t>
            </a:r>
            <a:r>
              <a:rPr lang="en-US" sz="2800" dirty="0">
                <a:latin typeface="Sitka Banner Semibold" pitchFamily="2" charset="0"/>
                <a:cs typeface="Trebuchet MS"/>
              </a:rPr>
              <a:t>KEY LOGGER AND SECURITY</a:t>
            </a:r>
            <a:endParaRPr sz="28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itle 11"/>
          <p:cNvSpPr>
            <a:spLocks noGrp="1"/>
          </p:cNvSpPr>
          <p:nvPr>
            <p:ph type="ctrTitle"/>
          </p:nvPr>
        </p:nvSpPr>
        <p:spPr>
          <a:xfrm>
            <a:off x="2870564" y="3706534"/>
            <a:ext cx="6088207" cy="839908"/>
          </a:xfrm>
        </p:spPr>
        <p:txBody>
          <a:bodyPr/>
          <a:lstStyle/>
          <a:p>
            <a:r>
              <a:rPr lang="en-US" sz="2800" b="1" dirty="0"/>
              <a:t>Student Name </a:t>
            </a:r>
            <a:r>
              <a:rPr lang="en-US" sz="2800" dirty="0"/>
              <a:t>: </a:t>
            </a:r>
            <a:r>
              <a:rPr lang="en-US" sz="2800" dirty="0" err="1"/>
              <a:t>Prabhakar</a:t>
            </a:r>
            <a:r>
              <a:rPr lang="en-US" sz="2800" dirty="0"/>
              <a:t> </a:t>
            </a:r>
            <a:r>
              <a:rPr lang="en-US" sz="2800" dirty="0" err="1"/>
              <a:t>Puligadda</a:t>
            </a:r>
            <a:endParaRPr lang="en-US" sz="2800" dirty="0"/>
          </a:p>
        </p:txBody>
      </p:sp>
      <p:sp>
        <p:nvSpPr>
          <p:cNvPr id="14" name="TextBox 13">
            <a:extLst>
              <a:ext uri="{FF2B5EF4-FFF2-40B4-BE49-F238E27FC236}">
                <a16:creationId xmlns:a16="http://schemas.microsoft.com/office/drawing/2014/main" id="{CDEE7661-FEA4-4B0F-DE22-F4CCBFA2A63B}"/>
              </a:ext>
            </a:extLst>
          </p:cNvPr>
          <p:cNvSpPr txBox="1"/>
          <p:nvPr/>
        </p:nvSpPr>
        <p:spPr>
          <a:xfrm>
            <a:off x="5973224" y="313952"/>
            <a:ext cx="4082473" cy="369332"/>
          </a:xfrm>
          <a:prstGeom prst="rect">
            <a:avLst/>
          </a:prstGeom>
          <a:noFill/>
        </p:spPr>
        <p:txBody>
          <a:bodyPr wrap="square" rtlCol="0">
            <a:spAutoFit/>
          </a:bodyPr>
          <a:lstStyle/>
          <a:p>
            <a:pPr algn="l"/>
            <a:endParaRPr lang="en-US" i="1" dirty="0"/>
          </a:p>
        </p:txBody>
      </p:sp>
      <p:sp>
        <p:nvSpPr>
          <p:cNvPr id="16" name="TextBox 15">
            <a:extLst>
              <a:ext uri="{FF2B5EF4-FFF2-40B4-BE49-F238E27FC236}">
                <a16:creationId xmlns:a16="http://schemas.microsoft.com/office/drawing/2014/main" id="{084E4A98-A215-51B9-0991-B45D22FAA414}"/>
              </a:ext>
            </a:extLst>
          </p:cNvPr>
          <p:cNvSpPr txBox="1"/>
          <p:nvPr/>
        </p:nvSpPr>
        <p:spPr>
          <a:xfrm>
            <a:off x="5475114" y="2952046"/>
            <a:ext cx="3470957" cy="646331"/>
          </a:xfrm>
          <a:prstGeom prst="rect">
            <a:avLst/>
          </a:prstGeom>
          <a:noFill/>
        </p:spPr>
        <p:txBody>
          <a:bodyPr wrap="square" rtlCol="0">
            <a:spAutoFit/>
          </a:bodyPr>
          <a:lstStyle/>
          <a:p>
            <a:pPr algn="l"/>
            <a:r>
              <a:rPr lang="en-US" i="1" dirty="0"/>
              <a:t>-Understanding the Threat and how to protect against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1486" y="476672"/>
            <a:ext cx="9499630" cy="7089120"/>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000" b="1" dirty="0">
              <a:cs typeface="Trebuchet MS"/>
            </a:endParaRPr>
          </a:p>
          <a:p>
            <a:pPr marL="12700">
              <a:lnSpc>
                <a:spcPct val="100000"/>
              </a:lnSpc>
              <a:spcBef>
                <a:spcPts val="100"/>
              </a:spcBef>
            </a:pPr>
            <a:r>
              <a:rPr lang="en-US" sz="2000" b="1" dirty="0">
                <a:cs typeface="Trebuchet MS"/>
              </a:rPr>
              <a:t>END USERS</a:t>
            </a:r>
            <a:r>
              <a:rPr lang="en-US" sz="2000" dirty="0">
                <a:cs typeface="Trebuchet MS"/>
              </a:rPr>
              <a:t>:</a:t>
            </a:r>
          </a:p>
          <a:p>
            <a:pPr marL="355600" indent="-342900">
              <a:lnSpc>
                <a:spcPct val="100000"/>
              </a:lnSpc>
              <a:spcBef>
                <a:spcPts val="100"/>
              </a:spcBef>
              <a:buFont typeface="Wingdings" panose="05000000000000000000" pitchFamily="2" charset="2"/>
              <a:buChar char="Ø"/>
            </a:pPr>
            <a:r>
              <a:rPr lang="en-US" dirty="0">
                <a:cs typeface="Trebuchet MS"/>
              </a:rPr>
              <a:t>Individuals</a:t>
            </a:r>
          </a:p>
          <a:p>
            <a:pPr marL="355600" indent="-342900">
              <a:lnSpc>
                <a:spcPct val="100000"/>
              </a:lnSpc>
              <a:spcBef>
                <a:spcPts val="100"/>
              </a:spcBef>
              <a:buFont typeface="Wingdings" panose="05000000000000000000" pitchFamily="2" charset="2"/>
              <a:buChar char="Ø"/>
            </a:pPr>
            <a:r>
              <a:rPr lang="en-US" dirty="0">
                <a:cs typeface="Trebuchet MS"/>
              </a:rPr>
              <a:t>Businesses</a:t>
            </a:r>
          </a:p>
          <a:p>
            <a:pPr marL="355600" indent="-342900">
              <a:lnSpc>
                <a:spcPct val="100000"/>
              </a:lnSpc>
              <a:spcBef>
                <a:spcPts val="100"/>
              </a:spcBef>
              <a:buFont typeface="Wingdings" panose="05000000000000000000" pitchFamily="2" charset="2"/>
              <a:buChar char="Ø"/>
            </a:pPr>
            <a:r>
              <a:rPr lang="en-US" dirty="0">
                <a:cs typeface="Trebuchet MS"/>
              </a:rPr>
              <a:t>Financial Institutions</a:t>
            </a:r>
          </a:p>
          <a:p>
            <a:pPr marL="355600" indent="-342900">
              <a:lnSpc>
                <a:spcPct val="100000"/>
              </a:lnSpc>
              <a:spcBef>
                <a:spcPts val="100"/>
              </a:spcBef>
              <a:buFont typeface="Wingdings" panose="05000000000000000000" pitchFamily="2" charset="2"/>
              <a:buChar char="Ø"/>
            </a:pPr>
            <a:r>
              <a:rPr lang="en-US" dirty="0">
                <a:cs typeface="Trebuchet MS"/>
              </a:rPr>
              <a:t>Government Agencies</a:t>
            </a:r>
          </a:p>
          <a:p>
            <a:pPr marL="12700">
              <a:lnSpc>
                <a:spcPct val="100000"/>
              </a:lnSpc>
              <a:spcBef>
                <a:spcPts val="100"/>
              </a:spcBef>
            </a:pPr>
            <a:endParaRPr lang="en-US" sz="2000" dirty="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dirty="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66712" y="357166"/>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Trebuchet MS"/>
                <a:cs typeface="Trebuchet MS"/>
              </a:rPr>
              <a:t>M</a:t>
            </a:r>
            <a:r>
              <a:rPr sz="3200" b="1" u="sng" dirty="0">
                <a:latin typeface="Trebuchet MS"/>
                <a:cs typeface="Trebuchet MS"/>
              </a:rPr>
              <a:t>O</a:t>
            </a:r>
            <a:r>
              <a:rPr sz="3200" b="1" u="sng" spc="-15" dirty="0">
                <a:latin typeface="Trebuchet MS"/>
                <a:cs typeface="Trebuchet MS"/>
              </a:rPr>
              <a:t>D</a:t>
            </a:r>
            <a:r>
              <a:rPr sz="3200" b="1" u="sng" spc="-35" dirty="0">
                <a:latin typeface="Trebuchet MS"/>
                <a:cs typeface="Trebuchet MS"/>
              </a:rPr>
              <a:t>E</a:t>
            </a:r>
            <a:r>
              <a:rPr sz="3200" b="1" u="sng" spc="-30" dirty="0">
                <a:latin typeface="Trebuchet MS"/>
                <a:cs typeface="Trebuchet MS"/>
              </a:rPr>
              <a:t>LL</a:t>
            </a:r>
            <a:r>
              <a:rPr sz="3200" b="1" u="sng" spc="-5" dirty="0">
                <a:latin typeface="Trebuchet MS"/>
                <a:cs typeface="Trebuchet MS"/>
              </a:rPr>
              <a:t>I</a:t>
            </a:r>
            <a:r>
              <a:rPr sz="3200" b="1" u="sng" spc="30" dirty="0">
                <a:latin typeface="Trebuchet MS"/>
                <a:cs typeface="Trebuchet MS"/>
              </a:rPr>
              <a:t>N</a:t>
            </a:r>
            <a:r>
              <a:rPr sz="3200" b="1" u="sng" spc="5" dirty="0">
                <a:latin typeface="Trebuchet MS"/>
                <a:cs typeface="Trebuchet MS"/>
              </a:rPr>
              <a:t>G</a:t>
            </a:r>
            <a:r>
              <a:rPr lang="en-US" sz="3200" b="1" spc="5" dirty="0">
                <a:latin typeface="Trebuchet MS"/>
                <a:cs typeface="Trebuchet MS"/>
              </a:rPr>
              <a:t> :</a:t>
            </a:r>
            <a:endParaRPr sz="3200" u="sng" dirty="0">
              <a:latin typeface="Trebuchet MS"/>
              <a:cs typeface="Trebuchet MS"/>
            </a:endParaRPr>
          </a:p>
        </p:txBody>
      </p:sp>
      <p:pic>
        <p:nvPicPr>
          <p:cNvPr id="10" name="Picture 9" descr="Keylogger-Process-in-User-Activity.png"/>
          <p:cNvPicPr>
            <a:picLocks noChangeAspect="1"/>
          </p:cNvPicPr>
          <p:nvPr/>
        </p:nvPicPr>
        <p:blipFill>
          <a:blip r:embed="rId3"/>
          <a:stretch>
            <a:fillRect/>
          </a:stretch>
        </p:blipFill>
        <p:spPr>
          <a:xfrm>
            <a:off x="1487488" y="1184344"/>
            <a:ext cx="7362835" cy="2827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2"/>
            <a:ext cx="9499630" cy="4968027"/>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mj-lt"/>
                <a:cs typeface="Trebuchet MS"/>
              </a:rPr>
              <a:t>M</a:t>
            </a:r>
            <a:r>
              <a:rPr sz="3200" b="1" u="sng" dirty="0">
                <a:latin typeface="+mj-lt"/>
                <a:cs typeface="Trebuchet MS"/>
              </a:rPr>
              <a:t>O</a:t>
            </a:r>
            <a:r>
              <a:rPr sz="3200" b="1" u="sng" spc="-15" dirty="0">
                <a:latin typeface="+mj-lt"/>
                <a:cs typeface="Trebuchet MS"/>
              </a:rPr>
              <a:t>D</a:t>
            </a:r>
            <a:r>
              <a:rPr sz="3200" b="1" u="sng" spc="-35" dirty="0">
                <a:latin typeface="+mj-lt"/>
                <a:cs typeface="Trebuchet MS"/>
              </a:rPr>
              <a:t>E</a:t>
            </a:r>
            <a:r>
              <a:rPr sz="3200" b="1" u="sng" spc="-30" dirty="0">
                <a:latin typeface="+mj-lt"/>
                <a:cs typeface="Trebuchet MS"/>
              </a:rPr>
              <a:t>LL</a:t>
            </a:r>
            <a:r>
              <a:rPr sz="3200" b="1" u="sng" spc="-5" dirty="0">
                <a:latin typeface="+mj-lt"/>
                <a:cs typeface="Trebuchet MS"/>
              </a:rPr>
              <a:t>I</a:t>
            </a:r>
            <a:r>
              <a:rPr sz="3200" b="1" u="sng" spc="30" dirty="0">
                <a:latin typeface="+mj-lt"/>
                <a:cs typeface="Trebuchet MS"/>
              </a:rPr>
              <a:t>N</a:t>
            </a:r>
            <a:r>
              <a:rPr sz="3200" b="1" u="sng" spc="5" dirty="0">
                <a:latin typeface="+mj-lt"/>
                <a:cs typeface="Trebuchet MS"/>
              </a:rPr>
              <a:t>G</a:t>
            </a:r>
            <a:r>
              <a:rPr lang="en-US" sz="3200" b="1" u="sng" spc="5" dirty="0">
                <a:latin typeface="+mj-lt"/>
                <a:cs typeface="Trebuchet MS"/>
              </a:rPr>
              <a:t>:</a:t>
            </a:r>
            <a:endParaRPr sz="3200" u="sng" dirty="0">
              <a:latin typeface="+mj-lt"/>
              <a:cs typeface="Trebuchet MS"/>
            </a:endParaRPr>
          </a:p>
        </p:txBody>
      </p:sp>
      <p:sp>
        <p:nvSpPr>
          <p:cNvPr id="12" name="Text Placeholder 11"/>
          <p:cNvSpPr>
            <a:spLocks noGrp="1"/>
          </p:cNvSpPr>
          <p:nvPr>
            <p:ph type="body" idx="1"/>
          </p:nvPr>
        </p:nvSpPr>
        <p:spPr>
          <a:xfrm>
            <a:off x="684237" y="915282"/>
            <a:ext cx="9555167" cy="5570755"/>
          </a:xfrm>
        </p:spPr>
        <p:txBody>
          <a:bodyPr/>
          <a:lstStyle/>
          <a:p>
            <a:r>
              <a:rPr lang="en-US" dirty="0"/>
              <a:t>Modeling a keylogger prevention tool involves identifying potential threats, analyzing system vulnerabilities, and assessing risks. The tool must integrate advanced anti-malware capabilities, provide regular software updates, and support multi-factor authentication. Continuous monitoring and real-time alerts, combined with user education, ensure swift detection and response to keylogger activities, effectively safeguarding sensitive data</a:t>
            </a:r>
          </a:p>
          <a:p>
            <a:r>
              <a:rPr lang="en-US" dirty="0"/>
              <a:t>1.</a:t>
            </a:r>
            <a:r>
              <a:rPr lang="en-US" b="1" dirty="0"/>
              <a:t>Identify Potential </a:t>
            </a:r>
            <a:r>
              <a:rPr lang="en-US" b="1" dirty="0" err="1"/>
              <a:t>Threats</a:t>
            </a:r>
            <a:r>
              <a:rPr lang="en-US" dirty="0" err="1"/>
              <a:t>:Determine</a:t>
            </a:r>
            <a:r>
              <a:rPr lang="en-US" dirty="0"/>
              <a:t> the types of keyloggers that could target the system.  2.</a:t>
            </a:r>
            <a:r>
              <a:rPr lang="en-US" b="1" dirty="0"/>
              <a:t>Analyze System </a:t>
            </a:r>
            <a:r>
              <a:rPr lang="en-US" b="1" dirty="0" err="1"/>
              <a:t>Vulnerabilities</a:t>
            </a:r>
            <a:r>
              <a:rPr lang="en-US" dirty="0" err="1"/>
              <a:t>:Assess</a:t>
            </a:r>
            <a:r>
              <a:rPr lang="en-US" dirty="0"/>
              <a:t> the system's weaknesses to identify points of entry for keyloggers. </a:t>
            </a:r>
          </a:p>
          <a:p>
            <a:r>
              <a:rPr lang="en-US" dirty="0"/>
              <a:t>3.</a:t>
            </a:r>
            <a:r>
              <a:rPr lang="en-US" b="1" dirty="0"/>
              <a:t>Conduct Risk </a:t>
            </a:r>
            <a:r>
              <a:rPr lang="en-US" b="1" dirty="0" err="1"/>
              <a:t>Assessment</a:t>
            </a:r>
            <a:r>
              <a:rPr lang="en-US" dirty="0" err="1"/>
              <a:t>:Evaluate</a:t>
            </a:r>
            <a:r>
              <a:rPr lang="en-US" dirty="0"/>
              <a:t> the likelihood and impact of potential keylogger attacks.  4.</a:t>
            </a:r>
            <a:r>
              <a:rPr lang="en-US" b="1" dirty="0"/>
              <a:t>Design Mitigation </a:t>
            </a:r>
            <a:r>
              <a:rPr lang="en-US" b="1" dirty="0" err="1"/>
              <a:t>Strategies</a:t>
            </a:r>
            <a:r>
              <a:rPr lang="en-US" dirty="0" err="1"/>
              <a:t>:Develop</a:t>
            </a:r>
            <a:r>
              <a:rPr lang="en-US" dirty="0"/>
              <a:t> advanced anti-malware capabilities and support software updates.</a:t>
            </a:r>
          </a:p>
          <a:p>
            <a:r>
              <a:rPr lang="en-US" dirty="0"/>
              <a:t>5.</a:t>
            </a:r>
            <a:r>
              <a:rPr lang="en-US" b="1" dirty="0"/>
              <a:t>Enable Continuous </a:t>
            </a:r>
            <a:r>
              <a:rPr lang="en-US" b="1" dirty="0" err="1"/>
              <a:t>Monitoring</a:t>
            </a:r>
            <a:r>
              <a:rPr lang="en-US" dirty="0" err="1"/>
              <a:t>:Set</a:t>
            </a:r>
            <a:r>
              <a:rPr lang="en-US" dirty="0"/>
              <a:t> up real-time monitoring and alerts for unusual system activities.</a:t>
            </a:r>
          </a:p>
          <a:p>
            <a:r>
              <a:rPr lang="en-US" dirty="0"/>
              <a:t>6.</a:t>
            </a:r>
            <a:r>
              <a:rPr lang="en-US" b="1" dirty="0"/>
              <a:t>Provide User </a:t>
            </a:r>
            <a:r>
              <a:rPr lang="en-US" b="1" dirty="0" err="1"/>
              <a:t>Education</a:t>
            </a:r>
            <a:r>
              <a:rPr lang="en-US" dirty="0" err="1"/>
              <a:t>:Educate</a:t>
            </a:r>
            <a:r>
              <a:rPr lang="en-US" dirty="0"/>
              <a:t> users on safe computing practices and recognizing phishing attempts</a:t>
            </a:r>
          </a:p>
          <a:p>
            <a:r>
              <a:rPr lang="en-US" dirty="0"/>
              <a:t>7.</a:t>
            </a:r>
            <a:r>
              <a:rPr lang="en-US" b="1" dirty="0"/>
              <a:t>Test and </a:t>
            </a:r>
            <a:r>
              <a:rPr lang="en-US" b="1" dirty="0" err="1"/>
              <a:t>Validate</a:t>
            </a:r>
            <a:r>
              <a:rPr lang="en-US" dirty="0" err="1"/>
              <a:t>:Perform</a:t>
            </a:r>
            <a:r>
              <a:rPr lang="en-US" dirty="0"/>
              <a:t> testing to ensure effective detection and mitigation of keyloggers.</a:t>
            </a:r>
          </a:p>
          <a:p>
            <a:r>
              <a:rPr lang="en-US" dirty="0"/>
              <a:t>8.</a:t>
            </a:r>
            <a:r>
              <a:rPr lang="en-US" b="1" dirty="0"/>
              <a:t>Deploy and </a:t>
            </a:r>
            <a:r>
              <a:rPr lang="en-US" b="1" dirty="0" err="1"/>
              <a:t>Monitor</a:t>
            </a:r>
            <a:r>
              <a:rPr lang="en-US" dirty="0" err="1"/>
              <a:t>:Roll</a:t>
            </a:r>
            <a:r>
              <a:rPr lang="en-US" dirty="0"/>
              <a:t> out the tool and continuously monitor its effectiveness.</a:t>
            </a:r>
          </a:p>
          <a:p>
            <a:r>
              <a:rPr lang="en-US" dirty="0"/>
              <a:t>9.</a:t>
            </a:r>
            <a:r>
              <a:rPr lang="en-US" b="1" dirty="0"/>
              <a:t>Review and </a:t>
            </a:r>
            <a:r>
              <a:rPr lang="en-US" b="1" dirty="0" err="1"/>
              <a:t>Improve</a:t>
            </a:r>
            <a:r>
              <a:rPr lang="en-US" dirty="0" err="1"/>
              <a:t>:Regularly</a:t>
            </a:r>
            <a:r>
              <a:rPr lang="en-US" dirty="0"/>
              <a:t> review the tool's performance and update it to counter new threats.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98E-F7C0-DA62-BF25-578DE44AC20E}"/>
              </a:ext>
            </a:extLst>
          </p:cNvPr>
          <p:cNvSpPr>
            <a:spLocks noGrp="1"/>
          </p:cNvSpPr>
          <p:nvPr>
            <p:ph type="title"/>
          </p:nvPr>
        </p:nvSpPr>
        <p:spPr>
          <a:xfrm>
            <a:off x="755332" y="385445"/>
            <a:ext cx="10681335" cy="433282"/>
          </a:xfrm>
        </p:spPr>
        <p:txBody>
          <a:bodyPr/>
          <a:lstStyle/>
          <a:p>
            <a:r>
              <a:rPr lang="en-US" sz="2800" u="sng" dirty="0"/>
              <a:t>ADVANTAGES &amp; DISADVANTAGES</a:t>
            </a:r>
            <a:endParaRPr lang="en-IN" sz="2800" u="sng" dirty="0"/>
          </a:p>
        </p:txBody>
      </p:sp>
      <p:sp>
        <p:nvSpPr>
          <p:cNvPr id="3" name="Content Placeholder 2">
            <a:extLst>
              <a:ext uri="{FF2B5EF4-FFF2-40B4-BE49-F238E27FC236}">
                <a16:creationId xmlns:a16="http://schemas.microsoft.com/office/drawing/2014/main" id="{4C07E1E0-D3BB-C5CD-0782-6C9F18ECC3E3}"/>
              </a:ext>
            </a:extLst>
          </p:cNvPr>
          <p:cNvSpPr>
            <a:spLocks noGrp="1"/>
          </p:cNvSpPr>
          <p:nvPr>
            <p:ph sz="half" idx="2"/>
          </p:nvPr>
        </p:nvSpPr>
        <p:spPr>
          <a:xfrm>
            <a:off x="726325" y="1262590"/>
            <a:ext cx="5303520" cy="2166410"/>
          </a:xfrm>
        </p:spPr>
        <p:txBody>
          <a:bodyPr/>
          <a:lstStyle/>
          <a:p>
            <a:r>
              <a:rPr lang="en-US" sz="2000" i="1" u="sng" dirty="0"/>
              <a:t>Advantages</a:t>
            </a:r>
            <a:r>
              <a:rPr lang="en-US" sz="2000" i="1" dirty="0"/>
              <a:t>:</a:t>
            </a:r>
          </a:p>
          <a:p>
            <a:pPr marL="342900" indent="-342900">
              <a:buFont typeface="Wingdings" panose="05000000000000000000" pitchFamily="2" charset="2"/>
              <a:buChar char="v"/>
            </a:pPr>
            <a:r>
              <a:rPr lang="en-IN" sz="2000" dirty="0"/>
              <a:t>Monitoring and Surveillance</a:t>
            </a:r>
          </a:p>
          <a:p>
            <a:pPr marL="342900" indent="-342900">
              <a:buFont typeface="Wingdings" panose="05000000000000000000" pitchFamily="2" charset="2"/>
              <a:buChar char="v"/>
            </a:pPr>
            <a:r>
              <a:rPr lang="en-IN" sz="2000" dirty="0"/>
              <a:t>Parental Control</a:t>
            </a:r>
          </a:p>
          <a:p>
            <a:pPr marL="342900" indent="-342900">
              <a:buFont typeface="Wingdings" panose="05000000000000000000" pitchFamily="2" charset="2"/>
              <a:buChar char="v"/>
            </a:pPr>
            <a:r>
              <a:rPr lang="en-IN" sz="2000" dirty="0"/>
              <a:t>Password Recovery</a:t>
            </a:r>
          </a:p>
          <a:p>
            <a:pPr marL="342900" indent="-342900">
              <a:buFont typeface="Wingdings" panose="05000000000000000000" pitchFamily="2" charset="2"/>
              <a:buChar char="v"/>
            </a:pPr>
            <a:r>
              <a:rPr lang="en-IN" sz="2000" dirty="0"/>
              <a:t>Law Enforcement</a:t>
            </a:r>
          </a:p>
          <a:p>
            <a:pPr marL="342900" indent="-342900">
              <a:buFont typeface="Wingdings" panose="05000000000000000000" pitchFamily="2" charset="2"/>
              <a:buChar char="v"/>
            </a:pPr>
            <a:r>
              <a:rPr lang="en-IN" sz="2000" dirty="0"/>
              <a:t>Debugging</a:t>
            </a:r>
            <a:endParaRPr lang="en-US" sz="2000" i="1" dirty="0"/>
          </a:p>
          <a:p>
            <a:endParaRPr lang="en-IN" sz="2000" i="1" u="sng" dirty="0"/>
          </a:p>
        </p:txBody>
      </p:sp>
      <p:sp>
        <p:nvSpPr>
          <p:cNvPr id="4" name="Content Placeholder 3">
            <a:extLst>
              <a:ext uri="{FF2B5EF4-FFF2-40B4-BE49-F238E27FC236}">
                <a16:creationId xmlns:a16="http://schemas.microsoft.com/office/drawing/2014/main" id="{1E4D5467-25E7-9A09-674A-C73BBAEE66A7}"/>
              </a:ext>
            </a:extLst>
          </p:cNvPr>
          <p:cNvSpPr>
            <a:spLocks noGrp="1"/>
          </p:cNvSpPr>
          <p:nvPr>
            <p:ph sz="half" idx="3"/>
          </p:nvPr>
        </p:nvSpPr>
        <p:spPr>
          <a:xfrm>
            <a:off x="6456040" y="1340768"/>
            <a:ext cx="5303520" cy="1877436"/>
          </a:xfrm>
        </p:spPr>
        <p:txBody>
          <a:bodyPr/>
          <a:lstStyle/>
          <a:p>
            <a:r>
              <a:rPr lang="en-US" i="1" u="sng" dirty="0"/>
              <a:t>Disadvantages</a:t>
            </a:r>
            <a:r>
              <a:rPr lang="en-US" i="1" dirty="0"/>
              <a:t>:</a:t>
            </a:r>
          </a:p>
          <a:p>
            <a:pPr marL="285750" indent="-285750">
              <a:buFont typeface="Wingdings" panose="05000000000000000000" pitchFamily="2" charset="2"/>
              <a:buChar char="v"/>
            </a:pPr>
            <a:r>
              <a:rPr lang="en-IN" dirty="0"/>
              <a:t>Privacy Concerns</a:t>
            </a:r>
          </a:p>
          <a:p>
            <a:pPr marL="285750" indent="-285750">
              <a:buFont typeface="Wingdings" panose="05000000000000000000" pitchFamily="2" charset="2"/>
              <a:buChar char="v"/>
            </a:pPr>
            <a:r>
              <a:rPr lang="en-IN" dirty="0"/>
              <a:t>Malware Threat</a:t>
            </a:r>
          </a:p>
          <a:p>
            <a:pPr marL="285750" indent="-285750">
              <a:buFont typeface="Wingdings" panose="05000000000000000000" pitchFamily="2" charset="2"/>
              <a:buChar char="v"/>
            </a:pPr>
            <a:r>
              <a:rPr lang="en-IN" dirty="0"/>
              <a:t>Legal Issues</a:t>
            </a:r>
          </a:p>
          <a:p>
            <a:pPr marL="285750" indent="-285750">
              <a:buFont typeface="Wingdings" panose="05000000000000000000" pitchFamily="2" charset="2"/>
              <a:buChar char="v"/>
            </a:pPr>
            <a:r>
              <a:rPr lang="en-IN" dirty="0"/>
              <a:t>False Sense of Security</a:t>
            </a:r>
          </a:p>
          <a:p>
            <a:pPr marL="285750" indent="-285750">
              <a:buFont typeface="Wingdings" panose="05000000000000000000" pitchFamily="2" charset="2"/>
              <a:buChar char="v"/>
            </a:pPr>
            <a:r>
              <a:rPr lang="en-IN" dirty="0"/>
              <a:t>Detection and Removal Challenges</a:t>
            </a:r>
          </a:p>
        </p:txBody>
      </p:sp>
      <p:sp>
        <p:nvSpPr>
          <p:cNvPr id="8" name="Title 1">
            <a:extLst>
              <a:ext uri="{FF2B5EF4-FFF2-40B4-BE49-F238E27FC236}">
                <a16:creationId xmlns:a16="http://schemas.microsoft.com/office/drawing/2014/main" id="{F565F3A1-439E-DC19-3236-B4CDFB00F5DA}"/>
              </a:ext>
            </a:extLst>
          </p:cNvPr>
          <p:cNvSpPr txBox="1">
            <a:spLocks/>
          </p:cNvSpPr>
          <p:nvPr/>
        </p:nvSpPr>
        <p:spPr>
          <a:xfrm>
            <a:off x="689177" y="3639796"/>
            <a:ext cx="10681335" cy="11695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800" u="sng" kern="0" dirty="0"/>
              <a:t>ALGORITHMS</a:t>
            </a:r>
          </a:p>
          <a:p>
            <a:pPr marL="457200" indent="-457200">
              <a:buFont typeface="Courier New" panose="02070309020205020404" pitchFamily="49" charset="0"/>
              <a:buChar char="o"/>
            </a:pPr>
            <a:endParaRPr lang="en-US" sz="2800" u="sng" kern="0" dirty="0"/>
          </a:p>
          <a:p>
            <a:endParaRPr lang="en-IN" sz="2000" u="sng" kern="0" dirty="0">
              <a:latin typeface="+mn-lt"/>
            </a:endParaRPr>
          </a:p>
        </p:txBody>
      </p:sp>
      <p:sp>
        <p:nvSpPr>
          <p:cNvPr id="14" name="Rectangle 9">
            <a:extLst>
              <a:ext uri="{FF2B5EF4-FFF2-40B4-BE49-F238E27FC236}">
                <a16:creationId xmlns:a16="http://schemas.microsoft.com/office/drawing/2014/main" id="{012B8B72-C0AC-5C3D-5F5E-57C614E16A86}"/>
              </a:ext>
            </a:extLst>
          </p:cNvPr>
          <p:cNvSpPr>
            <a:spLocks noChangeArrowheads="1"/>
          </p:cNvSpPr>
          <p:nvPr/>
        </p:nvSpPr>
        <p:spPr bwMode="auto">
          <a:xfrm>
            <a:off x="689177" y="3932184"/>
            <a:ext cx="30861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 Grabbing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Memory Injection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Keyboard Hooks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Hooking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Network-based Keylogging </a:t>
            </a:r>
          </a:p>
        </p:txBody>
      </p:sp>
    </p:spTree>
    <p:extLst>
      <p:ext uri="{BB962C8B-B14F-4D97-AF65-F5344CB8AC3E}">
        <p14:creationId xmlns:p14="http://schemas.microsoft.com/office/powerpoint/2010/main" val="18391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2229456"/>
          </a:xfrm>
          <a:prstGeom prst="rect">
            <a:avLst/>
          </a:prstGeom>
        </p:spPr>
        <p:txBody>
          <a:bodyPr vert="horz" wrap="square" lIns="0" tIns="13335" rIns="0" bIns="0" rtlCol="0">
            <a:spAutoFit/>
          </a:bodyPr>
          <a:lstStyle/>
          <a:p>
            <a:pPr marL="12700">
              <a:lnSpc>
                <a:spcPct val="100000"/>
              </a:lnSpc>
              <a:spcBef>
                <a:spcPts val="105"/>
              </a:spcBef>
            </a:pPr>
            <a:r>
              <a:rPr sz="4400" u="sng" dirty="0">
                <a:latin typeface="+mj-lt"/>
              </a:rPr>
              <a:t>R</a:t>
            </a:r>
            <a:r>
              <a:rPr sz="4400" u="sng" spc="-40" dirty="0">
                <a:latin typeface="+mj-lt"/>
              </a:rPr>
              <a:t>E</a:t>
            </a:r>
            <a:r>
              <a:rPr sz="4400" u="sng" spc="15" dirty="0">
                <a:latin typeface="+mj-lt"/>
              </a:rPr>
              <a:t>S</a:t>
            </a:r>
            <a:r>
              <a:rPr sz="4400" u="sng" spc="-30" dirty="0">
                <a:latin typeface="+mj-lt"/>
              </a:rPr>
              <a:t>U</a:t>
            </a:r>
            <a:r>
              <a:rPr sz="4400" u="sng" spc="-405" dirty="0">
                <a:latin typeface="+mj-lt"/>
              </a:rPr>
              <a:t>L</a:t>
            </a:r>
            <a:r>
              <a:rPr sz="4400" u="sng" dirty="0">
                <a:latin typeface="+mj-lt"/>
              </a:rPr>
              <a:t>TS</a:t>
            </a:r>
            <a:r>
              <a:rPr lang="en-US" sz="4400" dirty="0">
                <a:latin typeface="+mj-lt"/>
              </a:rPr>
              <a:t> : </a:t>
            </a:r>
            <a:br>
              <a:rPr lang="en-US" dirty="0">
                <a:latin typeface="+mj-lt"/>
              </a:rPr>
            </a:br>
            <a:br>
              <a:rPr lang="en-US"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Text Placeholder 7">
            <a:extLst>
              <a:ext uri="{FF2B5EF4-FFF2-40B4-BE49-F238E27FC236}">
                <a16:creationId xmlns:a16="http://schemas.microsoft.com/office/drawing/2014/main" id="{EA8847B5-594A-73DF-D197-EA740EC3A9BF}"/>
              </a:ext>
            </a:extLst>
          </p:cNvPr>
          <p:cNvSpPr>
            <a:spLocks noGrp="1"/>
          </p:cNvSpPr>
          <p:nvPr>
            <p:ph type="body" idx="1"/>
          </p:nvPr>
        </p:nvSpPr>
        <p:spPr/>
        <p:txBody>
          <a:bodyPr/>
          <a:lstStyle/>
          <a:p>
            <a:endParaRPr lang="en-IN"/>
          </a:p>
        </p:txBody>
      </p:sp>
      <p:pic>
        <p:nvPicPr>
          <p:cNvPr id="14" name="Picture 13">
            <a:extLst>
              <a:ext uri="{FF2B5EF4-FFF2-40B4-BE49-F238E27FC236}">
                <a16:creationId xmlns:a16="http://schemas.microsoft.com/office/drawing/2014/main" id="{891D4DA5-69AF-2205-5BC8-043C02D8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325635"/>
            <a:ext cx="9806881" cy="50296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979" y="1124744"/>
            <a:ext cx="10681335" cy="758190"/>
          </a:xfrm>
        </p:spPr>
        <p:txBody>
          <a:bodyPr/>
          <a:lstStyle/>
          <a:p>
            <a:r>
              <a:rPr lang="en-US" u="sng" dirty="0">
                <a:latin typeface="Sitka Display" pitchFamily="2" charset="0"/>
              </a:rPr>
              <a:t>Project link :</a:t>
            </a:r>
          </a:p>
        </p:txBody>
      </p:sp>
      <p:sp>
        <p:nvSpPr>
          <p:cNvPr id="4" name="Text Placeholder 3"/>
          <p:cNvSpPr>
            <a:spLocks noGrp="1"/>
          </p:cNvSpPr>
          <p:nvPr>
            <p:ph type="body" idx="1"/>
          </p:nvPr>
        </p:nvSpPr>
        <p:spPr>
          <a:xfrm>
            <a:off x="520979" y="2708920"/>
            <a:ext cx="10915688" cy="430887"/>
          </a:xfrm>
        </p:spPr>
        <p:txBody>
          <a:bodyPr/>
          <a:lstStyle/>
          <a:p>
            <a:r>
              <a:rPr lang="en-US" sz="2800" dirty="0">
                <a:hlinkClick r:id="rId2"/>
              </a:rPr>
              <a:t>https://github.com/PrabhakarPULIGADDA/prabhakar-Project.git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593" y="-8586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588778" y="421958"/>
            <a:ext cx="5800851" cy="693780"/>
          </a:xfrm>
          <a:prstGeom prst="rect">
            <a:avLst/>
          </a:prstGeom>
        </p:spPr>
        <p:txBody>
          <a:bodyPr vert="horz" wrap="square" lIns="0" tIns="16510" rIns="0" bIns="0" rtlCol="0">
            <a:spAutoFit/>
          </a:bodyPr>
          <a:lstStyle/>
          <a:p>
            <a:pPr marL="12700">
              <a:lnSpc>
                <a:spcPct val="100000"/>
              </a:lnSpc>
              <a:spcBef>
                <a:spcPts val="130"/>
              </a:spcBef>
            </a:pPr>
            <a:r>
              <a:rPr lang="en-US" sz="4400" dirty="0" err="1">
                <a:latin typeface="+mj-lt"/>
              </a:rPr>
              <a:t>ProblemStatement</a:t>
            </a:r>
            <a:r>
              <a:rPr lang="en-US" sz="4400" dirty="0">
                <a:latin typeface="+mj-lt"/>
              </a:rPr>
              <a:t>:</a:t>
            </a:r>
            <a:endParaRPr sz="4400" dirty="0">
              <a:latin typeface="+mj-lt"/>
            </a:endParaRPr>
          </a:p>
        </p:txBody>
      </p:sp>
      <p:sp>
        <p:nvSpPr>
          <p:cNvPr id="23" name="Subtitle 22"/>
          <p:cNvSpPr>
            <a:spLocks noGrp="1"/>
          </p:cNvSpPr>
          <p:nvPr>
            <p:ph type="subTitle" idx="4"/>
          </p:nvPr>
        </p:nvSpPr>
        <p:spPr>
          <a:xfrm>
            <a:off x="516028" y="1601836"/>
            <a:ext cx="8146519" cy="4662536"/>
          </a:xfrm>
        </p:spPr>
        <p:txBody>
          <a:bodyPr/>
          <a:lstStyle/>
          <a:p>
            <a:pPr algn="ctr"/>
            <a:r>
              <a:rPr lang="en-US" sz="2400" dirty="0" err="1">
                <a:latin typeface="Arial" pitchFamily="34" charset="0"/>
                <a:cs typeface="Arial" pitchFamily="34" charset="0"/>
              </a:rPr>
              <a:t>Keyloggers</a:t>
            </a:r>
            <a:r>
              <a:rPr lang="en-US" sz="2400" dirty="0">
                <a:latin typeface="Arial" pitchFamily="34" charset="0"/>
                <a:cs typeface="Arial" pitchFamily="34" charset="0"/>
              </a:rPr>
              <a:t> pose a significant threat in today's digital landscape, targeting both individuals and organizations by covertly capturing keystrokes on computers and mobile devices. These malicious tools surreptitiously intercept sensitive information like passwords and financial details, compromising user privacy and potentially leading to substantial financial losses and reputational damage. Given their stealthy operation and the growing reliance on digital platforms for communication and commerce, detecting and mitigating </a:t>
            </a:r>
            <a:r>
              <a:rPr lang="en-US" sz="2400" dirty="0" err="1">
                <a:latin typeface="Arial" pitchFamily="34" charset="0"/>
                <a:cs typeface="Arial" pitchFamily="34" charset="0"/>
              </a:rPr>
              <a:t>keyloggers</a:t>
            </a:r>
            <a:r>
              <a:rPr lang="en-US" sz="2400" dirty="0">
                <a:latin typeface="Arial" pitchFamily="34" charset="0"/>
                <a:cs typeface="Arial" pitchFamily="34" charset="0"/>
              </a:rPr>
              <a:t> has become increasingly critical to ensuring cybersecurity and protecting sensitive data.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15" name="Picture 14">
            <a:extLst>
              <a:ext uri="{FF2B5EF4-FFF2-40B4-BE49-F238E27FC236}">
                <a16:creationId xmlns:a16="http://schemas.microsoft.com/office/drawing/2014/main" id="{9DF07BB5-BA4E-BC2A-E170-7B2949443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199" y="214119"/>
            <a:ext cx="3470957" cy="13872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2643182"/>
            <a:ext cx="4167174" cy="4062418"/>
            <a:chOff x="0" y="2643182"/>
            <a:chExt cx="4171950" cy="406241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0" y="2643182"/>
              <a:ext cx="1547781" cy="3009898"/>
            </a:xfrm>
            <a:prstGeom prst="rect">
              <a:avLst/>
            </a:prstGeom>
          </p:spPr>
        </p:pic>
      </p:grpSp>
      <p:sp>
        <p:nvSpPr>
          <p:cNvPr id="21" name="object 21"/>
          <p:cNvSpPr txBox="1">
            <a:spLocks noGrp="1"/>
          </p:cNvSpPr>
          <p:nvPr>
            <p:ph type="title"/>
          </p:nvPr>
        </p:nvSpPr>
        <p:spPr>
          <a:xfrm>
            <a:off x="1779160" y="386715"/>
            <a:ext cx="10681335" cy="758190"/>
          </a:xfrm>
          <a:prstGeom prst="rect">
            <a:avLst/>
          </a:prstGeom>
        </p:spPr>
        <p:txBody>
          <a:bodyPr vert="horz" wrap="square" lIns="0" tIns="13335" rIns="0" bIns="0" rtlCol="0">
            <a:spAutoFit/>
          </a:bodyPr>
          <a:lstStyle/>
          <a:p>
            <a:pPr marL="12700">
              <a:lnSpc>
                <a:spcPct val="100000"/>
              </a:lnSpc>
              <a:spcBef>
                <a:spcPts val="105"/>
              </a:spcBef>
            </a:pPr>
            <a:r>
              <a:rPr lang="en-US" spc="25" dirty="0"/>
              <a:t>Table of Contents:</a:t>
            </a:r>
            <a:endParaRPr dirty="0"/>
          </a:p>
        </p:txBody>
      </p:sp>
      <p:sp>
        <p:nvSpPr>
          <p:cNvPr id="23" name="Text Placeholder 22"/>
          <p:cNvSpPr>
            <a:spLocks noGrp="1"/>
          </p:cNvSpPr>
          <p:nvPr>
            <p:ph type="body" idx="1"/>
          </p:nvPr>
        </p:nvSpPr>
        <p:spPr>
          <a:xfrm>
            <a:off x="1780648" y="1318212"/>
            <a:ext cx="7589533" cy="4815888"/>
          </a:xfrm>
        </p:spPr>
        <p:txBody>
          <a:bodyPr/>
          <a:lstStyle/>
          <a:p>
            <a:pPr>
              <a:buFont typeface="Arial" pitchFamily="34" charset="0"/>
              <a:buChar char="•"/>
            </a:pPr>
            <a:r>
              <a:rPr lang="en-GB" sz="2800" dirty="0"/>
              <a:t>Introduction to Keyloggers</a:t>
            </a:r>
          </a:p>
          <a:p>
            <a:pPr>
              <a:buFont typeface="Arial" pitchFamily="34" charset="0"/>
              <a:buChar char="•"/>
            </a:pPr>
            <a:r>
              <a:rPr lang="en-GB" sz="2800" dirty="0"/>
              <a:t>How keyloggers work</a:t>
            </a:r>
            <a:endParaRPr lang="en-US" sz="2800" dirty="0"/>
          </a:p>
          <a:p>
            <a:pPr>
              <a:buFont typeface="Arial" pitchFamily="34" charset="0"/>
              <a:buChar char="•"/>
            </a:pPr>
            <a:r>
              <a:rPr lang="en-GB" sz="2800" dirty="0"/>
              <a:t>Methods of Keylogger</a:t>
            </a:r>
            <a:r>
              <a:rPr lang="en-US" sz="2800" dirty="0"/>
              <a:t> </a:t>
            </a:r>
            <a:r>
              <a:rPr lang="en-GB" sz="2800" dirty="0"/>
              <a:t>Distribution</a:t>
            </a:r>
            <a:endParaRPr lang="en-US" sz="2800" dirty="0"/>
          </a:p>
          <a:p>
            <a:pPr>
              <a:buFont typeface="Arial" pitchFamily="34" charset="0"/>
              <a:buChar char="•"/>
            </a:pPr>
            <a:r>
              <a:rPr lang="en-GB" sz="2800" dirty="0"/>
              <a:t>Detection and Prevention</a:t>
            </a:r>
          </a:p>
          <a:p>
            <a:pPr>
              <a:buFont typeface="Arial" pitchFamily="34" charset="0"/>
              <a:buChar char="•"/>
            </a:pPr>
            <a:r>
              <a:rPr lang="en-US" sz="2800" dirty="0">
                <a:latin typeface="Arial" pitchFamily="34" charset="0"/>
                <a:cs typeface="Arial" pitchFamily="34" charset="0"/>
              </a:rPr>
              <a:t>Your solution and its value proposition</a:t>
            </a:r>
          </a:p>
          <a:p>
            <a:pPr>
              <a:buFont typeface="Arial" pitchFamily="34" charset="0"/>
              <a:buChar char="•"/>
            </a:pPr>
            <a:r>
              <a:rPr lang="en-US" sz="2800" dirty="0">
                <a:latin typeface="Arial" pitchFamily="34" charset="0"/>
                <a:cs typeface="Arial" pitchFamily="34" charset="0"/>
              </a:rPr>
              <a:t>Security</a:t>
            </a:r>
          </a:p>
          <a:p>
            <a:pPr>
              <a:buFont typeface="Arial" pitchFamily="34" charset="0"/>
              <a:buChar char="•"/>
            </a:pPr>
            <a:r>
              <a:rPr lang="en-US" sz="2800" dirty="0">
                <a:latin typeface="Arial" pitchFamily="34" charset="0"/>
                <a:cs typeface="Arial" pitchFamily="34" charset="0"/>
              </a:rPr>
              <a:t>Modelling</a:t>
            </a:r>
          </a:p>
          <a:p>
            <a:pPr>
              <a:buFont typeface="Arial" pitchFamily="34" charset="0"/>
              <a:buChar char="•"/>
            </a:pPr>
            <a:r>
              <a:rPr lang="en-US" sz="2800" dirty="0" err="1">
                <a:latin typeface="Arial" pitchFamily="34" charset="0"/>
                <a:cs typeface="Arial" pitchFamily="34" charset="0"/>
              </a:rPr>
              <a:t>Advantages,Disadvantages</a:t>
            </a:r>
            <a:r>
              <a:rPr lang="en-US" sz="2800" dirty="0">
                <a:latin typeface="Arial" pitchFamily="34" charset="0"/>
                <a:cs typeface="Arial" pitchFamily="34" charset="0"/>
              </a:rPr>
              <a:t> and </a:t>
            </a:r>
            <a:r>
              <a:rPr lang="en-US" sz="2800" dirty="0" err="1">
                <a:latin typeface="Arial" pitchFamily="34" charset="0"/>
                <a:cs typeface="Arial" pitchFamily="34" charset="0"/>
              </a:rPr>
              <a:t>Algoruthms</a:t>
            </a:r>
            <a:endParaRPr lang="en-US" sz="2800" dirty="0">
              <a:latin typeface="Arial" pitchFamily="34" charset="0"/>
              <a:cs typeface="Arial" pitchFamily="34" charset="0"/>
            </a:endParaRPr>
          </a:p>
          <a:p>
            <a:pPr>
              <a:buFont typeface="Arial" pitchFamily="34" charset="0"/>
              <a:buChar char="•"/>
            </a:pPr>
            <a:r>
              <a:rPr lang="en-US" sz="2800" dirty="0">
                <a:latin typeface="Arial" pitchFamily="34" charset="0"/>
                <a:cs typeface="Arial" pitchFamily="34" charset="0"/>
              </a:rPr>
              <a:t>Results</a:t>
            </a:r>
          </a:p>
          <a:p>
            <a:pPr>
              <a:buFont typeface="Arial" pitchFamily="34" charset="0"/>
              <a:buChar char="•"/>
            </a:pPr>
            <a:r>
              <a:rPr lang="en-US" sz="2800" dirty="0">
                <a:latin typeface="Arial" pitchFamily="34" charset="0"/>
                <a:cs typeface="Arial" pitchFamily="34" charset="0"/>
              </a:rPr>
              <a:t>Project link</a:t>
            </a:r>
          </a:p>
          <a:p>
            <a:pPr>
              <a:buFont typeface="Arial" pitchFamily="34" charset="0"/>
              <a:buChar char="•"/>
            </a:pPr>
            <a:endParaRPr lang="en-US" sz="3600" dirty="0">
              <a:latin typeface="Arial" pitchFamily="34" charset="0"/>
              <a:cs typeface="Arial" pitchFamily="34" charset="0"/>
            </a:endParaRPr>
          </a:p>
          <a:p>
            <a:pPr lvl="4">
              <a:buFont typeface="Arial" pitchFamily="34" charset="0"/>
              <a:buChar char="•"/>
            </a:pPr>
            <a:endParaRPr lang="en-US" sz="3600" dirty="0">
              <a:latin typeface="Arial" pitchFamily="34" charset="0"/>
              <a:cs typeface="Arial" pitchFamily="34" charset="0"/>
            </a:endParaRPr>
          </a:p>
          <a:p>
            <a:pPr>
              <a:buFont typeface="Arial" pitchFamily="34" charset="0"/>
              <a:buChar char="•"/>
            </a:pPr>
            <a:endParaRPr lang="en-US" sz="3600" dirty="0">
              <a:latin typeface="Arial" pitchFamily="34" charset="0"/>
              <a:cs typeface="Arial"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2083" y="314022"/>
            <a:ext cx="1068133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800" u="sng" dirty="0">
                <a:latin typeface="+mj-lt"/>
              </a:rPr>
              <a:t>INTRODUCTION TO KEYLOGGER :</a:t>
            </a:r>
            <a:endParaRPr sz="2800" u="sng" dirty="0">
              <a:latin typeface="+mj-lt"/>
            </a:endParaRPr>
          </a:p>
        </p:txBody>
      </p:sp>
      <p:sp>
        <p:nvSpPr>
          <p:cNvPr id="11" name="Text Placeholder 10"/>
          <p:cNvSpPr>
            <a:spLocks noGrp="1"/>
          </p:cNvSpPr>
          <p:nvPr>
            <p:ph type="body" idx="1"/>
          </p:nvPr>
        </p:nvSpPr>
        <p:spPr>
          <a:xfrm>
            <a:off x="522663" y="988290"/>
            <a:ext cx="9085001" cy="5909310"/>
          </a:xfrm>
        </p:spPr>
        <p:txBody>
          <a:bodyPr/>
          <a:lstStyle/>
          <a:p>
            <a:r>
              <a:rPr lang="en-GB" sz="2400" b="1" dirty="0" err="1"/>
              <a:t>Keyloggers</a:t>
            </a:r>
            <a:r>
              <a:rPr lang="en-US" sz="2400" b="1" dirty="0"/>
              <a:t> -</a:t>
            </a:r>
            <a:r>
              <a:rPr lang="en-US" sz="2000" b="1" dirty="0"/>
              <a:t> </a:t>
            </a:r>
            <a:r>
              <a:rPr lang="en-GB" sz="2000" dirty="0"/>
              <a:t>A </a:t>
            </a:r>
            <a:r>
              <a:rPr lang="en-GB" sz="2000" dirty="0" err="1"/>
              <a:t>keylogger</a:t>
            </a:r>
            <a:r>
              <a:rPr lang="en-GB" sz="2000" dirty="0"/>
              <a:t> is a type of surveillance software or hardware designed to record keystrokes on a device without the user's knowledge.</a:t>
            </a:r>
          </a:p>
          <a:p>
            <a:r>
              <a:rPr lang="en-GB" sz="2000" dirty="0"/>
              <a:t>It captures keystrokes entered on a keyboard, which can include sensitive information such as passwords, credit card numbers, and personal messages.</a:t>
            </a:r>
          </a:p>
          <a:p>
            <a:r>
              <a:rPr lang="en-US" sz="2400" b="1" dirty="0">
                <a:cs typeface="Arial" pitchFamily="34" charset="0"/>
              </a:rPr>
              <a:t>Security -</a:t>
            </a:r>
            <a:r>
              <a:rPr lang="en-GB" sz="2000" dirty="0"/>
              <a:t>Security refers to the protection of computer systems and networks from unauthorized access, attacks, and damage to hardware, software, or electronic data.</a:t>
            </a:r>
            <a:endParaRPr lang="en-US" sz="2000" dirty="0"/>
          </a:p>
          <a:p>
            <a:r>
              <a:rPr lang="en-US" sz="2000" b="1" dirty="0">
                <a:cs typeface="Arial" pitchFamily="34" charset="0"/>
              </a:rPr>
              <a:t> </a:t>
            </a:r>
          </a:p>
          <a:p>
            <a:r>
              <a:rPr lang="en-US" sz="2000" b="1" i="1" u="sng" dirty="0">
                <a:cs typeface="Arial" pitchFamily="34" charset="0"/>
              </a:rPr>
              <a:t>Types :</a:t>
            </a:r>
          </a:p>
          <a:p>
            <a:r>
              <a:rPr lang="en-IN" sz="2400" b="1" dirty="0"/>
              <a:t>Software Keyloggers</a:t>
            </a:r>
            <a:r>
              <a:rPr lang="en-IN" sz="2000" dirty="0"/>
              <a:t>:</a:t>
            </a:r>
          </a:p>
          <a:p>
            <a:r>
              <a:rPr lang="en-IN" sz="2000" dirty="0"/>
              <a:t> </a:t>
            </a:r>
            <a:r>
              <a:rPr lang="en-US" sz="2000" dirty="0"/>
              <a:t>Malicious programs covertly installed on computers to record keystrokes and compromise sensitive information.</a:t>
            </a:r>
          </a:p>
          <a:p>
            <a:r>
              <a:rPr lang="en-IN" sz="2400" b="1" dirty="0"/>
              <a:t>Hardware Keyloggers:</a:t>
            </a:r>
            <a:r>
              <a:rPr lang="en-IN" sz="2400" dirty="0"/>
              <a:t> </a:t>
            </a:r>
          </a:p>
          <a:p>
            <a:r>
              <a:rPr lang="en-US" sz="2000" dirty="0"/>
              <a:t>Physical devices installed between keyboards and computers to intercept and record keystrokes, evading software detection.</a:t>
            </a:r>
          </a:p>
          <a:p>
            <a:endParaRPr lang="en-US" sz="2000" dirty="0"/>
          </a:p>
          <a:p>
            <a:endParaRPr lang="en-US" sz="2400" b="1" i="1" u="sng" dirty="0">
              <a:latin typeface="+mj-lt"/>
              <a:cs typeface="Arial" pitchFamily="34" charset="0"/>
            </a:endParaRPr>
          </a:p>
          <a:p>
            <a:endParaRPr lang="en-US" sz="2000" b="1" i="1" u="sng" dirty="0">
              <a:cs typeface="Arial" pitchFamily="34" charset="0"/>
            </a:endParaRPr>
          </a:p>
          <a:p>
            <a:endParaRPr lang="en-US" sz="2400" b="1" i="1" dirty="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5E8-966A-22CB-5356-E612A2E29F24}"/>
              </a:ext>
            </a:extLst>
          </p:cNvPr>
          <p:cNvSpPr>
            <a:spLocks noGrp="1"/>
          </p:cNvSpPr>
          <p:nvPr>
            <p:ph type="title"/>
          </p:nvPr>
        </p:nvSpPr>
        <p:spPr>
          <a:xfrm>
            <a:off x="623392" y="404664"/>
            <a:ext cx="10681335" cy="492443"/>
          </a:xfrm>
        </p:spPr>
        <p:txBody>
          <a:bodyPr/>
          <a:lstStyle/>
          <a:p>
            <a:r>
              <a:rPr lang="en-US" sz="3200" u="sng" dirty="0">
                <a:latin typeface="+mj-lt"/>
              </a:rPr>
              <a:t>HOW KEYLOGGERS WORK?</a:t>
            </a:r>
            <a:endParaRPr lang="en-IN" sz="3200" u="sng" dirty="0">
              <a:latin typeface="+mj-lt"/>
            </a:endParaRPr>
          </a:p>
        </p:txBody>
      </p:sp>
      <p:sp>
        <p:nvSpPr>
          <p:cNvPr id="3" name="Text Placeholder 2">
            <a:extLst>
              <a:ext uri="{FF2B5EF4-FFF2-40B4-BE49-F238E27FC236}">
                <a16:creationId xmlns:a16="http://schemas.microsoft.com/office/drawing/2014/main" id="{11C9ED7F-8D2C-0F3C-21F1-7FF96A292A99}"/>
              </a:ext>
            </a:extLst>
          </p:cNvPr>
          <p:cNvSpPr>
            <a:spLocks noGrp="1"/>
          </p:cNvSpPr>
          <p:nvPr>
            <p:ph type="body" idx="1"/>
          </p:nvPr>
        </p:nvSpPr>
        <p:spPr>
          <a:xfrm>
            <a:off x="623392" y="1268760"/>
            <a:ext cx="5040560" cy="3744416"/>
          </a:xfrm>
        </p:spPr>
        <p:txBody>
          <a:bodyPr/>
          <a:lstStyle/>
          <a:p>
            <a:r>
              <a:rPr lang="en-US" sz="2000" dirty="0"/>
              <a:t>Keyloggers record keystrokes on a device by running silently in the background or intercepting signals between the keyboard and computer. Software keyloggers are installed as malicious programs, capturing and storing keystrokes in log files, while hardware keyloggers are physical devices that intercept keyboard signals directly. Captured data is either stored locally or transmitted to remote servers controlled by attackers.</a:t>
            </a:r>
          </a:p>
          <a:p>
            <a:endParaRPr lang="en-IN" sz="2000" dirty="0"/>
          </a:p>
        </p:txBody>
      </p:sp>
      <p:cxnSp>
        <p:nvCxnSpPr>
          <p:cNvPr id="10" name="Straight Connector 9">
            <a:extLst>
              <a:ext uri="{FF2B5EF4-FFF2-40B4-BE49-F238E27FC236}">
                <a16:creationId xmlns:a16="http://schemas.microsoft.com/office/drawing/2014/main" id="{EC5FFE69-002F-9C90-E4A5-CDB02D900744}"/>
              </a:ext>
            </a:extLst>
          </p:cNvPr>
          <p:cNvCxnSpPr/>
          <p:nvPr/>
        </p:nvCxnSpPr>
        <p:spPr>
          <a:xfrm>
            <a:off x="9480376" y="3068960"/>
            <a:ext cx="0" cy="122413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C6EA8B4-ACA7-8D29-D38F-CB191B393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1232756"/>
            <a:ext cx="2993971" cy="3672408"/>
          </a:xfrm>
          <a:prstGeom prst="rect">
            <a:avLst/>
          </a:prstGeom>
        </p:spPr>
      </p:pic>
    </p:spTree>
    <p:extLst>
      <p:ext uri="{BB962C8B-B14F-4D97-AF65-F5344CB8AC3E}">
        <p14:creationId xmlns:p14="http://schemas.microsoft.com/office/powerpoint/2010/main" val="122478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48328" y="132508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79376" y="104973"/>
            <a:ext cx="10681335" cy="615553"/>
          </a:xfrm>
        </p:spPr>
        <p:txBody>
          <a:bodyPr/>
          <a:lstStyle/>
          <a:p>
            <a:r>
              <a:rPr lang="en-US" sz="4000" b="0" u="sng" dirty="0">
                <a:latin typeface="+mj-lt"/>
              </a:rPr>
              <a:t>METHODS OF KEYLOGGER DISTRIBUTION </a:t>
            </a:r>
            <a:r>
              <a:rPr lang="en-US" sz="4000" b="0" dirty="0">
                <a:latin typeface="+mj-lt"/>
              </a:rPr>
              <a:t>:</a:t>
            </a:r>
            <a:endParaRPr lang="en-US" sz="4000" b="0" u="sng" dirty="0">
              <a:latin typeface="+mj-lt"/>
            </a:endParaRPr>
          </a:p>
        </p:txBody>
      </p:sp>
      <p:sp>
        <p:nvSpPr>
          <p:cNvPr id="10" name="object 10"/>
          <p:cNvSpPr txBox="1">
            <a:spLocks noGrp="1"/>
          </p:cNvSpPr>
          <p:nvPr>
            <p:ph type="sldNum" sz="quarter" idx="7"/>
          </p:nvPr>
        </p:nvSpPr>
        <p:spPr/>
        <p:txBody>
          <a:bodyPr/>
          <a:lstStyle/>
          <a:p>
            <a:fld id="{81D60167-4931-47E6-BA6A-407CBD079E47}" type="slidenum">
              <a:rPr lang="en-US" smtClean="0"/>
              <a:pPr/>
              <a:t>6</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6" name="Rectangle 1">
            <a:extLst>
              <a:ext uri="{FF2B5EF4-FFF2-40B4-BE49-F238E27FC236}">
                <a16:creationId xmlns:a16="http://schemas.microsoft.com/office/drawing/2014/main" id="{B4C593BA-F898-DBC2-F64A-68BD9F349482}"/>
              </a:ext>
            </a:extLst>
          </p:cNvPr>
          <p:cNvSpPr>
            <a:spLocks noChangeArrowheads="1"/>
          </p:cNvSpPr>
          <p:nvPr/>
        </p:nvSpPr>
        <p:spPr bwMode="auto">
          <a:xfrm>
            <a:off x="538536" y="918390"/>
            <a:ext cx="55611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1.Malicious Emails: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Phishing emails with malicious attachments or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Social engineering tactics to trick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4A5DCD0-585C-5557-B839-C09B2023E4AB}"/>
              </a:ext>
            </a:extLst>
          </p:cNvPr>
          <p:cNvSpPr>
            <a:spLocks noChangeArrowheads="1"/>
          </p:cNvSpPr>
          <p:nvPr/>
        </p:nvSpPr>
        <p:spPr bwMode="auto">
          <a:xfrm>
            <a:off x="538536" y="1831612"/>
            <a:ext cx="49327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Drive-by Downloads: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Compromised websites and malicious scripts.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Exploiting browser or plugin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774D833-551B-970A-1790-12DD3953BFE8}"/>
              </a:ext>
            </a:extLst>
          </p:cNvPr>
          <p:cNvSpPr>
            <a:spLocks noChangeArrowheads="1"/>
          </p:cNvSpPr>
          <p:nvPr/>
        </p:nvSpPr>
        <p:spPr bwMode="auto">
          <a:xfrm>
            <a:off x="530499" y="31191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Bundled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hidden in free or pirated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Deceptive installers with additional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CEA205D-D3B6-02B4-F8E5-989E60ACC6D0}"/>
              </a:ext>
            </a:extLst>
          </p:cNvPr>
          <p:cNvSpPr>
            <a:spLocks noChangeArrowheads="1"/>
          </p:cNvSpPr>
          <p:nvPr/>
        </p:nvSpPr>
        <p:spPr bwMode="auto">
          <a:xfrm>
            <a:off x="530499" y="4034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Physical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installation by someone with physical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on public or shared computers.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0E091A14-E9DF-510B-2FED-8A82085F113F}"/>
              </a:ext>
            </a:extLst>
          </p:cNvPr>
          <p:cNvSpPr>
            <a:spLocks noChangeArrowheads="1"/>
          </p:cNvSpPr>
          <p:nvPr/>
        </p:nvSpPr>
        <p:spPr bwMode="auto">
          <a:xfrm>
            <a:off x="530499" y="49064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Removable Media: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Infected USB drives and other storage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 installation upon insertion.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1">
            <a:extLst>
              <a:ext uri="{FF2B5EF4-FFF2-40B4-BE49-F238E27FC236}">
                <a16:creationId xmlns:a16="http://schemas.microsoft.com/office/drawing/2014/main" id="{38922124-B28E-B1A7-BA3E-EF8377F31522}"/>
              </a:ext>
            </a:extLst>
          </p:cNvPr>
          <p:cNvSpPr>
            <a:spLocks noChangeArrowheads="1"/>
          </p:cNvSpPr>
          <p:nvPr/>
        </p:nvSpPr>
        <p:spPr bwMode="auto">
          <a:xfrm>
            <a:off x="553841" y="57621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Social Media and Messaging Apps: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Malicious links shared via social media or messaging.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Fake profiles and direct messages with links.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0960" y="404664"/>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u="sng" dirty="0">
                <a:latin typeface="+mj-lt"/>
              </a:rPr>
              <a:t>DETECTION AND PREVENTION </a:t>
            </a:r>
            <a:r>
              <a:rPr lang="en-US" sz="3200" dirty="0">
                <a:latin typeface="+mj-lt"/>
              </a:rPr>
              <a:t>:</a:t>
            </a:r>
            <a:endParaRPr sz="3200" u="sng" dirty="0">
              <a:latin typeface="+mj-lt"/>
            </a:endParaRPr>
          </a:p>
        </p:txBody>
      </p:sp>
      <p:sp>
        <p:nvSpPr>
          <p:cNvPr id="9" name="Text Placeholder 8"/>
          <p:cNvSpPr>
            <a:spLocks noGrp="1"/>
          </p:cNvSpPr>
          <p:nvPr>
            <p:ph type="body" idx="1"/>
          </p:nvPr>
        </p:nvSpPr>
        <p:spPr>
          <a:xfrm>
            <a:off x="380960" y="1214915"/>
            <a:ext cx="7731264" cy="4957285"/>
          </a:xfrm>
        </p:spPr>
        <p:txBody>
          <a:bodyPr/>
          <a:lstStyle/>
          <a:p>
            <a:r>
              <a:rPr lang="en-US" sz="2000" b="1" dirty="0">
                <a:latin typeface="Arial" panose="020B0604020202020204" pitchFamily="34" charset="0"/>
                <a:cs typeface="Arial" panose="020B0604020202020204" pitchFamily="34" charset="0"/>
              </a:rPr>
              <a:t>Detection : </a:t>
            </a:r>
            <a:r>
              <a:rPr lang="en-US" sz="2000" dirty="0"/>
              <a:t>Detecting keyloggers requires a combination of methods including using anti-malware software, conducting regular security scans, and implementing behavioral monitoring. These approaches help in identifying and mitigating the risks associated with keylogging malware.</a:t>
            </a:r>
          </a:p>
          <a:p>
            <a:pPr marL="342900" indent="-342900">
              <a:buFont typeface="Wingdings" panose="05000000000000000000" pitchFamily="2" charset="2"/>
              <a:buChar char="Ø"/>
            </a:pPr>
            <a:r>
              <a:rPr lang="en-IN" sz="2000" dirty="0"/>
              <a:t>Anti-Malware Software</a:t>
            </a:r>
            <a:endParaRPr lang="en-US" sz="2000" dirty="0"/>
          </a:p>
          <a:p>
            <a:pPr marL="342900" indent="-342900">
              <a:buFont typeface="Wingdings" panose="05000000000000000000" pitchFamily="2" charset="2"/>
              <a:buChar char="Ø"/>
            </a:pPr>
            <a:r>
              <a:rPr lang="en-IN" sz="2000" dirty="0"/>
              <a:t>Regular Security Scans</a:t>
            </a:r>
            <a:endParaRPr lang="en-US" sz="2000" dirty="0"/>
          </a:p>
          <a:p>
            <a:pPr marL="342900" indent="-342900">
              <a:buFont typeface="Wingdings" panose="05000000000000000000" pitchFamily="2" charset="2"/>
              <a:buChar char="Ø"/>
            </a:pPr>
            <a:r>
              <a:rPr lang="en-IN" sz="2000" dirty="0" err="1"/>
              <a:t>Behavioral</a:t>
            </a:r>
            <a:r>
              <a:rPr lang="en-IN" sz="2000" dirty="0"/>
              <a:t> Monitoring</a:t>
            </a:r>
            <a:endParaRPr lang="en-US" sz="2000" dirty="0"/>
          </a:p>
          <a:p>
            <a:r>
              <a:rPr lang="en-US" sz="2000" b="1" dirty="0">
                <a:latin typeface="Arial" panose="020B0604020202020204" pitchFamily="34" charset="0"/>
                <a:cs typeface="Arial" panose="020B0604020202020204" pitchFamily="34" charset="0"/>
              </a:rPr>
              <a:t>Prevention :</a:t>
            </a:r>
            <a:r>
              <a:rPr lang="en-US" sz="2000" dirty="0"/>
              <a:t>Preventing keyloggers involves adopting proactive measures such as practicing safe internet habits, regularly updating software, and employing encryption technologies. These steps help mitigate the risks of unauthorized keystroke monitoring and data theft.</a:t>
            </a:r>
          </a:p>
          <a:p>
            <a:pPr marL="342900" indent="-342900">
              <a:buFont typeface="Wingdings" panose="05000000000000000000" pitchFamily="2" charset="2"/>
              <a:buChar char="Ø"/>
            </a:pPr>
            <a:r>
              <a:rPr lang="en-IN" sz="2000" dirty="0"/>
              <a:t>Use Virtual Keyboards</a:t>
            </a:r>
            <a:endParaRPr lang="en-US" sz="2000" dirty="0"/>
          </a:p>
          <a:p>
            <a:pPr marL="342900" indent="-342900">
              <a:buFont typeface="Wingdings" panose="05000000000000000000" pitchFamily="2" charset="2"/>
              <a:buChar char="Ø"/>
            </a:pPr>
            <a:r>
              <a:rPr lang="en-IN" sz="2000" dirty="0"/>
              <a:t>Multi-Factor Authentication (MFA)</a:t>
            </a:r>
            <a:endParaRPr lang="en-US" sz="2000" dirty="0"/>
          </a:p>
          <a:p>
            <a:pPr marL="342900" indent="-342900">
              <a:buFont typeface="Wingdings" panose="05000000000000000000" pitchFamily="2" charset="2"/>
              <a:buChar char="Ø"/>
            </a:pPr>
            <a:r>
              <a:rPr lang="en-IN" sz="2000" dirty="0"/>
              <a:t>Monitor System Activity</a:t>
            </a:r>
            <a:endParaRPr lang="en-US" sz="2000" b="1" dirty="0">
              <a:cs typeface="Arial" panose="020B0604020202020204" pitchFamily="34" charset="0"/>
            </a:endParaRPr>
          </a:p>
          <a:p>
            <a:endParaRPr lang="en-US" sz="2000" b="1" dirty="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07368" y="280035"/>
            <a:ext cx="106813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10" name="Text Placeholder 9"/>
          <p:cNvSpPr>
            <a:spLocks noGrp="1"/>
          </p:cNvSpPr>
          <p:nvPr>
            <p:ph type="body" idx="1"/>
          </p:nvPr>
        </p:nvSpPr>
        <p:spPr>
          <a:xfrm>
            <a:off x="407368" y="3697486"/>
            <a:ext cx="9858444" cy="3046988"/>
          </a:xfrm>
        </p:spPr>
        <p:txBody>
          <a:bodyPr/>
          <a:lstStyle/>
          <a:p>
            <a:pPr algn="l"/>
            <a:r>
              <a:rPr lang="en-US" dirty="0"/>
              <a:t>Our solution focuses on implementing comprehensive prevention strategies to safeguard against keyloggers, ensuring robust protection for sensitive information and systems. By adopting our solution, organizations can effectively mitigate the risks associated with keyloggers, uphold data integrity, and maintain trust with stakeholders.</a:t>
            </a:r>
          </a:p>
          <a:p>
            <a:pPr marL="342900" indent="-342900" algn="l">
              <a:buFont typeface="Wingdings" panose="05000000000000000000" pitchFamily="2" charset="2"/>
              <a:buChar char="§"/>
            </a:pPr>
            <a:r>
              <a:rPr lang="en-IN" dirty="0"/>
              <a:t>Advanced Anti-Malware Software</a:t>
            </a:r>
            <a:endParaRPr lang="en-US" dirty="0"/>
          </a:p>
          <a:p>
            <a:pPr marL="342900" indent="-342900" algn="l">
              <a:buFont typeface="Wingdings" panose="05000000000000000000" pitchFamily="2" charset="2"/>
              <a:buChar char="§"/>
            </a:pPr>
            <a:r>
              <a:rPr lang="en-US" dirty="0"/>
              <a:t>Behavioral Monitoring and Anomaly Detection</a:t>
            </a:r>
          </a:p>
          <a:p>
            <a:pPr marL="342900" indent="-342900" algn="l">
              <a:buFont typeface="Wingdings" panose="05000000000000000000" pitchFamily="2" charset="2"/>
              <a:buChar char="§"/>
            </a:pPr>
            <a:r>
              <a:rPr lang="en-IN" dirty="0"/>
              <a:t>Encryption Technologies</a:t>
            </a:r>
            <a:endParaRPr lang="en-US" dirty="0"/>
          </a:p>
          <a:p>
            <a:pPr marL="342900" indent="-342900" algn="l">
              <a:buFont typeface="Wingdings" panose="05000000000000000000" pitchFamily="2" charset="2"/>
              <a:buChar char="§"/>
            </a:pPr>
            <a:r>
              <a:rPr lang="en-US" dirty="0"/>
              <a:t>Regular Security Audits and Updates</a:t>
            </a:r>
          </a:p>
          <a:p>
            <a:pPr marL="342900" indent="-342900" algn="l">
              <a:buFont typeface="Wingdings" panose="05000000000000000000" pitchFamily="2" charset="2"/>
              <a:buChar char="§"/>
            </a:pPr>
            <a:r>
              <a:rPr lang="en-IN" dirty="0"/>
              <a:t>Comprehensive Protection</a:t>
            </a:r>
            <a:endParaRPr lang="en-US" dirty="0"/>
          </a:p>
          <a:p>
            <a:pPr marL="342900" indent="-342900" algn="l">
              <a:buFont typeface="Wingdings" panose="05000000000000000000" pitchFamily="2" charset="2"/>
              <a:buChar char="§"/>
            </a:pPr>
            <a:r>
              <a:rPr lang="en-IN" dirty="0"/>
              <a:t>Adaptability and Scalability</a:t>
            </a:r>
          </a:p>
          <a:p>
            <a:pPr marL="342900" indent="-342900" algn="l">
              <a:buFont typeface="Wingdings" panose="05000000000000000000" pitchFamily="2" charset="2"/>
              <a:buChar char="§"/>
            </a:pPr>
            <a:endParaRPr lang="en-US" dirty="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pic>
        <p:nvPicPr>
          <p:cNvPr id="11" name="Picture 10">
            <a:extLst>
              <a:ext uri="{FF2B5EF4-FFF2-40B4-BE49-F238E27FC236}">
                <a16:creationId xmlns:a16="http://schemas.microsoft.com/office/drawing/2014/main" id="{615EED04-7672-DB83-9D32-937BD85B2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1035938"/>
            <a:ext cx="6070999" cy="2537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1384" y="3933056"/>
            <a:ext cx="10681335"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mj-lt"/>
              </a:rPr>
              <a:t>Use-case diagram:</a:t>
            </a:r>
            <a:endParaRPr sz="240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9" name="Picture 8">
            <a:extLst>
              <a:ext uri="{FF2B5EF4-FFF2-40B4-BE49-F238E27FC236}">
                <a16:creationId xmlns:a16="http://schemas.microsoft.com/office/drawing/2014/main" id="{6332E861-D266-466E-A637-72711599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4653136"/>
            <a:ext cx="8291797" cy="1595810"/>
          </a:xfrm>
          <a:prstGeom prst="rect">
            <a:avLst/>
          </a:prstGeom>
        </p:spPr>
      </p:pic>
      <p:sp>
        <p:nvSpPr>
          <p:cNvPr id="10" name="object 7">
            <a:extLst>
              <a:ext uri="{FF2B5EF4-FFF2-40B4-BE49-F238E27FC236}">
                <a16:creationId xmlns:a16="http://schemas.microsoft.com/office/drawing/2014/main" id="{F2198EAC-164E-0992-D868-AFA984CD1389}"/>
              </a:ext>
            </a:extLst>
          </p:cNvPr>
          <p:cNvSpPr txBox="1">
            <a:spLocks/>
          </p:cNvSpPr>
          <p:nvPr/>
        </p:nvSpPr>
        <p:spPr>
          <a:xfrm>
            <a:off x="427237" y="332656"/>
            <a:ext cx="7756995" cy="417934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800" u="sng" kern="0" dirty="0">
                <a:latin typeface="+mj-lt"/>
              </a:rPr>
              <a:t>SECURITY</a:t>
            </a:r>
            <a:r>
              <a:rPr lang="en-US" sz="2800" kern="0" dirty="0">
                <a:latin typeface="+mj-lt"/>
              </a:rPr>
              <a:t>:</a:t>
            </a:r>
          </a:p>
          <a:p>
            <a:pPr marL="12700">
              <a:spcBef>
                <a:spcPts val="130"/>
              </a:spcBef>
            </a:pPr>
            <a:r>
              <a:rPr lang="en-US" sz="2000" b="0" dirty="0">
                <a:latin typeface="+mn-lt"/>
              </a:rPr>
              <a:t>Ensuring robust security is paramount in preventing keylogger attacks. Key security measures include deploying advanced anti-malware software to detect and remove keyloggers, keeping all systems and applications up-to-date with the latest security patches, and implementing multi-factor authentication (MFA) for an added layer of protection. Additionally, educating users on safe online practices and monitoring system behavior for any unusual activities can significantly reduce the risk of keylogger intrusions. By integrating these comprehensive security strategies, we can safeguard sensitive information and maintain a secure computing environment.</a:t>
            </a:r>
          </a:p>
          <a:p>
            <a:pPr marL="12700">
              <a:spcBef>
                <a:spcPts val="130"/>
              </a:spcBef>
            </a:pPr>
            <a:endParaRPr lang="en-US" sz="2000" b="0" kern="0" dirty="0">
              <a:latin typeface="+mn-lt"/>
            </a:endParaRPr>
          </a:p>
          <a:p>
            <a:pPr marL="12700">
              <a:spcBef>
                <a:spcPts val="130"/>
              </a:spcBef>
            </a:pPr>
            <a:endParaRPr lang="en-US" sz="2000" u="sng" kern="0" dirty="0">
              <a:latin typeface="+mn-lt"/>
            </a:endParaRPr>
          </a:p>
        </p:txBody>
      </p:sp>
      <p:pic>
        <p:nvPicPr>
          <p:cNvPr id="15" name="Picture 14">
            <a:extLst>
              <a:ext uri="{FF2B5EF4-FFF2-40B4-BE49-F238E27FC236}">
                <a16:creationId xmlns:a16="http://schemas.microsoft.com/office/drawing/2014/main" id="{FE48FDC1-3C43-4E19-D9EB-173047CF85F3}"/>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328248" y="1123789"/>
            <a:ext cx="2513655" cy="1970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1027</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Courier New</vt:lpstr>
      <vt:lpstr>Sitka Banner Semibold</vt:lpstr>
      <vt:lpstr>Sitka Display</vt:lpstr>
      <vt:lpstr>Trebuchet MS</vt:lpstr>
      <vt:lpstr>Wingdings</vt:lpstr>
      <vt:lpstr>Office Theme</vt:lpstr>
      <vt:lpstr>Student Name : Prabhakar Puligadda</vt:lpstr>
      <vt:lpstr>ProblemStatement:</vt:lpstr>
      <vt:lpstr>Table of Contents:</vt:lpstr>
      <vt:lpstr>INTRODUCTION TO KEYLOGGER :</vt:lpstr>
      <vt:lpstr>HOW KEYLOGGERS WORK?</vt:lpstr>
      <vt:lpstr>METHODS OF KEYLOGGER DISTRIBUTION :</vt:lpstr>
      <vt:lpstr>DETECTION AND PREVENTION :</vt:lpstr>
      <vt:lpstr>YOUR SOLUTION AND ITS VALUE PROPOSITION</vt:lpstr>
      <vt:lpstr>Use-case diagram:</vt:lpstr>
      <vt:lpstr>PowerPoint Presentation</vt:lpstr>
      <vt:lpstr>PowerPoint Presentation</vt:lpstr>
      <vt:lpstr>ADVANTAGES &amp; DISADVANTAGES</vt:lpstr>
      <vt:lpstr>RESULTS :   </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APPAJI</dc:creator>
  <cp:lastModifiedBy>kavya Srisharma</cp:lastModifiedBy>
  <cp:revision>30</cp:revision>
  <dcterms:created xsi:type="dcterms:W3CDTF">2024-06-03T05:48:59Z</dcterms:created>
  <dcterms:modified xsi:type="dcterms:W3CDTF">2024-06-20T06:24:32Z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