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60" r:id="rId7"/>
    <p:sldId id="258" r:id="rId8"/>
    <p:sldId id="261" r:id="rId9"/>
    <p:sldId id="287" r:id="rId10"/>
    <p:sldId id="286" r:id="rId11"/>
    <p:sldId id="298" r:id="rId12"/>
    <p:sldId id="266" r:id="rId13"/>
    <p:sldId id="288" r:id="rId14"/>
    <p:sldId id="300" r:id="rId15"/>
    <p:sldId id="301" r:id="rId16"/>
    <p:sldId id="290" r:id="rId17"/>
    <p:sldId id="295" r:id="rId18"/>
    <p:sldId id="296" r:id="rId19"/>
    <p:sldId id="292" r:id="rId20"/>
    <p:sldId id="284" r:id="rId21"/>
    <p:sldId id="293" r:id="rId22"/>
    <p:sldId id="294" r:id="rId23"/>
    <p:sldId id="26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00414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0.07508</cdr:x>
      <cdr:y>0</cdr:y>
    </cdr:from>
    <cdr:to>
      <cdr:x>0.70484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9F40AE6E-A4AE-48C2-3AB0-143E24FFDA5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446228" y="0"/>
          <a:ext cx="3743042" cy="4852955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994859"/>
            <a:ext cx="7077456" cy="1243584"/>
          </a:xfrm>
        </p:spPr>
        <p:txBody>
          <a:bodyPr/>
          <a:lstStyle/>
          <a:p>
            <a:r>
              <a:rPr lang="en-US" dirty="0"/>
              <a:t>Movie Review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4390210"/>
            <a:ext cx="7077456" cy="8686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Machine Learning Approach using </a:t>
            </a:r>
            <a:r>
              <a:rPr lang="en-US" dirty="0" err="1"/>
              <a:t>Streamlit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3328-60D6-D771-755B-64D55C99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709" y="492126"/>
            <a:ext cx="7234767" cy="978729"/>
          </a:xfrm>
        </p:spPr>
        <p:txBody>
          <a:bodyPr/>
          <a:lstStyle/>
          <a:p>
            <a:r>
              <a:rPr lang="en-US" dirty="0"/>
              <a:t>Model Selection - </a:t>
            </a:r>
            <a:r>
              <a:rPr lang="en-US" sz="3200" dirty="0"/>
              <a:t>Logistic Regression</a:t>
            </a:r>
            <a:br>
              <a:rPr lang="en-US" sz="3200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10DFF-00C8-7F34-730C-95F7CDA6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F298A-F9F8-2E1A-73F8-83743DB75B13}"/>
              </a:ext>
            </a:extLst>
          </p:cNvPr>
          <p:cNvSpPr txBox="1"/>
          <p:nvPr/>
        </p:nvSpPr>
        <p:spPr>
          <a:xfrm>
            <a:off x="216109" y="1620919"/>
            <a:ext cx="982173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What is Logistic Regression?</a:t>
            </a:r>
          </a:p>
          <a:p>
            <a:r>
              <a:rPr lang="en-US" dirty="0">
                <a:solidFill>
                  <a:schemeClr val="bg1"/>
                </a:solidFill>
              </a:rPr>
              <a:t>Logistic Regression is a </a:t>
            </a:r>
            <a:r>
              <a:rPr lang="en-US" b="1" dirty="0">
                <a:solidFill>
                  <a:schemeClr val="bg1"/>
                </a:solidFill>
              </a:rPr>
              <a:t>supervised machine learning algorithm</a:t>
            </a:r>
            <a:r>
              <a:rPr lang="en-US" dirty="0">
                <a:solidFill>
                  <a:schemeClr val="bg1"/>
                </a:solidFill>
              </a:rPr>
              <a:t> used for </a:t>
            </a:r>
            <a:r>
              <a:rPr lang="en-US" b="1" dirty="0">
                <a:solidFill>
                  <a:schemeClr val="bg1"/>
                </a:solidFill>
              </a:rPr>
              <a:t>classification</a:t>
            </a:r>
            <a:r>
              <a:rPr lang="en-US" dirty="0">
                <a:solidFill>
                  <a:schemeClr val="bg1"/>
                </a:solidFill>
              </a:rPr>
              <a:t> tasks.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 this project, it is used to </a:t>
            </a:r>
            <a:r>
              <a:rPr lang="en-US" b="1" dirty="0">
                <a:solidFill>
                  <a:schemeClr val="bg1"/>
                </a:solidFill>
              </a:rPr>
              <a:t>classify movie reviews as either Positive (1) or Negative (0)</a:t>
            </a:r>
            <a:r>
              <a:rPr lang="en-US" dirty="0">
                <a:solidFill>
                  <a:schemeClr val="bg1"/>
                </a:solidFill>
              </a:rPr>
              <a:t> based on the text content.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Why Logistic Regression?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 Simple &amp; Interpretable: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Easy to understand and interpret the relationship between input features (words) and output (sentiment).</a:t>
            </a:r>
          </a:p>
          <a:p>
            <a:r>
              <a:rPr lang="en-US" b="1" dirty="0">
                <a:solidFill>
                  <a:schemeClr val="bg1"/>
                </a:solidFill>
              </a:rPr>
              <a:t>2. Efficient for Text Data: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Works well with </a:t>
            </a:r>
            <a:r>
              <a:rPr lang="en-US" b="1" dirty="0">
                <a:solidFill>
                  <a:schemeClr val="bg1"/>
                </a:solidFill>
              </a:rPr>
              <a:t>TF-IDF vectors</a:t>
            </a:r>
            <a:r>
              <a:rPr lang="en-US" dirty="0">
                <a:solidFill>
                  <a:schemeClr val="bg1"/>
                </a:solidFill>
              </a:rPr>
              <a:t>, which represent large sparse datasets (like reviews).</a:t>
            </a:r>
          </a:p>
          <a:p>
            <a:r>
              <a:rPr lang="en-US" b="1" dirty="0">
                <a:solidFill>
                  <a:schemeClr val="bg1"/>
                </a:solidFill>
              </a:rPr>
              <a:t>3. Probability Output: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 gives a </a:t>
            </a:r>
            <a:r>
              <a:rPr lang="en-US" b="1" dirty="0">
                <a:solidFill>
                  <a:schemeClr val="bg1"/>
                </a:solidFill>
              </a:rPr>
              <a:t>probability score</a:t>
            </a:r>
            <a:r>
              <a:rPr lang="en-US" dirty="0">
                <a:solidFill>
                  <a:schemeClr val="bg1"/>
                </a:solidFill>
              </a:rPr>
              <a:t> between 0 and 1, which is ideal for binary classification.</a:t>
            </a:r>
          </a:p>
          <a:p>
            <a:r>
              <a:rPr lang="en-US" b="1" dirty="0">
                <a:solidFill>
                  <a:schemeClr val="bg1"/>
                </a:solidFill>
              </a:rPr>
              <a:t>4. Fast &amp; Lightweight: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Compared to deep learning models, it's faster and requires less computational power.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8173C1-2A6D-4145-E9AB-AD61F7ECD822}"/>
              </a:ext>
            </a:extLst>
          </p:cNvPr>
          <p:cNvCxnSpPr/>
          <p:nvPr/>
        </p:nvCxnSpPr>
        <p:spPr>
          <a:xfrm>
            <a:off x="281934" y="3153584"/>
            <a:ext cx="95294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18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643F-C159-776D-E3AC-85146BC2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b="1" dirty="0"/>
              <a:t>How does Logistic Regression work?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44866-9E94-C352-CD08-3B87E6B2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noProof="0" smtClean="0"/>
              <a:pPr>
                <a:spcAft>
                  <a:spcPts val="600"/>
                </a:spcAft>
              </a:pPr>
              <a:t>11</a:t>
            </a:fld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06BF6-F51B-D09D-1A30-3413CEF78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takes </a:t>
            </a:r>
            <a:r>
              <a:rPr lang="en-US" b="1" dirty="0"/>
              <a:t>numerical input features</a:t>
            </a:r>
            <a:r>
              <a:rPr lang="en-US" dirty="0"/>
              <a:t> (TF-IDF scores of words).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calculates a </a:t>
            </a:r>
            <a:r>
              <a:rPr lang="en-US" b="1" dirty="0"/>
              <a:t>weighted sum of these features</a:t>
            </a:r>
            <a:r>
              <a:rPr lang="en-US" dirty="0"/>
              <a:t> and passes it through a </a:t>
            </a:r>
            <a:r>
              <a:rPr lang="en-US" b="1" dirty="0"/>
              <a:t>sigmoid function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sigmoid function outputs a value between </a:t>
            </a:r>
            <a:r>
              <a:rPr lang="en-US" b="1" dirty="0"/>
              <a:t>0 and 1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a </a:t>
            </a:r>
            <a:r>
              <a:rPr lang="en-US" b="1" dirty="0"/>
              <a:t>threshold (usually 0.5)</a:t>
            </a:r>
            <a:r>
              <a:rPr lang="en-US" dirty="0"/>
              <a:t>, the review is classified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0 (Negative)</a:t>
            </a:r>
            <a:r>
              <a:rPr lang="en-US" sz="2000" dirty="0"/>
              <a:t> if the output &lt; 0.5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1 (Positive)</a:t>
            </a:r>
            <a:r>
              <a:rPr lang="en-US" sz="2000" dirty="0"/>
              <a:t> if the output ≥ 0.5</a:t>
            </a:r>
          </a:p>
          <a:p>
            <a:endParaRPr lang="en-IN" dirty="0"/>
          </a:p>
        </p:txBody>
      </p:sp>
      <p:pic>
        <p:nvPicPr>
          <p:cNvPr id="5" name="Picture 4" descr="A diagram of a logistic regression&#10;&#10;AI-generated content may be incorrect.">
            <a:extLst>
              <a:ext uri="{FF2B5EF4-FFF2-40B4-BE49-F238E27FC236}">
                <a16:creationId xmlns:a16="http://schemas.microsoft.com/office/drawing/2014/main" id="{732C8C03-FC4D-92BE-27C8-B45E2FAC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163" y="2117033"/>
            <a:ext cx="5184437" cy="3460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4054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D61F8D-5639-0515-F55D-AECB38F0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908B9-B16E-5B57-6540-0D8843C7B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this project,</a:t>
            </a:r>
          </a:p>
          <a:p>
            <a:pPr marL="0" indent="0">
              <a:buNone/>
            </a:pPr>
            <a:r>
              <a:rPr lang="en-US" sz="2200" dirty="0"/>
              <a:t>1. After cleaning the text, reviews are converted to TF-IDF vectors.</a:t>
            </a:r>
          </a:p>
          <a:p>
            <a:pPr marL="0" indent="0">
              <a:buNone/>
            </a:pPr>
            <a:r>
              <a:rPr lang="en-US" sz="2200" dirty="0"/>
              <a:t>2. Logistic Regression is trained on these vectors and their actual sentiment labels.</a:t>
            </a:r>
          </a:p>
          <a:p>
            <a:pPr marL="0" indent="0">
              <a:buNone/>
            </a:pPr>
            <a:r>
              <a:rPr lang="en-US" sz="2200" dirty="0"/>
              <a:t>3. When a new review is entered, the model uses these weights to predict its sentiment.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8159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09AB2-60EF-ABC3-8A8D-A1C22038D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A145EE-5A2C-FD78-6899-319AF29E9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36" y="532066"/>
            <a:ext cx="8683597" cy="535531"/>
          </a:xfrm>
        </p:spPr>
        <p:txBody>
          <a:bodyPr/>
          <a:lstStyle/>
          <a:p>
            <a:r>
              <a:rPr lang="en-US" dirty="0"/>
              <a:t>Model Serialization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34BE8-610A-DBED-2E17-7B44B4E5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75F94E-2E30-7458-6561-36581A57DAC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248610" y="1364211"/>
            <a:ext cx="11746166" cy="4950864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 serialization is the process of saving a trained machine learning model to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Allows the model to be saved to disk after training so that it can be loaded and used later without retraining.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Process: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b="0" dirty="0">
                <a:solidFill>
                  <a:schemeClr val="bg1"/>
                </a:solidFill>
              </a:rPr>
              <a:t>Train the sentiment analysis model (e.g., Logistic Regression, SVM) on the preprocessed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solidFill>
                  <a:schemeClr val="bg1"/>
                </a:solidFill>
              </a:rPr>
              <a:t>2. Serialization: </a:t>
            </a:r>
            <a:r>
              <a:rPr lang="en-US" b="0" dirty="0">
                <a:solidFill>
                  <a:schemeClr val="bg1"/>
                </a:solidFill>
              </a:rPr>
              <a:t>Serialize the trained model after it has achieved satisfactory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1" dirty="0">
                <a:solidFill>
                  <a:schemeClr val="bg1"/>
                </a:solidFill>
              </a:rPr>
              <a:t>3. Loading &amp; Prediction: </a:t>
            </a:r>
            <a:r>
              <a:rPr lang="en-US" b="0" dirty="0">
                <a:solidFill>
                  <a:schemeClr val="bg1"/>
                </a:solidFill>
              </a:rPr>
              <a:t>When new reviews need to be classified, load the saved model and perform predictions.</a:t>
            </a:r>
          </a:p>
          <a:p>
            <a:pPr lvl="1"/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Files Saved: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model.pkl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This file contains the trained Logistic Regression model, which can be loaded into the app for making predictions.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</a:t>
            </a:r>
            <a:r>
              <a:rPr kumimoji="0" lang="en-US" altLang="en-US" b="1" i="0" u="sng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scaler.pkl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: This file stores the TF-IDF vectorizer, which converts raw text into numerical features that the model can understand.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71831A-8D85-9E5C-A440-DFE6369E7768}"/>
              </a:ext>
            </a:extLst>
          </p:cNvPr>
          <p:cNvCxnSpPr/>
          <p:nvPr/>
        </p:nvCxnSpPr>
        <p:spPr>
          <a:xfrm>
            <a:off x="248610" y="2463500"/>
            <a:ext cx="70462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9EA9F1-4DD5-C957-F009-380DD878AF89}"/>
              </a:ext>
            </a:extLst>
          </p:cNvPr>
          <p:cNvCxnSpPr/>
          <p:nvPr/>
        </p:nvCxnSpPr>
        <p:spPr>
          <a:xfrm>
            <a:off x="248610" y="4421393"/>
            <a:ext cx="72494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8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7607D-B4F6-50E1-B510-802FB1899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6B4BB-9B06-AB42-068C-822E10D2C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35" y="542925"/>
            <a:ext cx="8683597" cy="535531"/>
          </a:xfrm>
        </p:spPr>
        <p:txBody>
          <a:bodyPr/>
          <a:lstStyle/>
          <a:p>
            <a:r>
              <a:rPr lang="en-US" dirty="0"/>
              <a:t>Web Application using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35CC3E-ED4E-7E07-F174-71ECBB1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CB36D-0065-C31C-2290-717ED3BDA483}"/>
              </a:ext>
            </a:extLst>
          </p:cNvPr>
          <p:cNvSpPr txBox="1"/>
          <p:nvPr/>
        </p:nvSpPr>
        <p:spPr>
          <a:xfrm>
            <a:off x="251012" y="1074509"/>
            <a:ext cx="119409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What is </a:t>
            </a:r>
            <a:r>
              <a:rPr lang="en-US" sz="2000" b="1" dirty="0" err="1">
                <a:solidFill>
                  <a:schemeClr val="bg1"/>
                </a:solidFill>
              </a:rPr>
              <a:t>Streamlit</a:t>
            </a:r>
            <a:r>
              <a:rPr lang="en-US" sz="2000" b="1" dirty="0">
                <a:solidFill>
                  <a:schemeClr val="bg1"/>
                </a:solidFill>
              </a:rPr>
              <a:t>?</a:t>
            </a:r>
          </a:p>
          <a:p>
            <a:r>
              <a:rPr lang="en-US" sz="2000" b="1" dirty="0" err="1">
                <a:solidFill>
                  <a:schemeClr val="bg1"/>
                </a:solidFill>
              </a:rPr>
              <a:t>Streamlit</a:t>
            </a:r>
            <a:r>
              <a:rPr lang="en-US" sz="2000" dirty="0">
                <a:solidFill>
                  <a:schemeClr val="bg1"/>
                </a:solidFill>
              </a:rPr>
              <a:t> is a Python library that helps you </a:t>
            </a:r>
            <a:r>
              <a:rPr lang="en-US" sz="2000" b="1" dirty="0">
                <a:solidFill>
                  <a:schemeClr val="bg1"/>
                </a:solidFill>
              </a:rPr>
              <a:t>quickly build interactive web apps</a:t>
            </a:r>
            <a:r>
              <a:rPr lang="en-US" sz="2000" dirty="0">
                <a:solidFill>
                  <a:schemeClr val="bg1"/>
                </a:solidFill>
              </a:rPr>
              <a:t> for data science and machine learning projects , all using simple Python code.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Why Use </a:t>
            </a:r>
            <a:r>
              <a:rPr lang="en-US" sz="2000" b="1" dirty="0" err="1">
                <a:solidFill>
                  <a:schemeClr val="bg1"/>
                </a:solidFill>
              </a:rPr>
              <a:t>Streamlit</a:t>
            </a:r>
            <a:r>
              <a:rPr lang="en-US" sz="2000" b="1" dirty="0">
                <a:solidFill>
                  <a:schemeClr val="bg1"/>
                </a:solidFill>
              </a:rPr>
              <a:t> in This Project?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1. Create a user-friendly interface</a:t>
            </a:r>
            <a:r>
              <a:rPr lang="en-US" sz="2000" dirty="0">
                <a:solidFill>
                  <a:schemeClr val="bg1"/>
                </a:solidFill>
              </a:rPr>
              <a:t> where anyone can enter a movie review.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.  </a:t>
            </a:r>
            <a:r>
              <a:rPr lang="en-US" sz="2000" b="1" dirty="0">
                <a:solidFill>
                  <a:schemeClr val="bg1"/>
                </a:solidFill>
              </a:rPr>
              <a:t>Load the serialized model</a:t>
            </a:r>
            <a:r>
              <a:rPr lang="en-US" sz="2000" dirty="0">
                <a:solidFill>
                  <a:schemeClr val="bg1"/>
                </a:solidFill>
              </a:rPr>
              <a:t> and make predictions instantly.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3. Display results</a:t>
            </a:r>
            <a:r>
              <a:rPr lang="en-US" sz="2000" dirty="0">
                <a:solidFill>
                  <a:schemeClr val="bg1"/>
                </a:solidFill>
              </a:rPr>
              <a:t> (Positive / Negative) in real-time with just one click — no need for HTML, CSS, or JavaScript.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Workflow: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D6A78-E44A-08DC-CC45-99147CCB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10" y="5171884"/>
            <a:ext cx="11212490" cy="13393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550670-54F5-EA9C-963B-DD03211D6AE2}"/>
              </a:ext>
            </a:extLst>
          </p:cNvPr>
          <p:cNvCxnSpPr/>
          <p:nvPr/>
        </p:nvCxnSpPr>
        <p:spPr>
          <a:xfrm>
            <a:off x="139849" y="2796988"/>
            <a:ext cx="97464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B24AB8-46D3-F111-A215-A1CAA53A70DF}"/>
              </a:ext>
            </a:extLst>
          </p:cNvPr>
          <p:cNvCxnSpPr/>
          <p:nvPr/>
        </p:nvCxnSpPr>
        <p:spPr>
          <a:xfrm>
            <a:off x="215153" y="4550485"/>
            <a:ext cx="98862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57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55393-2264-8529-E512-316CEB3C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CD74E0-4C86-7946-7EC5-B5208F75A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66584"/>
            <a:ext cx="11214100" cy="53553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Streamlit</a:t>
            </a:r>
            <a:r>
              <a:rPr lang="en-US" dirty="0"/>
              <a:t> Code Overview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3C53F-D629-78CA-3545-5CCAE07F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0AB620-150C-0CF8-9A9F-852ABE86777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43366" y="1444649"/>
            <a:ext cx="3365063" cy="457907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Main Components: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load_model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() function to import serialized objects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predict_sentiment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() to process input and return result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User input box, buttons, and display functions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F3C2438-B9D2-CE08-760B-FB0C41DE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90" y="1502839"/>
            <a:ext cx="7694310" cy="44626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356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4796-13EE-F4DF-FA5E-A5C449D01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2FB6-DA3E-6CB7-31CC-1503A4C1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09" y="501623"/>
            <a:ext cx="11214100" cy="535531"/>
          </a:xfrm>
        </p:spPr>
        <p:txBody>
          <a:bodyPr/>
          <a:lstStyle/>
          <a:p>
            <a:r>
              <a:rPr lang="en-US" dirty="0"/>
              <a:t>App 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B17FC1-9017-3EEB-D087-4CE0D7C9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EB5C0A-7DB0-3708-CD2D-3E0C0A6C24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 bwMode="auto">
          <a:xfrm>
            <a:off x="1093467" y="2987187"/>
            <a:ext cx="9834304" cy="3193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0679BD4-BA7E-ABE3-C995-7034416C635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99509" y="1733841"/>
            <a:ext cx="54111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Review input field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Predicted sentiment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User-friendly layout</a:t>
            </a:r>
          </a:p>
        </p:txBody>
      </p:sp>
    </p:spTree>
    <p:extLst>
      <p:ext uri="{BB962C8B-B14F-4D97-AF65-F5344CB8AC3E}">
        <p14:creationId xmlns:p14="http://schemas.microsoft.com/office/powerpoint/2010/main" val="3726918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68325"/>
            <a:ext cx="11214100" cy="535531"/>
          </a:xfrm>
        </p:spPr>
        <p:txBody>
          <a:bodyPr/>
          <a:lstStyle/>
          <a:p>
            <a:r>
              <a:rPr lang="en-US" dirty="0"/>
              <a:t>Chart</a:t>
            </a:r>
          </a:p>
        </p:txBody>
      </p:sp>
      <p:graphicFrame>
        <p:nvGraphicFramePr>
          <p:cNvPr id="7" name="Chart 6" title="Gross Revenue Placeholder Chart">
            <a:extLst>
              <a:ext uri="{FF2B5EF4-FFF2-40B4-BE49-F238E27FC236}">
                <a16:creationId xmlns:a16="http://schemas.microsoft.com/office/drawing/2014/main" id="{19AEAA04-4840-FB41-B910-5F3570D85F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60077"/>
              </p:ext>
            </p:extLst>
          </p:nvPr>
        </p:nvGraphicFramePr>
        <p:xfrm>
          <a:off x="3750733" y="1415568"/>
          <a:ext cx="5994399" cy="53186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0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B186-C926-E13B-E33D-1C6FB212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703792"/>
            <a:ext cx="11214100" cy="53553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180F8-89BE-8DAE-A952-8CE1709F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39836-3362-86DF-3B26-2B781E15426B}"/>
              </a:ext>
            </a:extLst>
          </p:cNvPr>
          <p:cNvSpPr txBox="1"/>
          <p:nvPr/>
        </p:nvSpPr>
        <p:spPr>
          <a:xfrm>
            <a:off x="300892" y="1916656"/>
            <a:ext cx="115013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Developed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Movie Review Sentiment Analysis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system to classify user reviews 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Applied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techniques for text cleaning</a:t>
            </a:r>
            <a:r>
              <a:rPr lang="en-US" altLang="en-US" sz="2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 vectorization.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Trained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machine learning model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(e.g., Logistic Regression or Naive Bayes) using processed movie review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Used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 serialization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save the trained model and vectorizer for future use.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5.Built a clean, interactive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web application using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real-time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6.Enabled users to test the model by simply entering a review — no technical knowledge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7.Delivered a complete,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end-to-end ML project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integrating data science, machine learning, and web development.</a:t>
            </a:r>
          </a:p>
          <a:p>
            <a:endParaRPr lang="en-IN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6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54A0-B4A3-8C47-5676-A40182F1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703792"/>
            <a:ext cx="11214100" cy="535531"/>
          </a:xfrm>
        </p:spPr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B2BF4-7C08-CDCB-C0FB-8AD360EB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083333-3D03-2AC3-EC8C-BEA5BB85920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44500" y="2296382"/>
            <a:ext cx="114427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: Predict whether a movie review is positive or negative using machine learning.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: Cleaned text data by removing symbols,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stopwords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converting text to lowercase.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Text Representation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Used TF-IDF Vectorizer to convert text into numerical features.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Used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Trained a Logistic Regression model for sentiment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dirty="0">
                <a:latin typeface="Arial" panose="020B0604020202020204" pitchFamily="34" charset="0"/>
              </a:rPr>
              <a:t>  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classification due to its simplicity and accuracy.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5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Deploymen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t: Built a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app to let users input reviews and get real-time sentiment predictions.</a:t>
            </a:r>
          </a:p>
        </p:txBody>
      </p:sp>
    </p:spTree>
    <p:extLst>
      <p:ext uri="{BB962C8B-B14F-4D97-AF65-F5344CB8AC3E}">
        <p14:creationId xmlns:p14="http://schemas.microsoft.com/office/powerpoint/2010/main" val="223603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36" y="210504"/>
            <a:ext cx="9083173" cy="859055"/>
          </a:xfrm>
        </p:spPr>
        <p:txBody>
          <a:bodyPr>
            <a:normAutofit/>
          </a:bodyPr>
          <a:lstStyle/>
          <a:p>
            <a:r>
              <a:rPr lang="en-US" sz="3200" dirty="0"/>
              <a:t>What is Sentiment Analysis?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F5ADC-1BA4-379B-8F15-7DB001BDB12F}"/>
              </a:ext>
            </a:extLst>
          </p:cNvPr>
          <p:cNvSpPr txBox="1"/>
          <p:nvPr/>
        </p:nvSpPr>
        <p:spPr>
          <a:xfrm>
            <a:off x="282036" y="1533465"/>
            <a:ext cx="117373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Sentiment Analysis</a:t>
            </a:r>
            <a:r>
              <a:rPr lang="en-US" sz="2000" dirty="0">
                <a:solidFill>
                  <a:schemeClr val="bg1"/>
                </a:solidFill>
              </a:rPr>
              <a:t> (also called </a:t>
            </a:r>
            <a:r>
              <a:rPr lang="en-US" sz="2000" b="1" dirty="0">
                <a:solidFill>
                  <a:schemeClr val="bg1"/>
                </a:solidFill>
              </a:rPr>
              <a:t>opinion mining</a:t>
            </a:r>
            <a:r>
              <a:rPr lang="en-US" sz="2000" dirty="0">
                <a:solidFill>
                  <a:schemeClr val="bg1"/>
                </a:solidFill>
              </a:rPr>
              <a:t>) is a branch of </a:t>
            </a:r>
            <a:r>
              <a:rPr lang="en-US" sz="2000" b="1" dirty="0">
                <a:solidFill>
                  <a:schemeClr val="bg1"/>
                </a:solidFill>
              </a:rPr>
              <a:t>Natural Language Processing (NLP)</a:t>
            </a:r>
            <a:r>
              <a:rPr lang="en-US" sz="2000" dirty="0">
                <a:solidFill>
                  <a:schemeClr val="bg1"/>
                </a:solidFill>
              </a:rPr>
              <a:t> that focuses on determining the </a:t>
            </a:r>
            <a:r>
              <a:rPr lang="en-US" sz="2000" b="1" dirty="0">
                <a:solidFill>
                  <a:schemeClr val="bg1"/>
                </a:solidFill>
              </a:rPr>
              <a:t>emotional tone</a:t>
            </a:r>
            <a:r>
              <a:rPr lang="en-US" sz="2000" dirty="0">
                <a:solidFill>
                  <a:schemeClr val="bg1"/>
                </a:solidFill>
              </a:rPr>
              <a:t> behind words. It’s used to understand whether a piece of text expresses a </a:t>
            </a:r>
            <a:r>
              <a:rPr lang="en-US" sz="2000" b="1" dirty="0">
                <a:solidFill>
                  <a:schemeClr val="bg1"/>
                </a:solidFill>
              </a:rPr>
              <a:t>positive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negative</a:t>
            </a:r>
            <a:r>
              <a:rPr lang="en-US" sz="2000" dirty="0">
                <a:solidFill>
                  <a:schemeClr val="bg1"/>
                </a:solidFill>
              </a:rPr>
              <a:t>, or </a:t>
            </a:r>
            <a:r>
              <a:rPr lang="en-US" sz="2000" b="1" dirty="0">
                <a:solidFill>
                  <a:schemeClr val="bg1"/>
                </a:solidFill>
              </a:rPr>
              <a:t>neutral</a:t>
            </a:r>
            <a:r>
              <a:rPr lang="en-US" sz="2000" dirty="0">
                <a:solidFill>
                  <a:schemeClr val="bg1"/>
                </a:solidFill>
              </a:rPr>
              <a:t> sentiment.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How Sentiment Analysis Works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1. Text Input: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system receives a sentence, review, or tweet as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</a:rPr>
              <a:t>Example:</a:t>
            </a:r>
            <a:r>
              <a:rPr lang="en-US" sz="2000" dirty="0">
                <a:solidFill>
                  <a:schemeClr val="bg1"/>
                </a:solidFill>
              </a:rPr>
              <a:t> "The movie was amazing!"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2. Text Preprocessing: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 the text by Removing punctuation, converting to lowercase &amp; removing </a:t>
            </a:r>
            <a:r>
              <a:rPr lang="en-US" sz="2000" dirty="0" err="1">
                <a:solidFill>
                  <a:schemeClr val="bg1"/>
                </a:solidFill>
              </a:rPr>
              <a:t>stopwords</a:t>
            </a:r>
            <a:r>
              <a:rPr lang="en-US" sz="2000" dirty="0">
                <a:solidFill>
                  <a:schemeClr val="bg1"/>
                </a:solidFill>
              </a:rPr>
              <a:t> (e.g., "the", "is", "and")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3. Feature Extraction: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Convert words into numerical format using techniques like </a:t>
            </a:r>
            <a:r>
              <a:rPr lang="en-US" sz="2000" b="1" dirty="0">
                <a:solidFill>
                  <a:schemeClr val="bg1"/>
                </a:solidFill>
              </a:rPr>
              <a:t>Bag of Words, TF-IDF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4.  Model Prediction:</a:t>
            </a:r>
            <a:endParaRPr lang="en-US" sz="2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trained machine learning or deep learning model analyzes the features and predicts the sentiment:</a:t>
            </a:r>
            <a:r>
              <a:rPr lang="en-IN" sz="2000" dirty="0">
                <a:solidFill>
                  <a:schemeClr val="bg1"/>
                </a:solidFill>
              </a:rPr>
              <a:t> Positive, Negative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4842" y="2853267"/>
            <a:ext cx="4945598" cy="1667934"/>
          </a:xfrm>
        </p:spPr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AB347-3199-177E-3445-9FFBEE85967D}"/>
              </a:ext>
            </a:extLst>
          </p:cNvPr>
          <p:cNvSpPr txBox="1"/>
          <p:nvPr/>
        </p:nvSpPr>
        <p:spPr>
          <a:xfrm>
            <a:off x="6427976" y="4343401"/>
            <a:ext cx="354629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</a:rPr>
              <a:t>Prabhala</a:t>
            </a:r>
            <a:r>
              <a:rPr lang="en-US" sz="1500" dirty="0">
                <a:solidFill>
                  <a:schemeClr val="bg1"/>
                </a:solidFill>
              </a:rPr>
              <a:t> Neha –   RA2211053010025</a:t>
            </a:r>
          </a:p>
          <a:p>
            <a:r>
              <a:rPr lang="en-US" sz="1500" dirty="0">
                <a:solidFill>
                  <a:schemeClr val="bg1"/>
                </a:solidFill>
              </a:rPr>
              <a:t>B. Vamsi Kumar – RA2211053010026</a:t>
            </a:r>
          </a:p>
          <a:p>
            <a:r>
              <a:rPr lang="en-US" sz="1500" dirty="0">
                <a:solidFill>
                  <a:schemeClr val="bg1"/>
                </a:solidFill>
              </a:rPr>
              <a:t>Peri Sri Vidya –     RA2211053010043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69" y="257908"/>
            <a:ext cx="6324840" cy="689741"/>
          </a:xfrm>
        </p:spPr>
        <p:txBody>
          <a:bodyPr>
            <a:normAutofit/>
          </a:bodyPr>
          <a:lstStyle/>
          <a:p>
            <a:r>
              <a:rPr lang="en-US" sz="3200" dirty="0"/>
              <a:t>Why Movie Reviews?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B86C5-3970-F091-D6DB-DEF5D1A35EF3}"/>
              </a:ext>
            </a:extLst>
          </p:cNvPr>
          <p:cNvSpPr txBox="1"/>
          <p:nvPr/>
        </p:nvSpPr>
        <p:spPr>
          <a:xfrm>
            <a:off x="339969" y="1912849"/>
            <a:ext cx="114886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en-US" sz="2000" b="1" dirty="0">
                <a:solidFill>
                  <a:schemeClr val="bg1"/>
                </a:solidFill>
              </a:rPr>
              <a:t>Opinion-Rich Content: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Movie reviews express clear emotions, making them ideal for analyzing sentiment.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2. </a:t>
            </a:r>
            <a:r>
              <a:rPr lang="en-US" sz="2000" b="1" dirty="0">
                <a:solidFill>
                  <a:schemeClr val="bg1"/>
                </a:solidFill>
              </a:rPr>
              <a:t>Easily Available Datasets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Large public datasets like IMDB are freely available for training and testing.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3</a:t>
            </a:r>
            <a:r>
              <a:rPr lang="en-US" sz="2000" b="1" dirty="0">
                <a:solidFill>
                  <a:schemeClr val="bg1"/>
                </a:solidFill>
              </a:rPr>
              <a:t>. Labeled Data: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Reviews often come with star ratings that can be mapped to sentiment (positive/negative).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4. </a:t>
            </a:r>
            <a:r>
              <a:rPr lang="en-US" sz="2000" b="1" dirty="0">
                <a:solidFill>
                  <a:schemeClr val="bg1"/>
                </a:solidFill>
              </a:rPr>
              <a:t>Practical Use Case: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Helps users decide what to watch and gives feedback to filmmakers and platforms.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5. </a:t>
            </a:r>
            <a:r>
              <a:rPr lang="en-US" sz="2000" b="1" dirty="0">
                <a:solidFill>
                  <a:schemeClr val="bg1"/>
                </a:solidFill>
              </a:rPr>
              <a:t>Good for Learning: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Simple structure and real-world data make it great for beginners in NLP and ML.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6. </a:t>
            </a:r>
            <a:r>
              <a:rPr lang="en-US" sz="2000" b="1" dirty="0">
                <a:solidFill>
                  <a:schemeClr val="bg1"/>
                </a:solidFill>
              </a:rPr>
              <a:t>Perfect for Deployment: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Enables building and deploying complete ML apps with tools like </a:t>
            </a:r>
            <a:r>
              <a:rPr lang="en-US" sz="2000" dirty="0" err="1">
                <a:solidFill>
                  <a:schemeClr val="bg1"/>
                </a:solidFill>
              </a:rPr>
              <a:t>Streamlit</a:t>
            </a:r>
            <a:r>
              <a:rPr lang="en-US" sz="2000" dirty="0">
                <a:solidFill>
                  <a:schemeClr val="bg1"/>
                </a:solidFill>
              </a:rPr>
              <a:t>. convert this text into normal font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Objective/Goal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28124-AEFF-DB42-AAC8-82EB41881D58}"/>
              </a:ext>
            </a:extLst>
          </p:cNvPr>
          <p:cNvSpPr txBox="1"/>
          <p:nvPr/>
        </p:nvSpPr>
        <p:spPr>
          <a:xfrm>
            <a:off x="444500" y="1425589"/>
            <a:ext cx="1115450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To build an automated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Sentiment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system that can classify movie reviews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To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deploy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model in an interactive web application using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real-time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To apply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NLP techniques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 develop a robust, scalable solution for sentiment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Project Goals: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 Data Collection: </a:t>
            </a:r>
            <a:r>
              <a:rPr lang="en-US" sz="2000" dirty="0">
                <a:solidFill>
                  <a:schemeClr val="bg1"/>
                </a:solidFill>
              </a:rPr>
              <a:t>Collect a dataset of labeled movie reviews (positive/negative).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 Text Preprocessing: </a:t>
            </a:r>
            <a:r>
              <a:rPr lang="en-US" sz="2000" dirty="0">
                <a:solidFill>
                  <a:schemeClr val="bg1"/>
                </a:solidFill>
              </a:rPr>
              <a:t>Clean the reviews (remove punctuation, lowercase, </a:t>
            </a:r>
            <a:r>
              <a:rPr lang="en-US" sz="2000" dirty="0" err="1">
                <a:solidFill>
                  <a:schemeClr val="bg1"/>
                </a:solidFill>
              </a:rPr>
              <a:t>stopwords</a:t>
            </a:r>
            <a:r>
              <a:rPr lang="en-US" sz="2000" dirty="0">
                <a:solidFill>
                  <a:schemeClr val="bg1"/>
                </a:solidFill>
              </a:rPr>
              <a:t>) to make them suitable for analysis.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 Model Training</a:t>
            </a:r>
            <a:r>
              <a:rPr lang="en-US" sz="2000" dirty="0">
                <a:solidFill>
                  <a:schemeClr val="bg1"/>
                </a:solidFill>
              </a:rPr>
              <a:t>: Train a machine learning model (Logistic Regression) to classify sentiments.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 Model Serialization:</a:t>
            </a:r>
            <a:r>
              <a:rPr lang="en-US" sz="2000" dirty="0">
                <a:solidFill>
                  <a:schemeClr val="bg1"/>
                </a:solidFill>
              </a:rPr>
              <a:t> Save the trained model and vectorizer using serialization techniques for faster reuse.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 Deployment via </a:t>
            </a:r>
            <a:r>
              <a:rPr lang="en-US" sz="2000" b="1" dirty="0" err="1">
                <a:solidFill>
                  <a:schemeClr val="bg1"/>
                </a:solidFill>
              </a:rPr>
              <a:t>Streamlit</a:t>
            </a:r>
            <a:r>
              <a:rPr lang="en-US" sz="2000" b="1" dirty="0">
                <a:solidFill>
                  <a:schemeClr val="bg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Create an interactive web app using </a:t>
            </a:r>
            <a:r>
              <a:rPr lang="en-US" sz="2000" dirty="0" err="1">
                <a:solidFill>
                  <a:schemeClr val="bg1"/>
                </a:solidFill>
              </a:rPr>
              <a:t>Streamlit</a:t>
            </a:r>
            <a:r>
              <a:rPr lang="en-US" sz="2000" dirty="0">
                <a:solidFill>
                  <a:schemeClr val="bg1"/>
                </a:solidFill>
              </a:rPr>
              <a:t> where users can input reviews and receive predictions in real-time.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</a:rPr>
              <a:t> Evaluation and Improvement: </a:t>
            </a:r>
            <a:r>
              <a:rPr lang="en-US" sz="2000" dirty="0">
                <a:solidFill>
                  <a:schemeClr val="bg1"/>
                </a:solidFill>
              </a:rPr>
              <a:t>Evaluate the model's performance using metrics like accuracy, precision, and recall, and iterate to improve it.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A86478-F74A-2018-ACE9-264C21334096}"/>
              </a:ext>
            </a:extLst>
          </p:cNvPr>
          <p:cNvCxnSpPr/>
          <p:nvPr/>
        </p:nvCxnSpPr>
        <p:spPr>
          <a:xfrm>
            <a:off x="504092" y="2963985"/>
            <a:ext cx="95718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17278" y="1506071"/>
            <a:ext cx="9825789" cy="69924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Dataset Source:</a:t>
            </a:r>
            <a:r>
              <a:rPr lang="en-US" dirty="0"/>
              <a:t> Kaggle</a:t>
            </a:r>
            <a:br>
              <a:rPr lang="en-US" dirty="0"/>
            </a:br>
            <a:r>
              <a:rPr lang="en-US" b="1" dirty="0"/>
              <a:t>Structure:</a:t>
            </a:r>
            <a:r>
              <a:rPr lang="en-US" dirty="0"/>
              <a:t> Contains text reviews labeled as 0 (Negative) or 1 (Positive)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317278" y="2458259"/>
            <a:ext cx="7656008" cy="3818467"/>
          </a:xfrm>
        </p:spPr>
        <p:txBody>
          <a:bodyPr>
            <a:norm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1. Type of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 Text-based dataset containing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movie 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      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Main Columns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bg1">
                    <a:lumMod val="95000"/>
                  </a:schemeClr>
                </a:solidFill>
                <a:latin typeface="Arial Unicode MS"/>
              </a:rPr>
              <a:t> 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: Contains the actual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movie review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bg1">
                    <a:lumMod val="95000"/>
                  </a:schemeClr>
                </a:solidFill>
                <a:latin typeface="Arial Unicode MS"/>
              </a:rPr>
              <a:t> 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entiment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: Label indicating if the review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positive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pos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negative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neg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3. Number of Entries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Around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50,000 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– evenly split between positive and negative.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4. 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Sourced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Kaggle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or similar open platforms.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5. Preprocessing Required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Removing nulls, cleaning text, removing stop words, and converting to numerical form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TF-IDF vectorization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3392F-BE1F-3244-E931-6D600601F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820" y="2339008"/>
            <a:ext cx="3764494" cy="333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95D3-8BA5-4EE3-FEE3-F375717D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37235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FE1A7E-2FAB-B9AE-9893-86957BF4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3166A-EAA9-CE3D-E62A-9160FDF962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322" y="1984886"/>
            <a:ext cx="11098456" cy="417038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1. Remove Unwanted Characters: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Cleaned the movie reviews by removing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punctuation marks, special symbols, numbers, and HTML 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to ensure only useful text is kept.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2. Convert to Lowercase: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Standardized the text by converting everything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lowercase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For example, "Great Movie!" and "great movie!" are treated the same.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3. Remove Stop words: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Removed common words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"is", "the", "and", "of"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which do not contribute to the sentiment of the review.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4. Tokenization: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Broke down each review into individual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words (tokens)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for better analysis.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"The movie was amazing"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→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["the", "movie", "was", "amazing"]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7782873-5F5D-FD69-EF95-4B7B3BB8B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77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58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D763-7AC9-67EA-C71C-2E61725C6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55E2D-F962-78AE-2BAB-33D81936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8683597" cy="535531"/>
          </a:xfrm>
        </p:spPr>
        <p:txBody>
          <a:bodyPr/>
          <a:lstStyle/>
          <a:p>
            <a:r>
              <a:rPr lang="en-US" dirty="0"/>
              <a:t>Engineering using TF-IDF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1BFC-386D-FF00-843C-A7443E8C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4AEFFAC-7B08-8164-BFBF-65D198016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505" y="1300778"/>
            <a:ext cx="11940989" cy="530322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What is TF-IDF?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TF-IDF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a technique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convert text into meaningful numerical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It highlights words that are important in a document (a single review)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but not common across all documents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(the entire dataset).</a:t>
            </a:r>
          </a:p>
          <a:p>
            <a:pPr>
              <a:buNone/>
            </a:pPr>
            <a:r>
              <a:rPr lang="en-US" b="1" dirty="0"/>
              <a:t>1.Term Frequency (TF):</a:t>
            </a:r>
          </a:p>
          <a:p>
            <a:pPr>
              <a:buNone/>
            </a:pPr>
            <a:r>
              <a:rPr lang="en-US" dirty="0"/>
              <a:t>Shows how often a term appears in a single document.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​</a:t>
            </a:r>
            <a:endParaRPr lang="en-IN" dirty="0"/>
          </a:p>
          <a:p>
            <a:pPr>
              <a:buNone/>
            </a:pPr>
            <a:r>
              <a:rPr lang="en-US" b="1" dirty="0"/>
              <a:t>2. Inverse Document Frequency (IDF):</a:t>
            </a:r>
          </a:p>
          <a:p>
            <a:r>
              <a:rPr lang="en-US" dirty="0"/>
              <a:t>Reduces the weight of common terms and increases the weight of rare terms.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US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 = Total number of documents (reviews)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df</a:t>
            </a:r>
            <a:r>
              <a:rPr lang="en-US" dirty="0"/>
              <a:t>(t) = Number of documents containing term t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1B029321-2579-BDBA-609E-72AD7F3D9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8F31F761-7D7D-DC01-355E-3CD61EEA7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1" name="Picture 20" descr="A black and white text&#10;&#10;AI-generated content may be incorrect.">
            <a:extLst>
              <a:ext uri="{FF2B5EF4-FFF2-40B4-BE49-F238E27FC236}">
                <a16:creationId xmlns:a16="http://schemas.microsoft.com/office/drawing/2014/main" id="{3CDEBCC2-CD02-8BD5-36F5-5F690DD54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823" y="3304598"/>
            <a:ext cx="5410955" cy="647790"/>
          </a:xfrm>
          <a:prstGeom prst="rect">
            <a:avLst/>
          </a:prstGeom>
        </p:spPr>
      </p:pic>
      <p:pic>
        <p:nvPicPr>
          <p:cNvPr id="23" name="Picture 2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7475696-8736-6E45-0563-FCA19482D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276" y="4849116"/>
            <a:ext cx="223868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23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A5CB-958C-162E-40E7-60E1C391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TF-IDF CONTD: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B52FBE-7522-0AA2-07F9-21236CDE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B94ED-235C-E5DE-5792-EF75500B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699" y="1355464"/>
            <a:ext cx="11639774" cy="5421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3. TF-IDF Score: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Example:</a:t>
            </a:r>
          </a:p>
          <a:p>
            <a:pPr>
              <a:buNone/>
            </a:pPr>
            <a:r>
              <a:rPr lang="en-IN" sz="2000" dirty="0"/>
              <a:t>Imagine the word </a:t>
            </a:r>
            <a:r>
              <a:rPr lang="en-IN" sz="2000" b="1" dirty="0"/>
              <a:t>"amazing"</a:t>
            </a:r>
            <a:r>
              <a:rPr lang="en-IN" sz="2000" dirty="0"/>
              <a:t> appears: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3 times In a review with 100 words -TF= 3/100 = 0.03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 500 out of 50,000 reviews</a:t>
            </a:r>
            <a:r>
              <a:rPr lang="en-IN" sz="2000" dirty="0"/>
              <a:t>-IDF= 50000/500 = log(100)=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So, TF-IDF(“amazing”)= 0.03*2 = 0.06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US" sz="2000" b="1" dirty="0"/>
              <a:t>Why TF-IDF Is Used in this Project:</a:t>
            </a:r>
          </a:p>
          <a:p>
            <a:pPr marL="0" indent="0">
              <a:buNone/>
            </a:pPr>
            <a:r>
              <a:rPr lang="en-US" sz="2000" dirty="0"/>
              <a:t>1. Converts textual reviews into </a:t>
            </a:r>
            <a:r>
              <a:rPr lang="en-US" sz="2000" b="1" dirty="0"/>
              <a:t>numeric form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Helps the model focus on </a:t>
            </a:r>
            <a:r>
              <a:rPr lang="en-US" sz="2000" b="1" dirty="0"/>
              <a:t>unique, sentiment-heavy words</a:t>
            </a:r>
            <a:r>
              <a:rPr lang="en-US" sz="2000" dirty="0"/>
              <a:t> like </a:t>
            </a:r>
            <a:r>
              <a:rPr lang="en-US" sz="2000" i="1" dirty="0"/>
              <a:t>“amazing”, “terrible”, “boring”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Common words like </a:t>
            </a:r>
            <a:r>
              <a:rPr lang="en-US" sz="2000" i="1" dirty="0"/>
              <a:t>“the”, “and”</a:t>
            </a:r>
            <a:r>
              <a:rPr lang="en-US" sz="2000" dirty="0"/>
              <a:t> get lower weight</a:t>
            </a:r>
          </a:p>
          <a:p>
            <a:pPr marL="0" indent="0">
              <a:buNone/>
            </a:pPr>
            <a:r>
              <a:rPr lang="en-US" sz="2000" dirty="0"/>
              <a:t>4. Works well with ML models like </a:t>
            </a:r>
            <a:r>
              <a:rPr lang="en-US" sz="2000" b="1" dirty="0"/>
              <a:t>Logistic Regression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C0D7F35-4ECF-701E-19D7-68121F91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46" y="1440131"/>
            <a:ext cx="2896004" cy="66684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2CB811-FFD1-D50F-714A-5B336791CEED}"/>
              </a:ext>
            </a:extLst>
          </p:cNvPr>
          <p:cNvCxnSpPr>
            <a:cxnSpLocks/>
          </p:cNvCxnSpPr>
          <p:nvPr/>
        </p:nvCxnSpPr>
        <p:spPr>
          <a:xfrm>
            <a:off x="272527" y="4399812"/>
            <a:ext cx="11517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361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1 vs IMAGE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653A2C-AE6E-9699-DD98-FA76179AA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522737"/>
              </p:ext>
            </p:extLst>
          </p:nvPr>
        </p:nvGraphicFramePr>
        <p:xfrm>
          <a:off x="2032000" y="2023532"/>
          <a:ext cx="8128000" cy="30141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1771855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80166382"/>
                    </a:ext>
                  </a:extLst>
                </a:gridCol>
              </a:tblGrid>
              <a:tr h="4481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20953"/>
                  </a:ext>
                </a:extLst>
              </a:tr>
              <a:tr h="448130">
                <a:tc>
                  <a:txBody>
                    <a:bodyPr/>
                    <a:lstStyle/>
                    <a:p>
                      <a:r>
                        <a:rPr lang="en-US" dirty="0"/>
                        <a:t>Raw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30698"/>
                  </a:ext>
                </a:extLst>
              </a:tr>
              <a:tr h="448130">
                <a:tc>
                  <a:txBody>
                    <a:bodyPr/>
                    <a:lstStyle/>
                    <a:p>
                      <a:r>
                        <a:rPr lang="en-US" dirty="0"/>
                        <a:t>Common Words 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Important 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293337"/>
                  </a:ext>
                </a:extLst>
              </a:tr>
              <a:tr h="448130">
                <a:tc>
                  <a:txBody>
                    <a:bodyPr/>
                    <a:lstStyle/>
                    <a:p>
                      <a:r>
                        <a:rPr lang="en-US" dirty="0"/>
                        <a:t>Redundant Words are 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Redundant Words are Absent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967808"/>
                  </a:ext>
                </a:extLst>
              </a:tr>
              <a:tr h="448130">
                <a:tc>
                  <a:txBody>
                    <a:bodyPr/>
                    <a:lstStyle/>
                    <a:p>
                      <a:r>
                        <a:rPr lang="en-US" dirty="0"/>
                        <a:t>Informative Words are not Highlighted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Informative Words are Highlighted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802855"/>
                  </a:ext>
                </a:extLst>
              </a:tr>
              <a:tr h="773484">
                <a:tc>
                  <a:txBody>
                    <a:bodyPr/>
                    <a:lstStyle/>
                    <a:p>
                      <a:r>
                        <a:rPr lang="en-US" dirty="0"/>
                        <a:t>Use-fullness for model is low due to more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Use-fullness for model is high due to less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953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415</TotalTime>
  <Words>1858</Words>
  <Application>Microsoft Office PowerPoint</Application>
  <PresentationFormat>Widescreen</PresentationFormat>
  <Paragraphs>198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Unicode MS</vt:lpstr>
      <vt:lpstr>Calibri</vt:lpstr>
      <vt:lpstr>Trade Gothic LT Pro</vt:lpstr>
      <vt:lpstr>Trebuchet MS</vt:lpstr>
      <vt:lpstr>Office Theme</vt:lpstr>
      <vt:lpstr>Movie Review Sentiment Analysis</vt:lpstr>
      <vt:lpstr>What is Sentiment Analysis?</vt:lpstr>
      <vt:lpstr>Why Movie Reviews?</vt:lpstr>
      <vt:lpstr>Project Objective/Goal</vt:lpstr>
      <vt:lpstr>Dataset Description</vt:lpstr>
      <vt:lpstr>Data Preprocessing</vt:lpstr>
      <vt:lpstr>Engineering using TF-IDF</vt:lpstr>
      <vt:lpstr>TF-IDF CONTD:</vt:lpstr>
      <vt:lpstr>IMAGE 1 vs IMAGE 2</vt:lpstr>
      <vt:lpstr>Model Selection - Logistic Regression </vt:lpstr>
      <vt:lpstr>How does Logistic Regression work?</vt:lpstr>
      <vt:lpstr>PowerPoint Presentation</vt:lpstr>
      <vt:lpstr>Model Serialization</vt:lpstr>
      <vt:lpstr>Web Application using Streamlit</vt:lpstr>
      <vt:lpstr>Streamlit Code Overview</vt:lpstr>
      <vt:lpstr>App Demo</vt:lpstr>
      <vt:lpstr>Chart</vt:lpstr>
      <vt:lpstr>Conclusion</vt:lpstr>
      <vt:lpstr>Key Learnings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Vidya Peri</dc:creator>
  <cp:lastModifiedBy>Neha Prabhala</cp:lastModifiedBy>
  <cp:revision>8</cp:revision>
  <dcterms:created xsi:type="dcterms:W3CDTF">2025-04-14T13:07:22Z</dcterms:created>
  <dcterms:modified xsi:type="dcterms:W3CDTF">2025-04-16T20:01:05Z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