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315" y="1873123"/>
            <a:ext cx="8037169" cy="1029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557" y="1188466"/>
            <a:ext cx="8990685" cy="432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ecs.in/index.php/ijecs/article/view/399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190"/>
              </a:lnSpc>
              <a:spcBef>
                <a:spcPts val="100"/>
              </a:spcBef>
            </a:pPr>
            <a:r>
              <a:rPr spc="-5" dirty="0"/>
              <a:t>Security on Public </a:t>
            </a:r>
            <a:r>
              <a:rPr dirty="0"/>
              <a:t>Cloud</a:t>
            </a:r>
            <a:r>
              <a:rPr spc="-2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file</a:t>
            </a:r>
            <a:r>
              <a:rPr spc="-10" dirty="0"/>
              <a:t> </a:t>
            </a:r>
            <a:r>
              <a:rPr dirty="0"/>
              <a:t>Storing</a:t>
            </a:r>
          </a:p>
          <a:p>
            <a:pPr algn="ctr">
              <a:lnSpc>
                <a:spcPts val="3710"/>
              </a:lnSpc>
            </a:pPr>
            <a:r>
              <a:rPr sz="3200" spc="-10" dirty="0"/>
              <a:t>Group</a:t>
            </a:r>
            <a:r>
              <a:rPr sz="3200" spc="-55" dirty="0"/>
              <a:t> </a:t>
            </a:r>
            <a:r>
              <a:rPr sz="3200" dirty="0"/>
              <a:t>No.</a:t>
            </a:r>
            <a:r>
              <a:rPr sz="3200" spc="-40" dirty="0"/>
              <a:t> </a:t>
            </a:r>
            <a:r>
              <a:rPr sz="3200" dirty="0"/>
              <a:t>03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44216" y="3717417"/>
            <a:ext cx="5239385" cy="35003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Prabhanjan</a:t>
            </a:r>
            <a:r>
              <a:rPr sz="2200" b="1" spc="-114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Times New Roman"/>
                <a:cs typeface="Times New Roman"/>
              </a:rPr>
              <a:t>Amare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–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15204039</a:t>
            </a:r>
            <a:endParaRPr sz="2200" dirty="0">
              <a:latin typeface="Times New Roman"/>
              <a:cs typeface="Times New Roman"/>
            </a:endParaRPr>
          </a:p>
          <a:p>
            <a:pPr marL="708660" marR="701040" indent="1270" algn="ctr">
              <a:lnSpc>
                <a:spcPts val="5380"/>
              </a:lnSpc>
              <a:spcBef>
                <a:spcPts val="630"/>
              </a:spcBef>
            </a:pPr>
            <a:r>
              <a:rPr sz="2200" b="1" spc="-25" dirty="0">
                <a:latin typeface="Times New Roman"/>
                <a:cs typeface="Times New Roman"/>
              </a:rPr>
              <a:t>Vaishnavi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Rathod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– </a:t>
            </a:r>
            <a:r>
              <a:rPr sz="2200" b="1" dirty="0">
                <a:latin typeface="Times New Roman"/>
                <a:cs typeface="Times New Roman"/>
              </a:rPr>
              <a:t>15104051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Kuvar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Pratap Singh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–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15204052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3200" b="1" spc="-10" dirty="0">
                <a:latin typeface="Times New Roman"/>
                <a:cs typeface="Times New Roman"/>
              </a:rPr>
              <a:t>Project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Guide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10070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Prof: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 err="1">
                <a:latin typeface="Times New Roman"/>
                <a:cs typeface="Times New Roman"/>
              </a:rPr>
              <a:t>Apeksha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Mohite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52" y="126492"/>
            <a:ext cx="8366901" cy="1493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844" y="1331976"/>
            <a:ext cx="5042915" cy="48966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610" y="489661"/>
            <a:ext cx="4027804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5" dirty="0"/>
              <a:t>Honey</a:t>
            </a:r>
            <a:r>
              <a:rPr sz="2600" spc="-65" dirty="0"/>
              <a:t> </a:t>
            </a:r>
            <a:r>
              <a:rPr sz="2600" dirty="0"/>
              <a:t>encryption</a:t>
            </a:r>
            <a:r>
              <a:rPr sz="2600" spc="-55" dirty="0"/>
              <a:t> </a:t>
            </a:r>
            <a:r>
              <a:rPr sz="2600" dirty="0"/>
              <a:t>algorithm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641" y="901700"/>
            <a:ext cx="11290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S</a:t>
            </a:r>
            <a:r>
              <a:rPr sz="2600" spc="5" dirty="0"/>
              <a:t>C</a:t>
            </a:r>
            <a:r>
              <a:rPr sz="2600" dirty="0"/>
              <a:t>OPE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10641" y="1739645"/>
            <a:ext cx="8691245" cy="495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489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security</a:t>
            </a:r>
            <a:r>
              <a:rPr sz="2400" dirty="0">
                <a:latin typeface="Times New Roman"/>
                <a:cs typeface="Times New Roman"/>
              </a:rPr>
              <a:t> beyond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conventional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brute-force </a:t>
            </a:r>
            <a:r>
              <a:rPr sz="2400" dirty="0">
                <a:latin typeface="Times New Roman"/>
                <a:cs typeface="Times New Roman"/>
              </a:rPr>
              <a:t>bounds which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provide </a:t>
            </a:r>
            <a:r>
              <a:rPr sz="2400" spc="-5" dirty="0">
                <a:latin typeface="Times New Roman"/>
                <a:cs typeface="Times New Roman"/>
              </a:rPr>
              <a:t>better confidentiality </a:t>
            </a:r>
            <a:r>
              <a:rPr sz="2400" dirty="0">
                <a:latin typeface="Times New Roman"/>
                <a:cs typeface="Times New Roman"/>
              </a:rPr>
              <a:t>of data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these will make unauthorized accessing </a:t>
            </a:r>
            <a:r>
              <a:rPr sz="2400" dirty="0">
                <a:latin typeface="Times New Roman"/>
                <a:cs typeface="Times New Roman"/>
              </a:rPr>
              <a:t>of data </a:t>
            </a:r>
            <a:r>
              <a:rPr sz="2400" spc="-10" dirty="0">
                <a:latin typeface="Times New Roman"/>
                <a:cs typeface="Times New Roman"/>
              </a:rPr>
              <a:t>difficult for </a:t>
            </a:r>
            <a:r>
              <a:rPr sz="2400" dirty="0">
                <a:latin typeface="Times New Roman"/>
                <a:cs typeface="Times New Roman"/>
              </a:rPr>
              <a:t>non-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legitimate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users.</a:t>
            </a:r>
            <a:endParaRPr sz="24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49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 proposed system can be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in </a:t>
            </a:r>
            <a:r>
              <a:rPr sz="2400" spc="-5" dirty="0">
                <a:latin typeface="Times New Roman"/>
                <a:cs typeface="Times New Roman"/>
              </a:rPr>
              <a:t>various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</a:t>
            </a:r>
            <a:r>
              <a:rPr sz="2400" dirty="0">
                <a:latin typeface="Times New Roman"/>
                <a:cs typeface="Times New Roman"/>
              </a:rPr>
              <a:t> where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protecting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private</a:t>
            </a:r>
            <a:r>
              <a:rPr sz="2400" dirty="0">
                <a:latin typeface="Times New Roman"/>
                <a:cs typeface="Times New Roman"/>
              </a:rPr>
              <a:t> data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important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mobile</a:t>
            </a:r>
            <a:r>
              <a:rPr sz="2400" dirty="0">
                <a:latin typeface="Times New Roman"/>
                <a:cs typeface="Times New Roman"/>
              </a:rPr>
              <a:t> phone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online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payment </a:t>
            </a:r>
            <a:r>
              <a:rPr sz="2400" dirty="0">
                <a:latin typeface="Times New Roman"/>
                <a:cs typeface="Times New Roman"/>
              </a:rPr>
              <a:t>transactions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debit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details.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492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provide an </a:t>
            </a:r>
            <a:r>
              <a:rPr sz="2400" spc="-5" dirty="0">
                <a:latin typeface="Times New Roman"/>
                <a:cs typeface="Times New Roman"/>
              </a:rPr>
              <a:t>additional data protection </a:t>
            </a:r>
            <a:r>
              <a:rPr sz="2400" dirty="0">
                <a:latin typeface="Times New Roman"/>
                <a:cs typeface="Times New Roman"/>
              </a:rPr>
              <a:t>on the </a:t>
            </a:r>
            <a:r>
              <a:rPr sz="2400" spc="-5" dirty="0">
                <a:latin typeface="Times New Roman"/>
                <a:cs typeface="Times New Roman"/>
              </a:rPr>
              <a:t>public </a:t>
            </a:r>
            <a:r>
              <a:rPr sz="2400" dirty="0">
                <a:latin typeface="Times New Roman"/>
                <a:cs typeface="Times New Roman"/>
              </a:rPr>
              <a:t>cloud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crucial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384" y="3384042"/>
            <a:ext cx="268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Thank</a:t>
            </a:r>
            <a:r>
              <a:rPr b="0" spc="-195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867" y="367106"/>
            <a:ext cx="1779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423" y="1024128"/>
            <a:ext cx="8888730" cy="56248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100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Abstract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05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5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spc="-5" dirty="0">
                <a:latin typeface="Times New Roman"/>
                <a:cs typeface="Times New Roman"/>
              </a:rPr>
              <a:t>Literature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Review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5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Existing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Architecture/Working</a:t>
            </a:r>
            <a:endParaRPr sz="2400">
              <a:latin typeface="Times New Roman"/>
              <a:cs typeface="Times New Roman"/>
            </a:endParaRPr>
          </a:p>
          <a:p>
            <a:pPr marL="335915" marR="5080" indent="-323850">
              <a:lnSpc>
                <a:spcPts val="2390"/>
              </a:lnSpc>
              <a:spcBef>
                <a:spcPts val="140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Proposed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yst</a:t>
            </a: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Archite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15" dirty="0">
                <a:latin typeface="Times New Roman"/>
                <a:cs typeface="Times New Roman"/>
              </a:rPr>
              <a:t>/</a:t>
            </a:r>
            <a:r>
              <a:rPr sz="2400" spc="-21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ork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ng(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low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depi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start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modelling)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5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spc="-15" dirty="0">
                <a:latin typeface="Times New Roman"/>
                <a:cs typeface="Times New Roman"/>
              </a:rPr>
              <a:t>Technological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Stack(if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any)(May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revised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VII)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Scope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your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identified)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5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137" y="416433"/>
            <a:ext cx="1957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ABST</a:t>
            </a:r>
            <a:r>
              <a:rPr sz="2800" spc="-20" dirty="0"/>
              <a:t>R</a:t>
            </a:r>
            <a:r>
              <a:rPr sz="2800" spc="-5" dirty="0"/>
              <a:t>ACT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0641" y="1210132"/>
            <a:ext cx="9043670" cy="624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working</a:t>
            </a:r>
            <a:r>
              <a:rPr sz="2400" dirty="0">
                <a:latin typeface="Times New Roman"/>
                <a:cs typeface="Times New Roman"/>
              </a:rPr>
              <a:t> 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honey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homomorphic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1631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saving file on cloud 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secured, on </a:t>
            </a:r>
            <a:r>
              <a:rPr sz="2400" spc="-5" dirty="0">
                <a:latin typeface="Times New Roman"/>
                <a:cs typeface="Times New Roman"/>
              </a:rPr>
              <a:t>some applications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 </a:t>
            </a:r>
            <a:r>
              <a:rPr sz="2400" spc="-5" dirty="0">
                <a:latin typeface="Times New Roman"/>
                <a:cs typeface="Times New Roman"/>
              </a:rPr>
              <a:t>admin </a:t>
            </a:r>
            <a:r>
              <a:rPr sz="2400" dirty="0">
                <a:latin typeface="Times New Roman"/>
                <a:cs typeface="Times New Roman"/>
              </a:rPr>
              <a:t>can view </a:t>
            </a:r>
            <a:r>
              <a:rPr sz="2400" spc="-5" dirty="0">
                <a:latin typeface="Times New Roman"/>
                <a:cs typeface="Times New Roman"/>
              </a:rPr>
              <a:t>files, </a:t>
            </a:r>
            <a:r>
              <a:rPr sz="2400" dirty="0">
                <a:latin typeface="Times New Roman"/>
                <a:cs typeface="Times New Roman"/>
              </a:rPr>
              <a:t>but our apporach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encrypt file on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 with key it </a:t>
            </a:r>
            <a:r>
              <a:rPr sz="2400" spc="-5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whenever user will upload </a:t>
            </a:r>
            <a:r>
              <a:rPr sz="2400" spc="-5" dirty="0">
                <a:latin typeface="Times New Roman"/>
                <a:cs typeface="Times New Roman"/>
              </a:rPr>
              <a:t>file </a:t>
            </a:r>
            <a:r>
              <a:rPr sz="2400" dirty="0">
                <a:latin typeface="Times New Roman"/>
                <a:cs typeface="Times New Roman"/>
              </a:rPr>
              <a:t>on server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he/she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pass 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key.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1866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unique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same,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successfully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uploaded file on server one </a:t>
            </a:r>
            <a:r>
              <a:rPr sz="2400" spc="-5" dirty="0">
                <a:latin typeface="Times New Roman"/>
                <a:cs typeface="Times New Roman"/>
              </a:rPr>
              <a:t>email </a:t>
            </a:r>
            <a:r>
              <a:rPr sz="2400" dirty="0">
                <a:latin typeface="Times New Roman"/>
                <a:cs typeface="Times New Roman"/>
              </a:rPr>
              <a:t>will shoot to user with file and its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future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stored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20" dirty="0">
                <a:latin typeface="Times New Roman"/>
                <a:cs typeface="Times New Roman"/>
              </a:rPr>
              <a:t>server.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want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retrived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 again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he/she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 to </a:t>
            </a:r>
            <a:r>
              <a:rPr sz="2400" spc="-5" dirty="0">
                <a:latin typeface="Times New Roman"/>
                <a:cs typeface="Times New Roman"/>
              </a:rPr>
              <a:t>submit </a:t>
            </a:r>
            <a:r>
              <a:rPr sz="2400" dirty="0">
                <a:latin typeface="Times New Roman"/>
                <a:cs typeface="Times New Roman"/>
              </a:rPr>
              <a:t> key before downloadng if key </a:t>
            </a:r>
            <a:r>
              <a:rPr sz="2400" spc="-5" dirty="0">
                <a:latin typeface="Times New Roman"/>
                <a:cs typeface="Times New Roman"/>
              </a:rPr>
              <a:t>matches </a:t>
            </a:r>
            <a:r>
              <a:rPr sz="2400" dirty="0">
                <a:latin typeface="Times New Roman"/>
                <a:cs typeface="Times New Roman"/>
              </a:rPr>
              <a:t>then successfully download file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else one </a:t>
            </a:r>
            <a:r>
              <a:rPr sz="2400" spc="-5" dirty="0">
                <a:latin typeface="Times New Roman"/>
                <a:cs typeface="Times New Roman"/>
              </a:rPr>
              <a:t>email will </a:t>
            </a:r>
            <a:r>
              <a:rPr sz="2400" dirty="0">
                <a:latin typeface="Times New Roman"/>
                <a:cs typeface="Times New Roman"/>
              </a:rPr>
              <a:t>shoot to user alert </a:t>
            </a:r>
            <a:r>
              <a:rPr sz="2400" spc="-20" dirty="0">
                <a:latin typeface="Times New Roman"/>
                <a:cs typeface="Times New Roman"/>
              </a:rPr>
              <a:t>user.and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wrong </a:t>
            </a:r>
            <a:r>
              <a:rPr sz="2400" spc="-5" dirty="0">
                <a:latin typeface="Times New Roman"/>
                <a:cs typeface="Times New Roman"/>
              </a:rPr>
              <a:t>file will </a:t>
            </a:r>
            <a:r>
              <a:rPr sz="2400" dirty="0">
                <a:latin typeface="Times New Roman"/>
                <a:cs typeface="Times New Roman"/>
              </a:rPr>
              <a:t>get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download.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7371" y="1613103"/>
            <a:ext cx="2360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19" y="2342134"/>
            <a:ext cx="903224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6839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proposed </a:t>
            </a:r>
            <a:r>
              <a:rPr sz="2400" spc="-5" dirty="0">
                <a:latin typeface="Times New Roman"/>
                <a:cs typeface="Times New Roman"/>
              </a:rPr>
              <a:t>system,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hybridization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homomorphic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honey encryption technique will help to enhance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confidentiality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4965" marR="3403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 will also </a:t>
            </a:r>
            <a:r>
              <a:rPr sz="2400" spc="-5" dirty="0">
                <a:latin typeface="Times New Roman"/>
                <a:cs typeface="Times New Roman"/>
              </a:rPr>
              <a:t>improve </a:t>
            </a:r>
            <a:r>
              <a:rPr sz="2400" dirty="0">
                <a:latin typeface="Times New Roman"/>
                <a:cs typeface="Times New Roman"/>
              </a:rPr>
              <a:t>the security of the data during data </a:t>
            </a:r>
            <a:r>
              <a:rPr sz="2400" spc="-5" dirty="0">
                <a:latin typeface="Times New Roman"/>
                <a:cs typeface="Times New Roman"/>
              </a:rPr>
              <a:t>transmission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digital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dirty="0">
                <a:latin typeface="Times New Roman"/>
                <a:cs typeface="Times New Roman"/>
              </a:rPr>
              <a:t> channel.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hybridization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 applications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security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major </a:t>
            </a:r>
            <a:r>
              <a:rPr sz="2400" dirty="0">
                <a:latin typeface="Times New Roman"/>
                <a:cs typeface="Times New Roman"/>
              </a:rPr>
              <a:t>concern such as </a:t>
            </a:r>
            <a:r>
              <a:rPr sz="2400" spc="-5" dirty="0">
                <a:latin typeface="Times New Roman"/>
                <a:cs typeface="Times New Roman"/>
              </a:rPr>
              <a:t>message </a:t>
            </a:r>
            <a:r>
              <a:rPr sz="2400" dirty="0">
                <a:latin typeface="Times New Roman"/>
                <a:cs typeface="Times New Roman"/>
              </a:rPr>
              <a:t>transmission, cloud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defense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sector.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612" y="609346"/>
            <a:ext cx="1624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Objectives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4965" marR="432434" indent="-342900">
              <a:lnSpc>
                <a:spcPct val="93100"/>
              </a:lnSpc>
              <a:spcBef>
                <a:spcPts val="295"/>
              </a:spcBef>
              <a:buClr>
                <a:srgbClr val="000000"/>
              </a:buClr>
              <a:buSzPct val="4375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In </a:t>
            </a:r>
            <a:r>
              <a:rPr spc="-20" dirty="0"/>
              <a:t>today’s </a:t>
            </a:r>
            <a:r>
              <a:rPr spc="-5" dirty="0"/>
              <a:t>world </a:t>
            </a:r>
            <a:r>
              <a:rPr dirty="0"/>
              <a:t>of network, host, and </a:t>
            </a:r>
            <a:r>
              <a:rPr spc="-5" dirty="0"/>
              <a:t>application-level </a:t>
            </a:r>
            <a:r>
              <a:rPr dirty="0"/>
              <a:t> infrastructure</a:t>
            </a:r>
            <a:r>
              <a:rPr spc="-30" dirty="0"/>
              <a:t> </a:t>
            </a:r>
            <a:r>
              <a:rPr spc="-20" dirty="0"/>
              <a:t>security,</a:t>
            </a:r>
            <a:r>
              <a:rPr spc="-4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security</a:t>
            </a:r>
            <a:r>
              <a:rPr spc="-35" dirty="0"/>
              <a:t> </a:t>
            </a:r>
            <a:r>
              <a:rPr spc="-5" dirty="0"/>
              <a:t>becomes</a:t>
            </a:r>
            <a:r>
              <a:rPr dirty="0"/>
              <a:t> </a:t>
            </a:r>
            <a:r>
              <a:rPr spc="-5" dirty="0"/>
              <a:t>more</a:t>
            </a:r>
            <a:r>
              <a:rPr dirty="0"/>
              <a:t> </a:t>
            </a:r>
            <a:r>
              <a:rPr spc="-5" dirty="0"/>
              <a:t>important</a:t>
            </a:r>
            <a:r>
              <a:rPr spc="-20" dirty="0"/>
              <a:t> </a:t>
            </a:r>
            <a:r>
              <a:rPr dirty="0"/>
              <a:t>when </a:t>
            </a:r>
            <a:r>
              <a:rPr spc="-585" dirty="0"/>
              <a:t> </a:t>
            </a:r>
            <a:r>
              <a:rPr dirty="0"/>
              <a:t>using</a:t>
            </a:r>
            <a:r>
              <a:rPr spc="-15" dirty="0"/>
              <a:t> </a:t>
            </a:r>
            <a:r>
              <a:rPr dirty="0"/>
              <a:t>cloud</a:t>
            </a:r>
            <a:r>
              <a:rPr spc="-10" dirty="0"/>
              <a:t> </a:t>
            </a:r>
            <a:r>
              <a:rPr spc="-5" dirty="0"/>
              <a:t>computing</a:t>
            </a:r>
            <a:r>
              <a:rPr spc="-10" dirty="0"/>
              <a:t> </a:t>
            </a:r>
            <a:r>
              <a:rPr dirty="0"/>
              <a:t>at all</a:t>
            </a:r>
            <a:r>
              <a:rPr spc="-25" dirty="0"/>
              <a:t> </a:t>
            </a:r>
            <a:r>
              <a:rPr dirty="0"/>
              <a:t>“levels”.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/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200"/>
          </a:p>
          <a:p>
            <a:pPr marL="354965" marR="459105" indent="-342900">
              <a:lnSpc>
                <a:spcPts val="2680"/>
              </a:lnSpc>
              <a:buClr>
                <a:srgbClr val="000000"/>
              </a:buClr>
              <a:buSzPct val="4375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The objective of </a:t>
            </a:r>
            <a:r>
              <a:rPr spc="-5" dirty="0"/>
              <a:t>this </a:t>
            </a:r>
            <a:r>
              <a:rPr dirty="0"/>
              <a:t>chapter </a:t>
            </a:r>
            <a:r>
              <a:rPr spc="-5" dirty="0"/>
              <a:t>is </a:t>
            </a:r>
            <a:r>
              <a:rPr dirty="0"/>
              <a:t>to help </a:t>
            </a:r>
            <a:r>
              <a:rPr spc="-5" dirty="0"/>
              <a:t>users </a:t>
            </a:r>
            <a:r>
              <a:rPr dirty="0"/>
              <a:t>evaluate their data </a:t>
            </a:r>
            <a:r>
              <a:rPr spc="5" dirty="0"/>
              <a:t> </a:t>
            </a:r>
            <a:r>
              <a:rPr dirty="0"/>
              <a:t>security</a:t>
            </a:r>
            <a:r>
              <a:rPr spc="-40" dirty="0"/>
              <a:t> </a:t>
            </a:r>
            <a:r>
              <a:rPr dirty="0"/>
              <a:t>scenarios</a:t>
            </a:r>
            <a:r>
              <a:rPr spc="-20" dirty="0"/>
              <a:t> </a:t>
            </a:r>
            <a:r>
              <a:rPr dirty="0"/>
              <a:t>and </a:t>
            </a:r>
            <a:r>
              <a:rPr spc="-5" dirty="0"/>
              <a:t>make</a:t>
            </a:r>
            <a:r>
              <a:rPr dirty="0"/>
              <a:t> </a:t>
            </a:r>
            <a:r>
              <a:rPr spc="-5" dirty="0"/>
              <a:t>informed</a:t>
            </a:r>
            <a:r>
              <a:rPr dirty="0"/>
              <a:t> </a:t>
            </a:r>
            <a:r>
              <a:rPr spc="-5" dirty="0"/>
              <a:t>judgments</a:t>
            </a:r>
            <a:r>
              <a:rPr dirty="0"/>
              <a:t> regarding</a:t>
            </a:r>
            <a:r>
              <a:rPr spc="-25" dirty="0"/>
              <a:t> </a:t>
            </a:r>
            <a:r>
              <a:rPr dirty="0"/>
              <a:t>risk</a:t>
            </a:r>
            <a:r>
              <a:rPr spc="-15" dirty="0"/>
              <a:t> </a:t>
            </a:r>
            <a:r>
              <a:rPr spc="-5" dirty="0"/>
              <a:t>for </a:t>
            </a:r>
            <a:r>
              <a:rPr spc="-585" dirty="0"/>
              <a:t> </a:t>
            </a:r>
            <a:r>
              <a:rPr dirty="0"/>
              <a:t>their</a:t>
            </a:r>
            <a:r>
              <a:rPr spc="-25" dirty="0"/>
              <a:t> </a:t>
            </a:r>
            <a:r>
              <a:rPr spc="-5" dirty="0"/>
              <a:t>organizations.</a:t>
            </a:r>
          </a:p>
          <a:p>
            <a:pPr marL="354965" marR="5080" indent="-342900">
              <a:lnSpc>
                <a:spcPct val="93100"/>
              </a:lnSpc>
              <a:spcBef>
                <a:spcPts val="1340"/>
              </a:spcBef>
              <a:buSzPct val="43750"/>
              <a:buFont typeface="Arial MT"/>
              <a:buChar char="•"/>
              <a:tabLst>
                <a:tab pos="415290" algn="l"/>
                <a:tab pos="415925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/>
              <a:t>As</a:t>
            </a:r>
            <a:r>
              <a:rPr dirty="0"/>
              <a:t> with</a:t>
            </a:r>
            <a:r>
              <a:rPr spc="-10" dirty="0"/>
              <a:t> </a:t>
            </a:r>
            <a:r>
              <a:rPr dirty="0"/>
              <a:t>other</a:t>
            </a:r>
            <a:r>
              <a:rPr spc="-10" dirty="0"/>
              <a:t> </a:t>
            </a:r>
            <a:r>
              <a:rPr dirty="0"/>
              <a:t>aspects</a:t>
            </a:r>
            <a:r>
              <a:rPr spc="-20" dirty="0"/>
              <a:t> </a:t>
            </a:r>
            <a:r>
              <a:rPr dirty="0"/>
              <a:t>of cloud</a:t>
            </a:r>
            <a:r>
              <a:rPr spc="-20" dirty="0"/>
              <a:t> </a:t>
            </a:r>
            <a:r>
              <a:rPr spc="-5" dirty="0"/>
              <a:t>computing</a:t>
            </a:r>
            <a:r>
              <a:rPr spc="-15" dirty="0"/>
              <a:t> </a:t>
            </a:r>
            <a:r>
              <a:rPr dirty="0"/>
              <a:t>and </a:t>
            </a:r>
            <a:r>
              <a:rPr spc="-20" dirty="0"/>
              <a:t>security,</a:t>
            </a:r>
            <a:r>
              <a:rPr spc="-45" dirty="0"/>
              <a:t> </a:t>
            </a:r>
            <a:r>
              <a:rPr dirty="0"/>
              <a:t>not</a:t>
            </a:r>
            <a:r>
              <a:rPr spc="-1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these </a:t>
            </a:r>
            <a:r>
              <a:rPr spc="-585" dirty="0"/>
              <a:t> </a:t>
            </a:r>
            <a:r>
              <a:rPr dirty="0"/>
              <a:t>data security facets are of equal </a:t>
            </a:r>
            <a:r>
              <a:rPr spc="-5" dirty="0"/>
              <a:t>importance </a:t>
            </a:r>
            <a:r>
              <a:rPr dirty="0"/>
              <a:t>in all topologies (e.g., the </a:t>
            </a:r>
            <a:r>
              <a:rPr spc="5" dirty="0"/>
              <a:t> </a:t>
            </a:r>
            <a:r>
              <a:rPr dirty="0"/>
              <a:t>use of a public cloud versus a private cloud, or non-sensitive data </a:t>
            </a:r>
            <a:r>
              <a:rPr spc="5" dirty="0"/>
              <a:t> </a:t>
            </a:r>
            <a:r>
              <a:rPr spc="-5" dirty="0"/>
              <a:t>versus</a:t>
            </a:r>
            <a:r>
              <a:rPr spc="-15" dirty="0"/>
              <a:t> </a:t>
            </a:r>
            <a:r>
              <a:rPr dirty="0"/>
              <a:t>sensitive</a:t>
            </a:r>
            <a:r>
              <a:rPr spc="-30" dirty="0"/>
              <a:t> </a:t>
            </a:r>
            <a:r>
              <a:rPr dirty="0"/>
              <a:t>data).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701" y="93675"/>
            <a:ext cx="2790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Literature</a:t>
            </a:r>
            <a:r>
              <a:rPr sz="2800" spc="-55" dirty="0"/>
              <a:t> </a:t>
            </a:r>
            <a:r>
              <a:rPr sz="2800" spc="-5" dirty="0"/>
              <a:t>Review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6608" y="592582"/>
            <a:ext cx="8933815" cy="6878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0185">
              <a:lnSpc>
                <a:spcPct val="100299"/>
              </a:lnSpc>
              <a:spcBef>
                <a:spcPts val="95"/>
              </a:spcBef>
            </a:pPr>
            <a:r>
              <a:rPr sz="2600" b="1" dirty="0">
                <a:latin typeface="Times New Roman"/>
                <a:cs typeface="Times New Roman"/>
              </a:rPr>
              <a:t>Paper </a:t>
            </a:r>
            <a:r>
              <a:rPr sz="2600" b="1" spc="-10" dirty="0">
                <a:latin typeface="Times New Roman"/>
                <a:cs typeface="Times New Roman"/>
              </a:rPr>
              <a:t>Title: </a:t>
            </a:r>
            <a:r>
              <a:rPr sz="2200" dirty="0">
                <a:latin typeface="Times New Roman"/>
                <a:cs typeface="Times New Roman"/>
              </a:rPr>
              <a:t>Hybrid </a:t>
            </a:r>
            <a:r>
              <a:rPr sz="2200" spc="-5" dirty="0">
                <a:latin typeface="Times New Roman"/>
                <a:cs typeface="Times New Roman"/>
              </a:rPr>
              <a:t>homomorphic encryption based on the GM encryption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algorithm which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additively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(single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bit)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homomorphic,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RSA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algorithm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 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multiplicative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homomorphic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Authors</a:t>
            </a:r>
            <a:r>
              <a:rPr sz="2200" b="1" spc="-5" dirty="0">
                <a:latin typeface="Times New Roman"/>
                <a:cs typeface="Times New Roman"/>
              </a:rPr>
              <a:t>: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 MT"/>
                <a:cs typeface="Arial MT"/>
              </a:rPr>
              <a:t>Zainab.H.M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Khinu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S.M.M, Thanda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45" dirty="0">
                <a:latin typeface="Arial MT"/>
                <a:cs typeface="Arial MT"/>
              </a:rPr>
              <a:t>.W,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Mostapha.D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Publication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details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Published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16th</a:t>
            </a:r>
            <a:r>
              <a:rPr sz="2400" spc="-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Annual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Conference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Privacy,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sz="24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4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Trust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(PST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)</a:t>
            </a:r>
            <a:r>
              <a:rPr sz="2400" spc="-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2018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Finding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http://www.ijecs.in/index.php/ijecs/article/view/3999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Advantages</a:t>
            </a:r>
            <a:r>
              <a:rPr sz="2400" b="1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Cloud </a:t>
            </a:r>
            <a:r>
              <a:rPr sz="2400" spc="-5" dirty="0">
                <a:latin typeface="Times New Roman"/>
                <a:cs typeface="Times New Roman"/>
              </a:rPr>
              <a:t>storage </a:t>
            </a:r>
            <a:r>
              <a:rPr sz="2400" dirty="0">
                <a:latin typeface="Times New Roman"/>
                <a:cs typeface="Times New Roman"/>
              </a:rPr>
              <a:t>providers add additional layers of security to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dirty="0">
                <a:latin typeface="Times New Roman"/>
                <a:cs typeface="Times New Roman"/>
              </a:rPr>
              <a:t> people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 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5" dirty="0">
                <a:latin typeface="Times New Roman"/>
                <a:cs typeface="Times New Roman"/>
              </a:rPr>
              <a:t> files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don't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shouldn’t</a:t>
            </a:r>
            <a:endParaRPr sz="2400">
              <a:latin typeface="Times New Roman"/>
              <a:cs typeface="Times New Roman"/>
            </a:endParaRPr>
          </a:p>
          <a:p>
            <a:pPr marL="12700" marR="71755">
              <a:lnSpc>
                <a:spcPts val="2870"/>
              </a:lnSpc>
              <a:spcBef>
                <a:spcPts val="75"/>
              </a:spcBef>
            </a:pPr>
            <a:r>
              <a:rPr sz="2200" b="1" spc="-5" dirty="0">
                <a:latin typeface="Times New Roman"/>
                <a:cs typeface="Times New Roman"/>
              </a:rPr>
              <a:t>Disdvantages</a:t>
            </a:r>
            <a:r>
              <a:rPr sz="2400" b="1" spc="-5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Calibri"/>
                <a:cs typeface="Calibri"/>
              </a:rPr>
              <a:t>Cloud based </a:t>
            </a:r>
            <a:r>
              <a:rPr sz="2400" spc="-20" dirty="0">
                <a:latin typeface="Calibri"/>
                <a:cs typeface="Calibri"/>
              </a:rPr>
              <a:t>storage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dependent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internet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issues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85"/>
              </a:lnSpc>
            </a:pP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storage.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event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yourself</a:t>
            </a:r>
            <a:r>
              <a:rPr sz="2400" spc="-10" dirty="0">
                <a:latin typeface="Calibri"/>
                <a:cs typeface="Calibri"/>
              </a:rPr>
              <a:t> somewhere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10" dirty="0">
                <a:latin typeface="Calibri"/>
                <a:cs typeface="Calibri"/>
              </a:rPr>
              <a:t>internet,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 won't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able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476" y="416433"/>
            <a:ext cx="2953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Problem</a:t>
            </a:r>
            <a:r>
              <a:rPr sz="2800" spc="-80" dirty="0"/>
              <a:t> </a:t>
            </a:r>
            <a:r>
              <a:rPr sz="2800" dirty="0"/>
              <a:t>defination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471" y="1210132"/>
            <a:ext cx="937323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9890" indent="-3435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the rapid </a:t>
            </a:r>
            <a:r>
              <a:rPr sz="2400" spc="-5" dirty="0">
                <a:latin typeface="Times New Roman"/>
                <a:cs typeface="Times New Roman"/>
              </a:rPr>
              <a:t>development </a:t>
            </a:r>
            <a:r>
              <a:rPr sz="2400" dirty="0">
                <a:latin typeface="Times New Roman"/>
                <a:cs typeface="Times New Roman"/>
              </a:rPr>
              <a:t>of Cloud </a:t>
            </a:r>
            <a:r>
              <a:rPr sz="2400" spc="-5" dirty="0">
                <a:latin typeface="Times New Roman"/>
                <a:cs typeface="Times New Roman"/>
              </a:rPr>
              <a:t>computing, more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users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deposit their </a:t>
            </a:r>
            <a:r>
              <a:rPr sz="2400" spc="-5" dirty="0">
                <a:latin typeface="Times New Roman"/>
                <a:cs typeface="Times New Roman"/>
              </a:rPr>
              <a:t>data and application on the cloud.But the development 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Cloud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hindered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marL="355600" marR="7366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characteristics,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e.g.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multi-user, </a:t>
            </a:r>
            <a:r>
              <a:rPr sz="2400" spc="-5" dirty="0">
                <a:latin typeface="Times New Roman"/>
                <a:cs typeface="Times New Roman"/>
              </a:rPr>
              <a:t>virtualization,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scalability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 on.</a:t>
            </a:r>
            <a:endParaRPr sz="2400">
              <a:latin typeface="Times New Roman"/>
              <a:cs typeface="Times New Roman"/>
            </a:endParaRPr>
          </a:p>
          <a:p>
            <a:pPr marL="355600" marR="429895" indent="-343535">
              <a:lnSpc>
                <a:spcPct val="100000"/>
              </a:lnSpc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dirty="0"/>
              <a:t>	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5" dirty="0">
                <a:latin typeface="Times New Roman"/>
                <a:cs typeface="Times New Roman"/>
              </a:rPr>
              <a:t> new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characteristics,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traditional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technologies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can't make</a:t>
            </a:r>
            <a:r>
              <a:rPr sz="2400" dirty="0">
                <a:latin typeface="Times New Roman"/>
                <a:cs typeface="Times New Roman"/>
              </a:rPr>
              <a:t> Cloud </a:t>
            </a:r>
            <a:r>
              <a:rPr sz="2400" spc="-5" dirty="0">
                <a:latin typeface="Times New Roman"/>
                <a:cs typeface="Times New Roman"/>
              </a:rPr>
              <a:t>computing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safe.</a:t>
            </a:r>
            <a:endParaRPr sz="2400">
              <a:latin typeface="Times New Roman"/>
              <a:cs typeface="Times New Roman"/>
            </a:endParaRPr>
          </a:p>
          <a:p>
            <a:pPr marL="355600" marR="76200" indent="-343535">
              <a:lnSpc>
                <a:spcPct val="100000"/>
              </a:lnSpc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Performing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-5" dirty="0">
                <a:latin typeface="Times New Roman"/>
                <a:cs typeface="Times New Roman"/>
              </a:rPr>
              <a:t>mathematical </a:t>
            </a:r>
            <a:r>
              <a:rPr sz="2400" dirty="0">
                <a:latin typeface="Times New Roman"/>
                <a:cs typeface="Times New Roman"/>
              </a:rPr>
              <a:t>operations on these data needs to be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 decrypted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spc="-5" dirty="0">
                <a:latin typeface="Times New Roman"/>
                <a:cs typeface="Times New Roman"/>
              </a:rPr>
              <a:t>sometimes </a:t>
            </a:r>
            <a:r>
              <a:rPr sz="2400" dirty="0">
                <a:latin typeface="Times New Roman"/>
                <a:cs typeface="Times New Roman"/>
              </a:rPr>
              <a:t>lead to elevation of privilege as an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unauthorized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-10" dirty="0">
                <a:latin typeface="Times New Roman"/>
                <a:cs typeface="Times New Roman"/>
              </a:rPr>
              <a:t> may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crucial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meant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that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32434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However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attacker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encrypted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</a:t>
            </a:r>
            <a:r>
              <a:rPr sz="2400" dirty="0">
                <a:latin typeface="Times New Roman"/>
                <a:cs typeface="Times New Roman"/>
              </a:rPr>
              <a:t> 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brute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attack.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Thus,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confidentiality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lost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major </a:t>
            </a:r>
            <a:r>
              <a:rPr sz="2400" dirty="0">
                <a:latin typeface="Times New Roman"/>
                <a:cs typeface="Times New Roman"/>
              </a:rPr>
              <a:t>concern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339596"/>
            <a:ext cx="7848600" cy="38892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948" y="448196"/>
            <a:ext cx="5039995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755" marR="5080" indent="-313690">
              <a:lnSpc>
                <a:spcPct val="124600"/>
              </a:lnSpc>
              <a:spcBef>
                <a:spcPts val="95"/>
              </a:spcBef>
            </a:pPr>
            <a:r>
              <a:rPr sz="2400" spc="-5" dirty="0"/>
              <a:t>Exist</a:t>
            </a:r>
            <a:r>
              <a:rPr sz="2400" spc="5" dirty="0"/>
              <a:t>i</a:t>
            </a:r>
            <a:r>
              <a:rPr sz="2400" spc="-5" dirty="0"/>
              <a:t>ng</a:t>
            </a:r>
            <a:r>
              <a:rPr sz="2400" spc="-30" dirty="0"/>
              <a:t> </a:t>
            </a:r>
            <a:r>
              <a:rPr sz="2400" spc="-5" dirty="0"/>
              <a:t>System</a:t>
            </a:r>
            <a:r>
              <a:rPr sz="2400" spc="-140" dirty="0"/>
              <a:t> </a:t>
            </a:r>
            <a:r>
              <a:rPr sz="2400" spc="-5" dirty="0"/>
              <a:t>A</a:t>
            </a:r>
            <a:r>
              <a:rPr sz="2400" spc="-60" dirty="0"/>
              <a:t>r</a:t>
            </a:r>
            <a:r>
              <a:rPr sz="2400" spc="-5" dirty="0"/>
              <a:t>chi</a:t>
            </a:r>
            <a:r>
              <a:rPr sz="2400" dirty="0"/>
              <a:t>t</a:t>
            </a:r>
            <a:r>
              <a:rPr sz="2400" spc="-5" dirty="0"/>
              <a:t>ec</a:t>
            </a:r>
            <a:r>
              <a:rPr sz="2400" dirty="0"/>
              <a:t>t</a:t>
            </a:r>
            <a:r>
              <a:rPr sz="2400" spc="-5" dirty="0"/>
              <a:t>u</a:t>
            </a:r>
            <a:r>
              <a:rPr sz="2400" spc="-55" dirty="0"/>
              <a:t>r</a:t>
            </a:r>
            <a:r>
              <a:rPr sz="2400" spc="-5" dirty="0"/>
              <a:t>e/</a:t>
            </a:r>
            <a:r>
              <a:rPr sz="2400" spc="-145" dirty="0"/>
              <a:t>W</a:t>
            </a:r>
            <a:r>
              <a:rPr sz="2400" spc="-5" dirty="0"/>
              <a:t>ork</a:t>
            </a:r>
            <a:r>
              <a:rPr sz="2400" spc="-10" dirty="0"/>
              <a:t>i</a:t>
            </a:r>
            <a:r>
              <a:rPr sz="2400" spc="-5" dirty="0"/>
              <a:t>ng  </a:t>
            </a:r>
            <a:r>
              <a:rPr sz="2400" u="heavy" dirty="0">
                <a:uFill>
                  <a:solidFill>
                    <a:srgbClr val="000000"/>
                  </a:solidFill>
                </a:uFill>
              </a:rPr>
              <a:t>Encryption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660" y="5788152"/>
            <a:ext cx="7415783" cy="1583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9314" y="5459730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Decrypt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550267"/>
            <a:ext cx="7988390" cy="5326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0570" y="751154"/>
            <a:ext cx="5191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Proposed</a:t>
            </a:r>
            <a:r>
              <a:rPr sz="2400" spc="-5" dirty="0"/>
              <a:t> </a:t>
            </a:r>
            <a:r>
              <a:rPr sz="2400" dirty="0"/>
              <a:t>System</a:t>
            </a:r>
            <a:r>
              <a:rPr sz="2400" spc="-125" dirty="0"/>
              <a:t> </a:t>
            </a:r>
            <a:r>
              <a:rPr sz="2400" spc="-15" dirty="0"/>
              <a:t>Architecture/Working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835</Words>
  <Application>Microsoft Office PowerPoint</Application>
  <PresentationFormat>Custom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Times New Roman</vt:lpstr>
      <vt:lpstr>Wingdings</vt:lpstr>
      <vt:lpstr>Office Theme</vt:lpstr>
      <vt:lpstr>Security on Public Cloud For file Storing Group No. 03</vt:lpstr>
      <vt:lpstr>Contents</vt:lpstr>
      <vt:lpstr>ABSTRACT</vt:lpstr>
      <vt:lpstr>INTRODUCTION</vt:lpstr>
      <vt:lpstr>Objectives</vt:lpstr>
      <vt:lpstr>Literature Review</vt:lpstr>
      <vt:lpstr>Problem defination</vt:lpstr>
      <vt:lpstr>Existing System Architecture/Working  Encryption</vt:lpstr>
      <vt:lpstr>Proposed System Architecture/Working</vt:lpstr>
      <vt:lpstr>Honey encryption algorithm</vt:lpstr>
      <vt:lpstr>SCOPE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Prabhanjan</cp:lastModifiedBy>
  <cp:revision>1</cp:revision>
  <dcterms:created xsi:type="dcterms:W3CDTF">2021-05-26T18:16:36Z</dcterms:created>
  <dcterms:modified xsi:type="dcterms:W3CDTF">2021-05-27T04:14:41Z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2021-05-26T00:00:00Z</vt:filetime>
  </property>
</Properties>
</file>