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3315" y="1873123"/>
            <a:ext cx="8037169" cy="1029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557" y="1188466"/>
            <a:ext cx="8990685" cy="4328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jecs.in/index.php/ijecs/article/view/3999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190"/>
              </a:lnSpc>
              <a:spcBef>
                <a:spcPts val="100"/>
              </a:spcBef>
            </a:pPr>
            <a:r>
              <a:rPr dirty="0" spc="-5"/>
              <a:t>Security on Public </a:t>
            </a:r>
            <a:r>
              <a:rPr dirty="0"/>
              <a:t>Cloud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65"/>
              <a:t> </a:t>
            </a:r>
            <a:r>
              <a:rPr dirty="0"/>
              <a:t>file</a:t>
            </a:r>
            <a:r>
              <a:rPr dirty="0" spc="-10"/>
              <a:t> </a:t>
            </a:r>
            <a:r>
              <a:rPr dirty="0"/>
              <a:t>Storing</a:t>
            </a:r>
          </a:p>
          <a:p>
            <a:pPr algn="ctr">
              <a:lnSpc>
                <a:spcPts val="3710"/>
              </a:lnSpc>
            </a:pPr>
            <a:r>
              <a:rPr dirty="0" sz="3200" spc="-10"/>
              <a:t>Group</a:t>
            </a:r>
            <a:r>
              <a:rPr dirty="0" sz="3200" spc="-55"/>
              <a:t> </a:t>
            </a:r>
            <a:r>
              <a:rPr dirty="0" sz="3200"/>
              <a:t>No.</a:t>
            </a:r>
            <a:r>
              <a:rPr dirty="0" sz="3200" spc="-40"/>
              <a:t> </a:t>
            </a:r>
            <a:r>
              <a:rPr dirty="0" sz="3200"/>
              <a:t>03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744216" y="3717417"/>
            <a:ext cx="5239385" cy="3432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Times New Roman"/>
                <a:cs typeface="Times New Roman"/>
              </a:rPr>
              <a:t>Prabhanjan</a:t>
            </a:r>
            <a:r>
              <a:rPr dirty="0" sz="2200" spc="-114" b="1">
                <a:latin typeface="Times New Roman"/>
                <a:cs typeface="Times New Roman"/>
              </a:rPr>
              <a:t> </a:t>
            </a:r>
            <a:r>
              <a:rPr dirty="0" sz="2200" spc="-15" b="1">
                <a:latin typeface="Times New Roman"/>
                <a:cs typeface="Times New Roman"/>
              </a:rPr>
              <a:t>Amare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–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15204039</a:t>
            </a:r>
            <a:endParaRPr sz="2200">
              <a:latin typeface="Times New Roman"/>
              <a:cs typeface="Times New Roman"/>
            </a:endParaRPr>
          </a:p>
          <a:p>
            <a:pPr algn="ctr" marL="708660" marR="701040" indent="1270">
              <a:lnSpc>
                <a:spcPts val="5380"/>
              </a:lnSpc>
              <a:spcBef>
                <a:spcPts val="630"/>
              </a:spcBef>
            </a:pPr>
            <a:r>
              <a:rPr dirty="0" sz="2200" spc="-25" b="1">
                <a:latin typeface="Times New Roman"/>
                <a:cs typeface="Times New Roman"/>
              </a:rPr>
              <a:t>Vaishnavi</a:t>
            </a:r>
            <a:r>
              <a:rPr dirty="0" sz="2200" spc="-2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Rathod</a:t>
            </a:r>
            <a:r>
              <a:rPr dirty="0" sz="2200" spc="1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– </a:t>
            </a:r>
            <a:r>
              <a:rPr dirty="0" sz="2200" b="1">
                <a:latin typeface="Times New Roman"/>
                <a:cs typeface="Times New Roman"/>
              </a:rPr>
              <a:t>15104051 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Kuvar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Pratap Singh</a:t>
            </a:r>
            <a:r>
              <a:rPr dirty="0" sz="2200" spc="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–</a:t>
            </a:r>
            <a:r>
              <a:rPr dirty="0" sz="2200" spc="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15204052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3200" spc="-10" b="1">
                <a:latin typeface="Times New Roman"/>
                <a:cs typeface="Times New Roman"/>
              </a:rPr>
              <a:t>Project</a:t>
            </a:r>
            <a:r>
              <a:rPr dirty="0" sz="3200" spc="-50" b="1">
                <a:latin typeface="Times New Roman"/>
                <a:cs typeface="Times New Roman"/>
              </a:rPr>
              <a:t> </a:t>
            </a:r>
            <a:r>
              <a:rPr dirty="0" sz="3200" spc="-5" b="1">
                <a:latin typeface="Times New Roman"/>
                <a:cs typeface="Times New Roman"/>
              </a:rPr>
              <a:t>Guide</a:t>
            </a:r>
            <a:r>
              <a:rPr dirty="0" sz="3200" spc="-2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and</a:t>
            </a:r>
            <a:r>
              <a:rPr dirty="0" sz="3200" spc="-1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Coguide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3100705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Prof: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Apeksha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Mohite	</a:t>
            </a:r>
            <a:r>
              <a:rPr dirty="0" sz="2400" spc="-10" b="1">
                <a:latin typeface="Times New Roman"/>
                <a:cs typeface="Times New Roman"/>
              </a:rPr>
              <a:t>Prof: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Sonal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Jain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52" y="126492"/>
            <a:ext cx="8366901" cy="1493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9844" y="1331976"/>
            <a:ext cx="5042915" cy="48966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0610" y="489661"/>
            <a:ext cx="4027804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5"/>
              <a:t>Honey</a:t>
            </a:r>
            <a:r>
              <a:rPr dirty="0" sz="2600" spc="-65"/>
              <a:t> </a:t>
            </a:r>
            <a:r>
              <a:rPr dirty="0" sz="2600"/>
              <a:t>encryption</a:t>
            </a:r>
            <a:r>
              <a:rPr dirty="0" sz="2600" spc="-55"/>
              <a:t> </a:t>
            </a:r>
            <a:r>
              <a:rPr dirty="0" sz="2600"/>
              <a:t>algorithm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641" y="901700"/>
            <a:ext cx="1129030" cy="4222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/>
              <a:t>S</a:t>
            </a:r>
            <a:r>
              <a:rPr dirty="0" sz="2600" spc="5"/>
              <a:t>C</a:t>
            </a:r>
            <a:r>
              <a:rPr dirty="0" sz="2600"/>
              <a:t>OPE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10641" y="1739645"/>
            <a:ext cx="8691245" cy="4955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9085" marR="5080" indent="-287020">
              <a:lnSpc>
                <a:spcPct val="148900"/>
              </a:lnSpc>
              <a:spcBef>
                <a:spcPts val="95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proposed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will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provide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security</a:t>
            </a:r>
            <a:r>
              <a:rPr dirty="0" sz="2400">
                <a:latin typeface="Times New Roman"/>
                <a:cs typeface="Times New Roman"/>
              </a:rPr>
              <a:t> beyond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conventional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brute-force </a:t>
            </a:r>
            <a:r>
              <a:rPr dirty="0" sz="2400">
                <a:latin typeface="Times New Roman"/>
                <a:cs typeface="Times New Roman"/>
              </a:rPr>
              <a:t>bounds which </a:t>
            </a:r>
            <a:r>
              <a:rPr dirty="0" sz="2400" spc="-5">
                <a:latin typeface="Times New Roman"/>
                <a:cs typeface="Times New Roman"/>
              </a:rPr>
              <a:t>will </a:t>
            </a:r>
            <a:r>
              <a:rPr dirty="0" sz="2400">
                <a:latin typeface="Times New Roman"/>
                <a:cs typeface="Times New Roman"/>
              </a:rPr>
              <a:t>provide </a:t>
            </a:r>
            <a:r>
              <a:rPr dirty="0" sz="2400" spc="-5">
                <a:latin typeface="Times New Roman"/>
                <a:cs typeface="Times New Roman"/>
              </a:rPr>
              <a:t>better confidentiality </a:t>
            </a:r>
            <a:r>
              <a:rPr dirty="0" sz="2400">
                <a:latin typeface="Times New Roman"/>
                <a:cs typeface="Times New Roman"/>
              </a:rPr>
              <a:t>of data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 these will make unauthorized accessing </a:t>
            </a:r>
            <a:r>
              <a:rPr dirty="0" sz="2400">
                <a:latin typeface="Times New Roman"/>
                <a:cs typeface="Times New Roman"/>
              </a:rPr>
              <a:t>of data </a:t>
            </a:r>
            <a:r>
              <a:rPr dirty="0" sz="2400" spc="-10">
                <a:latin typeface="Times New Roman"/>
                <a:cs typeface="Times New Roman"/>
              </a:rPr>
              <a:t>difficult for </a:t>
            </a:r>
            <a:r>
              <a:rPr dirty="0" sz="2400">
                <a:latin typeface="Times New Roman"/>
                <a:cs typeface="Times New Roman"/>
              </a:rPr>
              <a:t>non-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legitimate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users.</a:t>
            </a:r>
            <a:endParaRPr sz="2400">
              <a:latin typeface="Times New Roman"/>
              <a:cs typeface="Times New Roman"/>
            </a:endParaRPr>
          </a:p>
          <a:p>
            <a:pPr algn="just" marL="299085" marR="5715" indent="-287020">
              <a:lnSpc>
                <a:spcPct val="149000"/>
              </a:lnSpc>
              <a:spcBef>
                <a:spcPts val="105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The proposed system can be </a:t>
            </a:r>
            <a:r>
              <a:rPr dirty="0" sz="2400" spc="-5">
                <a:latin typeface="Times New Roman"/>
                <a:cs typeface="Times New Roman"/>
              </a:rPr>
              <a:t>used</a:t>
            </a:r>
            <a:r>
              <a:rPr dirty="0" sz="2400">
                <a:latin typeface="Times New Roman"/>
                <a:cs typeface="Times New Roman"/>
              </a:rPr>
              <a:t> in </a:t>
            </a:r>
            <a:r>
              <a:rPr dirty="0" sz="2400" spc="-5">
                <a:latin typeface="Times New Roman"/>
                <a:cs typeface="Times New Roman"/>
              </a:rPr>
              <a:t>various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applications</a:t>
            </a:r>
            <a:r>
              <a:rPr dirty="0" sz="2400">
                <a:latin typeface="Times New Roman"/>
                <a:cs typeface="Times New Roman"/>
              </a:rPr>
              <a:t> where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protecting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private</a:t>
            </a:r>
            <a:r>
              <a:rPr dirty="0" sz="2400">
                <a:latin typeface="Times New Roman"/>
                <a:cs typeface="Times New Roman"/>
              </a:rPr>
              <a:t> data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important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such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mobile</a:t>
            </a:r>
            <a:r>
              <a:rPr dirty="0" sz="2400">
                <a:latin typeface="Times New Roman"/>
                <a:cs typeface="Times New Roman"/>
              </a:rPr>
              <a:t> phone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numbers,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online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payment </a:t>
            </a:r>
            <a:r>
              <a:rPr dirty="0" sz="2400">
                <a:latin typeface="Times New Roman"/>
                <a:cs typeface="Times New Roman"/>
              </a:rPr>
              <a:t>transactions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debit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details.</a:t>
            </a:r>
            <a:endParaRPr sz="2400">
              <a:latin typeface="Times New Roman"/>
              <a:cs typeface="Times New Roman"/>
            </a:endParaRPr>
          </a:p>
          <a:p>
            <a:pPr algn="just" marL="299085" marR="5080" indent="-287020">
              <a:lnSpc>
                <a:spcPct val="149200"/>
              </a:lnSpc>
              <a:spcBef>
                <a:spcPts val="95"/>
              </a:spcBef>
              <a:buFont typeface="Arial MT"/>
              <a:buChar char="•"/>
              <a:tabLst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It </a:t>
            </a:r>
            <a:r>
              <a:rPr dirty="0" sz="2400" spc="-5">
                <a:latin typeface="Times New Roman"/>
                <a:cs typeface="Times New Roman"/>
              </a:rPr>
              <a:t>will </a:t>
            </a:r>
            <a:r>
              <a:rPr dirty="0" sz="2400">
                <a:latin typeface="Times New Roman"/>
                <a:cs typeface="Times New Roman"/>
              </a:rPr>
              <a:t>provide an </a:t>
            </a:r>
            <a:r>
              <a:rPr dirty="0" sz="2400" spc="-5">
                <a:latin typeface="Times New Roman"/>
                <a:cs typeface="Times New Roman"/>
              </a:rPr>
              <a:t>additional data protection </a:t>
            </a:r>
            <a:r>
              <a:rPr dirty="0" sz="2400">
                <a:latin typeface="Times New Roman"/>
                <a:cs typeface="Times New Roman"/>
              </a:rPr>
              <a:t>on the </a:t>
            </a:r>
            <a:r>
              <a:rPr dirty="0" sz="2400" spc="-5">
                <a:latin typeface="Times New Roman"/>
                <a:cs typeface="Times New Roman"/>
              </a:rPr>
              <a:t>public </a:t>
            </a:r>
            <a:r>
              <a:rPr dirty="0" sz="2400">
                <a:latin typeface="Times New Roman"/>
                <a:cs typeface="Times New Roman"/>
              </a:rPr>
              <a:t>cloud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large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amount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crucial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stored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2384" y="3384042"/>
            <a:ext cx="26803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0">
                <a:latin typeface="Times New Roman"/>
                <a:cs typeface="Times New Roman"/>
              </a:rPr>
              <a:t>Thank</a:t>
            </a:r>
            <a:r>
              <a:rPr dirty="0" spc="-195" b="0">
                <a:latin typeface="Times New Roman"/>
                <a:cs typeface="Times New Roman"/>
              </a:rPr>
              <a:t> </a:t>
            </a:r>
            <a:r>
              <a:rPr dirty="0" spc="-50" b="0">
                <a:latin typeface="Times New Roman"/>
                <a:cs typeface="Times New Roman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0867" y="367106"/>
            <a:ext cx="17792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423" y="1024128"/>
            <a:ext cx="8888730" cy="562483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1000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dirty="0" sz="2400">
                <a:latin typeface="Times New Roman"/>
                <a:cs typeface="Times New Roman"/>
              </a:rPr>
              <a:t>Abstract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05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dirty="0" sz="240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10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dirty="0" sz="2400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15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dirty="0" sz="2400" spc="-5">
                <a:latin typeface="Times New Roman"/>
                <a:cs typeface="Times New Roman"/>
              </a:rPr>
              <a:t>Literature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Review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10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dirty="0" sz="2400">
                <a:latin typeface="Times New Roman"/>
                <a:cs typeface="Times New Roman"/>
              </a:rPr>
              <a:t>Problem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Definition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15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dirty="0" sz="2400">
                <a:latin typeface="Times New Roman"/>
                <a:cs typeface="Times New Roman"/>
              </a:rPr>
              <a:t>Existing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System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Architecture/Working</a:t>
            </a:r>
            <a:endParaRPr sz="2400">
              <a:latin typeface="Times New Roman"/>
              <a:cs typeface="Times New Roman"/>
            </a:endParaRPr>
          </a:p>
          <a:p>
            <a:pPr marL="335915" marR="5080" indent="-323850">
              <a:lnSpc>
                <a:spcPts val="2390"/>
              </a:lnSpc>
              <a:spcBef>
                <a:spcPts val="1400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dirty="0" sz="2400">
                <a:latin typeface="Times New Roman"/>
                <a:cs typeface="Times New Roman"/>
              </a:rPr>
              <a:t>Proposed </a:t>
            </a:r>
            <a:r>
              <a:rPr dirty="0" sz="2400" spc="-15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yst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-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Archite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u</a:t>
            </a:r>
            <a:r>
              <a:rPr dirty="0" sz="2400">
                <a:latin typeface="Times New Roman"/>
                <a:cs typeface="Times New Roman"/>
              </a:rPr>
              <a:t>re</a:t>
            </a:r>
            <a:r>
              <a:rPr dirty="0" sz="2400" spc="-15">
                <a:latin typeface="Times New Roman"/>
                <a:cs typeface="Times New Roman"/>
              </a:rPr>
              <a:t>/</a:t>
            </a:r>
            <a:r>
              <a:rPr dirty="0" sz="2400" spc="-215">
                <a:latin typeface="Times New Roman"/>
                <a:cs typeface="Times New Roman"/>
              </a:rPr>
              <a:t>W</a:t>
            </a:r>
            <a:r>
              <a:rPr dirty="0" sz="2400">
                <a:latin typeface="Times New Roman"/>
                <a:cs typeface="Times New Roman"/>
              </a:rPr>
              <a:t>ork</a:t>
            </a:r>
            <a:r>
              <a:rPr dirty="0" sz="2400" spc="5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ng(</a:t>
            </a:r>
            <a:r>
              <a:rPr dirty="0" sz="2400" spc="-10">
                <a:latin typeface="Times New Roman"/>
                <a:cs typeface="Times New Roman"/>
              </a:rPr>
              <a:t>F</a:t>
            </a:r>
            <a:r>
              <a:rPr dirty="0" sz="2400" spc="-5">
                <a:latin typeface="Times New Roman"/>
                <a:cs typeface="Times New Roman"/>
              </a:rPr>
              <a:t>low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diag</a:t>
            </a:r>
            <a:r>
              <a:rPr dirty="0" sz="2400" spc="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am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depi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 spc="-5">
                <a:latin typeface="Times New Roman"/>
                <a:cs typeface="Times New Roman"/>
              </a:rPr>
              <a:t>ts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 </a:t>
            </a:r>
            <a:r>
              <a:rPr dirty="0" sz="2400">
                <a:latin typeface="Times New Roman"/>
                <a:cs typeface="Times New Roman"/>
              </a:rPr>
              <a:t>start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modelling)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15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dirty="0" sz="2400" spc="-15">
                <a:latin typeface="Times New Roman"/>
                <a:cs typeface="Times New Roman"/>
              </a:rPr>
              <a:t>Technological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Stack(if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any)(May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revised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Sem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VII)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10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dirty="0" sz="2400">
                <a:latin typeface="Times New Roman"/>
                <a:cs typeface="Times New Roman"/>
              </a:rPr>
              <a:t>Scope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your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project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10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Limitations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(if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identified)</a:t>
            </a:r>
            <a:endParaRPr sz="2400">
              <a:latin typeface="Times New Roman"/>
              <a:cs typeface="Times New Roman"/>
            </a:endParaRPr>
          </a:p>
          <a:p>
            <a:pPr marL="335915" indent="-323850">
              <a:lnSpc>
                <a:spcPct val="100000"/>
              </a:lnSpc>
              <a:spcBef>
                <a:spcPts val="915"/>
              </a:spcBef>
              <a:buSzPct val="43750"/>
              <a:buFont typeface="Wingdings"/>
              <a:buChar char=""/>
              <a:tabLst>
                <a:tab pos="335915" algn="l"/>
                <a:tab pos="336550" algn="l"/>
              </a:tabLst>
            </a:pPr>
            <a:r>
              <a:rPr dirty="0" sz="2400" spc="-5">
                <a:latin typeface="Times New Roman"/>
                <a:cs typeface="Times New Roman"/>
              </a:rPr>
              <a:t>References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137" y="416433"/>
            <a:ext cx="19577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ABST</a:t>
            </a:r>
            <a:r>
              <a:rPr dirty="0" sz="2800" spc="-20"/>
              <a:t>R</a:t>
            </a:r>
            <a:r>
              <a:rPr dirty="0" sz="2800" spc="-5"/>
              <a:t>ACT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0641" y="1210132"/>
            <a:ext cx="9043670" cy="6245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10">
                <a:latin typeface="Times New Roman"/>
                <a:cs typeface="Times New Roman"/>
              </a:rPr>
              <a:t>We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working</a:t>
            </a:r>
            <a:r>
              <a:rPr dirty="0" sz="2400">
                <a:latin typeface="Times New Roman"/>
                <a:cs typeface="Times New Roman"/>
              </a:rPr>
              <a:t> with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honey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homomorphic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encryption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algorithm.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5600" marR="16319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Times New Roman"/>
                <a:cs typeface="Times New Roman"/>
              </a:rPr>
              <a:t>When </a:t>
            </a:r>
            <a:r>
              <a:rPr dirty="0" sz="2400" spc="-5">
                <a:latin typeface="Times New Roman"/>
                <a:cs typeface="Times New Roman"/>
              </a:rPr>
              <a:t>user </a:t>
            </a:r>
            <a:r>
              <a:rPr dirty="0" sz="2400">
                <a:latin typeface="Times New Roman"/>
                <a:cs typeface="Times New Roman"/>
              </a:rPr>
              <a:t>saving file on cloud it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not secured, on </a:t>
            </a:r>
            <a:r>
              <a:rPr dirty="0" sz="2400" spc="-5">
                <a:latin typeface="Times New Roman"/>
                <a:cs typeface="Times New Roman"/>
              </a:rPr>
              <a:t>some applications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 </a:t>
            </a:r>
            <a:r>
              <a:rPr dirty="0" sz="2400" spc="-5">
                <a:latin typeface="Times New Roman"/>
                <a:cs typeface="Times New Roman"/>
              </a:rPr>
              <a:t>admin </a:t>
            </a:r>
            <a:r>
              <a:rPr dirty="0" sz="2400">
                <a:latin typeface="Times New Roman"/>
                <a:cs typeface="Times New Roman"/>
              </a:rPr>
              <a:t>can view </a:t>
            </a:r>
            <a:r>
              <a:rPr dirty="0" sz="2400" spc="-5">
                <a:latin typeface="Times New Roman"/>
                <a:cs typeface="Times New Roman"/>
              </a:rPr>
              <a:t>files, </a:t>
            </a:r>
            <a:r>
              <a:rPr dirty="0" sz="2400">
                <a:latin typeface="Times New Roman"/>
                <a:cs typeface="Times New Roman"/>
              </a:rPr>
              <a:t>but our apporach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to encrypt file on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server with key it </a:t>
            </a:r>
            <a:r>
              <a:rPr dirty="0" sz="2400" spc="-5">
                <a:latin typeface="Times New Roman"/>
                <a:cs typeface="Times New Roman"/>
              </a:rPr>
              <a:t>means </a:t>
            </a:r>
            <a:r>
              <a:rPr dirty="0" sz="2400">
                <a:latin typeface="Times New Roman"/>
                <a:cs typeface="Times New Roman"/>
              </a:rPr>
              <a:t>whenever user will upload </a:t>
            </a:r>
            <a:r>
              <a:rPr dirty="0" sz="2400" spc="-5">
                <a:latin typeface="Times New Roman"/>
                <a:cs typeface="Times New Roman"/>
              </a:rPr>
              <a:t>file </a:t>
            </a:r>
            <a:r>
              <a:rPr dirty="0" sz="2400">
                <a:latin typeface="Times New Roman"/>
                <a:cs typeface="Times New Roman"/>
              </a:rPr>
              <a:t>on server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he/she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pass one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key.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marR="18669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unique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 </a:t>
            </a:r>
            <a:r>
              <a:rPr dirty="0" sz="2400" spc="-5">
                <a:latin typeface="Times New Roman"/>
                <a:cs typeface="Times New Roman"/>
              </a:rPr>
              <a:t>same, </a:t>
            </a:r>
            <a:r>
              <a:rPr dirty="0" sz="2400">
                <a:latin typeface="Times New Roman"/>
                <a:cs typeface="Times New Roman"/>
              </a:rPr>
              <a:t>after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successfully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uploaded file on server one </a:t>
            </a:r>
            <a:r>
              <a:rPr dirty="0" sz="2400" spc="-5">
                <a:latin typeface="Times New Roman"/>
                <a:cs typeface="Times New Roman"/>
              </a:rPr>
              <a:t>email </a:t>
            </a:r>
            <a:r>
              <a:rPr dirty="0" sz="2400">
                <a:latin typeface="Times New Roman"/>
                <a:cs typeface="Times New Roman"/>
              </a:rPr>
              <a:t>will shoot to user with file and its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key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5">
                <a:latin typeface="Times New Roman"/>
                <a:cs typeface="Times New Roman"/>
              </a:rPr>
              <a:t>future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ref 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will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ency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stored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 </a:t>
            </a:r>
            <a:r>
              <a:rPr dirty="0" sz="2400" spc="-20">
                <a:latin typeface="Times New Roman"/>
                <a:cs typeface="Times New Roman"/>
              </a:rPr>
              <a:t>server.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want 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retrived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file again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simply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he/she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need to </a:t>
            </a:r>
            <a:r>
              <a:rPr dirty="0" sz="2400" spc="-5">
                <a:latin typeface="Times New Roman"/>
                <a:cs typeface="Times New Roman"/>
              </a:rPr>
              <a:t>submit </a:t>
            </a:r>
            <a:r>
              <a:rPr dirty="0" sz="2400">
                <a:latin typeface="Times New Roman"/>
                <a:cs typeface="Times New Roman"/>
              </a:rPr>
              <a:t> key before downloadng if key </a:t>
            </a:r>
            <a:r>
              <a:rPr dirty="0" sz="2400" spc="-5">
                <a:latin typeface="Times New Roman"/>
                <a:cs typeface="Times New Roman"/>
              </a:rPr>
              <a:t>matches </a:t>
            </a:r>
            <a:r>
              <a:rPr dirty="0" sz="2400">
                <a:latin typeface="Times New Roman"/>
                <a:cs typeface="Times New Roman"/>
              </a:rPr>
              <a:t>then successfully download file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else one </a:t>
            </a:r>
            <a:r>
              <a:rPr dirty="0" sz="2400" spc="-5">
                <a:latin typeface="Times New Roman"/>
                <a:cs typeface="Times New Roman"/>
              </a:rPr>
              <a:t>email will </a:t>
            </a:r>
            <a:r>
              <a:rPr dirty="0" sz="2400">
                <a:latin typeface="Times New Roman"/>
                <a:cs typeface="Times New Roman"/>
              </a:rPr>
              <a:t>shoot to user alert </a:t>
            </a:r>
            <a:r>
              <a:rPr dirty="0" sz="2400" spc="-20">
                <a:latin typeface="Times New Roman"/>
                <a:cs typeface="Times New Roman"/>
              </a:rPr>
              <a:t>user.and </a:t>
            </a:r>
            <a:r>
              <a:rPr dirty="0" sz="2400" spc="-5">
                <a:latin typeface="Times New Roman"/>
                <a:cs typeface="Times New Roman"/>
              </a:rPr>
              <a:t>some </a:t>
            </a:r>
            <a:r>
              <a:rPr dirty="0" sz="2400">
                <a:latin typeface="Times New Roman"/>
                <a:cs typeface="Times New Roman"/>
              </a:rPr>
              <a:t>wrong </a:t>
            </a:r>
            <a:r>
              <a:rPr dirty="0" sz="2400" spc="-5">
                <a:latin typeface="Times New Roman"/>
                <a:cs typeface="Times New Roman"/>
              </a:rPr>
              <a:t>file will </a:t>
            </a:r>
            <a:r>
              <a:rPr dirty="0" sz="2400">
                <a:latin typeface="Times New Roman"/>
                <a:cs typeface="Times New Roman"/>
              </a:rPr>
              <a:t>get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download.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7371" y="1613103"/>
            <a:ext cx="236093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INTRODUCTION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0219" y="2342134"/>
            <a:ext cx="9032240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116839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proposed </a:t>
            </a:r>
            <a:r>
              <a:rPr dirty="0" sz="2400" spc="-5">
                <a:latin typeface="Times New Roman"/>
                <a:cs typeface="Times New Roman"/>
              </a:rPr>
              <a:t>system,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hybridization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homomorphic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encryption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honey encryption technique will help to enhance the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confidentiality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data.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4965" marR="34036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It will also </a:t>
            </a:r>
            <a:r>
              <a:rPr dirty="0" sz="2400" spc="-5">
                <a:latin typeface="Times New Roman"/>
                <a:cs typeface="Times New Roman"/>
              </a:rPr>
              <a:t>improve </a:t>
            </a:r>
            <a:r>
              <a:rPr dirty="0" sz="2400">
                <a:latin typeface="Times New Roman"/>
                <a:cs typeface="Times New Roman"/>
              </a:rPr>
              <a:t>the security of the data during data </a:t>
            </a:r>
            <a:r>
              <a:rPr dirty="0" sz="2400" spc="-5">
                <a:latin typeface="Times New Roman"/>
                <a:cs typeface="Times New Roman"/>
              </a:rPr>
              <a:t>transmission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through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digital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communication</a:t>
            </a:r>
            <a:r>
              <a:rPr dirty="0" sz="2400">
                <a:latin typeface="Times New Roman"/>
                <a:cs typeface="Times New Roman"/>
              </a:rPr>
              <a:t> channel.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hybridization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technique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 used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various applications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where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 security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major </a:t>
            </a:r>
            <a:r>
              <a:rPr dirty="0" sz="2400">
                <a:latin typeface="Times New Roman"/>
                <a:cs typeface="Times New Roman"/>
              </a:rPr>
              <a:t>concern such as </a:t>
            </a:r>
            <a:r>
              <a:rPr dirty="0" sz="2400" spc="-5">
                <a:latin typeface="Times New Roman"/>
                <a:cs typeface="Times New Roman"/>
              </a:rPr>
              <a:t>message </a:t>
            </a:r>
            <a:r>
              <a:rPr dirty="0" sz="2400">
                <a:latin typeface="Times New Roman"/>
                <a:cs typeface="Times New Roman"/>
              </a:rPr>
              <a:t>transmission, cloud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computation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defense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sector.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612" y="609346"/>
            <a:ext cx="16243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Objectives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7465" rIns="0" bIns="0" rtlCol="0" vert="horz">
            <a:spAutoFit/>
          </a:bodyPr>
          <a:lstStyle/>
          <a:p>
            <a:pPr marL="354965" marR="432434" indent="-342900">
              <a:lnSpc>
                <a:spcPct val="93100"/>
              </a:lnSpc>
              <a:spcBef>
                <a:spcPts val="295"/>
              </a:spcBef>
              <a:buClr>
                <a:srgbClr val="000000"/>
              </a:buClr>
              <a:buSzPct val="4375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/>
              <a:t>In </a:t>
            </a:r>
            <a:r>
              <a:rPr dirty="0" spc="-20"/>
              <a:t>today’s </a:t>
            </a:r>
            <a:r>
              <a:rPr dirty="0" spc="-5"/>
              <a:t>world </a:t>
            </a:r>
            <a:r>
              <a:rPr dirty="0"/>
              <a:t>of network, host, and </a:t>
            </a:r>
            <a:r>
              <a:rPr dirty="0" spc="-5"/>
              <a:t>application-level </a:t>
            </a:r>
            <a:r>
              <a:rPr dirty="0"/>
              <a:t> infrastructure</a:t>
            </a:r>
            <a:r>
              <a:rPr dirty="0" spc="-30"/>
              <a:t> </a:t>
            </a:r>
            <a:r>
              <a:rPr dirty="0" spc="-20"/>
              <a:t>security,</a:t>
            </a:r>
            <a:r>
              <a:rPr dirty="0" spc="-40"/>
              <a:t> </a:t>
            </a:r>
            <a:r>
              <a:rPr dirty="0"/>
              <a:t>data</a:t>
            </a:r>
            <a:r>
              <a:rPr dirty="0" spc="-5"/>
              <a:t> </a:t>
            </a:r>
            <a:r>
              <a:rPr dirty="0"/>
              <a:t>security</a:t>
            </a:r>
            <a:r>
              <a:rPr dirty="0" spc="-35"/>
              <a:t> </a:t>
            </a:r>
            <a:r>
              <a:rPr dirty="0" spc="-5"/>
              <a:t>becomes</a:t>
            </a:r>
            <a:r>
              <a:rPr dirty="0"/>
              <a:t> </a:t>
            </a:r>
            <a:r>
              <a:rPr dirty="0" spc="-5"/>
              <a:t>more</a:t>
            </a:r>
            <a:r>
              <a:rPr dirty="0"/>
              <a:t> </a:t>
            </a:r>
            <a:r>
              <a:rPr dirty="0" spc="-5"/>
              <a:t>important</a:t>
            </a:r>
            <a:r>
              <a:rPr dirty="0" spc="-20"/>
              <a:t> </a:t>
            </a:r>
            <a:r>
              <a:rPr dirty="0"/>
              <a:t>when </a:t>
            </a:r>
            <a:r>
              <a:rPr dirty="0" spc="-585"/>
              <a:t> </a:t>
            </a:r>
            <a:r>
              <a:rPr dirty="0"/>
              <a:t>using</a:t>
            </a:r>
            <a:r>
              <a:rPr dirty="0" spc="-15"/>
              <a:t> </a:t>
            </a:r>
            <a:r>
              <a:rPr dirty="0"/>
              <a:t>cloud</a:t>
            </a:r>
            <a:r>
              <a:rPr dirty="0" spc="-10"/>
              <a:t> </a:t>
            </a:r>
            <a:r>
              <a:rPr dirty="0" spc="-5"/>
              <a:t>computing</a:t>
            </a:r>
            <a:r>
              <a:rPr dirty="0" spc="-10"/>
              <a:t> </a:t>
            </a:r>
            <a:r>
              <a:rPr dirty="0"/>
              <a:t>at all</a:t>
            </a:r>
            <a:r>
              <a:rPr dirty="0" spc="-25"/>
              <a:t> </a:t>
            </a:r>
            <a:r>
              <a:rPr dirty="0"/>
              <a:t>“levels”.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/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200"/>
          </a:p>
          <a:p>
            <a:pPr marL="354965" marR="459105" indent="-342900">
              <a:lnSpc>
                <a:spcPts val="2680"/>
              </a:lnSpc>
              <a:buClr>
                <a:srgbClr val="000000"/>
              </a:buClr>
              <a:buSzPct val="4375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/>
              <a:t>The objective of </a:t>
            </a:r>
            <a:r>
              <a:rPr dirty="0" spc="-5"/>
              <a:t>this </a:t>
            </a:r>
            <a:r>
              <a:rPr dirty="0"/>
              <a:t>chapter </a:t>
            </a:r>
            <a:r>
              <a:rPr dirty="0" spc="-5"/>
              <a:t>is </a:t>
            </a:r>
            <a:r>
              <a:rPr dirty="0"/>
              <a:t>to help </a:t>
            </a:r>
            <a:r>
              <a:rPr dirty="0" spc="-5"/>
              <a:t>users </a:t>
            </a:r>
            <a:r>
              <a:rPr dirty="0"/>
              <a:t>evaluate their data </a:t>
            </a:r>
            <a:r>
              <a:rPr dirty="0" spc="5"/>
              <a:t> </a:t>
            </a:r>
            <a:r>
              <a:rPr dirty="0"/>
              <a:t>security</a:t>
            </a:r>
            <a:r>
              <a:rPr dirty="0" spc="-40"/>
              <a:t> </a:t>
            </a:r>
            <a:r>
              <a:rPr dirty="0"/>
              <a:t>scenarios</a:t>
            </a:r>
            <a:r>
              <a:rPr dirty="0" spc="-20"/>
              <a:t> </a:t>
            </a:r>
            <a:r>
              <a:rPr dirty="0"/>
              <a:t>and </a:t>
            </a:r>
            <a:r>
              <a:rPr dirty="0" spc="-5"/>
              <a:t>make</a:t>
            </a:r>
            <a:r>
              <a:rPr dirty="0"/>
              <a:t> </a:t>
            </a:r>
            <a:r>
              <a:rPr dirty="0" spc="-5"/>
              <a:t>informed</a:t>
            </a:r>
            <a:r>
              <a:rPr dirty="0"/>
              <a:t> </a:t>
            </a:r>
            <a:r>
              <a:rPr dirty="0" spc="-5"/>
              <a:t>judgments</a:t>
            </a:r>
            <a:r>
              <a:rPr dirty="0"/>
              <a:t> regarding</a:t>
            </a:r>
            <a:r>
              <a:rPr dirty="0" spc="-25"/>
              <a:t> </a:t>
            </a:r>
            <a:r>
              <a:rPr dirty="0"/>
              <a:t>risk</a:t>
            </a:r>
            <a:r>
              <a:rPr dirty="0" spc="-15"/>
              <a:t> </a:t>
            </a:r>
            <a:r>
              <a:rPr dirty="0" spc="-5"/>
              <a:t>for </a:t>
            </a:r>
            <a:r>
              <a:rPr dirty="0" spc="-585"/>
              <a:t> </a:t>
            </a:r>
            <a:r>
              <a:rPr dirty="0"/>
              <a:t>their</a:t>
            </a:r>
            <a:r>
              <a:rPr dirty="0" spc="-25"/>
              <a:t> </a:t>
            </a:r>
            <a:r>
              <a:rPr dirty="0" spc="-5"/>
              <a:t>organizations.</a:t>
            </a:r>
          </a:p>
          <a:p>
            <a:pPr marL="354965" marR="5080" indent="-342900">
              <a:lnSpc>
                <a:spcPct val="93100"/>
              </a:lnSpc>
              <a:spcBef>
                <a:spcPts val="1340"/>
              </a:spcBef>
              <a:buSzPct val="43750"/>
              <a:buFont typeface="Arial MT"/>
              <a:buChar char="•"/>
              <a:tabLst>
                <a:tab pos="415290" algn="l"/>
                <a:tab pos="415925" algn="l"/>
              </a:tabLst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spc="-5"/>
              <a:t>As</a:t>
            </a:r>
            <a:r>
              <a:rPr dirty="0"/>
              <a:t> with</a:t>
            </a:r>
            <a:r>
              <a:rPr dirty="0" spc="-10"/>
              <a:t> </a:t>
            </a:r>
            <a:r>
              <a:rPr dirty="0"/>
              <a:t>other</a:t>
            </a:r>
            <a:r>
              <a:rPr dirty="0" spc="-10"/>
              <a:t> </a:t>
            </a:r>
            <a:r>
              <a:rPr dirty="0"/>
              <a:t>aspects</a:t>
            </a:r>
            <a:r>
              <a:rPr dirty="0" spc="-20"/>
              <a:t> </a:t>
            </a:r>
            <a:r>
              <a:rPr dirty="0"/>
              <a:t>of cloud</a:t>
            </a:r>
            <a:r>
              <a:rPr dirty="0" spc="-20"/>
              <a:t> </a:t>
            </a:r>
            <a:r>
              <a:rPr dirty="0" spc="-5"/>
              <a:t>computing</a:t>
            </a:r>
            <a:r>
              <a:rPr dirty="0" spc="-15"/>
              <a:t> </a:t>
            </a:r>
            <a:r>
              <a:rPr dirty="0"/>
              <a:t>and </a:t>
            </a:r>
            <a:r>
              <a:rPr dirty="0" spc="-20"/>
              <a:t>security,</a:t>
            </a:r>
            <a:r>
              <a:rPr dirty="0" spc="-45"/>
              <a:t> </a:t>
            </a:r>
            <a:r>
              <a:rPr dirty="0"/>
              <a:t>not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these </a:t>
            </a:r>
            <a:r>
              <a:rPr dirty="0" spc="-585"/>
              <a:t> </a:t>
            </a:r>
            <a:r>
              <a:rPr dirty="0"/>
              <a:t>data security facets are of equal </a:t>
            </a:r>
            <a:r>
              <a:rPr dirty="0" spc="-5"/>
              <a:t>importance </a:t>
            </a:r>
            <a:r>
              <a:rPr dirty="0"/>
              <a:t>in all topologies (e.g., the </a:t>
            </a:r>
            <a:r>
              <a:rPr dirty="0" spc="5"/>
              <a:t> </a:t>
            </a:r>
            <a:r>
              <a:rPr dirty="0"/>
              <a:t>use of a public cloud versus a private cloud, or non-sensitive data </a:t>
            </a:r>
            <a:r>
              <a:rPr dirty="0" spc="5"/>
              <a:t> </a:t>
            </a:r>
            <a:r>
              <a:rPr dirty="0" spc="-5"/>
              <a:t>versus</a:t>
            </a:r>
            <a:r>
              <a:rPr dirty="0" spc="-15"/>
              <a:t> </a:t>
            </a:r>
            <a:r>
              <a:rPr dirty="0"/>
              <a:t>sensitive</a:t>
            </a:r>
            <a:r>
              <a:rPr dirty="0" spc="-30"/>
              <a:t> </a:t>
            </a:r>
            <a:r>
              <a:rPr dirty="0"/>
              <a:t>data).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3701" y="93675"/>
            <a:ext cx="27901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Literature</a:t>
            </a:r>
            <a:r>
              <a:rPr dirty="0" sz="2800" spc="-55"/>
              <a:t> </a:t>
            </a:r>
            <a:r>
              <a:rPr dirty="0" sz="2800" spc="-5"/>
              <a:t>Review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46608" y="592582"/>
            <a:ext cx="8933815" cy="6878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10185">
              <a:lnSpc>
                <a:spcPct val="100299"/>
              </a:lnSpc>
              <a:spcBef>
                <a:spcPts val="95"/>
              </a:spcBef>
            </a:pPr>
            <a:r>
              <a:rPr dirty="0" sz="2600" b="1">
                <a:latin typeface="Times New Roman"/>
                <a:cs typeface="Times New Roman"/>
              </a:rPr>
              <a:t>Paper </a:t>
            </a:r>
            <a:r>
              <a:rPr dirty="0" sz="2600" spc="-10" b="1">
                <a:latin typeface="Times New Roman"/>
                <a:cs typeface="Times New Roman"/>
              </a:rPr>
              <a:t>Title: </a:t>
            </a:r>
            <a:r>
              <a:rPr dirty="0" sz="2200">
                <a:latin typeface="Times New Roman"/>
                <a:cs typeface="Times New Roman"/>
              </a:rPr>
              <a:t>Hybrid </a:t>
            </a:r>
            <a:r>
              <a:rPr dirty="0" sz="2200" spc="-5">
                <a:latin typeface="Times New Roman"/>
                <a:cs typeface="Times New Roman"/>
              </a:rPr>
              <a:t>homomorphic encryption based on the GM encryption </a:t>
            </a:r>
            <a:r>
              <a:rPr dirty="0" sz="2200" spc="-5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algorithm which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additively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(single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bit)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homomorphic,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and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RSA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algorithm 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which is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multiplicative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homomorphic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is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used.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Times New Roman"/>
                <a:cs typeface="Times New Roman"/>
              </a:rPr>
              <a:t>Authors</a:t>
            </a:r>
            <a:r>
              <a:rPr dirty="0" sz="2200" spc="-5" b="1">
                <a:latin typeface="Times New Roman"/>
                <a:cs typeface="Times New Roman"/>
              </a:rPr>
              <a:t>:</a:t>
            </a:r>
            <a:r>
              <a:rPr dirty="0" sz="2200" spc="15" b="1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Arial MT"/>
                <a:cs typeface="Arial MT"/>
              </a:rPr>
              <a:t>Zainab.H.M</a:t>
            </a:r>
            <a:r>
              <a:rPr dirty="0" sz="2200" spc="3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,</a:t>
            </a:r>
            <a:r>
              <a:rPr dirty="0" sz="2200" spc="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Khinu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S.M.M, Thanda</a:t>
            </a:r>
            <a:r>
              <a:rPr dirty="0" sz="2200" spc="25">
                <a:latin typeface="Arial MT"/>
                <a:cs typeface="Arial MT"/>
              </a:rPr>
              <a:t> </a:t>
            </a:r>
            <a:r>
              <a:rPr dirty="0" sz="2200" spc="-45">
                <a:latin typeface="Arial MT"/>
                <a:cs typeface="Arial MT"/>
              </a:rPr>
              <a:t>.W,</a:t>
            </a:r>
            <a:r>
              <a:rPr dirty="0" sz="2200" spc="15">
                <a:latin typeface="Arial MT"/>
                <a:cs typeface="Arial MT"/>
              </a:rPr>
              <a:t> </a:t>
            </a:r>
            <a:r>
              <a:rPr dirty="0" sz="2200" spc="-5">
                <a:latin typeface="Arial MT"/>
                <a:cs typeface="Arial MT"/>
              </a:rPr>
              <a:t>Mostapha.D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Publication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details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: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Published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Times New Roman"/>
                <a:cs typeface="Times New Roman"/>
              </a:rPr>
              <a:t>16th</a:t>
            </a:r>
            <a:r>
              <a:rPr dirty="0" sz="2400" spc="-1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33333"/>
                </a:solidFill>
                <a:latin typeface="Times New Roman"/>
                <a:cs typeface="Times New Roman"/>
              </a:rPr>
              <a:t>Annual</a:t>
            </a:r>
            <a:r>
              <a:rPr dirty="0" sz="24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33333"/>
                </a:solidFill>
                <a:latin typeface="Times New Roman"/>
                <a:cs typeface="Times New Roman"/>
              </a:rPr>
              <a:t>Conference</a:t>
            </a:r>
            <a:r>
              <a:rPr dirty="0" sz="24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Times New Roman"/>
                <a:cs typeface="Times New Roman"/>
              </a:rPr>
              <a:t>on </a:t>
            </a:r>
            <a:r>
              <a:rPr dirty="0" sz="2400" spc="-20">
                <a:solidFill>
                  <a:srgbClr val="333333"/>
                </a:solidFill>
                <a:latin typeface="Times New Roman"/>
                <a:cs typeface="Times New Roman"/>
              </a:rPr>
              <a:t>Privacy,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333333"/>
                </a:solidFill>
                <a:latin typeface="Times New Roman"/>
                <a:cs typeface="Times New Roman"/>
              </a:rPr>
              <a:t>Security</a:t>
            </a:r>
            <a:r>
              <a:rPr dirty="0" sz="24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24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333333"/>
                </a:solidFill>
                <a:latin typeface="Times New Roman"/>
                <a:cs typeface="Times New Roman"/>
              </a:rPr>
              <a:t>Trust</a:t>
            </a:r>
            <a:r>
              <a:rPr dirty="0" sz="24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33333"/>
                </a:solidFill>
                <a:latin typeface="Times New Roman"/>
                <a:cs typeface="Times New Roman"/>
              </a:rPr>
              <a:t>(PST</a:t>
            </a:r>
            <a:r>
              <a:rPr dirty="0" sz="2400">
                <a:solidFill>
                  <a:srgbClr val="333333"/>
                </a:solidFill>
                <a:latin typeface="Arial MT"/>
                <a:cs typeface="Arial MT"/>
              </a:rPr>
              <a:t>)</a:t>
            </a:r>
            <a:r>
              <a:rPr dirty="0" sz="2400" spc="-6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2018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latin typeface="Times New Roman"/>
                <a:cs typeface="Times New Roman"/>
              </a:rPr>
              <a:t>Finding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u="heavy" sz="22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http://www.ijecs.in/index.php/ijecs/article/view/3999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200" spc="-5" b="1">
                <a:latin typeface="Times New Roman"/>
                <a:cs typeface="Times New Roman"/>
              </a:rPr>
              <a:t>Advantages</a:t>
            </a:r>
            <a:r>
              <a:rPr dirty="0" sz="2400" spc="-5" b="1">
                <a:latin typeface="Times New Roman"/>
                <a:cs typeface="Times New Roman"/>
              </a:rPr>
              <a:t>: </a:t>
            </a:r>
            <a:r>
              <a:rPr dirty="0" sz="2400">
                <a:latin typeface="Times New Roman"/>
                <a:cs typeface="Times New Roman"/>
              </a:rPr>
              <a:t>Cloud </a:t>
            </a:r>
            <a:r>
              <a:rPr dirty="0" sz="2400" spc="-5">
                <a:latin typeface="Times New Roman"/>
                <a:cs typeface="Times New Roman"/>
              </a:rPr>
              <a:t>storage </a:t>
            </a:r>
            <a:r>
              <a:rPr dirty="0" sz="2400">
                <a:latin typeface="Times New Roman"/>
                <a:cs typeface="Times New Roman"/>
              </a:rPr>
              <a:t>providers add additional layers of security to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services.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Since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many</a:t>
            </a:r>
            <a:r>
              <a:rPr dirty="0" sz="2400">
                <a:latin typeface="Times New Roman"/>
                <a:cs typeface="Times New Roman"/>
              </a:rPr>
              <a:t> people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files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providers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 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lengths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make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sure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your</a:t>
            </a:r>
            <a:r>
              <a:rPr dirty="0" sz="2400" spc="-5">
                <a:latin typeface="Times New Roman"/>
                <a:cs typeface="Times New Roman"/>
              </a:rPr>
              <a:t> files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don't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50"/>
              </a:lnSpc>
            </a:pPr>
            <a:r>
              <a:rPr dirty="0" sz="2400">
                <a:latin typeface="Times New Roman"/>
                <a:cs typeface="Times New Roman"/>
              </a:rPr>
              <a:t>accessed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someone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shouldn’t</a:t>
            </a:r>
            <a:endParaRPr sz="2400">
              <a:latin typeface="Times New Roman"/>
              <a:cs typeface="Times New Roman"/>
            </a:endParaRPr>
          </a:p>
          <a:p>
            <a:pPr marL="12700" marR="71755">
              <a:lnSpc>
                <a:spcPts val="2870"/>
              </a:lnSpc>
              <a:spcBef>
                <a:spcPts val="75"/>
              </a:spcBef>
            </a:pPr>
            <a:r>
              <a:rPr dirty="0" sz="2200" spc="-5" b="1">
                <a:latin typeface="Times New Roman"/>
                <a:cs typeface="Times New Roman"/>
              </a:rPr>
              <a:t>Disdvantages</a:t>
            </a:r>
            <a:r>
              <a:rPr dirty="0" sz="2400" spc="-5" b="1">
                <a:latin typeface="Times New Roman"/>
                <a:cs typeface="Times New Roman"/>
              </a:rPr>
              <a:t>: </a:t>
            </a:r>
            <a:r>
              <a:rPr dirty="0" sz="2400" spc="-5">
                <a:latin typeface="Calibri"/>
                <a:cs typeface="Calibri"/>
              </a:rPr>
              <a:t>Cloud based </a:t>
            </a:r>
            <a:r>
              <a:rPr dirty="0" sz="2400" spc="-20">
                <a:latin typeface="Calibri"/>
                <a:cs typeface="Calibri"/>
              </a:rPr>
              <a:t>storage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10">
                <a:latin typeface="Calibri"/>
                <a:cs typeface="Calibri"/>
              </a:rPr>
              <a:t>dependent </a:t>
            </a:r>
            <a:r>
              <a:rPr dirty="0" sz="2400" spc="-5">
                <a:latin typeface="Calibri"/>
                <a:cs typeface="Calibri"/>
              </a:rPr>
              <a:t>on </a:t>
            </a:r>
            <a:r>
              <a:rPr dirty="0" sz="2400" spc="-10">
                <a:latin typeface="Calibri"/>
                <a:cs typeface="Calibri"/>
              </a:rPr>
              <a:t>having </a:t>
            </a:r>
            <a:r>
              <a:rPr dirty="0" sz="2400">
                <a:latin typeface="Calibri"/>
                <a:cs typeface="Calibri"/>
              </a:rPr>
              <a:t>an </a:t>
            </a:r>
            <a:r>
              <a:rPr dirty="0" sz="2400" spc="-10">
                <a:latin typeface="Calibri"/>
                <a:cs typeface="Calibri"/>
              </a:rPr>
              <a:t>internet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connection.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If </a:t>
            </a:r>
            <a:r>
              <a:rPr dirty="0" sz="2400" spc="-10">
                <a:latin typeface="Calibri"/>
                <a:cs typeface="Calibri"/>
              </a:rPr>
              <a:t>you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>
                <a:latin typeface="Calibri"/>
                <a:cs typeface="Calibri"/>
              </a:rPr>
              <a:t> 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slow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network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you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may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have</a:t>
            </a:r>
            <a:r>
              <a:rPr dirty="0" sz="2400">
                <a:latin typeface="Calibri"/>
                <a:cs typeface="Calibri"/>
              </a:rPr>
              <a:t> issues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accessing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85"/>
              </a:lnSpc>
            </a:pPr>
            <a:r>
              <a:rPr dirty="0" sz="2400" spc="-10">
                <a:latin typeface="Calibri"/>
                <a:cs typeface="Calibri"/>
              </a:rPr>
              <a:t>your</a:t>
            </a:r>
            <a:r>
              <a:rPr dirty="0" sz="2400" spc="-20">
                <a:latin typeface="Calibri"/>
                <a:cs typeface="Calibri"/>
              </a:rPr>
              <a:t> storage.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</a:t>
            </a:r>
            <a:r>
              <a:rPr dirty="0" sz="2400">
                <a:latin typeface="Calibri"/>
                <a:cs typeface="Calibri"/>
              </a:rPr>
              <a:t> the</a:t>
            </a:r>
            <a:r>
              <a:rPr dirty="0" sz="2400" spc="-15">
                <a:latin typeface="Calibri"/>
                <a:cs typeface="Calibri"/>
              </a:rPr>
              <a:t> event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you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find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yourself</a:t>
            </a:r>
            <a:r>
              <a:rPr dirty="0" sz="2400" spc="-10">
                <a:latin typeface="Calibri"/>
                <a:cs typeface="Calibri"/>
              </a:rPr>
              <a:t> somewhere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without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400" spc="-10">
                <a:latin typeface="Calibri"/>
                <a:cs typeface="Calibri"/>
              </a:rPr>
              <a:t>internet,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you won't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 </a:t>
            </a:r>
            <a:r>
              <a:rPr dirty="0" sz="2400">
                <a:latin typeface="Calibri"/>
                <a:cs typeface="Calibri"/>
              </a:rPr>
              <a:t>able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your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files.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3476" y="416433"/>
            <a:ext cx="29533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Problem</a:t>
            </a:r>
            <a:r>
              <a:rPr dirty="0" sz="2800" spc="-80"/>
              <a:t> </a:t>
            </a:r>
            <a:r>
              <a:rPr dirty="0" sz="2800"/>
              <a:t>defination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66471" y="1210132"/>
            <a:ext cx="9373235" cy="5147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38989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235" algn="l"/>
              </a:tabLst>
            </a:pPr>
            <a:r>
              <a:rPr dirty="0" sz="2400" spc="-30">
                <a:latin typeface="Times New Roman"/>
                <a:cs typeface="Times New Roman"/>
              </a:rPr>
              <a:t>With </a:t>
            </a:r>
            <a:r>
              <a:rPr dirty="0" sz="2400">
                <a:latin typeface="Times New Roman"/>
                <a:cs typeface="Times New Roman"/>
              </a:rPr>
              <a:t>the rapid </a:t>
            </a:r>
            <a:r>
              <a:rPr dirty="0" sz="2400" spc="-5">
                <a:latin typeface="Times New Roman"/>
                <a:cs typeface="Times New Roman"/>
              </a:rPr>
              <a:t>development </a:t>
            </a:r>
            <a:r>
              <a:rPr dirty="0" sz="2400">
                <a:latin typeface="Times New Roman"/>
                <a:cs typeface="Times New Roman"/>
              </a:rPr>
              <a:t>of Cloud </a:t>
            </a:r>
            <a:r>
              <a:rPr dirty="0" sz="2400" spc="-5">
                <a:latin typeface="Times New Roman"/>
                <a:cs typeface="Times New Roman"/>
              </a:rPr>
              <a:t>computing, more </a:t>
            </a:r>
            <a:r>
              <a:rPr dirty="0" sz="2400">
                <a:latin typeface="Times New Roman"/>
                <a:cs typeface="Times New Roman"/>
              </a:rPr>
              <a:t>and </a:t>
            </a:r>
            <a:r>
              <a:rPr dirty="0" sz="2400" spc="-5">
                <a:latin typeface="Times New Roman"/>
                <a:cs typeface="Times New Roman"/>
              </a:rPr>
              <a:t>more </a:t>
            </a:r>
            <a:r>
              <a:rPr dirty="0" sz="2400">
                <a:latin typeface="Times New Roman"/>
                <a:cs typeface="Times New Roman"/>
              </a:rPr>
              <a:t>users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deposit their </a:t>
            </a:r>
            <a:r>
              <a:rPr dirty="0" sz="2400" spc="-5">
                <a:latin typeface="Times New Roman"/>
                <a:cs typeface="Times New Roman"/>
              </a:rPr>
              <a:t>data and application on the cloud.But the development of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Cloud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hindered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 </a:t>
            </a:r>
            <a:r>
              <a:rPr dirty="0" sz="2400" spc="-5">
                <a:latin typeface="Times New Roman"/>
                <a:cs typeface="Times New Roman"/>
              </a:rPr>
              <a:t>many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Cloud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security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problem.</a:t>
            </a:r>
            <a:endParaRPr sz="2400">
              <a:latin typeface="Times New Roman"/>
              <a:cs typeface="Times New Roman"/>
            </a:endParaRPr>
          </a:p>
          <a:p>
            <a:pPr marL="355600" marR="7366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dirty="0" sz="2400">
                <a:latin typeface="Times New Roman"/>
                <a:cs typeface="Times New Roman"/>
              </a:rPr>
              <a:t>Cloud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computing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has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many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characteristics,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e.g.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multi-user, </a:t>
            </a:r>
            <a:r>
              <a:rPr dirty="0" sz="2400" spc="-5">
                <a:latin typeface="Times New Roman"/>
                <a:cs typeface="Times New Roman"/>
              </a:rPr>
              <a:t>virtualization,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scalability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 on.</a:t>
            </a:r>
            <a:endParaRPr sz="2400">
              <a:latin typeface="Times New Roman"/>
              <a:cs typeface="Times New Roman"/>
            </a:endParaRPr>
          </a:p>
          <a:p>
            <a:pPr marL="355600" marR="429895" indent="-343535">
              <a:lnSpc>
                <a:spcPct val="100000"/>
              </a:lnSpc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dirty="0"/>
              <a:t>	</a:t>
            </a:r>
            <a:r>
              <a:rPr dirty="0" sz="2400">
                <a:latin typeface="Times New Roman"/>
                <a:cs typeface="Times New Roman"/>
              </a:rPr>
              <a:t>Because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-5">
                <a:latin typeface="Times New Roman"/>
                <a:cs typeface="Times New Roman"/>
              </a:rPr>
              <a:t> new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characteristics,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traditional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security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technologies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can't make</a:t>
            </a:r>
            <a:r>
              <a:rPr dirty="0" sz="2400">
                <a:latin typeface="Times New Roman"/>
                <a:cs typeface="Times New Roman"/>
              </a:rPr>
              <a:t> Cloud </a:t>
            </a:r>
            <a:r>
              <a:rPr dirty="0" sz="2400" spc="-5">
                <a:latin typeface="Times New Roman"/>
                <a:cs typeface="Times New Roman"/>
              </a:rPr>
              <a:t>computing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fully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safe.</a:t>
            </a:r>
            <a:endParaRPr sz="2400">
              <a:latin typeface="Times New Roman"/>
              <a:cs typeface="Times New Roman"/>
            </a:endParaRPr>
          </a:p>
          <a:p>
            <a:pPr marL="355600" marR="76200" indent="-343535">
              <a:lnSpc>
                <a:spcPct val="100000"/>
              </a:lnSpc>
              <a:buFont typeface="Arial MT"/>
              <a:buChar char="•"/>
              <a:tabLst>
                <a:tab pos="431800" algn="l"/>
                <a:tab pos="432434" algn="l"/>
              </a:tabLst>
            </a:pPr>
            <a:r>
              <a:rPr dirty="0"/>
              <a:t>	</a:t>
            </a:r>
            <a:r>
              <a:rPr dirty="0" sz="2400" spc="-5">
                <a:latin typeface="Times New Roman"/>
                <a:cs typeface="Times New Roman"/>
              </a:rPr>
              <a:t>Performing </a:t>
            </a:r>
            <a:r>
              <a:rPr dirty="0" sz="2400">
                <a:latin typeface="Times New Roman"/>
                <a:cs typeface="Times New Roman"/>
              </a:rPr>
              <a:t>any </a:t>
            </a:r>
            <a:r>
              <a:rPr dirty="0" sz="2400" spc="-5">
                <a:latin typeface="Times New Roman"/>
                <a:cs typeface="Times New Roman"/>
              </a:rPr>
              <a:t>mathematical </a:t>
            </a:r>
            <a:r>
              <a:rPr dirty="0" sz="2400">
                <a:latin typeface="Times New Roman"/>
                <a:cs typeface="Times New Roman"/>
              </a:rPr>
              <a:t>operations on these data needs to be </a:t>
            </a:r>
            <a:r>
              <a:rPr dirty="0" sz="2400" spc="-5">
                <a:latin typeface="Times New Roman"/>
                <a:cs typeface="Times New Roman"/>
              </a:rPr>
              <a:t>first </a:t>
            </a:r>
            <a:r>
              <a:rPr dirty="0" sz="2400">
                <a:latin typeface="Times New Roman"/>
                <a:cs typeface="Times New Roman"/>
              </a:rPr>
              <a:t> decrypted </a:t>
            </a:r>
            <a:r>
              <a:rPr dirty="0" sz="2400" spc="-5">
                <a:latin typeface="Times New Roman"/>
                <a:cs typeface="Times New Roman"/>
              </a:rPr>
              <a:t>which </a:t>
            </a:r>
            <a:r>
              <a:rPr dirty="0" sz="2400" spc="-10">
                <a:latin typeface="Times New Roman"/>
                <a:cs typeface="Times New Roman"/>
              </a:rPr>
              <a:t>may </a:t>
            </a:r>
            <a:r>
              <a:rPr dirty="0" sz="2400" spc="-5">
                <a:latin typeface="Times New Roman"/>
                <a:cs typeface="Times New Roman"/>
              </a:rPr>
              <a:t>sometimes </a:t>
            </a:r>
            <a:r>
              <a:rPr dirty="0" sz="2400">
                <a:latin typeface="Times New Roman"/>
                <a:cs typeface="Times New Roman"/>
              </a:rPr>
              <a:t>lead to elevation of privilege as an 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unauthorized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user</a:t>
            </a:r>
            <a:r>
              <a:rPr dirty="0" sz="2400" spc="-10">
                <a:latin typeface="Times New Roman"/>
                <a:cs typeface="Times New Roman"/>
              </a:rPr>
              <a:t> may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crucial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5">
                <a:latin typeface="Times New Roman"/>
                <a:cs typeface="Times New Roman"/>
              </a:rPr>
              <a:t> meant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that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user.</a:t>
            </a:r>
            <a:endParaRPr sz="2400">
              <a:latin typeface="Times New Roman"/>
              <a:cs typeface="Times New Roman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32434" algn="l"/>
              </a:tabLst>
            </a:pPr>
            <a:r>
              <a:rPr dirty="0"/>
              <a:t>	</a:t>
            </a:r>
            <a:r>
              <a:rPr dirty="0" sz="2400" spc="-5">
                <a:latin typeface="Times New Roman"/>
                <a:cs typeface="Times New Roman"/>
              </a:rPr>
              <a:t>However</a:t>
            </a:r>
            <a:r>
              <a:rPr dirty="0" sz="2400">
                <a:latin typeface="Times New Roman"/>
                <a:cs typeface="Times New Roman"/>
              </a:rPr>
              <a:t> 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attacker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those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encrypted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form</a:t>
            </a:r>
            <a:r>
              <a:rPr dirty="0" sz="2400">
                <a:latin typeface="Times New Roman"/>
                <a:cs typeface="Times New Roman"/>
              </a:rPr>
              <a:t> using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brute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force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attack.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Thus, 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confidentiality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 </a:t>
            </a:r>
            <a:r>
              <a:rPr dirty="0" sz="2400" spc="-5">
                <a:latin typeface="Times New Roman"/>
                <a:cs typeface="Times New Roman"/>
              </a:rPr>
              <a:t>be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lost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which is </a:t>
            </a: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5">
                <a:latin typeface="Times New Roman"/>
                <a:cs typeface="Times New Roman"/>
              </a:rPr>
              <a:t>major </a:t>
            </a:r>
            <a:r>
              <a:rPr dirty="0" sz="2400">
                <a:latin typeface="Times New Roman"/>
                <a:cs typeface="Times New Roman"/>
              </a:rPr>
              <a:t>concern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digital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communication.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1339596"/>
            <a:ext cx="7848600" cy="38892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948" y="448196"/>
            <a:ext cx="5039995" cy="9366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5755" marR="5080" indent="-313690">
              <a:lnSpc>
                <a:spcPct val="124600"/>
              </a:lnSpc>
              <a:spcBef>
                <a:spcPts val="95"/>
              </a:spcBef>
            </a:pPr>
            <a:r>
              <a:rPr dirty="0" sz="2400" spc="-5"/>
              <a:t>Exist</a:t>
            </a:r>
            <a:r>
              <a:rPr dirty="0" sz="2400" spc="5"/>
              <a:t>i</a:t>
            </a:r>
            <a:r>
              <a:rPr dirty="0" sz="2400" spc="-5"/>
              <a:t>ng</a:t>
            </a:r>
            <a:r>
              <a:rPr dirty="0" sz="2400" spc="-30"/>
              <a:t> </a:t>
            </a:r>
            <a:r>
              <a:rPr dirty="0" sz="2400" spc="-5"/>
              <a:t>System</a:t>
            </a:r>
            <a:r>
              <a:rPr dirty="0" sz="2400" spc="-140"/>
              <a:t> </a:t>
            </a:r>
            <a:r>
              <a:rPr dirty="0" sz="2400" spc="-5"/>
              <a:t>A</a:t>
            </a:r>
            <a:r>
              <a:rPr dirty="0" sz="2400" spc="-60"/>
              <a:t>r</a:t>
            </a:r>
            <a:r>
              <a:rPr dirty="0" sz="2400" spc="-5"/>
              <a:t>chi</a:t>
            </a:r>
            <a:r>
              <a:rPr dirty="0" sz="2400"/>
              <a:t>t</a:t>
            </a:r>
            <a:r>
              <a:rPr dirty="0" sz="2400" spc="-5"/>
              <a:t>ec</a:t>
            </a:r>
            <a:r>
              <a:rPr dirty="0" sz="2400"/>
              <a:t>t</a:t>
            </a:r>
            <a:r>
              <a:rPr dirty="0" sz="2400" spc="-5"/>
              <a:t>u</a:t>
            </a:r>
            <a:r>
              <a:rPr dirty="0" sz="2400" spc="-55"/>
              <a:t>r</a:t>
            </a:r>
            <a:r>
              <a:rPr dirty="0" sz="2400" spc="-5"/>
              <a:t>e/</a:t>
            </a:r>
            <a:r>
              <a:rPr dirty="0" sz="2400" spc="-145"/>
              <a:t>W</a:t>
            </a:r>
            <a:r>
              <a:rPr dirty="0" sz="2400" spc="-5"/>
              <a:t>ork</a:t>
            </a:r>
            <a:r>
              <a:rPr dirty="0" sz="2400" spc="-10"/>
              <a:t>i</a:t>
            </a:r>
            <a:r>
              <a:rPr dirty="0" sz="2400" spc="-5"/>
              <a:t>ng  </a:t>
            </a:r>
            <a:r>
              <a:rPr dirty="0" u="heavy" sz="2400">
                <a:uFill>
                  <a:solidFill>
                    <a:srgbClr val="000000"/>
                  </a:solidFill>
                </a:uFill>
              </a:rPr>
              <a:t>Encryption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660" y="5788152"/>
            <a:ext cx="7415783" cy="158343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69314" y="5459730"/>
            <a:ext cx="1482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Decrypt</a:t>
            </a:r>
            <a:r>
              <a:rPr dirty="0" u="heavy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u="heavy" sz="2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1550267"/>
            <a:ext cx="7988390" cy="53260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0570" y="751154"/>
            <a:ext cx="519176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Proposed</a:t>
            </a:r>
            <a:r>
              <a:rPr dirty="0" sz="2400" spc="-5"/>
              <a:t> </a:t>
            </a:r>
            <a:r>
              <a:rPr dirty="0" sz="2400"/>
              <a:t>System</a:t>
            </a:r>
            <a:r>
              <a:rPr dirty="0" sz="2400" spc="-125"/>
              <a:t> </a:t>
            </a:r>
            <a:r>
              <a:rPr dirty="0" sz="2400" spc="-15"/>
              <a:t>Architecture/Working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 b</dc:creator>
  <dc:title>Slide 1</dc:title>
  <dcterms:created xsi:type="dcterms:W3CDTF">2021-05-26T18:16:36Z</dcterms:created>
  <dcterms:modified xsi:type="dcterms:W3CDTF">2021-05-26T18:16:36Z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2021-05-26T00:00:00Z</vt:filetime>
  </property>
</Properties>
</file>