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4"/>
  </p:notesMasterIdLst>
  <p:handoutMasterIdLst>
    <p:handoutMasterId r:id="rId35"/>
  </p:handoutMasterIdLst>
  <p:sldIdLst>
    <p:sldId id="256" r:id="rId5"/>
    <p:sldId id="279" r:id="rId6"/>
    <p:sldId id="258" r:id="rId7"/>
    <p:sldId id="260" r:id="rId8"/>
    <p:sldId id="261" r:id="rId9"/>
    <p:sldId id="262" r:id="rId10"/>
    <p:sldId id="263" r:id="rId11"/>
    <p:sldId id="264" r:id="rId12"/>
    <p:sldId id="265" r:id="rId13"/>
    <p:sldId id="266" r:id="rId14"/>
    <p:sldId id="267" r:id="rId15"/>
    <p:sldId id="268" r:id="rId16"/>
    <p:sldId id="286" r:id="rId17"/>
    <p:sldId id="269" r:id="rId18"/>
    <p:sldId id="270" r:id="rId19"/>
    <p:sldId id="271" r:id="rId20"/>
    <p:sldId id="272" r:id="rId21"/>
    <p:sldId id="273" r:id="rId22"/>
    <p:sldId id="274" r:id="rId23"/>
    <p:sldId id="275" r:id="rId24"/>
    <p:sldId id="276" r:id="rId25"/>
    <p:sldId id="277" r:id="rId26"/>
    <p:sldId id="280" r:id="rId27"/>
    <p:sldId id="281" r:id="rId28"/>
    <p:sldId id="282" r:id="rId29"/>
    <p:sldId id="283" r:id="rId30"/>
    <p:sldId id="284" r:id="rId31"/>
    <p:sldId id="285"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Jspm’s jayawantrao sawant college of engineering</a:t>
            </a:r>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7/12/2023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Jspm’s jayawantrao sawant college of engineering</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FD73863-5FA4-497A-A8E8-256C71475EE8}" type="datetime1">
              <a:rPr lang="en-US" smtClean="0"/>
              <a:t>7/12/2023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068B31-C276-40AE-A3D5-42EBA5A613DE}"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30D827-1BC3-4876-96CF-B3D39EF50890}"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4E5C69-B308-4854-BCC5-421B993B2935}"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14AA46-1A74-4BD2-BA07-200F6DDB6DAA}"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000EC84-BB55-440C-9BFC-003368C4FD59}" type="datetime1">
              <a:rPr lang="en-US" smtClean="0"/>
              <a:t>7/12/2023</a:t>
            </a:fld>
            <a:endParaRPr lang="en-US" dirty="0"/>
          </a:p>
        </p:txBody>
      </p:sp>
      <p:sp>
        <p:nvSpPr>
          <p:cNvPr id="4" name="Footer Placeholder 3"/>
          <p:cNvSpPr>
            <a:spLocks noGrp="1"/>
          </p:cNvSpPr>
          <p:nvPr>
            <p:ph type="ftr" sz="quarter" idx="11"/>
          </p:nvPr>
        </p:nvSpPr>
        <p:spPr/>
        <p:txBody>
          <a:bodyPr/>
          <a:lstStyle/>
          <a:p>
            <a:r>
              <a:rPr lang="en-US"/>
              <a:t>PRoject Guide - Prof. Swayam Shah.    Project By - Prabhanjan Dhobale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31522D7-C715-4924-ADA5-CF4F4FFC1E63}" type="datetime1">
              <a:rPr lang="en-US" smtClean="0"/>
              <a:t>7/12/2023</a:t>
            </a:fld>
            <a:endParaRPr lang="en-US" dirty="0"/>
          </a:p>
        </p:txBody>
      </p:sp>
      <p:sp>
        <p:nvSpPr>
          <p:cNvPr id="4" name="Footer Placeholder 3"/>
          <p:cNvSpPr>
            <a:spLocks noGrp="1"/>
          </p:cNvSpPr>
          <p:nvPr>
            <p:ph type="ftr" sz="quarter" idx="11"/>
          </p:nvPr>
        </p:nvSpPr>
        <p:spPr/>
        <p:txBody>
          <a:bodyPr/>
          <a:lstStyle/>
          <a:p>
            <a:r>
              <a:rPr lang="en-US"/>
              <a:t>PRoject Guide - Prof. Swayam Shah.    Project By - Prabhanjan Dhobale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1FF40-CA7A-450B-ADEF-11F7EEC8B831}"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A9D3F-1C14-4626-A5AF-FFC8B905352F}"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02DE3-631E-4621-9598-E9F90861789B}"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827A1C-7187-4F5A-A943-3B8310B0FE6A}"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110115-E8BE-44AE-A2AC-C9BC54B88D3C}"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F0112-3E52-4E34-9459-924726ACC90A}" type="datetime1">
              <a:rPr lang="en-US" smtClean="0"/>
              <a:t>7/12/2023</a:t>
            </a:fld>
            <a:endParaRPr lang="en-US" dirty="0"/>
          </a:p>
        </p:txBody>
      </p:sp>
      <p:sp>
        <p:nvSpPr>
          <p:cNvPr id="8" name="Footer Placeholder 7"/>
          <p:cNvSpPr>
            <a:spLocks noGrp="1"/>
          </p:cNvSpPr>
          <p:nvPr>
            <p:ph type="ftr" sz="quarter" idx="11"/>
          </p:nvPr>
        </p:nvSpPr>
        <p:spPr/>
        <p:txBody>
          <a:bodyPr/>
          <a:lstStyle/>
          <a:p>
            <a:r>
              <a:rPr lang="en-US"/>
              <a:t>PRoject Guide - Prof. Swayam Shah.    Project By - Prabhanjan Dhobale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252ED-B6B2-4058-8E8E-807AE11944EA}" type="datetime1">
              <a:rPr lang="en-US" smtClean="0"/>
              <a:t>7/12/2023</a:t>
            </a:fld>
            <a:endParaRPr lang="en-US" dirty="0"/>
          </a:p>
        </p:txBody>
      </p:sp>
      <p:sp>
        <p:nvSpPr>
          <p:cNvPr id="4" name="Footer Placeholder 3"/>
          <p:cNvSpPr>
            <a:spLocks noGrp="1"/>
          </p:cNvSpPr>
          <p:nvPr>
            <p:ph type="ftr" sz="quarter" idx="11"/>
          </p:nvPr>
        </p:nvSpPr>
        <p:spPr/>
        <p:txBody>
          <a:bodyPr/>
          <a:lstStyle/>
          <a:p>
            <a:r>
              <a:rPr lang="en-US"/>
              <a:t>PRoject Guide - Prof. Swayam Shah.    Project By - Prabhanjan Dhobale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2B56E-5E34-4580-AD9B-478ADC5EDA12}" type="datetime1">
              <a:rPr lang="en-US" smtClean="0"/>
              <a:t>7/12/2023</a:t>
            </a:fld>
            <a:endParaRPr lang="en-US" dirty="0"/>
          </a:p>
        </p:txBody>
      </p:sp>
      <p:sp>
        <p:nvSpPr>
          <p:cNvPr id="3" name="Footer Placeholder 2"/>
          <p:cNvSpPr>
            <a:spLocks noGrp="1"/>
          </p:cNvSpPr>
          <p:nvPr>
            <p:ph type="ftr" sz="quarter" idx="11"/>
          </p:nvPr>
        </p:nvSpPr>
        <p:spPr/>
        <p:txBody>
          <a:bodyPr/>
          <a:lstStyle/>
          <a:p>
            <a:r>
              <a:rPr lang="en-US"/>
              <a:t>PRoject Guide - Prof. Swayam Shah.    Project By - Prabhanjan Dhobale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EA1148-BAA6-496E-AA97-BEA7F2A04388}"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11261-3FC5-4A73-90AE-7E6E049A6431}"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6E40D0-51B3-4E4E-89A8-FB5A74E5300A}" type="datetime1">
              <a:rPr lang="en-US" smtClean="0"/>
              <a:t>7/12/2023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PRoject Guide - Prof. Swayam Shah.    Project By - Prabhanjan Dhobale</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1463022"/>
            <a:ext cx="8791575" cy="2387600"/>
          </a:xfrm>
        </p:spPr>
        <p:txBody>
          <a:bodyPr>
            <a:normAutofit/>
          </a:bodyPr>
          <a:lstStyle/>
          <a:p>
            <a:pPr algn="ctr"/>
            <a:r>
              <a:rPr lang="en-US" sz="5400" dirty="0">
                <a:latin typeface="Rockwell" panose="02060603020205020403" pitchFamily="18" charset="0"/>
              </a:rPr>
              <a:t>Face </a:t>
            </a:r>
            <a:r>
              <a:rPr lang="en-IN" sz="5400" dirty="0">
                <a:latin typeface="Rockwell" panose="02060603020205020403" pitchFamily="18" charset="0"/>
              </a:rPr>
              <a:t>recognition</a:t>
            </a:r>
            <a:r>
              <a:rPr lang="en-US" sz="5400" dirty="0">
                <a:latin typeface="Rockwell" panose="02060603020205020403" pitchFamily="18" charset="0"/>
              </a:rPr>
              <a:t> attendance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4301285"/>
            <a:ext cx="8791575" cy="1655762"/>
          </a:xfrm>
        </p:spPr>
        <p:txBody>
          <a:bodyPr>
            <a:normAutofit fontScale="92500"/>
          </a:bodyPr>
          <a:lstStyle/>
          <a:p>
            <a:pPr algn="ctr"/>
            <a:r>
              <a:rPr lang="en-US" sz="2400" b="1" dirty="0" err="1">
                <a:latin typeface="Tahoma" panose="020B0604030504040204" pitchFamily="34" charset="0"/>
                <a:ea typeface="Tahoma" panose="020B0604030504040204" pitchFamily="34" charset="0"/>
                <a:cs typeface="Tahoma" panose="020B0604030504040204" pitchFamily="34" charset="0"/>
              </a:rPr>
              <a:t>Jspm’s</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jayawantrao</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sawant</a:t>
            </a:r>
            <a:r>
              <a:rPr lang="en-US" sz="2400" b="1" dirty="0">
                <a:latin typeface="Tahoma" panose="020B0604030504040204" pitchFamily="34" charset="0"/>
                <a:ea typeface="Tahoma" panose="020B0604030504040204" pitchFamily="34" charset="0"/>
                <a:cs typeface="Tahoma" panose="020B0604030504040204" pitchFamily="34" charset="0"/>
              </a:rPr>
              <a:t> college of engineering</a:t>
            </a:r>
          </a:p>
          <a:p>
            <a:pPr algn="ctr"/>
            <a:r>
              <a:rPr lang="en-US" sz="2400" dirty="0">
                <a:latin typeface="Tahoma" panose="020B0604030504040204" pitchFamily="34" charset="0"/>
                <a:ea typeface="Tahoma" panose="020B0604030504040204" pitchFamily="34" charset="0"/>
                <a:cs typeface="Tahoma" panose="020B0604030504040204" pitchFamily="34" charset="0"/>
              </a:rPr>
              <a:t>Project by:- </a:t>
            </a:r>
            <a:r>
              <a:rPr lang="en-US" sz="2400" b="1" u="sng" dirty="0">
                <a:latin typeface="Tahoma" panose="020B0604030504040204" pitchFamily="34" charset="0"/>
                <a:ea typeface="Tahoma" panose="020B0604030504040204" pitchFamily="34" charset="0"/>
                <a:cs typeface="Tahoma" panose="020B0604030504040204" pitchFamily="34" charset="0"/>
              </a:rPr>
              <a:t>Prabhanjan Dhobale</a:t>
            </a:r>
          </a:p>
          <a:p>
            <a:pPr algn="ctr"/>
            <a:r>
              <a:rPr lang="en-US" sz="2400" dirty="0">
                <a:latin typeface="Tahoma" panose="020B0604030504040204" pitchFamily="34" charset="0"/>
                <a:ea typeface="Tahoma" panose="020B0604030504040204" pitchFamily="34" charset="0"/>
                <a:cs typeface="Tahoma" panose="020B0604030504040204" pitchFamily="34" charset="0"/>
              </a:rPr>
              <a:t>Guide name:- </a:t>
            </a:r>
            <a:r>
              <a:rPr lang="en-US" sz="2400" b="1" u="sng" dirty="0">
                <a:latin typeface="Tahoma" panose="020B0604030504040204" pitchFamily="34" charset="0"/>
                <a:ea typeface="Tahoma" panose="020B0604030504040204" pitchFamily="34" charset="0"/>
                <a:cs typeface="Tahoma" panose="020B0604030504040204" pitchFamily="34" charset="0"/>
              </a:rPr>
              <a:t>Prof. Swayam Shah</a:t>
            </a:r>
          </a:p>
        </p:txBody>
      </p:sp>
      <p:pic>
        <p:nvPicPr>
          <p:cNvPr id="6" name="Picture 5">
            <a:extLst>
              <a:ext uri="{FF2B5EF4-FFF2-40B4-BE49-F238E27FC236}">
                <a16:creationId xmlns:a16="http://schemas.microsoft.com/office/drawing/2014/main" id="{9F0AEC8B-8821-48E7-8913-D7E20DE5AF0A}"/>
              </a:ext>
            </a:extLst>
          </p:cNvPr>
          <p:cNvPicPr>
            <a:picLocks noChangeAspect="1"/>
          </p:cNvPicPr>
          <p:nvPr/>
        </p:nvPicPr>
        <p:blipFill>
          <a:blip r:embed="rId2"/>
          <a:stretch>
            <a:fillRect/>
          </a:stretch>
        </p:blipFill>
        <p:spPr>
          <a:xfrm>
            <a:off x="5250936" y="361298"/>
            <a:ext cx="1690128" cy="1690128"/>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activity Diagram</a:t>
            </a:r>
          </a:p>
        </p:txBody>
      </p:sp>
      <p:pic>
        <p:nvPicPr>
          <p:cNvPr id="6" name="Content Placeholder 5">
            <a:extLst>
              <a:ext uri="{FF2B5EF4-FFF2-40B4-BE49-F238E27FC236}">
                <a16:creationId xmlns:a16="http://schemas.microsoft.com/office/drawing/2014/main" id="{B9E698B6-5942-4CD5-9EA4-9CB041DA7B4D}"/>
              </a:ext>
            </a:extLst>
          </p:cNvPr>
          <p:cNvPicPr>
            <a:picLocks noGrp="1" noChangeAspect="1"/>
          </p:cNvPicPr>
          <p:nvPr>
            <p:ph idx="1"/>
          </p:nvPr>
        </p:nvPicPr>
        <p:blipFill>
          <a:blip r:embed="rId2"/>
          <a:stretch>
            <a:fillRect/>
          </a:stretch>
        </p:blipFill>
        <p:spPr>
          <a:xfrm>
            <a:off x="2077691" y="1846729"/>
            <a:ext cx="7299391" cy="4026356"/>
          </a:xfrm>
        </p:spPr>
      </p:pic>
      <p:pic>
        <p:nvPicPr>
          <p:cNvPr id="4" name="Picture 3">
            <a:extLst>
              <a:ext uri="{FF2B5EF4-FFF2-40B4-BE49-F238E27FC236}">
                <a16:creationId xmlns:a16="http://schemas.microsoft.com/office/drawing/2014/main" id="{34A0A34D-AFF8-4AA4-991E-D18DC12FB0E8}"/>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46736FB9-FB29-4E89-81FE-3984345F4FDB}"/>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87109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sequence Diagram</a:t>
            </a:r>
          </a:p>
        </p:txBody>
      </p:sp>
      <p:pic>
        <p:nvPicPr>
          <p:cNvPr id="7" name="Content Placeholder 6">
            <a:extLst>
              <a:ext uri="{FF2B5EF4-FFF2-40B4-BE49-F238E27FC236}">
                <a16:creationId xmlns:a16="http://schemas.microsoft.com/office/drawing/2014/main" id="{464A0B67-FD51-4C0D-A8AD-AFD8C112FB62}"/>
              </a:ext>
            </a:extLst>
          </p:cNvPr>
          <p:cNvPicPr>
            <a:picLocks noGrp="1" noChangeAspect="1"/>
          </p:cNvPicPr>
          <p:nvPr>
            <p:ph idx="1"/>
          </p:nvPr>
        </p:nvPicPr>
        <p:blipFill>
          <a:blip r:embed="rId2"/>
          <a:stretch>
            <a:fillRect/>
          </a:stretch>
        </p:blipFill>
        <p:spPr>
          <a:xfrm>
            <a:off x="2779060" y="1715601"/>
            <a:ext cx="6213161" cy="3747279"/>
          </a:xfrm>
        </p:spPr>
      </p:pic>
      <p:pic>
        <p:nvPicPr>
          <p:cNvPr id="4" name="Picture 3">
            <a:extLst>
              <a:ext uri="{FF2B5EF4-FFF2-40B4-BE49-F238E27FC236}">
                <a16:creationId xmlns:a16="http://schemas.microsoft.com/office/drawing/2014/main" id="{B9ACFD72-1452-4A8C-83AD-6B5BAA19921B}"/>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5D9B5BC2-42FE-451D-8599-7D19A8427E05}"/>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35528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Working of application</a:t>
            </a:r>
          </a:p>
        </p:txBody>
      </p:sp>
      <p:pic>
        <p:nvPicPr>
          <p:cNvPr id="6" name="Content Placeholder 5">
            <a:extLst>
              <a:ext uri="{FF2B5EF4-FFF2-40B4-BE49-F238E27FC236}">
                <a16:creationId xmlns:a16="http://schemas.microsoft.com/office/drawing/2014/main" id="{A033AA74-6310-4218-80D8-9B9B86578004}"/>
              </a:ext>
            </a:extLst>
          </p:cNvPr>
          <p:cNvPicPr>
            <a:picLocks noGrp="1" noChangeAspect="1"/>
          </p:cNvPicPr>
          <p:nvPr>
            <p:ph idx="1"/>
          </p:nvPr>
        </p:nvPicPr>
        <p:blipFill>
          <a:blip r:embed="rId2"/>
          <a:stretch>
            <a:fillRect/>
          </a:stretch>
        </p:blipFill>
        <p:spPr>
          <a:xfrm>
            <a:off x="3087647" y="2249488"/>
            <a:ext cx="6013531" cy="3541712"/>
          </a:xfrm>
        </p:spPr>
      </p:pic>
      <p:pic>
        <p:nvPicPr>
          <p:cNvPr id="4" name="Picture 3">
            <a:extLst>
              <a:ext uri="{FF2B5EF4-FFF2-40B4-BE49-F238E27FC236}">
                <a16:creationId xmlns:a16="http://schemas.microsoft.com/office/drawing/2014/main" id="{12780499-1F60-490C-9B5C-4B762EF51FAC}"/>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F2348707-83FE-4150-A064-BA6B1B2FCD92}"/>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21530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p:txBody>
          <a:bodyPr/>
          <a:lstStyle/>
          <a:p>
            <a:r>
              <a:rPr lang="en-IN" b="1" dirty="0"/>
              <a:t>Hardware and software requirement</a:t>
            </a:r>
          </a:p>
        </p:txBody>
      </p:sp>
      <p:sp>
        <p:nvSpPr>
          <p:cNvPr id="5" name="Content Placeholder 4">
            <a:extLst>
              <a:ext uri="{FF2B5EF4-FFF2-40B4-BE49-F238E27FC236}">
                <a16:creationId xmlns:a16="http://schemas.microsoft.com/office/drawing/2014/main" id="{30B3C107-B9FE-420B-B099-0C6BA7B52B09}"/>
              </a:ext>
            </a:extLst>
          </p:cNvPr>
          <p:cNvSpPr>
            <a:spLocks noGrp="1"/>
          </p:cNvSpPr>
          <p:nvPr>
            <p:ph sz="half" idx="1"/>
          </p:nvPr>
        </p:nvSpPr>
        <p:spPr/>
        <p:txBody>
          <a:bodyPr>
            <a:normAutofit lnSpcReduction="10000"/>
          </a:bodyPr>
          <a:lstStyle/>
          <a:p>
            <a:r>
              <a:rPr lang="en-IN" dirty="0"/>
              <a:t>Software Requirement</a:t>
            </a:r>
          </a:p>
          <a:p>
            <a:pPr lvl="1"/>
            <a:r>
              <a:rPr lang="en-IN" dirty="0"/>
              <a:t>Language – Python</a:t>
            </a:r>
          </a:p>
          <a:p>
            <a:pPr lvl="1"/>
            <a:r>
              <a:rPr lang="en-IN" dirty="0"/>
              <a:t>GUI Framework – </a:t>
            </a:r>
            <a:r>
              <a:rPr lang="en-IN" dirty="0" err="1"/>
              <a:t>PyQTpy</a:t>
            </a:r>
            <a:endParaRPr lang="en-IN" dirty="0"/>
          </a:p>
          <a:p>
            <a:pPr lvl="1"/>
            <a:r>
              <a:rPr lang="en-IN" dirty="0"/>
              <a:t>Database and File System – Azure Blob Storage (Un-structured) and csv file format.</a:t>
            </a:r>
          </a:p>
          <a:p>
            <a:pPr lvl="1"/>
            <a:endParaRPr lang="en-IN" dirty="0"/>
          </a:p>
        </p:txBody>
      </p:sp>
      <p:sp>
        <p:nvSpPr>
          <p:cNvPr id="7" name="Content Placeholder 6">
            <a:extLst>
              <a:ext uri="{FF2B5EF4-FFF2-40B4-BE49-F238E27FC236}">
                <a16:creationId xmlns:a16="http://schemas.microsoft.com/office/drawing/2014/main" id="{9014C266-7CA9-4598-BC21-2AFE4414B984}"/>
              </a:ext>
            </a:extLst>
          </p:cNvPr>
          <p:cNvSpPr>
            <a:spLocks noGrp="1"/>
          </p:cNvSpPr>
          <p:nvPr>
            <p:ph sz="half" idx="2"/>
          </p:nvPr>
        </p:nvSpPr>
        <p:spPr/>
        <p:txBody>
          <a:bodyPr>
            <a:normAutofit lnSpcReduction="10000"/>
          </a:bodyPr>
          <a:lstStyle/>
          <a:p>
            <a:r>
              <a:rPr lang="en-IN" dirty="0"/>
              <a:t>Hardware Requirement</a:t>
            </a:r>
          </a:p>
          <a:p>
            <a:pPr lvl="1"/>
            <a:r>
              <a:rPr lang="en-IN" dirty="0"/>
              <a:t>SSD – 256 GB Minimum OR</a:t>
            </a:r>
          </a:p>
          <a:p>
            <a:pPr lvl="1"/>
            <a:r>
              <a:rPr lang="en-IN" dirty="0"/>
              <a:t>HDD – 512 GB Minimum</a:t>
            </a:r>
          </a:p>
          <a:p>
            <a:pPr lvl="1"/>
            <a:r>
              <a:rPr lang="en-IN" dirty="0"/>
              <a:t>Cache – 2 MB Minimum</a:t>
            </a:r>
          </a:p>
          <a:p>
            <a:pPr lvl="1"/>
            <a:r>
              <a:rPr lang="en-IN" dirty="0"/>
              <a:t>Operating System – Windows 7+, Linux any Flavour and Macintosh any version</a:t>
            </a:r>
          </a:p>
          <a:p>
            <a:pPr lvl="1"/>
            <a:r>
              <a:rPr lang="en-IN" dirty="0"/>
              <a:t>Camera – 2 MP Minimum</a:t>
            </a:r>
          </a:p>
          <a:p>
            <a:pPr marL="914400" lvl="2" indent="0">
              <a:buNone/>
            </a:pPr>
            <a:r>
              <a:rPr lang="en-IN" dirty="0"/>
              <a:t>	</a:t>
            </a:r>
          </a:p>
        </p:txBody>
      </p:sp>
      <p:pic>
        <p:nvPicPr>
          <p:cNvPr id="8" name="Picture 7">
            <a:extLst>
              <a:ext uri="{FF2B5EF4-FFF2-40B4-BE49-F238E27FC236}">
                <a16:creationId xmlns:a16="http://schemas.microsoft.com/office/drawing/2014/main" id="{4C4F886E-FFF7-4FE6-9A0A-C93677AAA5B1}"/>
              </a:ext>
            </a:extLst>
          </p:cNvPr>
          <p:cNvPicPr>
            <a:picLocks noChangeAspect="1"/>
          </p:cNvPicPr>
          <p:nvPr/>
        </p:nvPicPr>
        <p:blipFill>
          <a:blip r:embed="rId2"/>
          <a:stretch>
            <a:fillRect/>
          </a:stretch>
        </p:blipFill>
        <p:spPr>
          <a:xfrm>
            <a:off x="11553125" y="44777"/>
            <a:ext cx="549229" cy="549229"/>
          </a:xfrm>
          <a:prstGeom prst="rect">
            <a:avLst/>
          </a:prstGeom>
        </p:spPr>
      </p:pic>
      <p:sp>
        <p:nvSpPr>
          <p:cNvPr id="9" name="Footer Placeholder 8">
            <a:extLst>
              <a:ext uri="{FF2B5EF4-FFF2-40B4-BE49-F238E27FC236}">
                <a16:creationId xmlns:a16="http://schemas.microsoft.com/office/drawing/2014/main" id="{01D8FFE9-E482-4F44-B7A8-0DF0A7900DEA}"/>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93600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4849" y="2429389"/>
            <a:ext cx="9905998" cy="1478570"/>
          </a:xfrm>
        </p:spPr>
        <p:txBody>
          <a:bodyPr>
            <a:normAutofit/>
          </a:bodyPr>
          <a:lstStyle/>
          <a:p>
            <a:pPr algn="ctr"/>
            <a:r>
              <a:rPr lang="en-US" sz="7000" b="1" dirty="0">
                <a:latin typeface="Rockwell" panose="02060603020205020403" pitchFamily="18" charset="0"/>
              </a:rPr>
              <a:t>Screen design</a:t>
            </a:r>
          </a:p>
        </p:txBody>
      </p:sp>
      <p:pic>
        <p:nvPicPr>
          <p:cNvPr id="3" name="Picture 2">
            <a:extLst>
              <a:ext uri="{FF2B5EF4-FFF2-40B4-BE49-F238E27FC236}">
                <a16:creationId xmlns:a16="http://schemas.microsoft.com/office/drawing/2014/main" id="{8CCFF190-80C1-4370-AC69-E1AD4D69C37B}"/>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C23D7FD0-1182-4E33-80AE-5976C4C3364A}"/>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91230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3003A87-6F85-4454-9ED3-649A740F57E0}"/>
              </a:ext>
            </a:extLst>
          </p:cNvPr>
          <p:cNvPicPr>
            <a:picLocks noGrp="1" noChangeAspect="1"/>
          </p:cNvPicPr>
          <p:nvPr>
            <p:ph idx="1"/>
          </p:nvPr>
        </p:nvPicPr>
        <p:blipFill>
          <a:blip r:embed="rId2"/>
          <a:stretch>
            <a:fillRect/>
          </a:stretch>
        </p:blipFill>
        <p:spPr>
          <a:xfrm>
            <a:off x="1825276" y="779463"/>
            <a:ext cx="8538273" cy="5011737"/>
          </a:xfrm>
        </p:spPr>
      </p:pic>
      <p:pic>
        <p:nvPicPr>
          <p:cNvPr id="3" name="Picture 2">
            <a:extLst>
              <a:ext uri="{FF2B5EF4-FFF2-40B4-BE49-F238E27FC236}">
                <a16:creationId xmlns:a16="http://schemas.microsoft.com/office/drawing/2014/main" id="{328800FC-DFC0-4E5E-BA9F-E1CBCD1EB6FB}"/>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A823C18A-AEA0-43E7-94DA-553C8A80AF0C}"/>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42888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9F1EE6-FE0A-4192-B373-8CFAEFE26A2B}"/>
              </a:ext>
            </a:extLst>
          </p:cNvPr>
          <p:cNvPicPr>
            <a:picLocks noGrp="1" noChangeAspect="1"/>
          </p:cNvPicPr>
          <p:nvPr>
            <p:ph idx="1"/>
          </p:nvPr>
        </p:nvPicPr>
        <p:blipFill>
          <a:blip r:embed="rId2"/>
          <a:stretch>
            <a:fillRect/>
          </a:stretch>
        </p:blipFill>
        <p:spPr>
          <a:xfrm>
            <a:off x="1923278" y="753036"/>
            <a:ext cx="7702642" cy="5056094"/>
          </a:xfrm>
        </p:spPr>
      </p:pic>
      <p:pic>
        <p:nvPicPr>
          <p:cNvPr id="3" name="Picture 2">
            <a:extLst>
              <a:ext uri="{FF2B5EF4-FFF2-40B4-BE49-F238E27FC236}">
                <a16:creationId xmlns:a16="http://schemas.microsoft.com/office/drawing/2014/main" id="{81878062-ACDA-417B-8012-E2865F1B4100}"/>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3875E16C-0D2D-4998-AFF4-57696EE4654D}"/>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414256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88883CF-4B97-4823-B6B0-5CA1087CB4AB}"/>
              </a:ext>
            </a:extLst>
          </p:cNvPr>
          <p:cNvPicPr>
            <a:picLocks noGrp="1" noChangeAspect="1"/>
          </p:cNvPicPr>
          <p:nvPr>
            <p:ph idx="1"/>
          </p:nvPr>
        </p:nvPicPr>
        <p:blipFill>
          <a:blip r:embed="rId2"/>
          <a:stretch>
            <a:fillRect/>
          </a:stretch>
        </p:blipFill>
        <p:spPr>
          <a:xfrm>
            <a:off x="2095473" y="1147482"/>
            <a:ext cx="8043402" cy="4643718"/>
          </a:xfrm>
        </p:spPr>
      </p:pic>
      <p:pic>
        <p:nvPicPr>
          <p:cNvPr id="3" name="Picture 2">
            <a:extLst>
              <a:ext uri="{FF2B5EF4-FFF2-40B4-BE49-F238E27FC236}">
                <a16:creationId xmlns:a16="http://schemas.microsoft.com/office/drawing/2014/main" id="{00A197E0-2104-4044-BEE3-25491C382481}"/>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34A6BFFE-105E-421A-91CE-1A30420EAA37}"/>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29530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441680-93C3-4931-B7E7-B0950C48D3B5}"/>
              </a:ext>
            </a:extLst>
          </p:cNvPr>
          <p:cNvPicPr>
            <a:picLocks noGrp="1" noChangeAspect="1"/>
          </p:cNvPicPr>
          <p:nvPr>
            <p:ph idx="1"/>
          </p:nvPr>
        </p:nvPicPr>
        <p:blipFill>
          <a:blip r:embed="rId2"/>
          <a:stretch>
            <a:fillRect/>
          </a:stretch>
        </p:blipFill>
        <p:spPr>
          <a:xfrm>
            <a:off x="2188723" y="833715"/>
            <a:ext cx="7449408" cy="4867835"/>
          </a:xfrm>
        </p:spPr>
      </p:pic>
      <p:pic>
        <p:nvPicPr>
          <p:cNvPr id="3" name="Picture 2">
            <a:extLst>
              <a:ext uri="{FF2B5EF4-FFF2-40B4-BE49-F238E27FC236}">
                <a16:creationId xmlns:a16="http://schemas.microsoft.com/office/drawing/2014/main" id="{5F1C3C2B-A07C-4F54-8CDF-F4696559B716}"/>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6CAC2E8E-93BE-4288-9296-14B84D6EB1A3}"/>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18413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468F936-6550-4FB1-8459-203216622135}"/>
              </a:ext>
            </a:extLst>
          </p:cNvPr>
          <p:cNvPicPr>
            <a:picLocks noGrp="1" noChangeAspect="1"/>
          </p:cNvPicPr>
          <p:nvPr>
            <p:ph idx="1"/>
          </p:nvPr>
        </p:nvPicPr>
        <p:blipFill>
          <a:blip r:embed="rId2"/>
          <a:stretch>
            <a:fillRect/>
          </a:stretch>
        </p:blipFill>
        <p:spPr>
          <a:xfrm>
            <a:off x="1343761" y="1264023"/>
            <a:ext cx="9268013" cy="4455459"/>
          </a:xfrm>
        </p:spPr>
      </p:pic>
      <p:pic>
        <p:nvPicPr>
          <p:cNvPr id="3" name="Picture 2">
            <a:extLst>
              <a:ext uri="{FF2B5EF4-FFF2-40B4-BE49-F238E27FC236}">
                <a16:creationId xmlns:a16="http://schemas.microsoft.com/office/drawing/2014/main" id="{CBA086F9-A3E5-4E4C-92EE-D81979BE9E97}"/>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35B8A970-4001-456E-80E7-886C7632D613}"/>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407226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C0E1-ED1D-4709-A9F2-62DEC201B3ED}"/>
              </a:ext>
            </a:extLst>
          </p:cNvPr>
          <p:cNvSpPr>
            <a:spLocks noGrp="1"/>
          </p:cNvSpPr>
          <p:nvPr>
            <p:ph type="title"/>
          </p:nvPr>
        </p:nvSpPr>
        <p:spPr>
          <a:xfrm>
            <a:off x="1141413" y="618518"/>
            <a:ext cx="9905998" cy="833764"/>
          </a:xfrm>
        </p:spPr>
        <p:txBody>
          <a:bodyPr/>
          <a:lstStyle/>
          <a:p>
            <a:r>
              <a:rPr lang="en-US" dirty="0">
                <a:latin typeface="Rockwell" panose="02060603020205020403" pitchFamily="18" charset="0"/>
              </a:rPr>
              <a:t>Company profile</a:t>
            </a:r>
            <a:endParaRPr lang="en-IN" dirty="0"/>
          </a:p>
        </p:txBody>
      </p:sp>
      <p:sp>
        <p:nvSpPr>
          <p:cNvPr id="3" name="Content Placeholder 2">
            <a:extLst>
              <a:ext uri="{FF2B5EF4-FFF2-40B4-BE49-F238E27FC236}">
                <a16:creationId xmlns:a16="http://schemas.microsoft.com/office/drawing/2014/main" id="{AF2A533E-2693-4F9E-8953-4B8BAD36EB43}"/>
              </a:ext>
            </a:extLst>
          </p:cNvPr>
          <p:cNvSpPr>
            <a:spLocks noGrp="1"/>
          </p:cNvSpPr>
          <p:nvPr>
            <p:ph idx="1"/>
          </p:nvPr>
        </p:nvSpPr>
        <p:spPr>
          <a:xfrm>
            <a:off x="1141412" y="1452282"/>
            <a:ext cx="9905999" cy="4338919"/>
          </a:xfrm>
        </p:spPr>
        <p:txBody>
          <a:bodyPr>
            <a:normAutofit lnSpcReduction="10000"/>
          </a:bodyPr>
          <a:lstStyle/>
          <a:p>
            <a:r>
              <a:rPr lang="en-IN" b="1" u="sng" dirty="0"/>
              <a:t>Post</a:t>
            </a:r>
            <a:r>
              <a:rPr lang="en-IN" dirty="0"/>
              <a:t> – Data Analyst.</a:t>
            </a:r>
          </a:p>
          <a:p>
            <a:r>
              <a:rPr lang="en-IN" b="1" u="sng" dirty="0"/>
              <a:t>Company Description </a:t>
            </a:r>
            <a:r>
              <a:rPr lang="en-IN" dirty="0"/>
              <a:t>- </a:t>
            </a:r>
            <a:r>
              <a:rPr lang="en-US" dirty="0" err="1"/>
              <a:t>Gamaka</a:t>
            </a:r>
            <a:r>
              <a:rPr lang="en-US" dirty="0"/>
              <a:t> AI Solution is a premier company specializing in data science and analytics. We harness the power of artificial intelligence and advanced analytics to provide actionable insights, optimize operations, and enhance decision-making. Our team of experts and state-of-the-art technologies enable businesses to unlock the full potential of their data, gaining a competitive edge in the market. From data collection to modeling and visualization, we deliver tailored solutions across various industries, empowering organizations to make informed, data-driven decisions that drive success.</a:t>
            </a:r>
            <a:endParaRPr lang="en-IN" sz="1800" b="1" u="sng" dirty="0"/>
          </a:p>
        </p:txBody>
      </p:sp>
      <p:pic>
        <p:nvPicPr>
          <p:cNvPr id="5" name="Picture 4">
            <a:extLst>
              <a:ext uri="{FF2B5EF4-FFF2-40B4-BE49-F238E27FC236}">
                <a16:creationId xmlns:a16="http://schemas.microsoft.com/office/drawing/2014/main" id="{850B0BAD-F9CE-48D0-8922-162BF16B2DF7}"/>
              </a:ext>
            </a:extLst>
          </p:cNvPr>
          <p:cNvPicPr>
            <a:picLocks noChangeAspect="1"/>
          </p:cNvPicPr>
          <p:nvPr/>
        </p:nvPicPr>
        <p:blipFill>
          <a:blip r:embed="rId2"/>
          <a:stretch>
            <a:fillRect/>
          </a:stretch>
        </p:blipFill>
        <p:spPr>
          <a:xfrm>
            <a:off x="9645463" y="658859"/>
            <a:ext cx="1238250" cy="1238250"/>
          </a:xfrm>
          <a:prstGeom prst="rect">
            <a:avLst/>
          </a:prstGeom>
        </p:spPr>
      </p:pic>
      <p:sp>
        <p:nvSpPr>
          <p:cNvPr id="4" name="Footer Placeholder 3">
            <a:extLst>
              <a:ext uri="{FF2B5EF4-FFF2-40B4-BE49-F238E27FC236}">
                <a16:creationId xmlns:a16="http://schemas.microsoft.com/office/drawing/2014/main" id="{D09CEFCD-1E47-4FBF-A1CC-AFFB7FE5997B}"/>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808124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78EE72-11F1-44A6-B708-1281BFA89281}"/>
              </a:ext>
            </a:extLst>
          </p:cNvPr>
          <p:cNvPicPr>
            <a:picLocks noGrp="1" noChangeAspect="1"/>
          </p:cNvPicPr>
          <p:nvPr>
            <p:ph idx="1"/>
          </p:nvPr>
        </p:nvPicPr>
        <p:blipFill>
          <a:blip r:embed="rId2"/>
          <a:stretch>
            <a:fillRect/>
          </a:stretch>
        </p:blipFill>
        <p:spPr>
          <a:xfrm>
            <a:off x="2305324" y="1228165"/>
            <a:ext cx="7312603" cy="4468813"/>
          </a:xfrm>
        </p:spPr>
      </p:pic>
      <p:pic>
        <p:nvPicPr>
          <p:cNvPr id="3" name="Picture 2">
            <a:extLst>
              <a:ext uri="{FF2B5EF4-FFF2-40B4-BE49-F238E27FC236}">
                <a16:creationId xmlns:a16="http://schemas.microsoft.com/office/drawing/2014/main" id="{4B2622A5-8103-45B0-91DC-1B754BB0B4B5}"/>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170B08B9-C568-4E4C-8623-A8635A472C11}"/>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91772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DD9296E-E6C1-4111-9E2F-D13801F12C55}"/>
              </a:ext>
            </a:extLst>
          </p:cNvPr>
          <p:cNvPicPr>
            <a:picLocks noGrp="1" noChangeAspect="1"/>
          </p:cNvPicPr>
          <p:nvPr>
            <p:ph idx="1"/>
          </p:nvPr>
        </p:nvPicPr>
        <p:blipFill>
          <a:blip r:embed="rId2"/>
          <a:stretch>
            <a:fillRect/>
          </a:stretch>
        </p:blipFill>
        <p:spPr>
          <a:xfrm>
            <a:off x="2274676" y="1156447"/>
            <a:ext cx="7893563" cy="4634753"/>
          </a:xfrm>
        </p:spPr>
      </p:pic>
      <p:pic>
        <p:nvPicPr>
          <p:cNvPr id="3" name="Picture 2">
            <a:extLst>
              <a:ext uri="{FF2B5EF4-FFF2-40B4-BE49-F238E27FC236}">
                <a16:creationId xmlns:a16="http://schemas.microsoft.com/office/drawing/2014/main" id="{FC8206C1-81F1-45EF-8D34-3A1DD2387C20}"/>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40D3742D-96B2-44E7-86E0-613AD25174F5}"/>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13603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18BB6B-7780-461D-ACF6-F549F9252D24}"/>
              </a:ext>
            </a:extLst>
          </p:cNvPr>
          <p:cNvPicPr>
            <a:picLocks noGrp="1" noChangeAspect="1"/>
          </p:cNvPicPr>
          <p:nvPr>
            <p:ph idx="1"/>
          </p:nvPr>
        </p:nvPicPr>
        <p:blipFill>
          <a:blip r:embed="rId2"/>
          <a:stretch>
            <a:fillRect/>
          </a:stretch>
        </p:blipFill>
        <p:spPr>
          <a:xfrm>
            <a:off x="1730776" y="1201270"/>
            <a:ext cx="8117467" cy="4458164"/>
          </a:xfrm>
        </p:spPr>
      </p:pic>
      <p:pic>
        <p:nvPicPr>
          <p:cNvPr id="3" name="Picture 2">
            <a:extLst>
              <a:ext uri="{FF2B5EF4-FFF2-40B4-BE49-F238E27FC236}">
                <a16:creationId xmlns:a16="http://schemas.microsoft.com/office/drawing/2014/main" id="{B8AEF357-5E1F-4D9F-AF01-0CB34505F293}"/>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8C814BEE-AF5B-4068-B1E5-77CDCBFEBD8A}"/>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344269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4849" y="2429389"/>
            <a:ext cx="9905998" cy="1478570"/>
          </a:xfrm>
        </p:spPr>
        <p:txBody>
          <a:bodyPr>
            <a:normAutofit/>
          </a:bodyPr>
          <a:lstStyle/>
          <a:p>
            <a:pPr algn="ctr"/>
            <a:r>
              <a:rPr lang="en-US" sz="7000" b="1" dirty="0">
                <a:latin typeface="Rockwell" panose="02060603020205020403" pitchFamily="18" charset="0"/>
              </a:rPr>
              <a:t>Test cases</a:t>
            </a:r>
          </a:p>
        </p:txBody>
      </p:sp>
      <p:pic>
        <p:nvPicPr>
          <p:cNvPr id="3" name="Picture 2">
            <a:extLst>
              <a:ext uri="{FF2B5EF4-FFF2-40B4-BE49-F238E27FC236}">
                <a16:creationId xmlns:a16="http://schemas.microsoft.com/office/drawing/2014/main" id="{122D87A9-A15E-453F-89A5-67BB1EFB2E16}"/>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6BB719D2-EDD5-442D-A925-2163496D2597}"/>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6155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2D62DDB-08F9-4065-BDE1-BFB380109198}"/>
              </a:ext>
            </a:extLst>
          </p:cNvPr>
          <p:cNvSpPr>
            <a:spLocks noGrp="1"/>
          </p:cNvSpPr>
          <p:nvPr>
            <p:ph sz="half" idx="1"/>
          </p:nvPr>
        </p:nvSpPr>
        <p:spPr>
          <a:xfrm>
            <a:off x="1141410" y="654425"/>
            <a:ext cx="4878389" cy="5136776"/>
          </a:xfrm>
        </p:spPr>
        <p:txBody>
          <a:bodyPr>
            <a:normAutofit fontScale="85000" lnSpcReduction="10000"/>
          </a:bodyPr>
          <a:lstStyle/>
          <a:p>
            <a:r>
              <a:rPr lang="en-US" b="1" u="sng" dirty="0"/>
              <a:t>Test Case 1</a:t>
            </a:r>
            <a:r>
              <a:rPr lang="en-US" b="1" dirty="0"/>
              <a:t>:</a:t>
            </a:r>
            <a:endParaRPr lang="en-US" dirty="0"/>
          </a:p>
          <a:p>
            <a:r>
              <a:rPr lang="en-US" b="1" u="sng" dirty="0"/>
              <a:t>Test Case Identifier</a:t>
            </a:r>
            <a:r>
              <a:rPr lang="en-US" b="1" dirty="0"/>
              <a:t>:</a:t>
            </a:r>
            <a:r>
              <a:rPr lang="en-US" dirty="0"/>
              <a:t> TC001</a:t>
            </a:r>
          </a:p>
          <a:p>
            <a:r>
              <a:rPr lang="en-US" b="1" u="sng" dirty="0"/>
              <a:t>Test Case Description</a:t>
            </a:r>
            <a:r>
              <a:rPr lang="en-US" b="1" dirty="0"/>
              <a:t>:</a:t>
            </a:r>
            <a:r>
              <a:rPr lang="en-US" dirty="0"/>
              <a:t> Valid faces were </a:t>
            </a:r>
            <a:r>
              <a:rPr lang="en-US" dirty="0" err="1"/>
              <a:t>recognised</a:t>
            </a:r>
            <a:r>
              <a:rPr lang="en-US" dirty="0"/>
              <a:t> and attendance was recorded successfully.</a:t>
            </a:r>
          </a:p>
          <a:p>
            <a:r>
              <a:rPr lang="en-US" b="1" u="sng" dirty="0"/>
              <a:t>Test Procedure</a:t>
            </a:r>
            <a:r>
              <a:rPr lang="en-US" b="1" dirty="0"/>
              <a:t>:</a:t>
            </a:r>
            <a:endParaRPr lang="en-US" dirty="0"/>
          </a:p>
          <a:p>
            <a:pPr lvl="1"/>
            <a:r>
              <a:rPr lang="en-US" dirty="0"/>
              <a:t>Present the student's face to the face recognition system.</a:t>
            </a:r>
          </a:p>
          <a:p>
            <a:pPr lvl="1"/>
            <a:r>
              <a:rPr lang="en-US" dirty="0"/>
              <a:t>Verify if the system successfully </a:t>
            </a:r>
            <a:r>
              <a:rPr lang="en-US" dirty="0" err="1"/>
              <a:t>recognises</a:t>
            </a:r>
            <a:r>
              <a:rPr lang="en-US" dirty="0"/>
              <a:t> the student's face.</a:t>
            </a:r>
          </a:p>
          <a:p>
            <a:pPr lvl="1"/>
            <a:r>
              <a:rPr lang="en-US" dirty="0"/>
              <a:t>Check if the student's attendance is recorded.</a:t>
            </a:r>
          </a:p>
          <a:p>
            <a:r>
              <a:rPr lang="en-US" b="1" u="sng" dirty="0"/>
              <a:t>Expected Result</a:t>
            </a:r>
            <a:r>
              <a:rPr lang="en-US" b="1" dirty="0"/>
              <a:t>:</a:t>
            </a:r>
            <a:r>
              <a:rPr lang="en-US" dirty="0"/>
              <a:t> Attendance is recorded for the student.</a:t>
            </a:r>
          </a:p>
          <a:p>
            <a:endParaRPr lang="en-IN" dirty="0"/>
          </a:p>
        </p:txBody>
      </p:sp>
      <p:sp>
        <p:nvSpPr>
          <p:cNvPr id="7" name="Content Placeholder 6">
            <a:extLst>
              <a:ext uri="{FF2B5EF4-FFF2-40B4-BE49-F238E27FC236}">
                <a16:creationId xmlns:a16="http://schemas.microsoft.com/office/drawing/2014/main" id="{BA815176-DDD3-4CC7-A756-1DAB98AF7D09}"/>
              </a:ext>
            </a:extLst>
          </p:cNvPr>
          <p:cNvSpPr>
            <a:spLocks noGrp="1"/>
          </p:cNvSpPr>
          <p:nvPr>
            <p:ph sz="half" idx="2"/>
          </p:nvPr>
        </p:nvSpPr>
        <p:spPr>
          <a:xfrm>
            <a:off x="6172200" y="654425"/>
            <a:ext cx="4875211" cy="5136775"/>
          </a:xfrm>
        </p:spPr>
        <p:txBody>
          <a:bodyPr>
            <a:normAutofit fontScale="85000" lnSpcReduction="10000"/>
          </a:bodyPr>
          <a:lstStyle/>
          <a:p>
            <a:r>
              <a:rPr lang="en-US" b="1" u="sng" dirty="0"/>
              <a:t>Test Case 2</a:t>
            </a:r>
            <a:r>
              <a:rPr lang="en-US" b="1" dirty="0"/>
              <a:t>:</a:t>
            </a:r>
            <a:endParaRPr lang="en-US" dirty="0"/>
          </a:p>
          <a:p>
            <a:r>
              <a:rPr lang="en-US" b="1" u="sng" dirty="0"/>
              <a:t>Test Case Identifier</a:t>
            </a:r>
            <a:r>
              <a:rPr lang="en-US" b="1" dirty="0"/>
              <a:t>:</a:t>
            </a:r>
            <a:r>
              <a:rPr lang="en-US" dirty="0"/>
              <a:t> TC002</a:t>
            </a:r>
          </a:p>
          <a:p>
            <a:r>
              <a:rPr lang="en-US" b="1" u="sng" dirty="0"/>
              <a:t>Test Case Description</a:t>
            </a:r>
            <a:r>
              <a:rPr lang="en-US" b="1" dirty="0"/>
              <a:t>:</a:t>
            </a:r>
            <a:r>
              <a:rPr lang="en-US" dirty="0"/>
              <a:t> Invalid face </a:t>
            </a:r>
            <a:r>
              <a:rPr lang="en-US" dirty="0" err="1"/>
              <a:t>recognised</a:t>
            </a:r>
            <a:r>
              <a:rPr lang="en-US" dirty="0"/>
              <a:t>; attendance not recorded.</a:t>
            </a:r>
          </a:p>
          <a:p>
            <a:r>
              <a:rPr lang="en-US" b="1" u="sng" dirty="0"/>
              <a:t>Test Procedure</a:t>
            </a:r>
            <a:r>
              <a:rPr lang="en-US" b="1" dirty="0"/>
              <a:t>:</a:t>
            </a:r>
            <a:endParaRPr lang="en-US" dirty="0"/>
          </a:p>
          <a:p>
            <a:pPr lvl="1"/>
            <a:r>
              <a:rPr lang="en-US" dirty="0"/>
              <a:t>Present a random person's face to the face recognition system.</a:t>
            </a:r>
          </a:p>
          <a:p>
            <a:pPr lvl="1"/>
            <a:r>
              <a:rPr lang="en-US" dirty="0"/>
              <a:t>Verify if the system incorrectly </a:t>
            </a:r>
            <a:r>
              <a:rPr lang="en-US" dirty="0" err="1"/>
              <a:t>recognises</a:t>
            </a:r>
            <a:r>
              <a:rPr lang="en-US" dirty="0"/>
              <a:t> the random person's face as a student.</a:t>
            </a:r>
          </a:p>
          <a:p>
            <a:pPr lvl="1"/>
            <a:r>
              <a:rPr lang="en-US" dirty="0"/>
              <a:t>Check if the attendance is not recorded for the random person.</a:t>
            </a:r>
          </a:p>
          <a:p>
            <a:r>
              <a:rPr lang="en-US" b="1" u="sng" dirty="0"/>
              <a:t>Expected Result</a:t>
            </a:r>
            <a:r>
              <a:rPr lang="en-US" b="1" dirty="0"/>
              <a:t>:</a:t>
            </a:r>
            <a:r>
              <a:rPr lang="en-US" dirty="0"/>
              <a:t> Attendance is not recorded for the random person.</a:t>
            </a:r>
          </a:p>
          <a:p>
            <a:endParaRPr lang="en-IN" dirty="0"/>
          </a:p>
        </p:txBody>
      </p:sp>
      <p:pic>
        <p:nvPicPr>
          <p:cNvPr id="10" name="Picture 9">
            <a:extLst>
              <a:ext uri="{FF2B5EF4-FFF2-40B4-BE49-F238E27FC236}">
                <a16:creationId xmlns:a16="http://schemas.microsoft.com/office/drawing/2014/main" id="{A0976A14-0430-4114-A293-8CB1ADFB1E33}"/>
              </a:ext>
            </a:extLst>
          </p:cNvPr>
          <p:cNvPicPr>
            <a:picLocks noChangeAspect="1"/>
          </p:cNvPicPr>
          <p:nvPr/>
        </p:nvPicPr>
        <p:blipFill>
          <a:blip r:embed="rId2"/>
          <a:stretch>
            <a:fillRect/>
          </a:stretch>
        </p:blipFill>
        <p:spPr>
          <a:xfrm>
            <a:off x="11553125" y="44777"/>
            <a:ext cx="549229" cy="549229"/>
          </a:xfrm>
          <a:prstGeom prst="rect">
            <a:avLst/>
          </a:prstGeom>
        </p:spPr>
      </p:pic>
      <p:sp>
        <p:nvSpPr>
          <p:cNvPr id="11" name="Footer Placeholder 10">
            <a:extLst>
              <a:ext uri="{FF2B5EF4-FFF2-40B4-BE49-F238E27FC236}">
                <a16:creationId xmlns:a16="http://schemas.microsoft.com/office/drawing/2014/main" id="{5E025A6A-8E11-4A3C-929A-0DE64E6F1D64}"/>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166947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2D62DDB-08F9-4065-BDE1-BFB380109198}"/>
              </a:ext>
            </a:extLst>
          </p:cNvPr>
          <p:cNvSpPr>
            <a:spLocks noGrp="1"/>
          </p:cNvSpPr>
          <p:nvPr>
            <p:ph sz="half" idx="1"/>
          </p:nvPr>
        </p:nvSpPr>
        <p:spPr>
          <a:xfrm>
            <a:off x="1141410" y="654425"/>
            <a:ext cx="4878389" cy="5136776"/>
          </a:xfrm>
        </p:spPr>
        <p:txBody>
          <a:bodyPr>
            <a:normAutofit fontScale="85000" lnSpcReduction="10000"/>
          </a:bodyPr>
          <a:lstStyle/>
          <a:p>
            <a:r>
              <a:rPr lang="en-US" b="1" u="sng" dirty="0"/>
              <a:t>Test Case 3</a:t>
            </a:r>
            <a:r>
              <a:rPr lang="en-US" b="1" dirty="0"/>
              <a:t>:</a:t>
            </a:r>
            <a:endParaRPr lang="en-US" dirty="0"/>
          </a:p>
          <a:p>
            <a:r>
              <a:rPr lang="en-US" b="1" u="sng" dirty="0"/>
              <a:t>Test Case Identifier</a:t>
            </a:r>
            <a:r>
              <a:rPr lang="en-US" b="1" dirty="0"/>
              <a:t>:</a:t>
            </a:r>
            <a:r>
              <a:rPr lang="en-US" dirty="0"/>
              <a:t> TC003</a:t>
            </a:r>
          </a:p>
          <a:p>
            <a:r>
              <a:rPr lang="en-US" b="1" u="sng" dirty="0"/>
              <a:t>Test Case Description</a:t>
            </a:r>
            <a:r>
              <a:rPr lang="en-US" b="1" dirty="0"/>
              <a:t>:</a:t>
            </a:r>
            <a:r>
              <a:rPr lang="en-US" dirty="0"/>
              <a:t> Face recognition failure due to poor lighting conditions</a:t>
            </a:r>
          </a:p>
          <a:p>
            <a:r>
              <a:rPr lang="en-US" b="1" u="sng" dirty="0"/>
              <a:t>Test Procedure</a:t>
            </a:r>
            <a:r>
              <a:rPr lang="en-US" b="1" dirty="0"/>
              <a:t>:</a:t>
            </a:r>
            <a:endParaRPr lang="en-US" dirty="0"/>
          </a:p>
          <a:p>
            <a:pPr lvl="1"/>
            <a:r>
              <a:rPr lang="en-US" dirty="0"/>
              <a:t>Present the student's face to the face recognition system in low light.</a:t>
            </a:r>
          </a:p>
          <a:p>
            <a:pPr lvl="1"/>
            <a:r>
              <a:rPr lang="en-US" dirty="0"/>
              <a:t>Verify if the system fails to </a:t>
            </a:r>
            <a:r>
              <a:rPr lang="en-US" dirty="0" err="1"/>
              <a:t>recognise</a:t>
            </a:r>
            <a:r>
              <a:rPr lang="en-US" dirty="0"/>
              <a:t> the student's face due to poor lighting conditions.</a:t>
            </a:r>
          </a:p>
          <a:p>
            <a:pPr lvl="1"/>
            <a:r>
              <a:rPr lang="en-US" dirty="0"/>
              <a:t>Check if the student's attendance is not recorded.</a:t>
            </a:r>
          </a:p>
          <a:p>
            <a:r>
              <a:rPr lang="en-US" b="1" u="sng" dirty="0"/>
              <a:t>Expected Result</a:t>
            </a:r>
            <a:r>
              <a:rPr lang="en-US" b="1" dirty="0"/>
              <a:t>:</a:t>
            </a:r>
            <a:r>
              <a:rPr lang="en-US" dirty="0"/>
              <a:t> Attendance is not recorded for the student.</a:t>
            </a:r>
          </a:p>
        </p:txBody>
      </p:sp>
      <p:sp>
        <p:nvSpPr>
          <p:cNvPr id="7" name="Content Placeholder 6">
            <a:extLst>
              <a:ext uri="{FF2B5EF4-FFF2-40B4-BE49-F238E27FC236}">
                <a16:creationId xmlns:a16="http://schemas.microsoft.com/office/drawing/2014/main" id="{BA815176-DDD3-4CC7-A756-1DAB98AF7D09}"/>
              </a:ext>
            </a:extLst>
          </p:cNvPr>
          <p:cNvSpPr>
            <a:spLocks noGrp="1"/>
          </p:cNvSpPr>
          <p:nvPr>
            <p:ph sz="half" idx="2"/>
          </p:nvPr>
        </p:nvSpPr>
        <p:spPr>
          <a:xfrm>
            <a:off x="6172200" y="654425"/>
            <a:ext cx="4875211" cy="5136775"/>
          </a:xfrm>
        </p:spPr>
        <p:txBody>
          <a:bodyPr>
            <a:normAutofit fontScale="85000" lnSpcReduction="10000"/>
          </a:bodyPr>
          <a:lstStyle/>
          <a:p>
            <a:r>
              <a:rPr lang="en-US" b="1" u="sng" dirty="0"/>
              <a:t>Test Case 4</a:t>
            </a:r>
            <a:r>
              <a:rPr lang="en-US" b="1" dirty="0"/>
              <a:t>:</a:t>
            </a:r>
            <a:endParaRPr lang="en-US" dirty="0"/>
          </a:p>
          <a:p>
            <a:r>
              <a:rPr lang="en-US" b="1" u="sng" dirty="0"/>
              <a:t>Test Case Identifier</a:t>
            </a:r>
            <a:r>
              <a:rPr lang="en-US" b="1" dirty="0"/>
              <a:t>:</a:t>
            </a:r>
            <a:r>
              <a:rPr lang="en-US" dirty="0"/>
              <a:t> TC004</a:t>
            </a:r>
          </a:p>
          <a:p>
            <a:r>
              <a:rPr lang="en-US" b="1" u="sng" dirty="0"/>
              <a:t>Test Case Description</a:t>
            </a:r>
            <a:r>
              <a:rPr lang="en-US" b="1" dirty="0"/>
              <a:t>:</a:t>
            </a:r>
            <a:r>
              <a:rPr lang="en-US" dirty="0"/>
              <a:t> Face recognition failure due to an obstructed view</a:t>
            </a:r>
          </a:p>
          <a:p>
            <a:r>
              <a:rPr lang="en-US" b="1" u="sng" dirty="0"/>
              <a:t>Test Procedure</a:t>
            </a:r>
            <a:r>
              <a:rPr lang="en-US" b="1" dirty="0"/>
              <a:t>:</a:t>
            </a:r>
            <a:endParaRPr lang="en-US" dirty="0"/>
          </a:p>
          <a:p>
            <a:pPr lvl="1"/>
            <a:r>
              <a:rPr lang="en-US" dirty="0"/>
              <a:t>Present the student's face to the face recognition system with partial obstruction.</a:t>
            </a:r>
          </a:p>
          <a:p>
            <a:pPr lvl="1"/>
            <a:r>
              <a:rPr lang="en-US" dirty="0"/>
              <a:t>Verify if the system fails to </a:t>
            </a:r>
            <a:r>
              <a:rPr lang="en-US" dirty="0" err="1"/>
              <a:t>recognise</a:t>
            </a:r>
            <a:r>
              <a:rPr lang="en-US" dirty="0"/>
              <a:t> the student's face due to an obstructed view.</a:t>
            </a:r>
          </a:p>
          <a:p>
            <a:pPr lvl="1"/>
            <a:r>
              <a:rPr lang="en-US" dirty="0"/>
              <a:t>Check if the student's attendance is not recorded.</a:t>
            </a:r>
          </a:p>
          <a:p>
            <a:r>
              <a:rPr lang="en-US" b="1" u="sng" dirty="0"/>
              <a:t>Expected Result</a:t>
            </a:r>
            <a:r>
              <a:rPr lang="en-US" b="1" dirty="0"/>
              <a:t>:</a:t>
            </a:r>
            <a:r>
              <a:rPr lang="en-US" dirty="0"/>
              <a:t> Attendance is not recorded for the student.</a:t>
            </a:r>
          </a:p>
        </p:txBody>
      </p:sp>
      <p:pic>
        <p:nvPicPr>
          <p:cNvPr id="4" name="Picture 3">
            <a:extLst>
              <a:ext uri="{FF2B5EF4-FFF2-40B4-BE49-F238E27FC236}">
                <a16:creationId xmlns:a16="http://schemas.microsoft.com/office/drawing/2014/main" id="{8FB49BC5-A3A0-408F-8AFF-74447C7570C3}"/>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9C9EAFDB-377E-4967-B977-5DE538BBCBF4}"/>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645243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2D62DDB-08F9-4065-BDE1-BFB380109198}"/>
              </a:ext>
            </a:extLst>
          </p:cNvPr>
          <p:cNvSpPr>
            <a:spLocks noGrp="1"/>
          </p:cNvSpPr>
          <p:nvPr>
            <p:ph sz="half" idx="1"/>
          </p:nvPr>
        </p:nvSpPr>
        <p:spPr>
          <a:xfrm>
            <a:off x="1141410" y="654425"/>
            <a:ext cx="4878389" cy="5136776"/>
          </a:xfrm>
        </p:spPr>
        <p:txBody>
          <a:bodyPr>
            <a:normAutofit fontScale="62500" lnSpcReduction="20000"/>
          </a:bodyPr>
          <a:lstStyle/>
          <a:p>
            <a:r>
              <a:rPr lang="en-US" sz="3200" b="1" u="sng" dirty="0"/>
              <a:t>Test Case 5</a:t>
            </a:r>
            <a:r>
              <a:rPr lang="en-US" b="1" dirty="0"/>
              <a:t>:</a:t>
            </a:r>
            <a:endParaRPr lang="en-US" dirty="0"/>
          </a:p>
          <a:p>
            <a:r>
              <a:rPr lang="en-US" sz="3200" b="1" u="sng" dirty="0"/>
              <a:t>Test Case Identifier</a:t>
            </a:r>
            <a:r>
              <a:rPr lang="en-US" b="1" dirty="0"/>
              <a:t>:</a:t>
            </a:r>
            <a:r>
              <a:rPr lang="en-US" dirty="0"/>
              <a:t> TC005</a:t>
            </a:r>
          </a:p>
          <a:p>
            <a:r>
              <a:rPr lang="en-US" sz="3200" b="1" u="sng" dirty="0"/>
              <a:t>Test Case Description</a:t>
            </a:r>
            <a:r>
              <a:rPr lang="en-US" b="1" dirty="0"/>
              <a:t>:</a:t>
            </a:r>
            <a:r>
              <a:rPr lang="en-US" dirty="0"/>
              <a:t> Multiple faces are </a:t>
            </a:r>
            <a:r>
              <a:rPr lang="en-US" dirty="0" err="1"/>
              <a:t>recognised</a:t>
            </a:r>
            <a:r>
              <a:rPr lang="en-US" dirty="0"/>
              <a:t>, and the system prompts for manual selection.</a:t>
            </a:r>
          </a:p>
          <a:p>
            <a:r>
              <a:rPr lang="en-US" sz="3200" b="1" u="sng" dirty="0"/>
              <a:t>Test Procedure</a:t>
            </a:r>
            <a:r>
              <a:rPr lang="en-US" b="1" dirty="0"/>
              <a:t>:</a:t>
            </a:r>
            <a:endParaRPr lang="en-US" dirty="0"/>
          </a:p>
          <a:p>
            <a:pPr lvl="1"/>
            <a:r>
              <a:rPr lang="en-US" dirty="0"/>
              <a:t>Present two students standing close together to the face recognition system.</a:t>
            </a:r>
          </a:p>
          <a:p>
            <a:pPr lvl="1"/>
            <a:r>
              <a:rPr lang="en-US" dirty="0"/>
              <a:t>Verify if the system </a:t>
            </a:r>
            <a:r>
              <a:rPr lang="en-US" dirty="0" err="1"/>
              <a:t>recognises</a:t>
            </a:r>
            <a:r>
              <a:rPr lang="en-US" dirty="0"/>
              <a:t> multiple faces.</a:t>
            </a:r>
          </a:p>
          <a:p>
            <a:pPr lvl="1"/>
            <a:r>
              <a:rPr lang="en-US" dirty="0"/>
              <a:t>Check if the system prompts for manual selection of the correct student's face.</a:t>
            </a:r>
          </a:p>
          <a:p>
            <a:pPr lvl="1"/>
            <a:r>
              <a:rPr lang="en-US" dirty="0"/>
              <a:t>Manually select the correct student's face.</a:t>
            </a:r>
          </a:p>
          <a:p>
            <a:pPr lvl="1"/>
            <a:r>
              <a:rPr lang="en-US" dirty="0"/>
              <a:t>Check if the attendance is recorded for the selected student.</a:t>
            </a:r>
          </a:p>
          <a:p>
            <a:r>
              <a:rPr lang="en-US" sz="3200" b="1" u="sng" dirty="0"/>
              <a:t>Expected Result</a:t>
            </a:r>
            <a:r>
              <a:rPr lang="en-US" b="1" dirty="0"/>
              <a:t>:</a:t>
            </a:r>
            <a:r>
              <a:rPr lang="en-US" dirty="0"/>
              <a:t> The system prompts for manual selection, and attendance is recorded for the selected student.</a:t>
            </a:r>
          </a:p>
        </p:txBody>
      </p:sp>
      <p:sp>
        <p:nvSpPr>
          <p:cNvPr id="7" name="Content Placeholder 6">
            <a:extLst>
              <a:ext uri="{FF2B5EF4-FFF2-40B4-BE49-F238E27FC236}">
                <a16:creationId xmlns:a16="http://schemas.microsoft.com/office/drawing/2014/main" id="{BA815176-DDD3-4CC7-A756-1DAB98AF7D09}"/>
              </a:ext>
            </a:extLst>
          </p:cNvPr>
          <p:cNvSpPr>
            <a:spLocks noGrp="1"/>
          </p:cNvSpPr>
          <p:nvPr>
            <p:ph sz="half" idx="2"/>
          </p:nvPr>
        </p:nvSpPr>
        <p:spPr>
          <a:xfrm>
            <a:off x="6172200" y="654425"/>
            <a:ext cx="4875211" cy="5136775"/>
          </a:xfrm>
        </p:spPr>
        <p:txBody>
          <a:bodyPr>
            <a:normAutofit fontScale="62500" lnSpcReduction="20000"/>
          </a:bodyPr>
          <a:lstStyle/>
          <a:p>
            <a:r>
              <a:rPr lang="en-US" sz="3200" b="1" u="sng" dirty="0"/>
              <a:t>Test Case 6</a:t>
            </a:r>
            <a:r>
              <a:rPr lang="en-US" b="1" dirty="0"/>
              <a:t>:</a:t>
            </a:r>
            <a:endParaRPr lang="en-US" dirty="0"/>
          </a:p>
          <a:p>
            <a:r>
              <a:rPr lang="en-US" sz="3200" b="1" u="sng" dirty="0"/>
              <a:t>Test Case Identifier</a:t>
            </a:r>
            <a:r>
              <a:rPr lang="en-US" b="1" dirty="0"/>
              <a:t>:</a:t>
            </a:r>
            <a:r>
              <a:rPr lang="en-US" dirty="0"/>
              <a:t> TC006</a:t>
            </a:r>
          </a:p>
          <a:p>
            <a:r>
              <a:rPr lang="en-US" sz="3200" b="1" u="sng" dirty="0"/>
              <a:t>Test Case Description</a:t>
            </a:r>
            <a:r>
              <a:rPr lang="en-US" b="1" dirty="0"/>
              <a:t>:</a:t>
            </a:r>
            <a:r>
              <a:rPr lang="en-US" dirty="0"/>
              <a:t> Face recognition failure due to changes in student appearance (e.g., hairstyle)</a:t>
            </a:r>
          </a:p>
          <a:p>
            <a:r>
              <a:rPr lang="en-US" sz="3200" b="1" u="sng" dirty="0"/>
              <a:t>Test Procedure</a:t>
            </a:r>
            <a:r>
              <a:rPr lang="en-US" b="1" dirty="0"/>
              <a:t>:</a:t>
            </a:r>
            <a:endParaRPr lang="en-US" dirty="0"/>
          </a:p>
          <a:p>
            <a:pPr lvl="1"/>
            <a:r>
              <a:rPr lang="en-US" dirty="0"/>
              <a:t>Present the student's face to the face recognition system with a changed appearance (e.g., a different hairstyle).</a:t>
            </a:r>
          </a:p>
          <a:p>
            <a:pPr lvl="1"/>
            <a:r>
              <a:rPr lang="en-US" dirty="0"/>
              <a:t>Verify if the system fails to </a:t>
            </a:r>
            <a:r>
              <a:rPr lang="en-US" dirty="0" err="1"/>
              <a:t>recognise</a:t>
            </a:r>
            <a:r>
              <a:rPr lang="en-US" dirty="0"/>
              <a:t> the student's face due to changes in appearance.</a:t>
            </a:r>
          </a:p>
          <a:p>
            <a:pPr lvl="1"/>
            <a:r>
              <a:rPr lang="en-US" dirty="0"/>
              <a:t>Check if the student's attendance is not recorded.</a:t>
            </a:r>
          </a:p>
          <a:p>
            <a:r>
              <a:rPr lang="en-US" sz="3200" b="1" u="sng" dirty="0"/>
              <a:t>Expected Result</a:t>
            </a:r>
            <a:r>
              <a:rPr lang="en-US" b="1" dirty="0"/>
              <a:t>:</a:t>
            </a:r>
            <a:r>
              <a:rPr lang="en-US" dirty="0"/>
              <a:t> Attendance is not recorded for the student.</a:t>
            </a:r>
          </a:p>
        </p:txBody>
      </p:sp>
      <p:pic>
        <p:nvPicPr>
          <p:cNvPr id="4" name="Picture 3">
            <a:extLst>
              <a:ext uri="{FF2B5EF4-FFF2-40B4-BE49-F238E27FC236}">
                <a16:creationId xmlns:a16="http://schemas.microsoft.com/office/drawing/2014/main" id="{D6754E68-F673-4952-B3E7-C80E7E0354A5}"/>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E541EC50-1830-447E-A2B4-16AD7AC903CF}"/>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701041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2D62DDB-08F9-4065-BDE1-BFB380109198}"/>
              </a:ext>
            </a:extLst>
          </p:cNvPr>
          <p:cNvSpPr>
            <a:spLocks noGrp="1"/>
          </p:cNvSpPr>
          <p:nvPr>
            <p:ph sz="half" idx="1"/>
          </p:nvPr>
        </p:nvSpPr>
        <p:spPr>
          <a:xfrm>
            <a:off x="1141410" y="654425"/>
            <a:ext cx="4878389" cy="5136776"/>
          </a:xfrm>
        </p:spPr>
        <p:txBody>
          <a:bodyPr>
            <a:normAutofit fontScale="85000" lnSpcReduction="20000"/>
          </a:bodyPr>
          <a:lstStyle/>
          <a:p>
            <a:r>
              <a:rPr lang="en-US" b="1" u="sng" dirty="0"/>
              <a:t>Test Case 7</a:t>
            </a:r>
            <a:r>
              <a:rPr lang="en-US" b="1" dirty="0"/>
              <a:t>:</a:t>
            </a:r>
            <a:endParaRPr lang="en-US" dirty="0"/>
          </a:p>
          <a:p>
            <a:r>
              <a:rPr lang="en-US" b="1" u="sng" dirty="0"/>
              <a:t>Test Case Identifier</a:t>
            </a:r>
            <a:r>
              <a:rPr lang="en-US" b="1" dirty="0"/>
              <a:t>:</a:t>
            </a:r>
            <a:r>
              <a:rPr lang="en-US" dirty="0"/>
              <a:t> TC007</a:t>
            </a:r>
          </a:p>
          <a:p>
            <a:r>
              <a:rPr lang="en-US" b="1" u="sng" dirty="0"/>
              <a:t>Test Case Description</a:t>
            </a:r>
            <a:r>
              <a:rPr lang="en-US" b="1" dirty="0"/>
              <a:t>:</a:t>
            </a:r>
            <a:r>
              <a:rPr lang="en-US" dirty="0"/>
              <a:t> Face recognition failure due to facial expression change</a:t>
            </a:r>
          </a:p>
          <a:p>
            <a:r>
              <a:rPr lang="en-US" b="1" u="sng" dirty="0"/>
              <a:t>Test Procedure</a:t>
            </a:r>
            <a:r>
              <a:rPr lang="en-US" b="1" dirty="0"/>
              <a:t>:</a:t>
            </a:r>
            <a:endParaRPr lang="en-US" dirty="0"/>
          </a:p>
          <a:p>
            <a:pPr lvl="1"/>
            <a:r>
              <a:rPr lang="en-US" dirty="0"/>
              <a:t>Present the student's face to the face recognition system with different facial expressions.</a:t>
            </a:r>
          </a:p>
          <a:p>
            <a:pPr lvl="1"/>
            <a:r>
              <a:rPr lang="en-US" dirty="0"/>
              <a:t>Verify if the system fails to </a:t>
            </a:r>
            <a:r>
              <a:rPr lang="en-US" dirty="0" err="1"/>
              <a:t>recognise</a:t>
            </a:r>
            <a:r>
              <a:rPr lang="en-US" dirty="0"/>
              <a:t> the student's face due to a facial expression change.</a:t>
            </a:r>
          </a:p>
          <a:p>
            <a:pPr lvl="1"/>
            <a:r>
              <a:rPr lang="en-US" dirty="0"/>
              <a:t>Check if the student's attendance is not recorded.</a:t>
            </a:r>
          </a:p>
          <a:p>
            <a:r>
              <a:rPr lang="en-US" b="1" u="sng" dirty="0"/>
              <a:t>Expected Result</a:t>
            </a:r>
            <a:r>
              <a:rPr lang="en-US" b="1" dirty="0"/>
              <a:t>:</a:t>
            </a:r>
            <a:r>
              <a:rPr lang="en-US" dirty="0"/>
              <a:t> Attendance is not recorded for the student.</a:t>
            </a:r>
          </a:p>
        </p:txBody>
      </p:sp>
      <p:sp>
        <p:nvSpPr>
          <p:cNvPr id="7" name="Content Placeholder 6">
            <a:extLst>
              <a:ext uri="{FF2B5EF4-FFF2-40B4-BE49-F238E27FC236}">
                <a16:creationId xmlns:a16="http://schemas.microsoft.com/office/drawing/2014/main" id="{BA815176-DDD3-4CC7-A756-1DAB98AF7D09}"/>
              </a:ext>
            </a:extLst>
          </p:cNvPr>
          <p:cNvSpPr>
            <a:spLocks noGrp="1"/>
          </p:cNvSpPr>
          <p:nvPr>
            <p:ph sz="half" idx="2"/>
          </p:nvPr>
        </p:nvSpPr>
        <p:spPr>
          <a:xfrm>
            <a:off x="6172200" y="654425"/>
            <a:ext cx="4875211" cy="5136775"/>
          </a:xfrm>
        </p:spPr>
        <p:txBody>
          <a:bodyPr>
            <a:normAutofit fontScale="85000" lnSpcReduction="20000"/>
          </a:bodyPr>
          <a:lstStyle/>
          <a:p>
            <a:r>
              <a:rPr lang="en-US" b="1" u="sng" dirty="0"/>
              <a:t>Test Case 8</a:t>
            </a:r>
            <a:r>
              <a:rPr lang="en-US" b="1" dirty="0"/>
              <a:t>:</a:t>
            </a:r>
            <a:endParaRPr lang="en-US" dirty="0"/>
          </a:p>
          <a:p>
            <a:r>
              <a:rPr lang="en-US" b="1" u="sng" dirty="0"/>
              <a:t>Test Case Identifier</a:t>
            </a:r>
            <a:r>
              <a:rPr lang="en-US" b="1" dirty="0"/>
              <a:t>:</a:t>
            </a:r>
            <a:r>
              <a:rPr lang="en-US" dirty="0"/>
              <a:t> TC008</a:t>
            </a:r>
          </a:p>
          <a:p>
            <a:r>
              <a:rPr lang="en-US" b="1" u="sng" dirty="0"/>
              <a:t>Test Case Description</a:t>
            </a:r>
            <a:r>
              <a:rPr lang="en-US" b="1" dirty="0"/>
              <a:t>:</a:t>
            </a:r>
            <a:r>
              <a:rPr lang="en-US" dirty="0"/>
              <a:t> Face recognition failure due to extreme angles</a:t>
            </a:r>
          </a:p>
          <a:p>
            <a:r>
              <a:rPr lang="en-US" b="1" u="sng" dirty="0"/>
              <a:t>Test Procedure</a:t>
            </a:r>
            <a:r>
              <a:rPr lang="en-US" b="1" dirty="0"/>
              <a:t>:</a:t>
            </a:r>
            <a:endParaRPr lang="en-US" dirty="0"/>
          </a:p>
          <a:p>
            <a:pPr lvl="1"/>
            <a:r>
              <a:rPr lang="en-US" dirty="0"/>
              <a:t>Capture the student's face from a severe side or top angle and present it to the face recognition system.</a:t>
            </a:r>
          </a:p>
          <a:p>
            <a:pPr lvl="1"/>
            <a:r>
              <a:rPr lang="en-US" dirty="0"/>
              <a:t>Verify if the system fails to </a:t>
            </a:r>
            <a:r>
              <a:rPr lang="en-US" dirty="0" err="1"/>
              <a:t>recognise</a:t>
            </a:r>
            <a:r>
              <a:rPr lang="en-US" dirty="0"/>
              <a:t> the student's face due to extreme angles.</a:t>
            </a:r>
          </a:p>
          <a:p>
            <a:pPr lvl="1"/>
            <a:r>
              <a:rPr lang="en-US" dirty="0"/>
              <a:t>Check if the student's attendance is not recorded.</a:t>
            </a:r>
          </a:p>
          <a:p>
            <a:r>
              <a:rPr lang="en-US" b="1" u="sng" dirty="0"/>
              <a:t>Expected Result</a:t>
            </a:r>
            <a:r>
              <a:rPr lang="en-US" b="1" dirty="0"/>
              <a:t>:</a:t>
            </a:r>
            <a:r>
              <a:rPr lang="en-US" dirty="0"/>
              <a:t> Attendance is not recorded for the student.</a:t>
            </a:r>
          </a:p>
        </p:txBody>
      </p:sp>
      <p:pic>
        <p:nvPicPr>
          <p:cNvPr id="4" name="Picture 3">
            <a:extLst>
              <a:ext uri="{FF2B5EF4-FFF2-40B4-BE49-F238E27FC236}">
                <a16:creationId xmlns:a16="http://schemas.microsoft.com/office/drawing/2014/main" id="{657BBD4A-A890-462A-A298-BA8E6E09F808}"/>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5B603031-8A53-429D-A15D-734FBDF5FF38}"/>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16698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2D62DDB-08F9-4065-BDE1-BFB380109198}"/>
              </a:ext>
            </a:extLst>
          </p:cNvPr>
          <p:cNvSpPr>
            <a:spLocks noGrp="1"/>
          </p:cNvSpPr>
          <p:nvPr>
            <p:ph sz="half" idx="1"/>
          </p:nvPr>
        </p:nvSpPr>
        <p:spPr>
          <a:xfrm>
            <a:off x="1141410" y="654425"/>
            <a:ext cx="4878389" cy="5136776"/>
          </a:xfrm>
        </p:spPr>
        <p:txBody>
          <a:bodyPr>
            <a:normAutofit fontScale="85000" lnSpcReduction="20000"/>
          </a:bodyPr>
          <a:lstStyle/>
          <a:p>
            <a:r>
              <a:rPr lang="en-US" b="1" u="sng" dirty="0"/>
              <a:t>Test Case 9</a:t>
            </a:r>
            <a:r>
              <a:rPr lang="en-US" b="1" dirty="0"/>
              <a:t>:</a:t>
            </a:r>
            <a:endParaRPr lang="en-US" dirty="0"/>
          </a:p>
          <a:p>
            <a:r>
              <a:rPr lang="en-US" b="1" u="sng" dirty="0"/>
              <a:t>Test Case Identifier</a:t>
            </a:r>
            <a:r>
              <a:rPr lang="en-US" b="1" dirty="0"/>
              <a:t>:</a:t>
            </a:r>
            <a:r>
              <a:rPr lang="en-US" dirty="0"/>
              <a:t> TC009</a:t>
            </a:r>
          </a:p>
          <a:p>
            <a:r>
              <a:rPr lang="en-US" b="1" u="sng" dirty="0"/>
              <a:t>Test Case Description</a:t>
            </a:r>
            <a:r>
              <a:rPr lang="en-US" b="1" dirty="0"/>
              <a:t>:</a:t>
            </a:r>
            <a:r>
              <a:rPr lang="en-US" dirty="0"/>
              <a:t> System malfunction; face recognition is not functioning.</a:t>
            </a:r>
          </a:p>
          <a:p>
            <a:r>
              <a:rPr lang="en-US" b="1" u="sng" dirty="0"/>
              <a:t>Test Procedure</a:t>
            </a:r>
            <a:r>
              <a:rPr lang="en-US" b="1" dirty="0"/>
              <a:t>:</a:t>
            </a:r>
            <a:endParaRPr lang="en-US" dirty="0"/>
          </a:p>
          <a:p>
            <a:pPr lvl="1"/>
            <a:r>
              <a:rPr lang="en-US" dirty="0"/>
              <a:t>There is no face-to-face recognition system.</a:t>
            </a:r>
          </a:p>
          <a:p>
            <a:pPr lvl="1"/>
            <a:r>
              <a:rPr lang="en-US" dirty="0"/>
              <a:t>Verify if the system fails to detect any faces.</a:t>
            </a:r>
          </a:p>
          <a:p>
            <a:pPr lvl="1"/>
            <a:r>
              <a:rPr lang="en-US" dirty="0"/>
              <a:t>Check if the system displays an error message.</a:t>
            </a:r>
          </a:p>
          <a:p>
            <a:pPr lvl="1"/>
            <a:r>
              <a:rPr lang="en-US" dirty="0"/>
              <a:t>Verify if the attendance is not recorded.</a:t>
            </a:r>
          </a:p>
          <a:p>
            <a:r>
              <a:rPr lang="en-US" b="1" u="sng" dirty="0"/>
              <a:t>Expected Result</a:t>
            </a:r>
            <a:r>
              <a:rPr lang="en-US" b="1" dirty="0"/>
              <a:t>:</a:t>
            </a:r>
            <a:r>
              <a:rPr lang="en-US" dirty="0"/>
              <a:t> An error message is displayed, and attendance is not recorded.</a:t>
            </a:r>
          </a:p>
        </p:txBody>
      </p:sp>
      <p:sp>
        <p:nvSpPr>
          <p:cNvPr id="7" name="Content Placeholder 6">
            <a:extLst>
              <a:ext uri="{FF2B5EF4-FFF2-40B4-BE49-F238E27FC236}">
                <a16:creationId xmlns:a16="http://schemas.microsoft.com/office/drawing/2014/main" id="{BA815176-DDD3-4CC7-A756-1DAB98AF7D09}"/>
              </a:ext>
            </a:extLst>
          </p:cNvPr>
          <p:cNvSpPr>
            <a:spLocks noGrp="1"/>
          </p:cNvSpPr>
          <p:nvPr>
            <p:ph sz="half" idx="2"/>
          </p:nvPr>
        </p:nvSpPr>
        <p:spPr>
          <a:xfrm>
            <a:off x="6172200" y="654425"/>
            <a:ext cx="4875211" cy="5136775"/>
          </a:xfrm>
        </p:spPr>
        <p:txBody>
          <a:bodyPr>
            <a:normAutofit fontScale="85000" lnSpcReduction="20000"/>
          </a:bodyPr>
          <a:lstStyle/>
          <a:p>
            <a:r>
              <a:rPr lang="en-US" b="1" u="sng" dirty="0"/>
              <a:t>Test Case 10</a:t>
            </a:r>
            <a:r>
              <a:rPr lang="en-US" b="1" dirty="0"/>
              <a:t>:</a:t>
            </a:r>
            <a:endParaRPr lang="en-US" dirty="0"/>
          </a:p>
          <a:p>
            <a:r>
              <a:rPr lang="en-US" b="1" u="sng" dirty="0"/>
              <a:t>Test Case Identifier</a:t>
            </a:r>
            <a:r>
              <a:rPr lang="en-US" b="1" dirty="0"/>
              <a:t>:</a:t>
            </a:r>
            <a:r>
              <a:rPr lang="en-US" dirty="0"/>
              <a:t> TC010</a:t>
            </a:r>
          </a:p>
          <a:p>
            <a:r>
              <a:rPr lang="en-US" b="1" u="sng" dirty="0"/>
              <a:t>Test Case Description</a:t>
            </a:r>
            <a:r>
              <a:rPr lang="en-US" b="1" dirty="0"/>
              <a:t>:</a:t>
            </a:r>
            <a:r>
              <a:rPr lang="en-US" dirty="0"/>
              <a:t> The system crashed during face recognition.</a:t>
            </a:r>
          </a:p>
          <a:p>
            <a:r>
              <a:rPr lang="en-US" b="1" u="sng" dirty="0"/>
              <a:t>Test Procedure</a:t>
            </a:r>
            <a:r>
              <a:rPr lang="en-US" b="1" dirty="0"/>
              <a:t>:</a:t>
            </a:r>
            <a:endParaRPr lang="en-US" dirty="0"/>
          </a:p>
          <a:p>
            <a:pPr lvl="1"/>
            <a:r>
              <a:rPr lang="en-US" dirty="0"/>
              <a:t>Present a student's face to the face recognition system.</a:t>
            </a:r>
          </a:p>
          <a:p>
            <a:pPr lvl="1"/>
            <a:r>
              <a:rPr lang="en-US" dirty="0"/>
              <a:t>Simulate a system crash during the face recognition process.</a:t>
            </a:r>
          </a:p>
          <a:p>
            <a:pPr lvl="1"/>
            <a:r>
              <a:rPr lang="en-US" dirty="0"/>
              <a:t>Check if the system restarts after the crash.</a:t>
            </a:r>
          </a:p>
          <a:p>
            <a:pPr lvl="1"/>
            <a:r>
              <a:rPr lang="en-US" dirty="0"/>
              <a:t>Verify if the attendance recording is interrupted temporarily.</a:t>
            </a:r>
          </a:p>
          <a:p>
            <a:r>
              <a:rPr lang="en-US" b="1" u="sng" dirty="0"/>
              <a:t>Expected Result</a:t>
            </a:r>
            <a:r>
              <a:rPr lang="en-US" b="1" dirty="0"/>
              <a:t>:</a:t>
            </a:r>
            <a:r>
              <a:rPr lang="en-US" dirty="0"/>
              <a:t> The system restarts, and attendance recording is temporarily interrupted.</a:t>
            </a:r>
          </a:p>
        </p:txBody>
      </p:sp>
      <p:pic>
        <p:nvPicPr>
          <p:cNvPr id="4" name="Picture 3">
            <a:extLst>
              <a:ext uri="{FF2B5EF4-FFF2-40B4-BE49-F238E27FC236}">
                <a16:creationId xmlns:a16="http://schemas.microsoft.com/office/drawing/2014/main" id="{39B04018-D731-47DC-A774-6B9350D23DE9}"/>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6EE35E8B-28AA-4606-B083-33190DC6F710}"/>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70990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4849" y="2429389"/>
            <a:ext cx="9905998" cy="1478570"/>
          </a:xfrm>
        </p:spPr>
        <p:txBody>
          <a:bodyPr>
            <a:normAutofit/>
          </a:bodyPr>
          <a:lstStyle/>
          <a:p>
            <a:pPr algn="ctr"/>
            <a:r>
              <a:rPr lang="en-US" sz="7000" b="1" dirty="0">
                <a:latin typeface="Rockwell" panose="02060603020205020403" pitchFamily="18" charset="0"/>
              </a:rPr>
              <a:t>Thank you</a:t>
            </a:r>
          </a:p>
        </p:txBody>
      </p:sp>
      <p:pic>
        <p:nvPicPr>
          <p:cNvPr id="3" name="Picture 2">
            <a:extLst>
              <a:ext uri="{FF2B5EF4-FFF2-40B4-BE49-F238E27FC236}">
                <a16:creationId xmlns:a16="http://schemas.microsoft.com/office/drawing/2014/main" id="{2AFDE0F9-A14C-4DE9-B8AC-7F5E4EB88095}"/>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7F6161E2-460B-4EFB-9A10-1A47120A2575}"/>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60776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Project Overview</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20000"/>
          </a:bodyPr>
          <a:lstStyle/>
          <a:p>
            <a:r>
              <a:rPr lang="en-US" dirty="0"/>
              <a:t>Our face-recognition student attendance system </a:t>
            </a:r>
            <a:r>
              <a:rPr lang="en-US" dirty="0" err="1"/>
              <a:t>revolutionises</a:t>
            </a:r>
            <a:r>
              <a:rPr lang="en-US" dirty="0"/>
              <a:t> traditional attendance management in educational institutions. By leveraging cutting-edge facial recognition technology, the system automatically identifies and records students' attendance in real-time. This eliminates the need for manual attendance taking, reduces errors, and enhances efficiency. The system securely stores and analyses facial features, ensuring reliable identification and preventing </a:t>
            </a:r>
            <a:r>
              <a:rPr lang="en-US" dirty="0" err="1"/>
              <a:t>unauthorised</a:t>
            </a:r>
            <a:r>
              <a:rPr lang="en-US" dirty="0"/>
              <a:t> access. With a user-friendly interface, teachers and administrators can easily monitor attendance records, generate reports, and track attendance patterns. Our face recognition student attendance system offers a seamless and reliable solution, saving valuable time and resources while promoting a safer and more efficient learning environment.</a:t>
            </a: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AF631DB8-DDF5-4300-8D8E-B1CF0B1DF4A8}"/>
              </a:ext>
            </a:extLst>
          </p:cNvPr>
          <p:cNvPicPr>
            <a:picLocks noChangeAspect="1"/>
          </p:cNvPicPr>
          <p:nvPr/>
        </p:nvPicPr>
        <p:blipFill>
          <a:blip r:embed="rId2"/>
          <a:stretch>
            <a:fillRect/>
          </a:stretch>
        </p:blipFill>
        <p:spPr>
          <a:xfrm>
            <a:off x="11553125" y="44777"/>
            <a:ext cx="549229" cy="549229"/>
          </a:xfrm>
          <a:prstGeom prst="rect">
            <a:avLst/>
          </a:prstGeom>
        </p:spPr>
      </p:pic>
      <p:sp>
        <p:nvSpPr>
          <p:cNvPr id="5" name="Footer Placeholder 4">
            <a:extLst>
              <a:ext uri="{FF2B5EF4-FFF2-40B4-BE49-F238E27FC236}">
                <a16:creationId xmlns:a16="http://schemas.microsoft.com/office/drawing/2014/main" id="{ADC04CCB-4B96-4695-A7F6-8D83618F54AF}"/>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Existing system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141410" y="2249486"/>
            <a:ext cx="9905998" cy="3541714"/>
          </a:xfrm>
        </p:spPr>
        <p:txBody>
          <a:bodyPr>
            <a:normAutofit fontScale="92500" lnSpcReduction="20000"/>
          </a:bodyPr>
          <a:lstStyle/>
          <a:p>
            <a:r>
              <a:rPr lang="en-US" dirty="0"/>
              <a:t>Currently, many educational institutions rely on manual methods to track student attendance. These methods include roll-call, sign-in sheets, or barcode scanning, which are labor-intensive and prone to errors. These systems lack the ability to verify the identity of students accurately, leading to proxy attendance and potential security breaches. Additionally, manual data entry and record-keeping make it difficult to generate comprehensive attendance reports and analyze attendance patterns. The absence of automation hampers the efficiency and effectiveness of attendance management. To address these limitations, a more advanced solution like a face recognition student attendance system is necessary, providing accurate, secure, and automated attendance tracking.</a:t>
            </a:r>
          </a:p>
        </p:txBody>
      </p:sp>
      <p:pic>
        <p:nvPicPr>
          <p:cNvPr id="4" name="Picture 3">
            <a:extLst>
              <a:ext uri="{FF2B5EF4-FFF2-40B4-BE49-F238E27FC236}">
                <a16:creationId xmlns:a16="http://schemas.microsoft.com/office/drawing/2014/main" id="{11AD5E4E-BB9F-4F03-93A0-294233C4AE7A}"/>
              </a:ext>
            </a:extLst>
          </p:cNvPr>
          <p:cNvPicPr>
            <a:picLocks noChangeAspect="1"/>
          </p:cNvPicPr>
          <p:nvPr/>
        </p:nvPicPr>
        <p:blipFill>
          <a:blip r:embed="rId2"/>
          <a:stretch>
            <a:fillRect/>
          </a:stretch>
        </p:blipFill>
        <p:spPr>
          <a:xfrm>
            <a:off x="11553125" y="44777"/>
            <a:ext cx="549229" cy="549229"/>
          </a:xfrm>
          <a:prstGeom prst="rect">
            <a:avLst/>
          </a:prstGeom>
        </p:spPr>
      </p:pic>
      <p:sp>
        <p:nvSpPr>
          <p:cNvPr id="5" name="Footer Placeholder 4">
            <a:extLst>
              <a:ext uri="{FF2B5EF4-FFF2-40B4-BE49-F238E27FC236}">
                <a16:creationId xmlns:a16="http://schemas.microsoft.com/office/drawing/2014/main" id="{A71ABB67-EE5B-459D-8F91-424430BB209B}"/>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Proposed system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20000"/>
          </a:bodyPr>
          <a:lstStyle/>
          <a:p>
            <a:r>
              <a:rPr lang="en-US" dirty="0"/>
              <a:t>Our proposed face recognition student attendance system aims to revolutionize attendance management in educational institutions. Leveraging state-of-the-art facial recognition technology, the system will automatically identify and record students' attendance in real-time, eliminating the need for manual methods. The system will securely store and analyze facial features, ensuring reliable identification and preventing proxy attendance. A user-friendly interface will allow teachers and administrators to easily monitor attendance records, generate comprehensive reports, and analyze attendance patterns. The proposed system will offer a seamless and efficient solution, saving valuable time and resources, enhancing security, and promoting a transparent and accurate attendance management process.</a:t>
            </a:r>
          </a:p>
        </p:txBody>
      </p:sp>
      <p:pic>
        <p:nvPicPr>
          <p:cNvPr id="4" name="Picture 3">
            <a:extLst>
              <a:ext uri="{FF2B5EF4-FFF2-40B4-BE49-F238E27FC236}">
                <a16:creationId xmlns:a16="http://schemas.microsoft.com/office/drawing/2014/main" id="{CC098A63-F80D-4C3F-AFA3-3AD828216DF4}"/>
              </a:ext>
            </a:extLst>
          </p:cNvPr>
          <p:cNvPicPr>
            <a:picLocks noChangeAspect="1"/>
          </p:cNvPicPr>
          <p:nvPr/>
        </p:nvPicPr>
        <p:blipFill>
          <a:blip r:embed="rId2"/>
          <a:stretch>
            <a:fillRect/>
          </a:stretch>
        </p:blipFill>
        <p:spPr>
          <a:xfrm>
            <a:off x="11553125" y="44777"/>
            <a:ext cx="549229" cy="549229"/>
          </a:xfrm>
          <a:prstGeom prst="rect">
            <a:avLst/>
          </a:prstGeom>
        </p:spPr>
      </p:pic>
      <p:sp>
        <p:nvSpPr>
          <p:cNvPr id="5" name="Footer Placeholder 4">
            <a:extLst>
              <a:ext uri="{FF2B5EF4-FFF2-40B4-BE49-F238E27FC236}">
                <a16:creationId xmlns:a16="http://schemas.microsoft.com/office/drawing/2014/main" id="{7E9B800A-86F6-4ACE-803B-0FD6C4EB82C9}"/>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Scope of system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lnSpcReduction="10000"/>
          </a:bodyPr>
          <a:lstStyle/>
          <a:p>
            <a:pPr lvl="1"/>
            <a:r>
              <a:rPr lang="en-US" dirty="0"/>
              <a:t>The scope of our face recognition student attendance system encompasses the development and implementation of a robust and scalable solution for educational institutions. The system will include features such as facial recognition algorithms, database management, real-time attendance tracking, and reporting functionalities. It will be designed to integrate seamlessly with existing student information systems and hardware infrastructure. The system will cater to multiple classrooms and campuses, accommodating a large number of students. It will also consider variations in lighting conditions and facial expressions to ensure accurate identification. The scope extends to providing user-friendly interfaces for teachers, administrators, and IT personnel, facilitating efficient attendance management processes.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3EFF2A7E-06D4-4FCA-9173-06F81F704593}"/>
              </a:ext>
            </a:extLst>
          </p:cNvPr>
          <p:cNvPicPr>
            <a:picLocks noChangeAspect="1"/>
          </p:cNvPicPr>
          <p:nvPr/>
        </p:nvPicPr>
        <p:blipFill>
          <a:blip r:embed="rId2"/>
          <a:stretch>
            <a:fillRect/>
          </a:stretch>
        </p:blipFill>
        <p:spPr>
          <a:xfrm>
            <a:off x="11553125" y="44777"/>
            <a:ext cx="549229" cy="549229"/>
          </a:xfrm>
          <a:prstGeom prst="rect">
            <a:avLst/>
          </a:prstGeom>
        </p:spPr>
      </p:pic>
      <p:sp>
        <p:nvSpPr>
          <p:cNvPr id="5" name="Footer Placeholder 4">
            <a:extLst>
              <a:ext uri="{FF2B5EF4-FFF2-40B4-BE49-F238E27FC236}">
                <a16:creationId xmlns:a16="http://schemas.microsoft.com/office/drawing/2014/main" id="{3AFDB4FA-7CAD-4577-BAFE-97D85FA66878}"/>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91955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4849" y="2429389"/>
            <a:ext cx="9905998" cy="1478570"/>
          </a:xfrm>
        </p:spPr>
        <p:txBody>
          <a:bodyPr>
            <a:normAutofit/>
          </a:bodyPr>
          <a:lstStyle/>
          <a:p>
            <a:pPr algn="ctr"/>
            <a:r>
              <a:rPr lang="en-US" sz="7000" b="1" dirty="0">
                <a:latin typeface="Rockwell" panose="02060603020205020403" pitchFamily="18" charset="0"/>
              </a:rPr>
              <a:t>UML Diagrams</a:t>
            </a:r>
          </a:p>
        </p:txBody>
      </p:sp>
      <p:pic>
        <p:nvPicPr>
          <p:cNvPr id="3" name="Picture 2">
            <a:extLst>
              <a:ext uri="{FF2B5EF4-FFF2-40B4-BE49-F238E27FC236}">
                <a16:creationId xmlns:a16="http://schemas.microsoft.com/office/drawing/2014/main" id="{0DE57412-1941-401C-8899-B28DD3D06B59}"/>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457DB197-8D1F-4D93-8F24-53BEFC37642E}"/>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90261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Class Diagram</a:t>
            </a:r>
          </a:p>
        </p:txBody>
      </p:sp>
      <p:pic>
        <p:nvPicPr>
          <p:cNvPr id="5" name="Content Placeholder 4">
            <a:extLst>
              <a:ext uri="{FF2B5EF4-FFF2-40B4-BE49-F238E27FC236}">
                <a16:creationId xmlns:a16="http://schemas.microsoft.com/office/drawing/2014/main" id="{6A205E99-1283-4FA2-87A1-BD3AF747899E}"/>
              </a:ext>
            </a:extLst>
          </p:cNvPr>
          <p:cNvPicPr>
            <a:picLocks noGrp="1" noChangeAspect="1"/>
          </p:cNvPicPr>
          <p:nvPr>
            <p:ph idx="1"/>
          </p:nvPr>
        </p:nvPicPr>
        <p:blipFill>
          <a:blip r:embed="rId2"/>
          <a:stretch>
            <a:fillRect/>
          </a:stretch>
        </p:blipFill>
        <p:spPr>
          <a:xfrm>
            <a:off x="2339788" y="1660896"/>
            <a:ext cx="5979139" cy="4407096"/>
          </a:xfrm>
        </p:spPr>
      </p:pic>
      <p:pic>
        <p:nvPicPr>
          <p:cNvPr id="4" name="Picture 3">
            <a:extLst>
              <a:ext uri="{FF2B5EF4-FFF2-40B4-BE49-F238E27FC236}">
                <a16:creationId xmlns:a16="http://schemas.microsoft.com/office/drawing/2014/main" id="{AB13176F-BDC2-453F-9E62-B7F9E519AC5C}"/>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B628F6A2-C9F5-4AFD-A45E-762DB16EE1A1}"/>
              </a:ext>
            </a:extLst>
          </p:cNvPr>
          <p:cNvSpPr>
            <a:spLocks noGrp="1"/>
          </p:cNvSpPr>
          <p:nvPr>
            <p:ph type="ftr" sz="quarter" idx="11"/>
          </p:nvPr>
        </p:nvSpPr>
        <p:spPr>
          <a:xfrm>
            <a:off x="1141413" y="6375217"/>
            <a:ext cx="6239309" cy="365125"/>
          </a:xfrm>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42810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USE case Diagram</a:t>
            </a:r>
          </a:p>
        </p:txBody>
      </p:sp>
      <p:pic>
        <p:nvPicPr>
          <p:cNvPr id="7" name="Content Placeholder 6">
            <a:extLst>
              <a:ext uri="{FF2B5EF4-FFF2-40B4-BE49-F238E27FC236}">
                <a16:creationId xmlns:a16="http://schemas.microsoft.com/office/drawing/2014/main" id="{C586E88A-5E13-4E46-98C4-B9BA3493442B}"/>
              </a:ext>
            </a:extLst>
          </p:cNvPr>
          <p:cNvPicPr>
            <a:picLocks noGrp="1" noChangeAspect="1"/>
          </p:cNvPicPr>
          <p:nvPr>
            <p:ph idx="1"/>
          </p:nvPr>
        </p:nvPicPr>
        <p:blipFill>
          <a:blip r:embed="rId2"/>
          <a:stretch>
            <a:fillRect/>
          </a:stretch>
        </p:blipFill>
        <p:spPr>
          <a:xfrm>
            <a:off x="2106706" y="1832023"/>
            <a:ext cx="6108260" cy="3976672"/>
          </a:xfrm>
        </p:spPr>
      </p:pic>
      <p:pic>
        <p:nvPicPr>
          <p:cNvPr id="4" name="Picture 3">
            <a:extLst>
              <a:ext uri="{FF2B5EF4-FFF2-40B4-BE49-F238E27FC236}">
                <a16:creationId xmlns:a16="http://schemas.microsoft.com/office/drawing/2014/main" id="{25515ADC-8703-446F-94FD-046FBAD193C4}"/>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3EA841DA-A94F-42F2-BDBD-2AAEF0F3AC09}"/>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830474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1819</Words>
  <Application>Microsoft Office PowerPoint</Application>
  <PresentationFormat>Widescreen</PresentationFormat>
  <Paragraphs>148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Rockwell</vt:lpstr>
      <vt:lpstr>Tahoma</vt:lpstr>
      <vt:lpstr>Trebuchet MS</vt:lpstr>
      <vt:lpstr>Tw Cen MT</vt:lpstr>
      <vt:lpstr>Circuit</vt:lpstr>
      <vt:lpstr>Face recognition attendance system</vt:lpstr>
      <vt:lpstr>Company profile</vt:lpstr>
      <vt:lpstr>Project Overview</vt:lpstr>
      <vt:lpstr>Existing system</vt:lpstr>
      <vt:lpstr>Proposed system</vt:lpstr>
      <vt:lpstr>Scope of system</vt:lpstr>
      <vt:lpstr>UML Diagrams</vt:lpstr>
      <vt:lpstr>Class Diagram</vt:lpstr>
      <vt:lpstr>USE case Diagram</vt:lpstr>
      <vt:lpstr>activity Diagram</vt:lpstr>
      <vt:lpstr>sequence Diagram</vt:lpstr>
      <vt:lpstr>Working of application</vt:lpstr>
      <vt:lpstr>Hardware and software requirement</vt:lpstr>
      <vt:lpstr>Screen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cases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2023-06-28T04:35:30Z</dcterms:created>
  <dcterms:modified xsi:type="dcterms:W3CDTF">2023-07-12T09:37:56Z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