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Lst>
  <p:notesMasterIdLst>
    <p:notesMasterId r:id="rId18"/>
  </p:notesMasterIdLst>
  <p:sldIdLst>
    <p:sldId id="256" r:id="rId2"/>
    <p:sldId id="257" r:id="rId3"/>
    <p:sldId id="260" r:id="rId4"/>
    <p:sldId id="261" r:id="rId5"/>
    <p:sldId id="262" r:id="rId6"/>
    <p:sldId id="265" r:id="rId7"/>
    <p:sldId id="266" r:id="rId8"/>
    <p:sldId id="274" r:id="rId9"/>
    <p:sldId id="275" r:id="rId10"/>
    <p:sldId id="263" r:id="rId11"/>
    <p:sldId id="277" r:id="rId12"/>
    <p:sldId id="268" r:id="rId13"/>
    <p:sldId id="273" r:id="rId14"/>
    <p:sldId id="276" r:id="rId15"/>
    <p:sldId id="271" r:id="rId16"/>
    <p:sldId id="27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696c18b08a5af1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84" d="100"/>
          <a:sy n="84" d="100"/>
        </p:scale>
        <p:origin x="5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extLst>
      <p:ext uri="{BB962C8B-B14F-4D97-AF65-F5344CB8AC3E}">
        <p14:creationId xmlns:p14="http://schemas.microsoft.com/office/powerpoint/2010/main" val="22522228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strike="noStrike" cap="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2400"/>
                <a:buFont typeface="Tahoma"/>
                <a:buNone/>
              </a:pPr>
              <a:t>1</a:t>
            </a:fld>
            <a:endParaRPr/>
          </a:p>
        </p:txBody>
      </p:sp>
      <p:sp>
        <p:nvSpPr>
          <p:cNvPr id="167" name="Google Shape;1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45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2400"/>
                <a:buFont typeface="Tahoma"/>
                <a:buNone/>
              </a:pPr>
              <a:t>2</a:t>
            </a:fld>
            <a:endParaRPr/>
          </a:p>
        </p:txBody>
      </p:sp>
      <p:sp>
        <p:nvSpPr>
          <p:cNvPr id="176" name="Google Shape;176;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pPr marL="0" marR="0" lvl="0" indent="0" algn="r" rtl="0">
                <a:lnSpc>
                  <a:spcPct val="100000"/>
                </a:lnSpc>
                <a:spcBef>
                  <a:spcPts val="0"/>
                </a:spcBef>
                <a:spcAft>
                  <a:spcPts val="0"/>
                </a:spcAft>
                <a:buClr>
                  <a:srgbClr val="000000"/>
                </a:buClr>
                <a:buSzPts val="2400"/>
                <a:buFont typeface="Tahoma"/>
                <a:buNone/>
              </a:pPr>
              <a:t>2</a:t>
            </a:fld>
            <a:endParaRPr/>
          </a:p>
        </p:txBody>
      </p:sp>
      <p:sp>
        <p:nvSpPr>
          <p:cNvPr id="177" name="Google Shape;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82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5"/>
            <a:ext cx="103632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7285050" y="1828788"/>
            <a:ext cx="5851500" cy="2743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1697050" y="-812812"/>
            <a:ext cx="5851500" cy="80264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3832950" y="-1623150"/>
            <a:ext cx="4526100" cy="1097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 name="Google Shape;39;p6"/>
          <p:cNvSpPr>
            <a:spLocks noGrp="1"/>
          </p:cNvSpPr>
          <p:nvPr>
            <p:ph type="pic" idx="2"/>
          </p:nvPr>
        </p:nvSpPr>
        <p:spPr>
          <a:xfrm>
            <a:off x="2389717" y="612775"/>
            <a:ext cx="7315200" cy="4114800"/>
          </a:xfrm>
          <a:prstGeom prst="rect">
            <a:avLst/>
          </a:prstGeom>
          <a:noFill/>
          <a:ln>
            <a:noFill/>
          </a:ln>
        </p:spPr>
      </p:sp>
      <p:sp>
        <p:nvSpPr>
          <p:cNvPr id="40" name="Google Shape;40;p6"/>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41" name="Google Shape;41;p6"/>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273050"/>
            <a:ext cx="40112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766733" y="273050"/>
            <a:ext cx="68156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47" name="Google Shape;47;p7"/>
          <p:cNvSpPr txBox="1">
            <a:spLocks noGrp="1"/>
          </p:cNvSpPr>
          <p:nvPr>
            <p:ph type="body" idx="2"/>
          </p:nvPr>
        </p:nvSpPr>
        <p:spPr>
          <a:xfrm>
            <a:off x="609600" y="1435100"/>
            <a:ext cx="40112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48" name="Google Shape;48;p7"/>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60" name="Google Shape;60;p9"/>
          <p:cNvSpPr txBox="1">
            <a:spLocks noGrp="1"/>
          </p:cNvSpPr>
          <p:nvPr>
            <p:ph type="body" idx="3"/>
          </p:nvPr>
        </p:nvSpPr>
        <p:spPr>
          <a:xfrm>
            <a:off x="6193367" y="1535113"/>
            <a:ext cx="53892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6193367" y="2174875"/>
            <a:ext cx="53892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62" name="Google Shape;62;p9"/>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09600" y="1600200"/>
            <a:ext cx="53848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68" name="Google Shape;68;p10"/>
          <p:cNvSpPr txBox="1">
            <a:spLocks noGrp="1"/>
          </p:cNvSpPr>
          <p:nvPr>
            <p:ph type="body" idx="2"/>
          </p:nvPr>
        </p:nvSpPr>
        <p:spPr>
          <a:xfrm>
            <a:off x="6197600" y="1600200"/>
            <a:ext cx="53848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69" name="Google Shape;69;p10"/>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240"/>
              </a:spcBef>
              <a:spcAft>
                <a:spcPts val="0"/>
              </a:spcAft>
              <a:buSzPts val="1400"/>
              <a:buNone/>
              <a:defRPr sz="1200">
                <a:solidFill>
                  <a:srgbClr val="898989"/>
                </a:solidFill>
              </a:defRPr>
            </a:lvl1pPr>
            <a:lvl2pPr lvl="1" algn="l" rtl="0">
              <a:lnSpc>
                <a:spcPct val="100000"/>
              </a:lnSpc>
              <a:spcBef>
                <a:spcPts val="9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a:solidFill>
                  <a:srgbClr val="898989"/>
                </a:solidFill>
                <a:latin typeface="Tahoma"/>
                <a:ea typeface="Tahoma"/>
                <a:cs typeface="Tahoma"/>
                <a:sym typeface="Tahoma"/>
              </a:defRPr>
            </a:lvl9pPr>
          </a:lstStyle>
          <a:p>
            <a:fld id="{00000000-1234-1234-1234-123412341234}" type="slidenum">
              <a:rPr lang="en-US" smtClean="0"/>
              <a:pPr/>
              <a:t>‹#›</a:t>
            </a:fld>
            <a:endParaRPr lang="en-US"/>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8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3" name="Google Shape;13;p1"/>
          <p:cNvSpPr txBox="1">
            <a:spLocks noGrp="1"/>
          </p:cNvSpPr>
          <p:nvPr>
            <p:ph type="ftr" idx="11"/>
          </p:nvPr>
        </p:nvSpPr>
        <p:spPr>
          <a:xfrm>
            <a:off x="4165600" y="6356350"/>
            <a:ext cx="3860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SzPts val="1400"/>
              <a:buNone/>
              <a:defRPr sz="1200" b="0" i="0" u="none" strike="noStrike" cap="none">
                <a:solidFill>
                  <a:srgbClr val="898989"/>
                </a:solidFill>
                <a:latin typeface="Tahoma"/>
                <a:ea typeface="Tahoma"/>
                <a:cs typeface="Tahoma"/>
                <a:sym typeface="Tahoma"/>
              </a:defRPr>
            </a:lvl1pPr>
            <a:lvl2pPr marR="0" lvl="1" algn="l" rtl="0">
              <a:lnSpc>
                <a:spcPct val="100000"/>
              </a:lnSpc>
              <a:spcBef>
                <a:spcPts val="90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4" name="Google Shape;14;p1"/>
          <p:cNvSpPr txBox="1">
            <a:spLocks noGrp="1"/>
          </p:cNvSpPr>
          <p:nvPr>
            <p:ph type="sldNum" idx="12"/>
          </p:nvPr>
        </p:nvSpPr>
        <p:spPr>
          <a:xfrm>
            <a:off x="8737600" y="6356350"/>
            <a:ext cx="28448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Lst>
  <p:transition spd="med">
    <p:wipe dir="d"/>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rabhanjanJois/ML_model_on_twitter_gender_classification" TargetMode="External"/><Relationship Id="rId2" Type="http://schemas.openxmlformats.org/officeDocument/2006/relationships/hyperlink" Target="https://github.com/PrabhanjanJois/React_Internship"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ctrTitle"/>
          </p:nvPr>
        </p:nvSpPr>
        <p:spPr>
          <a:xfrm>
            <a:off x="1793875" y="250825"/>
            <a:ext cx="8604300" cy="974700"/>
          </a:xfrm>
          <a:prstGeom prst="rect">
            <a:avLst/>
          </a:prstGeom>
          <a:noFill/>
          <a:ln>
            <a:noFill/>
          </a:ln>
        </p:spPr>
        <p:txBody>
          <a:bodyPr spcFirstLastPara="1" wrap="square" lIns="91425" tIns="45700" rIns="91425" bIns="45700" anchor="ctr" anchorCtr="0">
            <a:normAutofit fontScale="90000"/>
          </a:bodyPr>
          <a:lstStyle/>
          <a:p>
            <a:pPr>
              <a:buSzPts val="4000"/>
            </a:pPr>
            <a:br>
              <a:rPr lang="en-US" sz="4000" b="1" dirty="0">
                <a:solidFill>
                  <a:srgbClr val="000000"/>
                </a:solidFill>
                <a:latin typeface="Times New Roman"/>
                <a:ea typeface="Times New Roman"/>
                <a:cs typeface="Times New Roman"/>
                <a:sym typeface="Times New Roman"/>
              </a:rPr>
            </a:br>
            <a:r>
              <a:rPr lang="en-US" b="1" dirty="0">
                <a:solidFill>
                  <a:srgbClr val="000000"/>
                </a:solidFill>
                <a:latin typeface="Times New Roman"/>
                <a:ea typeface="Times New Roman"/>
                <a:cs typeface="Times New Roman"/>
                <a:sym typeface="Times New Roman"/>
              </a:rPr>
              <a:t>SDM Institute of Technology, </a:t>
            </a:r>
            <a:r>
              <a:rPr lang="en-US" b="1" dirty="0" err="1">
                <a:solidFill>
                  <a:srgbClr val="000000"/>
                </a:solidFill>
                <a:latin typeface="Times New Roman"/>
                <a:ea typeface="Times New Roman"/>
                <a:cs typeface="Times New Roman"/>
                <a:sym typeface="Times New Roman"/>
              </a:rPr>
              <a:t>Ujire</a:t>
            </a:r>
            <a:br>
              <a:rPr lang="en-US" b="1" dirty="0">
                <a:solidFill>
                  <a:srgbClr val="000000"/>
                </a:solidFill>
                <a:latin typeface="Times New Roman"/>
                <a:ea typeface="Times New Roman"/>
                <a:cs typeface="Times New Roman"/>
                <a:sym typeface="Times New Roman"/>
              </a:rPr>
            </a:br>
            <a:r>
              <a:rPr lang="en-US" sz="2900" b="1" dirty="0">
                <a:solidFill>
                  <a:srgbClr val="000000"/>
                </a:solidFill>
                <a:latin typeface="Times New Roman"/>
                <a:ea typeface="Times New Roman"/>
                <a:cs typeface="Times New Roman"/>
                <a:sym typeface="Times New Roman"/>
              </a:rPr>
              <a:t>Department of Computer Science and Engineering</a:t>
            </a:r>
            <a:br>
              <a:rPr lang="en-US" sz="2900" b="1" dirty="0">
                <a:solidFill>
                  <a:srgbClr val="000000"/>
                </a:solidFill>
                <a:latin typeface="Times New Roman"/>
                <a:ea typeface="Times New Roman"/>
                <a:cs typeface="Times New Roman"/>
                <a:sym typeface="Times New Roman"/>
              </a:rPr>
            </a:br>
            <a:endParaRPr dirty="0"/>
          </a:p>
        </p:txBody>
      </p:sp>
      <p:sp>
        <p:nvSpPr>
          <p:cNvPr id="171" name="Google Shape;171;p26"/>
          <p:cNvSpPr txBox="1"/>
          <p:nvPr/>
        </p:nvSpPr>
        <p:spPr>
          <a:xfrm>
            <a:off x="2569610" y="2998766"/>
            <a:ext cx="7052778" cy="646290"/>
          </a:xfrm>
          <a:prstGeom prst="rect">
            <a:avLst/>
          </a:prstGeom>
          <a:noFill/>
          <a:ln>
            <a:noFill/>
          </a:ln>
        </p:spPr>
        <p:txBody>
          <a:bodyPr spcFirstLastPara="1" wrap="square" lIns="91425" tIns="45700" rIns="91425" bIns="45700" anchor="t" anchorCtr="0">
            <a:spAutoFit/>
          </a:bodyPr>
          <a:lstStyle/>
          <a:p>
            <a:pPr lvl="0" algn="ctr">
              <a:buClr>
                <a:schemeClr val="dk1"/>
              </a:buClr>
              <a:buSzPts val="3600"/>
            </a:pPr>
            <a:r>
              <a:rPr lang="en-US" sz="3600" dirty="0">
                <a:solidFill>
                  <a:schemeClr val="dk1"/>
                </a:solidFill>
                <a:latin typeface="Times New Roman"/>
                <a:ea typeface="Times New Roman"/>
                <a:cs typeface="Times New Roman"/>
                <a:sym typeface="Times New Roman"/>
              </a:rPr>
              <a:t>“</a:t>
            </a:r>
            <a:r>
              <a:rPr lang="en-IN" sz="3600" b="1" dirty="0">
                <a:latin typeface="Times New Roman" panose="02020603050405020304" pitchFamily="18" charset="0"/>
                <a:cs typeface="Times New Roman" panose="02020603050405020304" pitchFamily="18" charset="0"/>
              </a:rPr>
              <a:t>E-Billing by Vraio</a:t>
            </a:r>
            <a:r>
              <a:rPr lang="en-US" sz="3600" dirty="0">
                <a:solidFill>
                  <a:schemeClr val="dk1"/>
                </a:solidFill>
                <a:latin typeface="Times New Roman"/>
                <a:ea typeface="Times New Roman"/>
                <a:cs typeface="Times New Roman"/>
                <a:sym typeface="Times New Roman"/>
              </a:rPr>
              <a:t>”</a:t>
            </a:r>
            <a:endParaRPr dirty="0"/>
          </a:p>
        </p:txBody>
      </p:sp>
      <p:sp>
        <p:nvSpPr>
          <p:cNvPr id="172" name="Google Shape;172;p26"/>
          <p:cNvSpPr txBox="1"/>
          <p:nvPr/>
        </p:nvSpPr>
        <p:spPr>
          <a:xfrm>
            <a:off x="8558599" y="4808362"/>
            <a:ext cx="3679151" cy="1790193"/>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b="1" u="sng" dirty="0">
                <a:solidFill>
                  <a:schemeClr val="dk1"/>
                </a:solidFill>
                <a:latin typeface="Times New Roman"/>
                <a:ea typeface="Times New Roman"/>
                <a:cs typeface="Times New Roman"/>
                <a:sym typeface="Times New Roman"/>
              </a:rPr>
              <a:t>Presented by </a:t>
            </a:r>
            <a:r>
              <a:rPr lang="en-US" sz="2400" b="1" dirty="0">
                <a:solidFill>
                  <a:schemeClr val="dk1"/>
                </a:solidFill>
                <a:latin typeface="Times New Roman"/>
                <a:ea typeface="Times New Roman"/>
                <a:cs typeface="Times New Roman"/>
                <a:sym typeface="Times New Roman"/>
              </a:rPr>
              <a:t>:</a:t>
            </a:r>
            <a:endParaRPr dirty="0"/>
          </a:p>
          <a:p>
            <a:pPr>
              <a:spcBef>
                <a:spcPts val="2280"/>
              </a:spcBef>
              <a:buClr>
                <a:schemeClr val="dk1"/>
              </a:buClr>
              <a:buSzPts val="2400"/>
            </a:pPr>
            <a:r>
              <a:rPr lang="en-US" sz="2400" dirty="0">
                <a:solidFill>
                  <a:schemeClr val="dk1"/>
                </a:solidFill>
                <a:latin typeface="Times New Roman"/>
                <a:ea typeface="Times New Roman"/>
                <a:cs typeface="Times New Roman"/>
                <a:sym typeface="Times New Roman"/>
              </a:rPr>
              <a:t>Name : </a:t>
            </a: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Jois </a:t>
            </a:r>
            <a:r>
              <a:rPr lang="en-IN" sz="2400" dirty="0">
                <a:latin typeface="Times New Roman" panose="02020603050405020304" pitchFamily="18" charset="0"/>
                <a:cs typeface="Times New Roman" panose="02020603050405020304" pitchFamily="18" charset="0"/>
              </a:rPr>
              <a:t>Prabhanjan</a:t>
            </a:r>
            <a:r>
              <a:rPr lang="en-IN" sz="2400" b="1"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a:p>
            <a:pPr>
              <a:spcBef>
                <a:spcPts val="2280"/>
              </a:spcBef>
              <a:buClr>
                <a:schemeClr val="dk1"/>
              </a:buClr>
              <a:buSzPts val="2400"/>
            </a:pPr>
            <a:r>
              <a:rPr lang="en-US" sz="2400" dirty="0">
                <a:solidFill>
                  <a:schemeClr val="dk1"/>
                </a:solidFill>
                <a:latin typeface="Times New Roman"/>
                <a:ea typeface="Times New Roman"/>
                <a:cs typeface="Times New Roman"/>
                <a:sym typeface="Times New Roman"/>
              </a:rPr>
              <a:t>USN: 4SU18CS032.</a:t>
            </a:r>
            <a:endParaRPr dirty="0"/>
          </a:p>
        </p:txBody>
      </p:sp>
      <p:pic>
        <p:nvPicPr>
          <p:cNvPr id="173" name="Google Shape;173;p26" descr="logo.jpg"/>
          <p:cNvPicPr preferRelativeResize="0"/>
          <p:nvPr/>
        </p:nvPicPr>
        <p:blipFill rotWithShape="1">
          <a:blip r:embed="rId3">
            <a:alphaModFix/>
          </a:blip>
          <a:srcRect/>
          <a:stretch/>
        </p:blipFill>
        <p:spPr>
          <a:xfrm>
            <a:off x="5278183" y="1406898"/>
            <a:ext cx="1635633" cy="1591868"/>
          </a:xfrm>
          <a:prstGeom prst="rect">
            <a:avLst/>
          </a:prstGeom>
          <a:noFill/>
          <a:ln>
            <a:noFill/>
          </a:ln>
        </p:spPr>
      </p:pic>
      <p:sp>
        <p:nvSpPr>
          <p:cNvPr id="6" name="Google Shape;172;p26">
            <a:extLst>
              <a:ext uri="{FF2B5EF4-FFF2-40B4-BE49-F238E27FC236}">
                <a16:creationId xmlns:a16="http://schemas.microsoft.com/office/drawing/2014/main" id="{BBC9D3EC-2C35-E011-3AB0-0DCA94BFA9DE}"/>
              </a:ext>
            </a:extLst>
          </p:cNvPr>
          <p:cNvSpPr txBox="1"/>
          <p:nvPr/>
        </p:nvSpPr>
        <p:spPr>
          <a:xfrm>
            <a:off x="3380047" y="3805824"/>
            <a:ext cx="5626793" cy="1569620"/>
          </a:xfrm>
          <a:prstGeom prst="rect">
            <a:avLst/>
          </a:prstGeom>
          <a:noFill/>
          <a:ln>
            <a:noFill/>
          </a:ln>
        </p:spPr>
        <p:txBody>
          <a:bodyPr spcFirstLastPara="1" wrap="square" lIns="91425" tIns="45700" rIns="91425" bIns="45700" anchor="t" anchorCtr="0">
            <a:spAutoFit/>
          </a:bodyPr>
          <a:lstStyle/>
          <a:p>
            <a:pPr algn="ctr"/>
            <a:r>
              <a:rPr lang="en-US" altLang="en-US" sz="2400" b="1" dirty="0">
                <a:latin typeface="Times New Roman" pitchFamily="18" charset="0"/>
                <a:cs typeface="Times New Roman" pitchFamily="18" charset="0"/>
              </a:rPr>
              <a:t>Under the guidance of  </a:t>
            </a:r>
          </a:p>
          <a:p>
            <a:pPr algn="ctr"/>
            <a:r>
              <a:rPr lang="en-US" altLang="en-US" sz="2400" b="1" dirty="0">
                <a:latin typeface="Times New Roman" pitchFamily="18" charset="0"/>
                <a:cs typeface="Times New Roman" pitchFamily="18" charset="0"/>
              </a:rPr>
              <a:t>Mr.</a:t>
            </a:r>
            <a:r>
              <a:rPr lang="en-IN" altLang="en-US" sz="2400" b="1" dirty="0">
                <a:latin typeface="Times New Roman" pitchFamily="18" charset="0"/>
                <a:cs typeface="Times New Roman" pitchFamily="18" charset="0"/>
              </a:rPr>
              <a:t> H Manoj Gadiyar T.</a:t>
            </a:r>
            <a:endParaRPr lang="en-IN" altLang="en-US" sz="2400" b="1" dirty="0">
              <a:solidFill>
                <a:srgbClr val="000000"/>
              </a:solidFill>
              <a:latin typeface="Times New Roman" pitchFamily="18" charset="0"/>
              <a:cs typeface="Times New Roman" pitchFamily="18" charset="0"/>
            </a:endParaRPr>
          </a:p>
          <a:p>
            <a:pPr algn="ctr"/>
            <a:r>
              <a:rPr lang="en-IN" altLang="en-US" sz="2400" dirty="0">
                <a:solidFill>
                  <a:srgbClr val="000000"/>
                </a:solidFill>
                <a:latin typeface="Times New Roman" pitchFamily="18" charset="0"/>
                <a:cs typeface="Times New Roman" pitchFamily="18" charset="0"/>
              </a:rPr>
              <a:t>Assistant Professor </a:t>
            </a:r>
          </a:p>
          <a:p>
            <a:pPr algn="ctr"/>
            <a:r>
              <a:rPr lang="en-IN" altLang="en-US" sz="2400" dirty="0">
                <a:solidFill>
                  <a:srgbClr val="000000"/>
                </a:solidFill>
                <a:latin typeface="Times New Roman" pitchFamily="18" charset="0"/>
                <a:cs typeface="Times New Roman" pitchFamily="18" charset="0"/>
              </a:rPr>
              <a:t>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56BC-308F-52B2-D810-8235AD608F4E}"/>
              </a:ext>
            </a:extLst>
          </p:cNvPr>
          <p:cNvSpPr>
            <a:spLocks noGrp="1"/>
          </p:cNvSpPr>
          <p:nvPr>
            <p:ph type="title"/>
          </p:nvPr>
        </p:nvSpPr>
        <p:spPr>
          <a:xfrm>
            <a:off x="1887894" y="-19278"/>
            <a:ext cx="8229600" cy="1143000"/>
          </a:xfrm>
        </p:spPr>
        <p:txBody>
          <a:bodyPr/>
          <a:lstStyle/>
          <a:p>
            <a:r>
              <a:rPr lang="en-US" b="1" dirty="0">
                <a:latin typeface="Times New Roman" panose="02020603050405020304" pitchFamily="18" charset="0"/>
                <a:cs typeface="Times New Roman" panose="02020603050405020304" pitchFamily="18" charset="0"/>
              </a:rPr>
              <a:t>Workflow</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4797E1-C6CA-07C5-6D73-8B9CDD9E95B2}"/>
              </a:ext>
            </a:extLst>
          </p:cNvPr>
          <p:cNvSpPr txBox="1"/>
          <p:nvPr/>
        </p:nvSpPr>
        <p:spPr>
          <a:xfrm>
            <a:off x="5092960" y="6223519"/>
            <a:ext cx="181946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Figure  4.1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19" y="1123723"/>
            <a:ext cx="6486525" cy="4851565"/>
          </a:xfrm>
          <a:prstGeom prst="rect">
            <a:avLst/>
          </a:prstGeom>
        </p:spPr>
      </p:pic>
    </p:spTree>
    <p:extLst>
      <p:ext uri="{BB962C8B-B14F-4D97-AF65-F5344CB8AC3E}">
        <p14:creationId xmlns:p14="http://schemas.microsoft.com/office/powerpoint/2010/main" val="3617637428"/>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90666" y="522837"/>
            <a:ext cx="8229600" cy="4526100"/>
          </a:xfrm>
        </p:spPr>
        <p:txBody>
          <a:bodyPr/>
          <a:lstStyle/>
          <a:p>
            <a:pPr algn="just"/>
            <a:r>
              <a:rPr lang="en-US" sz="2800" dirty="0">
                <a:latin typeface="Times New Roman" panose="02020603050405020304" pitchFamily="18" charset="0"/>
                <a:cs typeface="Times New Roman" panose="02020603050405020304" pitchFamily="18" charset="0"/>
              </a:rPr>
              <a:t>This is the Github repository link where the web interface design is been done and well documented</a:t>
            </a:r>
          </a:p>
          <a:p>
            <a:pPr algn="just"/>
            <a:r>
              <a:rPr lang="en-US" sz="2800" dirty="0">
                <a:latin typeface="Times New Roman" panose="02020603050405020304" pitchFamily="18" charset="0"/>
                <a:cs typeface="Times New Roman" panose="02020603050405020304" pitchFamily="18" charset="0"/>
                <a:hlinkClick r:id="rId2"/>
              </a:rPr>
              <a:t>https://github.com/PrabhanjanJois/React_Internship</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Machine Learning part of the Internship is also been uploaded to the GitHub repository is also been done and well documented.</a:t>
            </a:r>
          </a:p>
          <a:p>
            <a:pPr algn="just"/>
            <a:r>
              <a:rPr lang="en-US" sz="2800" dirty="0">
                <a:latin typeface="Times New Roman" panose="02020603050405020304" pitchFamily="18" charset="0"/>
                <a:cs typeface="Times New Roman" panose="02020603050405020304" pitchFamily="18" charset="0"/>
                <a:hlinkClick r:id="rId3"/>
              </a:rPr>
              <a:t>https://github.com/PrabhanjanJois/ML_model_on_twitter_gender_classification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259294"/>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796939" y="5057921"/>
            <a:ext cx="4726207" cy="804900"/>
          </a:xfrm>
        </p:spPr>
        <p:txBody>
          <a:bodyPr/>
          <a:lstStyle/>
          <a:p>
            <a:r>
              <a:rPr lang="en-IN" sz="2800" dirty="0">
                <a:latin typeface="Times New Roman" panose="02020603050405020304" pitchFamily="18" charset="0"/>
                <a:cs typeface="Times New Roman" panose="02020603050405020304" pitchFamily="18" charset="0"/>
              </a:rPr>
              <a:t>Figure  5.2: Billings Interface</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06" y="1307973"/>
            <a:ext cx="5333033" cy="3787545"/>
          </a:xfrm>
          <a:prstGeom prst="rect">
            <a:avLst/>
          </a:prstGeom>
        </p:spPr>
      </p:pic>
      <p:sp>
        <p:nvSpPr>
          <p:cNvPr id="8" name="Title 7"/>
          <p:cNvSpPr>
            <a:spLocks noGrp="1"/>
          </p:cNvSpPr>
          <p:nvPr>
            <p:ph type="title"/>
          </p:nvPr>
        </p:nvSpPr>
        <p:spPr>
          <a:xfrm>
            <a:off x="1151916" y="4721622"/>
            <a:ext cx="4345962" cy="907409"/>
          </a:xfrm>
        </p:spPr>
        <p:txBody>
          <a:bodyPr/>
          <a:lstStyle/>
          <a:p>
            <a:r>
              <a:rPr lang="en-IN" sz="2800" b="0" dirty="0">
                <a:latin typeface="Times New Roman" panose="02020603050405020304" pitchFamily="18" charset="0"/>
                <a:cs typeface="Times New Roman" panose="02020603050405020304" pitchFamily="18" charset="0"/>
              </a:rPr>
              <a:t>Figure  5.1: User Dashboard</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07973"/>
            <a:ext cx="5333033" cy="3712350"/>
          </a:xfrm>
          <a:prstGeom prst="rect">
            <a:avLst/>
          </a:prstGeom>
        </p:spPr>
      </p:pic>
    </p:spTree>
    <p:extLst>
      <p:ext uri="{BB962C8B-B14F-4D97-AF65-F5344CB8AC3E}">
        <p14:creationId xmlns:p14="http://schemas.microsoft.com/office/powerpoint/2010/main" val="2694173240"/>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F3B59F-4FD8-8527-E705-F40F0F2B87A3}"/>
              </a:ext>
            </a:extLst>
          </p:cNvPr>
          <p:cNvSpPr txBox="1"/>
          <p:nvPr/>
        </p:nvSpPr>
        <p:spPr>
          <a:xfrm>
            <a:off x="1183771" y="5026648"/>
            <a:ext cx="458165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Figure 5.3: User Profile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64" y="1058593"/>
            <a:ext cx="5632137" cy="40465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800" y="1058593"/>
            <a:ext cx="5765127" cy="4046516"/>
          </a:xfrm>
          <a:prstGeom prst="rect">
            <a:avLst/>
          </a:prstGeom>
        </p:spPr>
      </p:pic>
      <p:sp>
        <p:nvSpPr>
          <p:cNvPr id="8" name="Title 7"/>
          <p:cNvSpPr>
            <a:spLocks noGrp="1"/>
          </p:cNvSpPr>
          <p:nvPr>
            <p:ph type="ctrTitle"/>
          </p:nvPr>
        </p:nvSpPr>
        <p:spPr>
          <a:xfrm>
            <a:off x="6743866" y="4553258"/>
            <a:ext cx="4001631" cy="1470000"/>
          </a:xfrm>
        </p:spPr>
        <p:txBody>
          <a:bodyPr/>
          <a:lstStyle/>
          <a:p>
            <a:r>
              <a:rPr lang="en-IN" sz="2800" dirty="0">
                <a:latin typeface="Times New Roman" panose="02020603050405020304" pitchFamily="18" charset="0"/>
                <a:cs typeface="Times New Roman" panose="02020603050405020304" pitchFamily="18" charset="0"/>
              </a:rPr>
              <a:t>Figure 5.4: Sign In Page</a:t>
            </a:r>
          </a:p>
        </p:txBody>
      </p:sp>
    </p:spTree>
    <p:extLst>
      <p:ext uri="{BB962C8B-B14F-4D97-AF65-F5344CB8AC3E}">
        <p14:creationId xmlns:p14="http://schemas.microsoft.com/office/powerpoint/2010/main" val="839113445"/>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796" y="1195056"/>
            <a:ext cx="6604933" cy="3738750"/>
          </a:xfrm>
          <a:prstGeom prst="rect">
            <a:avLst/>
          </a:prstGeom>
        </p:spPr>
      </p:pic>
      <p:sp>
        <p:nvSpPr>
          <p:cNvPr id="5" name="Text Placeholder 4"/>
          <p:cNvSpPr>
            <a:spLocks noGrp="1"/>
          </p:cNvSpPr>
          <p:nvPr>
            <p:ph type="body" idx="1"/>
          </p:nvPr>
        </p:nvSpPr>
        <p:spPr>
          <a:xfrm>
            <a:off x="3834681" y="4933806"/>
            <a:ext cx="5486400" cy="804900"/>
          </a:xfrm>
        </p:spPr>
        <p:txBody>
          <a:bodyPr/>
          <a:lstStyle/>
          <a:p>
            <a:r>
              <a:rPr lang="en-IN" sz="2800" dirty="0">
                <a:latin typeface="Times New Roman" panose="02020603050405020304" pitchFamily="18" charset="0"/>
                <a:cs typeface="Times New Roman" panose="02020603050405020304" pitchFamily="18" charset="0"/>
              </a:rPr>
              <a:t>Figure 5.4: Sign Up Page</a:t>
            </a:r>
            <a:endParaRPr lang="en-IN" sz="2800" dirty="0"/>
          </a:p>
        </p:txBody>
      </p:sp>
    </p:spTree>
    <p:extLst>
      <p:ext uri="{BB962C8B-B14F-4D97-AF65-F5344CB8AC3E}">
        <p14:creationId xmlns:p14="http://schemas.microsoft.com/office/powerpoint/2010/main" val="280469349"/>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C21A-D44E-64D8-C7E0-FFEF9F721117}"/>
              </a:ext>
            </a:extLst>
          </p:cNvPr>
          <p:cNvSpPr>
            <a:spLocks noGrp="1"/>
          </p:cNvSpPr>
          <p:nvPr>
            <p:ph type="title"/>
          </p:nvPr>
        </p:nvSpPr>
        <p:spPr>
          <a:xfrm>
            <a:off x="2026468" y="339506"/>
            <a:ext cx="8229600" cy="810285"/>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F325E5D-0FDA-F784-3203-2027BB9A7A8E}"/>
              </a:ext>
            </a:extLst>
          </p:cNvPr>
          <p:cNvSpPr>
            <a:spLocks noGrp="1"/>
          </p:cNvSpPr>
          <p:nvPr>
            <p:ph type="body" idx="1"/>
          </p:nvPr>
        </p:nvSpPr>
        <p:spPr>
          <a:xfrm>
            <a:off x="1863504" y="1373864"/>
            <a:ext cx="8229600" cy="6063558"/>
          </a:xfrm>
        </p:spPr>
        <p:txBody>
          <a:bodyPr/>
          <a:lstStyle/>
          <a:p>
            <a:pPr marL="114300" indent="0" algn="just">
              <a:buNone/>
            </a:pPr>
            <a:r>
              <a:rPr lang="en-US" sz="2800" dirty="0">
                <a:latin typeface="Times New Roman" panose="02020603050405020304" pitchFamily="18" charset="0"/>
                <a:cs typeface="Times New Roman" panose="02020603050405020304" pitchFamily="18" charset="0"/>
              </a:rPr>
              <a:t>The internship in </a:t>
            </a:r>
            <a:r>
              <a:rPr lang="en-US" sz="2800" dirty="0" err="1">
                <a:latin typeface="Times New Roman" panose="02020603050405020304" pitchFamily="18" charset="0"/>
                <a:cs typeface="Times New Roman" panose="02020603050405020304" pitchFamily="18" charset="0"/>
              </a:rPr>
              <a:t>Vraio</a:t>
            </a:r>
            <a:r>
              <a:rPr lang="en-US" sz="2800" dirty="0">
                <a:latin typeface="Times New Roman" panose="02020603050405020304" pitchFamily="18" charset="0"/>
                <a:cs typeface="Times New Roman" panose="02020603050405020304" pitchFamily="18" charset="0"/>
              </a:rPr>
              <a:t> Software was a great opportunity for me. One of the most important thing I gained from internship is newfound knowledge, I learnt new and improved skills and how to apply them. Working in a professional setting for the first time can be difficult to get used to. But it is the best way to learn how to navigate the working world through real-life, hands-on experience. One of the most valuable skill I had learnt is the ability to speak with people in a professional setting.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315697"/>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B48E-599B-3135-0693-484FE47FE7CE}"/>
              </a:ext>
            </a:extLst>
          </p:cNvPr>
          <p:cNvSpPr>
            <a:spLocks noGrp="1"/>
          </p:cNvSpPr>
          <p:nvPr>
            <p:ph type="title"/>
          </p:nvPr>
        </p:nvSpPr>
        <p:spPr/>
        <p:txBody>
          <a:bodyPr/>
          <a:lstStyle/>
          <a:p>
            <a:r>
              <a:rPr lang="en-US" b="1" dirty="0">
                <a:latin typeface="Times New Roman"/>
                <a:ea typeface="Times New Roman"/>
                <a:cs typeface="Times New Roman"/>
                <a:sym typeface="Times New Roman"/>
              </a:rPr>
              <a:t>Scope for future work</a:t>
            </a:r>
            <a:endParaRPr lang="en-IN" b="1" dirty="0"/>
          </a:p>
        </p:txBody>
      </p:sp>
      <p:sp>
        <p:nvSpPr>
          <p:cNvPr id="3" name="Text Placeholder 2">
            <a:extLst>
              <a:ext uri="{FF2B5EF4-FFF2-40B4-BE49-F238E27FC236}">
                <a16:creationId xmlns:a16="http://schemas.microsoft.com/office/drawing/2014/main" id="{72B47397-CB40-C695-BAE9-95E973A06F49}"/>
              </a:ext>
            </a:extLst>
          </p:cNvPr>
          <p:cNvSpPr>
            <a:spLocks noGrp="1"/>
          </p:cNvSpPr>
          <p:nvPr>
            <p:ph type="body" idx="1"/>
          </p:nvPr>
        </p:nvSpPr>
        <p:spPr>
          <a:xfrm>
            <a:off x="1890665" y="1417638"/>
            <a:ext cx="8229600" cy="4653481"/>
          </a:xfrm>
        </p:spPr>
        <p:txBody>
          <a:bodyPr/>
          <a:lstStyle/>
          <a:p>
            <a:pPr marL="114300" indent="0" algn="just">
              <a:buNone/>
            </a:pPr>
            <a:r>
              <a:rPr lang="en-US" sz="2800" dirty="0">
                <a:latin typeface="Times New Roman" panose="02020603050405020304" pitchFamily="18" charset="0"/>
                <a:cs typeface="Times New Roman" panose="02020603050405020304" pitchFamily="18" charset="0"/>
              </a:rPr>
              <a:t>It has been a great pleasure for me to work on this exciting and challenging project. It provided knowledge about the latest technology used in JavaScript that will be great demand in future. This will provide better opportunities and guidance in future in developing projects independently.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2746"/>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idx="4294967295"/>
          </p:nvPr>
        </p:nvSpPr>
        <p:spPr>
          <a:xfrm>
            <a:off x="1981200" y="458755"/>
            <a:ext cx="8229600" cy="609600"/>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4000" b="1" dirty="0">
                <a:latin typeface="Times New Roman"/>
                <a:ea typeface="Times New Roman"/>
                <a:cs typeface="Times New Roman"/>
                <a:sym typeface="Times New Roman"/>
              </a:rPr>
              <a:t>Contents</a:t>
            </a:r>
            <a:endParaRPr dirty="0"/>
          </a:p>
        </p:txBody>
      </p:sp>
      <p:sp>
        <p:nvSpPr>
          <p:cNvPr id="181" name="Google Shape;181;p27"/>
          <p:cNvSpPr txBox="1"/>
          <p:nvPr/>
        </p:nvSpPr>
        <p:spPr>
          <a:xfrm>
            <a:off x="1981200" y="1351751"/>
            <a:ext cx="7269300" cy="5047495"/>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dirty="0">
                <a:solidFill>
                  <a:schemeClr val="dk1"/>
                </a:solidFill>
                <a:latin typeface="Times New Roman"/>
                <a:ea typeface="Times New Roman"/>
                <a:cs typeface="Times New Roman"/>
                <a:sym typeface="Times New Roman"/>
              </a:rPr>
              <a:t>1. Introduction</a:t>
            </a:r>
            <a:endParaRPr dirty="0"/>
          </a:p>
          <a:p>
            <a:pPr>
              <a:spcBef>
                <a:spcPts val="2280"/>
              </a:spcBef>
              <a:buClr>
                <a:schemeClr val="dk1"/>
              </a:buClr>
              <a:buSzPts val="2400"/>
            </a:pPr>
            <a:r>
              <a:rPr lang="en-US" sz="2400" dirty="0">
                <a:solidFill>
                  <a:schemeClr val="dk1"/>
                </a:solidFill>
                <a:latin typeface="Times New Roman"/>
                <a:ea typeface="Times New Roman"/>
                <a:cs typeface="Times New Roman"/>
                <a:sym typeface="Times New Roman"/>
              </a:rPr>
              <a:t>2.</a:t>
            </a:r>
            <a:r>
              <a:rPr lang="en-IN" sz="2400" dirty="0">
                <a:latin typeface="Times New Roman" panose="02020603050405020304" pitchFamily="18" charset="0"/>
                <a:cs typeface="Times New Roman" panose="02020603050405020304" pitchFamily="18" charset="0"/>
              </a:rPr>
              <a:t> About company</a:t>
            </a:r>
            <a:endParaRPr lang="en-US" sz="2400" dirty="0">
              <a:solidFill>
                <a:schemeClr val="dk1"/>
              </a:solidFill>
              <a:latin typeface="Times New Roman"/>
              <a:ea typeface="Times New Roman"/>
              <a:cs typeface="Times New Roman"/>
              <a:sym typeface="Times New Roman"/>
            </a:endParaRPr>
          </a:p>
          <a:p>
            <a:pPr>
              <a:spcBef>
                <a:spcPts val="2280"/>
              </a:spcBef>
              <a:buClr>
                <a:schemeClr val="dk1"/>
              </a:buClr>
              <a:buSzPts val="2400"/>
            </a:pPr>
            <a:r>
              <a:rPr lang="en-US" sz="2400" dirty="0">
                <a:solidFill>
                  <a:schemeClr val="dk1"/>
                </a:solidFill>
                <a:latin typeface="Times New Roman"/>
                <a:cs typeface="Times New Roman"/>
                <a:sym typeface="Times New Roman"/>
              </a:rPr>
              <a:t>3. </a:t>
            </a:r>
            <a:r>
              <a:rPr lang="en-IN" sz="2400" dirty="0">
                <a:latin typeface="Times New Roman" panose="02020603050405020304" pitchFamily="18" charset="0"/>
                <a:cs typeface="Times New Roman" panose="02020603050405020304" pitchFamily="18" charset="0"/>
              </a:rPr>
              <a:t>Weekly report </a:t>
            </a:r>
          </a:p>
          <a:p>
            <a:pPr>
              <a:spcBef>
                <a:spcPts val="2280"/>
              </a:spcBef>
              <a:buClr>
                <a:schemeClr val="dk1"/>
              </a:buClr>
              <a:buSzPts val="2400"/>
            </a:pPr>
            <a:r>
              <a:rPr lang="en-US" sz="2400" dirty="0">
                <a:solidFill>
                  <a:schemeClr val="dk1"/>
                </a:solidFill>
                <a:latin typeface="Times New Roman"/>
                <a:ea typeface="Times New Roman"/>
                <a:cs typeface="Times New Roman"/>
                <a:sym typeface="Times New Roman"/>
              </a:rPr>
              <a:t>4. Workflow </a:t>
            </a:r>
          </a:p>
          <a:p>
            <a:pPr>
              <a:spcBef>
                <a:spcPts val="2280"/>
              </a:spcBef>
              <a:buClr>
                <a:schemeClr val="dk1"/>
              </a:buClr>
              <a:buSzPts val="2400"/>
            </a:pPr>
            <a:r>
              <a:rPr lang="en-US" sz="2400" dirty="0">
                <a:solidFill>
                  <a:schemeClr val="dk1"/>
                </a:solidFill>
                <a:latin typeface="Times New Roman"/>
                <a:ea typeface="Times New Roman"/>
                <a:cs typeface="Times New Roman"/>
                <a:sym typeface="Times New Roman"/>
              </a:rPr>
              <a:t>5. Snapshots </a:t>
            </a:r>
            <a:endParaRPr dirty="0"/>
          </a:p>
          <a:p>
            <a:pPr>
              <a:spcBef>
                <a:spcPts val="2280"/>
              </a:spcBef>
              <a:buClr>
                <a:schemeClr val="dk1"/>
              </a:buClr>
              <a:buSzPts val="2400"/>
            </a:pPr>
            <a:r>
              <a:rPr lang="en-US" sz="2400" dirty="0">
                <a:solidFill>
                  <a:schemeClr val="dk1"/>
                </a:solidFill>
                <a:latin typeface="Times New Roman"/>
                <a:ea typeface="Times New Roman"/>
                <a:cs typeface="Times New Roman"/>
                <a:sym typeface="Times New Roman"/>
              </a:rPr>
              <a:t>6. Conclusion </a:t>
            </a:r>
            <a:endParaRPr dirty="0"/>
          </a:p>
          <a:p>
            <a:pPr>
              <a:spcBef>
                <a:spcPts val="2280"/>
              </a:spcBef>
              <a:buClr>
                <a:schemeClr val="dk1"/>
              </a:buClr>
              <a:buSzPts val="2400"/>
            </a:pPr>
            <a:r>
              <a:rPr lang="en-US" sz="2400" dirty="0">
                <a:solidFill>
                  <a:schemeClr val="dk1"/>
                </a:solidFill>
                <a:latin typeface="Times New Roman"/>
                <a:ea typeface="Times New Roman"/>
                <a:cs typeface="Times New Roman"/>
                <a:sym typeface="Times New Roman"/>
              </a:rPr>
              <a:t>7. Scope for future work </a:t>
            </a:r>
            <a:endParaRPr dirty="0"/>
          </a:p>
          <a:p>
            <a:pPr>
              <a:spcBef>
                <a:spcPts val="1800"/>
              </a:spcBef>
            </a:pPr>
            <a:endParaRPr sz="2400" dirty="0">
              <a:solidFill>
                <a:schemeClr val="dk1"/>
              </a:solidFill>
              <a:latin typeface="Times New Roman"/>
              <a:ea typeface="Times New Roman"/>
              <a:cs typeface="Times New Roman"/>
              <a:sym typeface="Times New Roman"/>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D311-A1D6-7733-4FD4-21840FFFEE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28B34B5-4F3F-3E7C-3735-09AA64799D1B}"/>
              </a:ext>
            </a:extLst>
          </p:cNvPr>
          <p:cNvSpPr>
            <a:spLocks noGrp="1"/>
          </p:cNvSpPr>
          <p:nvPr>
            <p:ph type="body" idx="1"/>
          </p:nvPr>
        </p:nvSpPr>
        <p:spPr>
          <a:xfrm>
            <a:off x="2200470" y="1641572"/>
            <a:ext cx="7791061" cy="4343401"/>
          </a:xfrm>
        </p:spPr>
        <p:txBody>
          <a:bodyPr/>
          <a:lstStyle/>
          <a:p>
            <a:pPr marL="114300" indent="0" algn="just">
              <a:buNone/>
            </a:pPr>
            <a:r>
              <a:rPr lang="en-US" sz="2800" dirty="0">
                <a:solidFill>
                  <a:schemeClr val="tx1"/>
                </a:solidFill>
                <a:latin typeface="Times New Roman" panose="02020603050405020304" pitchFamily="18" charset="0"/>
                <a:cs typeface="Times New Roman" panose="02020603050405020304" pitchFamily="18" charset="0"/>
              </a:rPr>
              <a:t>In this internship, I worked on an E-Billing Interface project using Html,  CSS, and JavaScript. </a:t>
            </a:r>
          </a:p>
          <a:p>
            <a:pPr marL="114300" indent="0" algn="just">
              <a:buNone/>
            </a:pPr>
            <a:endParaRPr lang="en-US" sz="28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2800" dirty="0">
                <a:solidFill>
                  <a:schemeClr val="tx1"/>
                </a:solidFill>
                <a:latin typeface="Times New Roman" panose="02020603050405020304" pitchFamily="18" charset="0"/>
                <a:cs typeface="Times New Roman" panose="02020603050405020304" pitchFamily="18" charset="0"/>
              </a:rPr>
              <a:t>Some of the resources like templates icons are fetched online during the component design phase.</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2800" dirty="0">
                <a:solidFill>
                  <a:schemeClr val="tx1"/>
                </a:solidFill>
                <a:latin typeface="Times New Roman" panose="02020603050405020304" pitchFamily="18" charset="0"/>
                <a:cs typeface="Times New Roman" panose="02020603050405020304" pitchFamily="18" charset="0"/>
              </a:rPr>
              <a:t>The web interface is mainly designed to use in Billing websites to fulfill the basic design.</a:t>
            </a:r>
          </a:p>
        </p:txBody>
      </p:sp>
    </p:spTree>
    <p:extLst>
      <p:ext uri="{BB962C8B-B14F-4D97-AF65-F5344CB8AC3E}">
        <p14:creationId xmlns:p14="http://schemas.microsoft.com/office/powerpoint/2010/main" val="156418044"/>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A35D-1A39-7D01-4FD5-4AF8E8A8C8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About company</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3C7F3ED-2B6C-3310-BCFE-C7119464EC18}"/>
              </a:ext>
            </a:extLst>
          </p:cNvPr>
          <p:cNvSpPr>
            <a:spLocks noGrp="1"/>
          </p:cNvSpPr>
          <p:nvPr>
            <p:ph type="body" idx="1"/>
          </p:nvPr>
        </p:nvSpPr>
        <p:spPr>
          <a:xfrm>
            <a:off x="1981200" y="1417637"/>
            <a:ext cx="8229600" cy="4526100"/>
          </a:xfrm>
        </p:spPr>
        <p:txBody>
          <a:bodyPr/>
          <a:lstStyle/>
          <a:p>
            <a:pPr marL="114300" indent="0" algn="just">
              <a:buNone/>
            </a:pPr>
            <a:r>
              <a:rPr lang="en-US" sz="2800" dirty="0" err="1">
                <a:latin typeface="Times New Roman" panose="02020603050405020304" pitchFamily="18" charset="0"/>
                <a:cs typeface="Times New Roman" panose="02020603050405020304" pitchFamily="18" charset="0"/>
              </a:rPr>
              <a:t>Vraio</a:t>
            </a:r>
            <a:r>
              <a:rPr lang="en-US" sz="2800" dirty="0">
                <a:latin typeface="Times New Roman" panose="02020603050405020304" pitchFamily="18" charset="0"/>
                <a:cs typeface="Times New Roman" panose="02020603050405020304" pitchFamily="18" charset="0"/>
              </a:rPr>
              <a:t> Software Solutions </a:t>
            </a:r>
            <a:r>
              <a:rPr lang="en-US" sz="2800" dirty="0" err="1">
                <a:latin typeface="Times New Roman" panose="02020603050405020304" pitchFamily="18" charset="0"/>
                <a:cs typeface="Times New Roman" panose="02020603050405020304" pitchFamily="18" charset="0"/>
              </a:rPr>
              <a:t>Pvt</a:t>
            </a:r>
            <a:r>
              <a:rPr lang="en-US" sz="2800" dirty="0">
                <a:latin typeface="Times New Roman" panose="02020603050405020304" pitchFamily="18" charset="0"/>
                <a:cs typeface="Times New Roman" panose="02020603050405020304" pitchFamily="18" charset="0"/>
              </a:rPr>
              <a:t> Ltd is a website design and development company.</a:t>
            </a:r>
          </a:p>
          <a:p>
            <a:pPr marL="114300" indent="0" algn="just">
              <a:buNone/>
            </a:pPr>
            <a:endParaRPr lang="en-US" sz="2800" dirty="0">
              <a:latin typeface="Times New Roman" panose="02020603050405020304" pitchFamily="18" charset="0"/>
              <a:cs typeface="Times New Roman" panose="02020603050405020304" pitchFamily="18" charset="0"/>
            </a:endParaRPr>
          </a:p>
          <a:p>
            <a:pPr marL="114300" indent="0" algn="just">
              <a:buNone/>
            </a:pPr>
            <a:r>
              <a:rPr lang="en-US" sz="2800" dirty="0">
                <a:latin typeface="Times New Roman" panose="02020603050405020304" pitchFamily="18" charset="0"/>
                <a:cs typeface="Times New Roman" panose="02020603050405020304" pitchFamily="18" charset="0"/>
              </a:rPr>
              <a:t>The team of designers and programmers collectively bring a few years of experience to help provide us with a great-looking site. The company recognizes the importance of implementing the right solution for our business. It offers a wide range of services to build a solution that is right for our business needs.</a:t>
            </a:r>
          </a:p>
        </p:txBody>
      </p:sp>
    </p:spTree>
    <p:extLst>
      <p:ext uri="{BB962C8B-B14F-4D97-AF65-F5344CB8AC3E}">
        <p14:creationId xmlns:p14="http://schemas.microsoft.com/office/powerpoint/2010/main" val="2305905864"/>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4872-CC50-4B87-A74D-7798B169950B}"/>
              </a:ext>
            </a:extLst>
          </p:cNvPr>
          <p:cNvSpPr>
            <a:spLocks noGrp="1"/>
          </p:cNvSpPr>
          <p:nvPr>
            <p:ph type="title"/>
          </p:nvPr>
        </p:nvSpPr>
        <p:spPr>
          <a:xfrm>
            <a:off x="1866317" y="8715"/>
            <a:ext cx="8229600" cy="1143000"/>
          </a:xfrm>
        </p:spPr>
        <p:txBody>
          <a:bodyPr/>
          <a:lstStyle/>
          <a:p>
            <a:r>
              <a:rPr lang="en-US" b="1" dirty="0">
                <a:latin typeface="Times New Roman" panose="02020603050405020304" pitchFamily="18" charset="0"/>
                <a:cs typeface="Times New Roman" panose="02020603050405020304" pitchFamily="18" charset="0"/>
              </a:rPr>
              <a:t>Weekly Report</a:t>
            </a:r>
            <a:endParaRPr lang="en-IN" b="1" dirty="0">
              <a:latin typeface="Times New Roman" panose="02020603050405020304" pitchFamily="18" charset="0"/>
              <a:cs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B6EFB328-516A-A86E-F5B1-66D2C2D0AAF2}"/>
              </a:ext>
            </a:extLst>
          </p:cNvPr>
          <p:cNvPicPr>
            <a:picLocks noChangeAspect="1"/>
          </p:cNvPicPr>
          <p:nvPr/>
        </p:nvPicPr>
        <p:blipFill>
          <a:blip r:embed="rId2"/>
          <a:stretch>
            <a:fillRect/>
          </a:stretch>
        </p:blipFill>
        <p:spPr>
          <a:xfrm>
            <a:off x="3321251" y="1215723"/>
            <a:ext cx="5549499" cy="5506904"/>
          </a:xfrm>
          <a:prstGeom prst="rect">
            <a:avLst/>
          </a:prstGeom>
        </p:spPr>
      </p:pic>
    </p:spTree>
    <p:extLst>
      <p:ext uri="{BB962C8B-B14F-4D97-AF65-F5344CB8AC3E}">
        <p14:creationId xmlns:p14="http://schemas.microsoft.com/office/powerpoint/2010/main" val="2445096270"/>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657A6B8F-82BF-E6F6-6B3D-26711D2D7C80}"/>
              </a:ext>
            </a:extLst>
          </p:cNvPr>
          <p:cNvPicPr>
            <a:picLocks noChangeAspect="1"/>
          </p:cNvPicPr>
          <p:nvPr/>
        </p:nvPicPr>
        <p:blipFill>
          <a:blip r:embed="rId2"/>
          <a:stretch>
            <a:fillRect/>
          </a:stretch>
        </p:blipFill>
        <p:spPr>
          <a:xfrm>
            <a:off x="3110884" y="0"/>
            <a:ext cx="5970233" cy="6858000"/>
          </a:xfrm>
          <a:prstGeom prst="rect">
            <a:avLst/>
          </a:prstGeom>
        </p:spPr>
      </p:pic>
    </p:spTree>
    <p:extLst>
      <p:ext uri="{BB962C8B-B14F-4D97-AF65-F5344CB8AC3E}">
        <p14:creationId xmlns:p14="http://schemas.microsoft.com/office/powerpoint/2010/main" val="2892616073"/>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341D2532-998F-B75F-8D84-736CE4E2F754}"/>
              </a:ext>
            </a:extLst>
          </p:cNvPr>
          <p:cNvPicPr>
            <a:picLocks noChangeAspect="1"/>
          </p:cNvPicPr>
          <p:nvPr/>
        </p:nvPicPr>
        <p:blipFill>
          <a:blip r:embed="rId2"/>
          <a:stretch>
            <a:fillRect/>
          </a:stretch>
        </p:blipFill>
        <p:spPr>
          <a:xfrm>
            <a:off x="3121172" y="0"/>
            <a:ext cx="5949656" cy="6858000"/>
          </a:xfrm>
          <a:prstGeom prst="rect">
            <a:avLst/>
          </a:prstGeom>
        </p:spPr>
      </p:pic>
    </p:spTree>
    <p:extLst>
      <p:ext uri="{BB962C8B-B14F-4D97-AF65-F5344CB8AC3E}">
        <p14:creationId xmlns:p14="http://schemas.microsoft.com/office/powerpoint/2010/main" val="3399545723"/>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020415CC-9A0D-B0A2-78C3-BFD3986A6C36}"/>
              </a:ext>
            </a:extLst>
          </p:cNvPr>
          <p:cNvPicPr>
            <a:picLocks noChangeAspect="1"/>
          </p:cNvPicPr>
          <p:nvPr/>
        </p:nvPicPr>
        <p:blipFill>
          <a:blip r:embed="rId2"/>
          <a:stretch>
            <a:fillRect/>
          </a:stretch>
        </p:blipFill>
        <p:spPr>
          <a:xfrm>
            <a:off x="3116580" y="38100"/>
            <a:ext cx="5958840" cy="6781800"/>
          </a:xfrm>
          <a:prstGeom prst="rect">
            <a:avLst/>
          </a:prstGeom>
        </p:spPr>
      </p:pic>
    </p:spTree>
    <p:extLst>
      <p:ext uri="{BB962C8B-B14F-4D97-AF65-F5344CB8AC3E}">
        <p14:creationId xmlns:p14="http://schemas.microsoft.com/office/powerpoint/2010/main" val="2528887056"/>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7FC673AD-55F9-454B-149D-CD88B1251AC5}"/>
              </a:ext>
            </a:extLst>
          </p:cNvPr>
          <p:cNvPicPr>
            <a:picLocks noChangeAspect="1"/>
          </p:cNvPicPr>
          <p:nvPr/>
        </p:nvPicPr>
        <p:blipFill>
          <a:blip r:embed="rId2"/>
          <a:stretch>
            <a:fillRect/>
          </a:stretch>
        </p:blipFill>
        <p:spPr>
          <a:xfrm>
            <a:off x="3366045" y="0"/>
            <a:ext cx="5459910" cy="6858000"/>
          </a:xfrm>
          <a:prstGeom prst="rect">
            <a:avLst/>
          </a:prstGeom>
        </p:spPr>
      </p:pic>
    </p:spTree>
    <p:extLst>
      <p:ext uri="{BB962C8B-B14F-4D97-AF65-F5344CB8AC3E}">
        <p14:creationId xmlns:p14="http://schemas.microsoft.com/office/powerpoint/2010/main" val="2060395756"/>
      </p:ext>
    </p:extLst>
  </p:cSld>
  <p:clrMapOvr>
    <a:masterClrMapping/>
  </p:clrMapOvr>
  <p:transition spd="med">
    <p:wipe dir="d"/>
  </p:transition>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455</Words>
  <Application>Microsoft Office PowerPoint</Application>
  <PresentationFormat>Widescreen</PresentationFormat>
  <Paragraphs>45</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Tahoma</vt:lpstr>
      <vt:lpstr>Times New Roman</vt:lpstr>
      <vt:lpstr>Office Theme</vt:lpstr>
      <vt:lpstr> SDM Institute of Technology, Ujire Department of Computer Science and Engineering </vt:lpstr>
      <vt:lpstr>Contents</vt:lpstr>
      <vt:lpstr>Introduction</vt:lpstr>
      <vt:lpstr>About company</vt:lpstr>
      <vt:lpstr>Weekly Report</vt:lpstr>
      <vt:lpstr>PowerPoint Presentation</vt:lpstr>
      <vt:lpstr>PowerPoint Presentation</vt:lpstr>
      <vt:lpstr>PowerPoint Presentation</vt:lpstr>
      <vt:lpstr>PowerPoint Presentation</vt:lpstr>
      <vt:lpstr>Workflow</vt:lpstr>
      <vt:lpstr>PowerPoint Presentation</vt:lpstr>
      <vt:lpstr>Figure  5.1: User Dashboard</vt:lpstr>
      <vt:lpstr>Figure 5.4: Sign In Page</vt:lpstr>
      <vt:lpstr>PowerPoint Presentation</vt:lpstr>
      <vt:lpstr>Conclusion</vt:lpstr>
      <vt:lpstr>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Institute of Technology, Ujire Department of Computer Science and Engineering</dc:title>
  <dc:creator>User</dc:creator>
  <cp:lastModifiedBy>Jois Prabhanjan</cp:lastModifiedBy>
  <cp:revision>59</cp:revision>
  <dcterms:modified xsi:type="dcterms:W3CDTF">2022-05-31T18:36:59Z</dcterms:modified>
</cp:coreProperties>
</file>