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handoutMasterIdLst>
    <p:handoutMasterId r:id="rId13"/>
  </p:handoutMasterIdLst>
  <p:sldIdLst>
    <p:sldId id="262" r:id="rId2"/>
    <p:sldId id="265" r:id="rId3"/>
    <p:sldId id="280" r:id="rId4"/>
    <p:sldId id="271" r:id="rId5"/>
    <p:sldId id="282" r:id="rId6"/>
    <p:sldId id="283" r:id="rId7"/>
    <p:sldId id="285" r:id="rId8"/>
    <p:sldId id="286" r:id="rId9"/>
    <p:sldId id="287" r:id="rId10"/>
    <p:sldId id="28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B8C"/>
    <a:srgbClr val="EDEAEA"/>
    <a:srgbClr val="5555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36"/>
  </p:normalViewPr>
  <p:slideViewPr>
    <p:cSldViewPr snapToGrid="0" snapToObjects="1">
      <p:cViewPr varScale="1">
        <p:scale>
          <a:sx n="78" d="100"/>
          <a:sy n="78" d="100"/>
        </p:scale>
        <p:origin x="926" y="77"/>
      </p:cViewPr>
      <p:guideLst/>
    </p:cSldViewPr>
  </p:slideViewPr>
  <p:notesTextViewPr>
    <p:cViewPr>
      <p:scale>
        <a:sx n="1" d="1"/>
        <a:sy n="1" d="1"/>
      </p:scale>
      <p:origin x="0" y="0"/>
    </p:cViewPr>
  </p:notesTextViewPr>
  <p:notesViewPr>
    <p:cSldViewPr snapToGrid="0" snapToObjects="1">
      <p:cViewPr varScale="1">
        <p:scale>
          <a:sx n="71" d="100"/>
          <a:sy n="71" d="100"/>
        </p:scale>
        <p:origin x="256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8B02BC-D360-3D43-9A92-637FD3069957}" type="datetime1">
              <a:rPr lang="en-IN" smtClean="0"/>
              <a:t>10-05-2025</a:t>
            </a:fld>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616CE5-9819-F54B-97D7-E535D1C3917F}" type="slidenum">
              <a:rPr lang="en-US" smtClean="0"/>
              <a:t>‹#›</a:t>
            </a:fld>
            <a:endParaRPr lang="en-US"/>
          </a:p>
        </p:txBody>
      </p:sp>
    </p:spTree>
    <p:extLst>
      <p:ext uri="{BB962C8B-B14F-4D97-AF65-F5344CB8AC3E}">
        <p14:creationId xmlns:p14="http://schemas.microsoft.com/office/powerpoint/2010/main" val="208076432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400">
                <a:latin typeface="Source Sans Pro" charset="0"/>
                <a:ea typeface="Source Sans Pro" charset="0"/>
                <a:cs typeface="Source Sans Pro" charset="0"/>
              </a:defRPr>
            </a:lvl1pPr>
          </a:lstStyle>
          <a:p>
            <a:fld id="{C563441B-7BE4-2744-ABA0-4FD2AC8404CF}" type="datetime1">
              <a:rPr lang="en-IN" smtClean="0"/>
              <a:t>10-05-2025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2000">
                <a:latin typeface="Source Sans Pro" charset="0"/>
                <a:ea typeface="Source Sans Pro" charset="0"/>
                <a:cs typeface="Source Sans Pro" charset="0"/>
              </a:defRPr>
            </a:lvl1pPr>
          </a:lstStyle>
          <a:p>
            <a:fld id="{36565659-16CB-FC4B-86AF-6ED0A960AC0B}" type="slidenum">
              <a:rPr lang="en-US" smtClean="0"/>
              <a:pPr/>
              <a:t>‹#›</a:t>
            </a:fld>
            <a:endParaRPr lang="en-US"/>
          </a:p>
        </p:txBody>
      </p:sp>
    </p:spTree>
    <p:extLst>
      <p:ext uri="{BB962C8B-B14F-4D97-AF65-F5344CB8AC3E}">
        <p14:creationId xmlns:p14="http://schemas.microsoft.com/office/powerpoint/2010/main" val="160839595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800" kern="1200">
        <a:solidFill>
          <a:schemeClr val="tx1"/>
        </a:solidFill>
        <a:latin typeface="Source Sans Pro" charset="0"/>
        <a:ea typeface="Source Sans Pro" charset="0"/>
        <a:cs typeface="Source Sans Pro" charset="0"/>
      </a:defRPr>
    </a:lvl1pPr>
    <a:lvl2pPr marL="457200" algn="l" defTabSz="914400" rtl="0" eaLnBrk="1" latinLnBrk="0" hangingPunct="1">
      <a:defRPr sz="1600" kern="1200">
        <a:solidFill>
          <a:schemeClr val="tx1"/>
        </a:solidFill>
        <a:latin typeface="Source Sans Pro" charset="0"/>
        <a:ea typeface="Source Sans Pro" charset="0"/>
        <a:cs typeface="Source Sans Pro" charset="0"/>
      </a:defRPr>
    </a:lvl2pPr>
    <a:lvl3pPr marL="914400" algn="l" defTabSz="914400" rtl="0" eaLnBrk="1" latinLnBrk="0" hangingPunct="1">
      <a:defRPr sz="1400" kern="1200">
        <a:solidFill>
          <a:schemeClr val="tx1"/>
        </a:solidFill>
        <a:latin typeface="Source Sans Pro" charset="0"/>
        <a:ea typeface="Source Sans Pro" charset="0"/>
        <a:cs typeface="Source Sans Pro" charset="0"/>
      </a:defRPr>
    </a:lvl3pPr>
    <a:lvl4pPr marL="1371600" algn="l" defTabSz="914400" rtl="0" eaLnBrk="1" latinLnBrk="0" hangingPunct="1">
      <a:defRPr sz="1200" kern="1200">
        <a:solidFill>
          <a:schemeClr val="tx1"/>
        </a:solidFill>
        <a:latin typeface="Source Sans Pro" charset="0"/>
        <a:ea typeface="Source Sans Pro" charset="0"/>
        <a:cs typeface="Source Sans Pro" charset="0"/>
      </a:defRPr>
    </a:lvl4pPr>
    <a:lvl5pPr marL="1828800" algn="l" defTabSz="914400" rtl="0" eaLnBrk="1" latinLnBrk="0" hangingPunct="1">
      <a:defRPr sz="1100" kern="1200">
        <a:solidFill>
          <a:schemeClr val="tx1"/>
        </a:solidFill>
        <a:latin typeface="Source Sans Pro" charset="0"/>
        <a:ea typeface="Source Sans Pro" charset="0"/>
        <a:cs typeface="Source Sans Pro"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0" y="0"/>
            <a:ext cx="12192000" cy="5150734"/>
          </a:xfrm>
          <a:prstGeom prst="rect">
            <a:avLst/>
          </a:prstGeom>
          <a:solidFill>
            <a:srgbClr val="214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485754"/>
            <a:ext cx="9144000" cy="2387600"/>
          </a:xfrm>
        </p:spPr>
        <p:txBody>
          <a:bodyPr anchor="ctr"/>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148313"/>
            <a:ext cx="9144000" cy="1472877"/>
          </a:xfrm>
        </p:spPr>
        <p:txBody>
          <a:bodyPr>
            <a:normAutofit/>
          </a:bodyPr>
          <a:lstStyle>
            <a:lvl1pPr marL="0" indent="0" algn="ctr">
              <a:buNone/>
              <a:defRPr sz="2800">
                <a:solidFill>
                  <a:srgbClr val="EDEAE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402388"/>
            <a:ext cx="6667016" cy="1230538"/>
          </a:xfrm>
          <a:prstGeom prst="rect">
            <a:avLst/>
          </a:prstGeom>
        </p:spPr>
      </p:pic>
      <p:cxnSp>
        <p:nvCxnSpPr>
          <p:cNvPr id="17" name="Straight Connector 16"/>
          <p:cNvCxnSpPr/>
          <p:nvPr userDrawn="1"/>
        </p:nvCxnSpPr>
        <p:spPr>
          <a:xfrm>
            <a:off x="6736460" y="5335929"/>
            <a:ext cx="0" cy="1354238"/>
          </a:xfrm>
          <a:prstGeom prst="line">
            <a:avLst/>
          </a:prstGeom>
          <a:ln>
            <a:solidFill>
              <a:srgbClr val="214B8C"/>
            </a:solidFill>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10" hasCustomPrompt="1"/>
          </p:nvPr>
        </p:nvSpPr>
        <p:spPr>
          <a:xfrm>
            <a:off x="7048981" y="5335588"/>
            <a:ext cx="4862031" cy="1354137"/>
          </a:xfrm>
        </p:spPr>
        <p:txBody>
          <a:bodyPr anchor="ctr">
            <a:normAutofit/>
          </a:bodyPr>
          <a:lstStyle>
            <a:lvl1pPr>
              <a:defRPr sz="1800" baseline="0"/>
            </a:lvl1pPr>
          </a:lstStyle>
          <a:p>
            <a:pPr lvl="0"/>
            <a:r>
              <a:rPr lang="en-US" dirty="0"/>
              <a:t>Dr./Mr./Mrs. Name</a:t>
            </a:r>
          </a:p>
          <a:p>
            <a:pPr lvl="0"/>
            <a:r>
              <a:rPr lang="en-US" dirty="0"/>
              <a:t>Designation</a:t>
            </a:r>
          </a:p>
        </p:txBody>
      </p:sp>
    </p:spTree>
    <p:extLst>
      <p:ext uri="{BB962C8B-B14F-4D97-AF65-F5344CB8AC3E}">
        <p14:creationId xmlns:p14="http://schemas.microsoft.com/office/powerpoint/2010/main" val="167466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113199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1500"/>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191500"/>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87608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32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370916" y="6311899"/>
            <a:ext cx="1523010" cy="365125"/>
          </a:xfrm>
        </p:spPr>
        <p:txBody>
          <a:bodyPr lIns="90000"/>
          <a:lstStyle>
            <a:lvl1pPr>
              <a:defRPr>
                <a:solidFill>
                  <a:schemeClr val="bg1"/>
                </a:solidFill>
              </a:defRPr>
            </a:lvl1pPr>
          </a:lstStyle>
          <a:p>
            <a:fld id="{1EDEEB96-EEF2-A041-AEC4-04121E2F9632}" type="slidenum">
              <a:rPr lang="en-US" smtClean="0"/>
              <a:pPr/>
              <a:t>‹#›</a:t>
            </a:fld>
            <a:endParaRPr lang="en-US"/>
          </a:p>
        </p:txBody>
      </p:sp>
    </p:spTree>
    <p:extLst>
      <p:ext uri="{BB962C8B-B14F-4D97-AF65-F5344CB8AC3E}">
        <p14:creationId xmlns:p14="http://schemas.microsoft.com/office/powerpoint/2010/main" val="282112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593991"/>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473716"/>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7"/>
          <p:cNvSpPr>
            <a:spLocks noGrp="1"/>
          </p:cNvSpPr>
          <p:nvPr>
            <p:ph type="sldNum" sz="quarter" idx="11"/>
          </p:nvPr>
        </p:nvSpPr>
        <p:spPr/>
        <p:txBody>
          <a:bodyPr/>
          <a:lstStyle/>
          <a:p>
            <a:fld id="{1EDEEB96-EEF2-A041-AEC4-04121E2F9632}" type="slidenum">
              <a:rPr lang="en-US" smtClean="0"/>
              <a:t>‹#›</a:t>
            </a:fld>
            <a:endParaRPr lang="en-US" dirty="0"/>
          </a:p>
        </p:txBody>
      </p:sp>
    </p:spTree>
    <p:extLst>
      <p:ext uri="{BB962C8B-B14F-4D97-AF65-F5344CB8AC3E}">
        <p14:creationId xmlns:p14="http://schemas.microsoft.com/office/powerpoint/2010/main" val="196942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63425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3425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1"/>
          </p:nvPr>
        </p:nvSpPr>
        <p:spPr/>
        <p:txBody>
          <a:bodyPr/>
          <a:lstStyle/>
          <a:p>
            <a:fld id="{1EDEEB96-EEF2-A041-AEC4-04121E2F9632}" type="slidenum">
              <a:rPr lang="en-US" smtClean="0"/>
              <a:t>‹#›</a:t>
            </a:fld>
            <a:endParaRPr lang="en-US" dirty="0"/>
          </a:p>
        </p:txBody>
      </p:sp>
    </p:spTree>
    <p:extLst>
      <p:ext uri="{BB962C8B-B14F-4D97-AF65-F5344CB8AC3E}">
        <p14:creationId xmlns:p14="http://schemas.microsoft.com/office/powerpoint/2010/main" val="88665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4"/>
            <a:ext cx="10515600" cy="943200"/>
          </a:xfrm>
        </p:spPr>
        <p:txBody>
          <a:bodyPr/>
          <a:lstStyle/>
          <a:p>
            <a:r>
              <a:rPr lang="en-US"/>
              <a:t>Click to edit Master title style</a:t>
            </a:r>
          </a:p>
        </p:txBody>
      </p:sp>
      <p:sp>
        <p:nvSpPr>
          <p:cNvPr id="3" name="Text Placeholder 2"/>
          <p:cNvSpPr>
            <a:spLocks noGrp="1"/>
          </p:cNvSpPr>
          <p:nvPr>
            <p:ph type="body" idx="1"/>
          </p:nvPr>
        </p:nvSpPr>
        <p:spPr>
          <a:xfrm>
            <a:off x="839788" y="15558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379773"/>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5558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379773"/>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p:cNvSpPr>
            <a:spLocks noGrp="1"/>
          </p:cNvSpPr>
          <p:nvPr>
            <p:ph type="sldNum" sz="quarter" idx="11"/>
          </p:nvPr>
        </p:nvSpPr>
        <p:spPr/>
        <p:txBody>
          <a:bodyPr/>
          <a:lstStyle/>
          <a:p>
            <a:fld id="{1EDEEB96-EEF2-A041-AEC4-04121E2F9632}" type="slidenum">
              <a:rPr lang="en-US" smtClean="0"/>
              <a:t>‹#›</a:t>
            </a:fld>
            <a:endParaRPr lang="en-US" dirty="0"/>
          </a:p>
        </p:txBody>
      </p:sp>
    </p:spTree>
    <p:extLst>
      <p:ext uri="{BB962C8B-B14F-4D97-AF65-F5344CB8AC3E}">
        <p14:creationId xmlns:p14="http://schemas.microsoft.com/office/powerpoint/2010/main" val="65557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167194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63567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6110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44791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iiitdm.ac.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6108732"/>
            <a:ext cx="12192000" cy="749268"/>
          </a:xfrm>
          <a:prstGeom prst="rect">
            <a:avLst/>
          </a:prstGeom>
          <a:solidFill>
            <a:srgbClr val="214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94281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511107"/>
            <a:ext cx="10515600" cy="43688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393047" y="6311899"/>
            <a:ext cx="1500878" cy="365125"/>
          </a:xfrm>
          <a:prstGeom prst="rect">
            <a:avLst/>
          </a:prstGeom>
        </p:spPr>
        <p:txBody>
          <a:bodyPr vert="horz" lIns="91440" tIns="45720" rIns="91440" bIns="45720" rtlCol="0" anchor="ctr"/>
          <a:lstStyle>
            <a:lvl1pPr algn="r">
              <a:defRPr sz="2400">
                <a:solidFill>
                  <a:schemeClr val="bg1"/>
                </a:solidFill>
                <a:latin typeface="Source Sans Pro" charset="0"/>
                <a:ea typeface="Source Sans Pro" charset="0"/>
                <a:cs typeface="Source Sans Pro" charset="0"/>
              </a:defRPr>
            </a:lvl1pPr>
          </a:lstStyle>
          <a:p>
            <a:fld id="{1EDEEB96-EEF2-A041-AEC4-04121E2F9632}" type="slidenum">
              <a:rPr lang="en-US" smtClean="0"/>
              <a:pPr/>
              <a:t>‹#›</a:t>
            </a:fld>
            <a:endParaRPr lang="en-US" dirty="0"/>
          </a:p>
        </p:txBody>
      </p:sp>
      <p:pic>
        <p:nvPicPr>
          <p:cNvPr id="9" name="Picture 8">
            <a:hlinkClick r:id="rId13"/>
            <a:hlinkHover r:id="" action="ppaction://noaction" highlightClick="1"/>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5747" y="6184361"/>
            <a:ext cx="3239999" cy="598010"/>
          </a:xfrm>
          <a:prstGeom prst="rect">
            <a:avLst/>
          </a:prstGeom>
        </p:spPr>
      </p:pic>
      <p:cxnSp>
        <p:nvCxnSpPr>
          <p:cNvPr id="13" name="Straight Connector 12"/>
          <p:cNvCxnSpPr/>
          <p:nvPr userDrawn="1"/>
        </p:nvCxnSpPr>
        <p:spPr>
          <a:xfrm>
            <a:off x="3472405" y="6227180"/>
            <a:ext cx="0" cy="5440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40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600" kern="1200">
          <a:solidFill>
            <a:srgbClr val="214B8C"/>
          </a:solidFill>
          <a:latin typeface="Bookman Old Style" charset="0"/>
          <a:ea typeface="Bookman Old Style" charset="0"/>
          <a:cs typeface="Bookman Old Style"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ource Sans Pro" charset="0"/>
          <a:ea typeface="Source Sans Pro" charset="0"/>
          <a:cs typeface="Source Sans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ource Sans Pro" charset="0"/>
          <a:ea typeface="Source Sans Pro" charset="0"/>
          <a:cs typeface="Source Sans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021" y="967191"/>
            <a:ext cx="11897958" cy="2387600"/>
          </a:xfrm>
        </p:spPr>
        <p:txBody>
          <a:bodyPr>
            <a:normAutofit/>
          </a:bodyPr>
          <a:lstStyle/>
          <a:p>
            <a:r>
              <a:rPr lang="en-US" sz="4800" dirty="0">
                <a:latin typeface="Times New Roman" panose="02020603050405020304" pitchFamily="18" charset="0"/>
                <a:cs typeface="Times New Roman" panose="02020603050405020304" pitchFamily="18" charset="0"/>
              </a:rPr>
              <a:t>Snake Game Using Deep Q Learning</a:t>
            </a:r>
            <a:endParaRPr lang="en-US" sz="4000" dirty="0"/>
          </a:p>
        </p:txBody>
      </p:sp>
      <p:sp>
        <p:nvSpPr>
          <p:cNvPr id="3" name="Subtitle 2"/>
          <p:cNvSpPr>
            <a:spLocks noGrp="1"/>
          </p:cNvSpPr>
          <p:nvPr>
            <p:ph type="subTitle" idx="1"/>
          </p:nvPr>
        </p:nvSpPr>
        <p:spPr>
          <a:xfrm>
            <a:off x="171296" y="3187642"/>
            <a:ext cx="11739716" cy="1472877"/>
          </a:xfrm>
        </p:spPr>
        <p:txBody>
          <a:bodyPr/>
          <a:lstStyle/>
          <a:p>
            <a:r>
              <a:rPr lang="en-IN" sz="2800" dirty="0">
                <a:latin typeface="Times New Roman" panose="02020603050405020304" pitchFamily="18" charset="0"/>
                <a:cs typeface="Times New Roman" panose="02020603050405020304" pitchFamily="18" charset="0"/>
              </a:rPr>
              <a:t>Reinforcement Learning Project </a:t>
            </a:r>
          </a:p>
        </p:txBody>
      </p:sp>
      <p:sp>
        <p:nvSpPr>
          <p:cNvPr id="4" name="Text Placeholder 3"/>
          <p:cNvSpPr>
            <a:spLocks noGrp="1"/>
          </p:cNvSpPr>
          <p:nvPr>
            <p:ph type="body" sz="quarter" idx="10"/>
          </p:nvPr>
        </p:nvSpPr>
        <p:spPr>
          <a:xfrm>
            <a:off x="6921911" y="5216848"/>
            <a:ext cx="4989102" cy="1472877"/>
          </a:xfrm>
        </p:spPr>
        <p:txBody>
          <a:bodyPr/>
          <a:lstStyle/>
          <a:p>
            <a:pPr marL="0" indent="0">
              <a:buNone/>
            </a:pPr>
            <a:r>
              <a:rPr lang="en-US" b="1" dirty="0">
                <a:latin typeface="Times New Roman" panose="02020603050405020304" pitchFamily="18" charset="0"/>
                <a:cs typeface="Times New Roman" panose="02020603050405020304" pitchFamily="18" charset="0"/>
              </a:rPr>
              <a:t>TEAM MEMBERS</a:t>
            </a:r>
          </a:p>
          <a:p>
            <a:r>
              <a:rPr lang="en-IN" dirty="0" err="1">
                <a:latin typeface="Times New Roman" panose="02020603050405020304" pitchFamily="18" charset="0"/>
                <a:cs typeface="Times New Roman" panose="02020603050405020304" pitchFamily="18" charset="0"/>
              </a:rPr>
              <a:t>Sharonraj</a:t>
            </a:r>
            <a:r>
              <a:rPr lang="en-IN" dirty="0">
                <a:latin typeface="Times New Roman" panose="02020603050405020304" pitchFamily="18" charset="0"/>
                <a:cs typeface="Times New Roman" panose="02020603050405020304" pitchFamily="18" charset="0"/>
              </a:rPr>
              <a:t> – CS21B1008</a:t>
            </a:r>
          </a:p>
          <a:p>
            <a:r>
              <a:rPr lang="en-IN" dirty="0">
                <a:latin typeface="Times New Roman" panose="02020603050405020304" pitchFamily="18" charset="0"/>
                <a:cs typeface="Times New Roman" panose="02020603050405020304" pitchFamily="18" charset="0"/>
              </a:rPr>
              <a:t>Prabhas – CS22B1002</a:t>
            </a:r>
          </a:p>
        </p:txBody>
      </p:sp>
    </p:spTree>
    <p:extLst>
      <p:ext uri="{BB962C8B-B14F-4D97-AF65-F5344CB8AC3E}">
        <p14:creationId xmlns:p14="http://schemas.microsoft.com/office/powerpoint/2010/main" val="212626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7B5D-3DAC-D903-BDBC-05A115E6262B}"/>
              </a:ext>
            </a:extLst>
          </p:cNvPr>
          <p:cNvSpPr>
            <a:spLocks noGrp="1"/>
          </p:cNvSpPr>
          <p:nvPr>
            <p:ph type="title"/>
          </p:nvPr>
        </p:nvSpPr>
        <p:spPr>
          <a:xfrm>
            <a:off x="838200" y="365126"/>
            <a:ext cx="10515600" cy="5357248"/>
          </a:xfrm>
        </p:spPr>
        <p:txBody>
          <a:bodyPr/>
          <a:lstStyle/>
          <a:p>
            <a:pPr algn="ctr"/>
            <a:r>
              <a:rPr lang="en-IN" dirty="0"/>
              <a:t>THANK YOU!</a:t>
            </a:r>
          </a:p>
        </p:txBody>
      </p:sp>
      <p:sp>
        <p:nvSpPr>
          <p:cNvPr id="3" name="Slide Number Placeholder 2">
            <a:extLst>
              <a:ext uri="{FF2B5EF4-FFF2-40B4-BE49-F238E27FC236}">
                <a16:creationId xmlns:a16="http://schemas.microsoft.com/office/drawing/2014/main" id="{9377C789-2721-B104-633E-2A5E61A3B2C7}"/>
              </a:ext>
            </a:extLst>
          </p:cNvPr>
          <p:cNvSpPr>
            <a:spLocks noGrp="1"/>
          </p:cNvSpPr>
          <p:nvPr>
            <p:ph type="sldNum" sz="quarter" idx="12"/>
          </p:nvPr>
        </p:nvSpPr>
        <p:spPr/>
        <p:txBody>
          <a:bodyPr/>
          <a:lstStyle/>
          <a:p>
            <a:fld id="{1EDEEB96-EEF2-A041-AEC4-04121E2F9632}" type="slidenum">
              <a:rPr lang="en-US" smtClean="0"/>
              <a:t>10</a:t>
            </a:fld>
            <a:endParaRPr lang="en-US"/>
          </a:p>
        </p:txBody>
      </p:sp>
    </p:spTree>
    <p:extLst>
      <p:ext uri="{BB962C8B-B14F-4D97-AF65-F5344CB8AC3E}">
        <p14:creationId xmlns:p14="http://schemas.microsoft.com/office/powerpoint/2010/main" val="300150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099F-1F83-1696-BD87-81D2597490FF}"/>
              </a:ext>
            </a:extLst>
          </p:cNvPr>
          <p:cNvSpPr>
            <a:spLocks noGrp="1"/>
          </p:cNvSpPr>
          <p:nvPr>
            <p:ph type="title"/>
          </p:nvPr>
        </p:nvSpPr>
        <p:spPr>
          <a:xfrm>
            <a:off x="186221" y="74500"/>
            <a:ext cx="10515600" cy="943200"/>
          </a:xfrm>
        </p:spPr>
        <p:txBody>
          <a:bodyPr>
            <a:normAutofit/>
          </a:bodyPr>
          <a:lstStyle/>
          <a:p>
            <a:r>
              <a:rPr lang="en-IN" sz="4000" dirty="0">
                <a:latin typeface="Times New Roman" panose="02020603050405020304" pitchFamily="18" charset="0"/>
                <a:cs typeface="Times New Roman" panose="02020603050405020304" pitchFamily="18" charset="0"/>
              </a:rPr>
              <a:t>About Snake Game :</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CBE62CC-24E8-9736-B978-6F1E70D5E486}"/>
              </a:ext>
            </a:extLst>
          </p:cNvPr>
          <p:cNvSpPr>
            <a:spLocks noGrp="1"/>
          </p:cNvSpPr>
          <p:nvPr>
            <p:ph type="sldNum" sz="quarter" idx="12"/>
          </p:nvPr>
        </p:nvSpPr>
        <p:spPr/>
        <p:txBody>
          <a:bodyPr/>
          <a:lstStyle/>
          <a:p>
            <a:fld id="{1EDEEB96-EEF2-A041-AEC4-04121E2F9632}" type="slidenum">
              <a:rPr lang="en-US" smtClean="0"/>
              <a:pPr/>
              <a:t>2</a:t>
            </a:fld>
            <a:endParaRPr lang="en-US"/>
          </a:p>
        </p:txBody>
      </p:sp>
      <p:sp>
        <p:nvSpPr>
          <p:cNvPr id="7" name="Content Placeholder 6">
            <a:extLst>
              <a:ext uri="{FF2B5EF4-FFF2-40B4-BE49-F238E27FC236}">
                <a16:creationId xmlns:a16="http://schemas.microsoft.com/office/drawing/2014/main" id="{0F856E7C-12E5-8944-0F04-51872FBDBCD6}"/>
              </a:ext>
            </a:extLst>
          </p:cNvPr>
          <p:cNvSpPr>
            <a:spLocks noGrp="1"/>
          </p:cNvSpPr>
          <p:nvPr>
            <p:ph idx="1"/>
          </p:nvPr>
        </p:nvSpPr>
        <p:spPr>
          <a:xfrm>
            <a:off x="165439" y="902110"/>
            <a:ext cx="11840340" cy="5053779"/>
          </a:xfrm>
        </p:spPr>
        <p:txBody>
          <a:bodyPr>
            <a:noAutofit/>
          </a:bodyPr>
          <a:lstStyle/>
          <a:p>
            <a:r>
              <a:rPr lang="en-US" dirty="0">
                <a:latin typeface="Times New Roman" panose="02020603050405020304" pitchFamily="18" charset="0"/>
                <a:cs typeface="Times New Roman" panose="02020603050405020304" pitchFamily="18" charset="0"/>
              </a:rPr>
              <a:t>The Snake game is a classic arcade game where the player controls a snake to eat food and grow longer without colliding with the walls or itself. </a:t>
            </a:r>
          </a:p>
          <a:p>
            <a:r>
              <a:rPr lang="en-US" dirty="0">
                <a:latin typeface="Times New Roman" panose="02020603050405020304" pitchFamily="18" charset="0"/>
                <a:cs typeface="Times New Roman" panose="02020603050405020304" pitchFamily="18" charset="0"/>
              </a:rPr>
              <a:t>The objective is to achieve the highest score by eating as much food as possible. </a:t>
            </a:r>
          </a:p>
          <a:p>
            <a:r>
              <a:rPr lang="en-US" dirty="0">
                <a:latin typeface="Times New Roman" panose="02020603050405020304" pitchFamily="18" charset="0"/>
                <a:cs typeface="Times New Roman" panose="02020603050405020304" pitchFamily="18" charset="0"/>
              </a:rPr>
              <a:t>The game ends if the snake hits the walls or its own body.</a:t>
            </a:r>
          </a:p>
        </p:txBody>
      </p:sp>
      <p:pic>
        <p:nvPicPr>
          <p:cNvPr id="3" name="Google Shape;88;p13">
            <a:extLst>
              <a:ext uri="{FF2B5EF4-FFF2-40B4-BE49-F238E27FC236}">
                <a16:creationId xmlns:a16="http://schemas.microsoft.com/office/drawing/2014/main" id="{481F73C7-372E-E6CC-BB81-375536DD2E35}"/>
              </a:ext>
            </a:extLst>
          </p:cNvPr>
          <p:cNvPicPr preferRelativeResize="0"/>
          <p:nvPr/>
        </p:nvPicPr>
        <p:blipFill>
          <a:blip r:embed="rId2">
            <a:alphaModFix/>
          </a:blip>
          <a:stretch>
            <a:fillRect/>
          </a:stretch>
        </p:blipFill>
        <p:spPr>
          <a:xfrm>
            <a:off x="3398511" y="3106500"/>
            <a:ext cx="4659025" cy="2317100"/>
          </a:xfrm>
          <a:prstGeom prst="rect">
            <a:avLst/>
          </a:prstGeom>
          <a:noFill/>
          <a:ln>
            <a:noFill/>
          </a:ln>
        </p:spPr>
      </p:pic>
    </p:spTree>
    <p:extLst>
      <p:ext uri="{BB962C8B-B14F-4D97-AF65-F5344CB8AC3E}">
        <p14:creationId xmlns:p14="http://schemas.microsoft.com/office/powerpoint/2010/main" val="4070679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6DD8-F0C3-532B-5BB7-7D20B92348AD}"/>
              </a:ext>
            </a:extLst>
          </p:cNvPr>
          <p:cNvSpPr>
            <a:spLocks noGrp="1"/>
          </p:cNvSpPr>
          <p:nvPr>
            <p:ph type="title"/>
          </p:nvPr>
        </p:nvSpPr>
        <p:spPr>
          <a:xfrm>
            <a:off x="393290" y="0"/>
            <a:ext cx="10739131" cy="1295127"/>
          </a:xfrm>
        </p:spPr>
        <p:txBody>
          <a:bodyPr>
            <a:normAutofit/>
          </a:bodyPr>
          <a:lstStyle/>
          <a:p>
            <a:r>
              <a:rPr lang="en-IN" sz="4000" dirty="0">
                <a:latin typeface="Times New Roman" panose="02020603050405020304" pitchFamily="18" charset="0"/>
                <a:cs typeface="Times New Roman" panose="02020603050405020304" pitchFamily="18" charset="0"/>
              </a:rPr>
              <a:t>Why Deep Q Learning?</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89B2F6-4F0D-4213-6CB2-1733BC768865}"/>
              </a:ext>
            </a:extLst>
          </p:cNvPr>
          <p:cNvSpPr>
            <a:spLocks noGrp="1"/>
          </p:cNvSpPr>
          <p:nvPr>
            <p:ph idx="1"/>
          </p:nvPr>
        </p:nvSpPr>
        <p:spPr>
          <a:xfrm>
            <a:off x="690715" y="180976"/>
            <a:ext cx="10884463" cy="5649553"/>
          </a:xfrm>
        </p:spPr>
        <p:txBody>
          <a:bodyPr>
            <a:no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Complex State Handling: DQL effectively manages the game's high-dimensional state space using deep neural networks.</a:t>
            </a:r>
          </a:p>
          <a:p>
            <a:r>
              <a:rPr lang="en-US" dirty="0">
                <a:latin typeface="Times New Roman" panose="02020603050405020304" pitchFamily="18" charset="0"/>
                <a:cs typeface="Times New Roman" panose="02020603050405020304" pitchFamily="18" charset="0"/>
              </a:rPr>
              <a:t>2. Raw Pixel Input: It can learn directly from the game's visual representation without manual feature engineering.</a:t>
            </a:r>
          </a:p>
          <a:p>
            <a:r>
              <a:rPr lang="en-US" dirty="0">
                <a:latin typeface="Times New Roman" panose="02020603050405020304" pitchFamily="18" charset="0"/>
                <a:cs typeface="Times New Roman" panose="02020603050405020304" pitchFamily="18" charset="0"/>
              </a:rPr>
              <a:t>3. State Generalization: DQL generalizes well across different game states, allowing the snake to make smart decisions in new situations.</a:t>
            </a:r>
          </a:p>
          <a:p>
            <a:r>
              <a:rPr lang="en-US" dirty="0">
                <a:latin typeface="Times New Roman" panose="02020603050405020304" pitchFamily="18" charset="0"/>
                <a:cs typeface="Times New Roman" panose="02020603050405020304" pitchFamily="18" charset="0"/>
              </a:rPr>
              <a:t>4. Experience Replay: This technique stabilizes learning by reusing past game experiences, breaking the correlation between consecutive states.</a:t>
            </a:r>
          </a:p>
          <a:p>
            <a:r>
              <a:rPr lang="en-US" dirty="0">
                <a:latin typeface="Times New Roman" panose="02020603050405020304" pitchFamily="18" charset="0"/>
                <a:cs typeface="Times New Roman" panose="02020603050405020304" pitchFamily="18" charset="0"/>
              </a:rPr>
              <a:t>5. Scalability: DQL can adapt to increasing game complexity, making it a robust and scalable solution for training in the Snake game.</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D70098F-ECCD-E64E-B5AD-3F7D83B33383}"/>
              </a:ext>
            </a:extLst>
          </p:cNvPr>
          <p:cNvSpPr>
            <a:spLocks noGrp="1"/>
          </p:cNvSpPr>
          <p:nvPr>
            <p:ph type="sldNum" sz="quarter" idx="12"/>
          </p:nvPr>
        </p:nvSpPr>
        <p:spPr/>
        <p:txBody>
          <a:bodyPr/>
          <a:lstStyle/>
          <a:p>
            <a:fld id="{1EDEEB96-EEF2-A041-AEC4-04121E2F9632}" type="slidenum">
              <a:rPr lang="en-US" smtClean="0"/>
              <a:pPr/>
              <a:t>3</a:t>
            </a:fld>
            <a:endParaRPr lang="en-US"/>
          </a:p>
        </p:txBody>
      </p:sp>
    </p:spTree>
    <p:extLst>
      <p:ext uri="{BB962C8B-B14F-4D97-AF65-F5344CB8AC3E}">
        <p14:creationId xmlns:p14="http://schemas.microsoft.com/office/powerpoint/2010/main" val="104983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87" y="408949"/>
            <a:ext cx="10515600" cy="943200"/>
          </a:xfrm>
        </p:spPr>
        <p:txBody>
          <a:bodyPr>
            <a:normAutofit/>
          </a:bodyPr>
          <a:lstStyle/>
          <a:p>
            <a:r>
              <a:rPr lang="en-IN" sz="4000" dirty="0">
                <a:latin typeface="Times New Roman" panose="02020603050405020304" pitchFamily="18" charset="0"/>
                <a:cs typeface="Times New Roman" panose="02020603050405020304" pitchFamily="18" charset="0"/>
              </a:rPr>
              <a:t>Working Diagram:</a:t>
            </a:r>
          </a:p>
        </p:txBody>
      </p:sp>
      <p:sp>
        <p:nvSpPr>
          <p:cNvPr id="4" name="Slide Number Placeholder 3"/>
          <p:cNvSpPr>
            <a:spLocks noGrp="1"/>
          </p:cNvSpPr>
          <p:nvPr>
            <p:ph type="sldNum" sz="quarter" idx="12"/>
          </p:nvPr>
        </p:nvSpPr>
        <p:spPr/>
        <p:txBody>
          <a:bodyPr/>
          <a:lstStyle/>
          <a:p>
            <a:fld id="{1EDEEB96-EEF2-A041-AEC4-04121E2F9632}" type="slidenum">
              <a:rPr lang="en-US" smtClean="0"/>
              <a:pPr/>
              <a:t>4</a:t>
            </a:fld>
            <a:endParaRPr lang="en-US"/>
          </a:p>
        </p:txBody>
      </p:sp>
      <p:pic>
        <p:nvPicPr>
          <p:cNvPr id="5" name="Google Shape;107;p16">
            <a:extLst>
              <a:ext uri="{FF2B5EF4-FFF2-40B4-BE49-F238E27FC236}">
                <a16:creationId xmlns:a16="http://schemas.microsoft.com/office/drawing/2014/main" id="{35C62BE0-4D42-B780-DB73-145C0F9B07C9}"/>
              </a:ext>
            </a:extLst>
          </p:cNvPr>
          <p:cNvPicPr preferRelativeResize="0">
            <a:picLocks noGrp="1"/>
          </p:cNvPicPr>
          <p:nvPr>
            <p:ph idx="1"/>
          </p:nvPr>
        </p:nvPicPr>
        <p:blipFill>
          <a:blip r:embed="rId2">
            <a:alphaModFix/>
          </a:blip>
          <a:stretch>
            <a:fillRect/>
          </a:stretch>
        </p:blipFill>
        <p:spPr>
          <a:xfrm>
            <a:off x="4568783" y="408949"/>
            <a:ext cx="5194650" cy="5303593"/>
          </a:xfrm>
          <a:prstGeom prst="rect">
            <a:avLst/>
          </a:prstGeom>
          <a:noFill/>
          <a:ln>
            <a:noFill/>
          </a:ln>
        </p:spPr>
      </p:pic>
    </p:spTree>
    <p:extLst>
      <p:ext uri="{BB962C8B-B14F-4D97-AF65-F5344CB8AC3E}">
        <p14:creationId xmlns:p14="http://schemas.microsoft.com/office/powerpoint/2010/main" val="3121132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18608-C236-C855-931F-33220D0EC8E4}"/>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Working Principle:</a:t>
            </a:r>
            <a:endParaRPr lang="en-IN" sz="4000" dirty="0"/>
          </a:p>
        </p:txBody>
      </p:sp>
      <p:sp>
        <p:nvSpPr>
          <p:cNvPr id="3" name="Content Placeholder 2">
            <a:extLst>
              <a:ext uri="{FF2B5EF4-FFF2-40B4-BE49-F238E27FC236}">
                <a16:creationId xmlns:a16="http://schemas.microsoft.com/office/drawing/2014/main" id="{C5CF9135-390A-B538-0120-29671711B4C9}"/>
              </a:ext>
            </a:extLst>
          </p:cNvPr>
          <p:cNvSpPr>
            <a:spLocks noGrp="1"/>
          </p:cNvSpPr>
          <p:nvPr>
            <p:ph idx="1"/>
          </p:nvPr>
        </p:nvSpPr>
        <p:spPr>
          <a:xfrm>
            <a:off x="838200" y="1511107"/>
            <a:ext cx="11353800" cy="3228041"/>
          </a:xfrm>
        </p:spPr>
        <p:txBody>
          <a:bodyPr/>
          <a:lstStyle/>
          <a:p>
            <a:r>
              <a:rPr lang="en-US" dirty="0">
                <a:latin typeface="Times New Roman" panose="02020603050405020304" pitchFamily="18" charset="0"/>
                <a:cs typeface="Times New Roman" panose="02020603050405020304" pitchFamily="18" charset="0"/>
              </a:rPr>
              <a:t>Training starts after accumulating sufficient episodes in replay memory. </a:t>
            </a:r>
          </a:p>
          <a:p>
            <a:r>
              <a:rPr lang="en-US" dirty="0">
                <a:latin typeface="Times New Roman" panose="02020603050405020304" pitchFamily="18" charset="0"/>
                <a:cs typeface="Times New Roman" panose="02020603050405020304" pitchFamily="18" charset="0"/>
              </a:rPr>
              <a:t>Randomly sampled batches from replay memory are processed into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arrays for TensorFlow operations.</a:t>
            </a:r>
          </a:p>
          <a:p>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QTrainer</a:t>
            </a:r>
            <a:r>
              <a:rPr lang="en-US" dirty="0">
                <a:latin typeface="Times New Roman" panose="02020603050405020304" pitchFamily="18" charset="0"/>
                <a:cs typeface="Times New Roman" panose="02020603050405020304" pitchFamily="18" charset="0"/>
              </a:rPr>
              <a:t> class trains the neural network with these batches via backpropagation.</a:t>
            </a:r>
          </a:p>
          <a:p>
            <a:r>
              <a:rPr lang="en-US" dirty="0">
                <a:latin typeface="Times New Roman" panose="02020603050405020304" pitchFamily="18" charset="0"/>
                <a:cs typeface="Times New Roman" panose="02020603050405020304" pitchFamily="18" charset="0"/>
              </a:rPr>
              <a:t> Epsilon-greedy exploration gradually decays, balancing exploration and exploitation over time.</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2A36B0-ECAC-07DF-06DB-07242AC3970D}"/>
              </a:ext>
            </a:extLst>
          </p:cNvPr>
          <p:cNvSpPr>
            <a:spLocks noGrp="1"/>
          </p:cNvSpPr>
          <p:nvPr>
            <p:ph type="sldNum" sz="quarter" idx="12"/>
          </p:nvPr>
        </p:nvSpPr>
        <p:spPr/>
        <p:txBody>
          <a:bodyPr/>
          <a:lstStyle/>
          <a:p>
            <a:fld id="{1EDEEB96-EEF2-A041-AEC4-04121E2F9632}" type="slidenum">
              <a:rPr lang="en-US" smtClean="0"/>
              <a:pPr/>
              <a:t>5</a:t>
            </a:fld>
            <a:endParaRPr lang="en-US"/>
          </a:p>
        </p:txBody>
      </p:sp>
      <p:pic>
        <p:nvPicPr>
          <p:cNvPr id="5" name="Google Shape;123;p18">
            <a:extLst>
              <a:ext uri="{FF2B5EF4-FFF2-40B4-BE49-F238E27FC236}">
                <a16:creationId xmlns:a16="http://schemas.microsoft.com/office/drawing/2014/main" id="{398A34EF-97E2-223D-5E12-5163FD0E0534}"/>
              </a:ext>
            </a:extLst>
          </p:cNvPr>
          <p:cNvPicPr preferRelativeResize="0"/>
          <p:nvPr/>
        </p:nvPicPr>
        <p:blipFill>
          <a:blip r:embed="rId2">
            <a:alphaModFix/>
          </a:blip>
          <a:stretch>
            <a:fillRect/>
          </a:stretch>
        </p:blipFill>
        <p:spPr>
          <a:xfrm>
            <a:off x="6692152" y="4316361"/>
            <a:ext cx="3408035" cy="1740310"/>
          </a:xfrm>
          <a:prstGeom prst="rect">
            <a:avLst/>
          </a:prstGeom>
          <a:noFill/>
          <a:ln>
            <a:noFill/>
          </a:ln>
        </p:spPr>
      </p:pic>
    </p:spTree>
    <p:extLst>
      <p:ext uri="{BB962C8B-B14F-4D97-AF65-F5344CB8AC3E}">
        <p14:creationId xmlns:p14="http://schemas.microsoft.com/office/powerpoint/2010/main" val="222103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DA391-CCEA-F14B-BCC1-7B3C7E803A58}"/>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Agent’s Process:</a:t>
            </a:r>
          </a:p>
        </p:txBody>
      </p:sp>
      <p:sp>
        <p:nvSpPr>
          <p:cNvPr id="3" name="Content Placeholder 2">
            <a:extLst>
              <a:ext uri="{FF2B5EF4-FFF2-40B4-BE49-F238E27FC236}">
                <a16:creationId xmlns:a16="http://schemas.microsoft.com/office/drawing/2014/main" id="{6ED449CA-3657-6F4C-FEC1-799CD90F8BC9}"/>
              </a:ext>
            </a:extLst>
          </p:cNvPr>
          <p:cNvSpPr>
            <a:spLocks noGrp="1"/>
          </p:cNvSpPr>
          <p:nvPr>
            <p:ph idx="1"/>
          </p:nvPr>
        </p:nvSpPr>
        <p:spPr>
          <a:xfrm>
            <a:off x="838200" y="1308326"/>
            <a:ext cx="10515600" cy="3538977"/>
          </a:xfrm>
        </p:spPr>
        <p:txBody>
          <a:bodyPr>
            <a:normAutofit/>
          </a:bodyPr>
          <a:lstStyle/>
          <a:p>
            <a:r>
              <a:rPr lang="en-US" sz="2400" dirty="0">
                <a:latin typeface="Times New Roman" panose="02020603050405020304" pitchFamily="18" charset="0"/>
                <a:cs typeface="Times New Roman" panose="02020603050405020304" pitchFamily="18" charset="0"/>
              </a:rPr>
              <a:t>The Snake game interface with a black background.</a:t>
            </a:r>
          </a:p>
          <a:p>
            <a:r>
              <a:rPr lang="en-US" sz="2400" dirty="0">
                <a:latin typeface="Times New Roman" panose="02020603050405020304" pitchFamily="18" charset="0"/>
                <a:cs typeface="Times New Roman" panose="02020603050405020304" pitchFamily="18" charset="0"/>
              </a:rPr>
              <a:t> It features the food as a red square and the snake represented by a blue square. A score of 1 is shown in the top-left corner. </a:t>
            </a:r>
          </a:p>
          <a:p>
            <a:r>
              <a:rPr lang="en-US" sz="2400" dirty="0">
                <a:latin typeface="Times New Roman" panose="02020603050405020304" pitchFamily="18" charset="0"/>
                <a:cs typeface="Times New Roman" panose="02020603050405020304" pitchFamily="18" charset="0"/>
              </a:rPr>
              <a:t>Image 2 exhibits a training plot for a Deep Q-Learning agent playing Snake.</a:t>
            </a:r>
          </a:p>
          <a:p>
            <a:r>
              <a:rPr lang="en-US" sz="2400" dirty="0">
                <a:latin typeface="Times New Roman" panose="02020603050405020304" pitchFamily="18" charset="0"/>
                <a:cs typeface="Times New Roman" panose="02020603050405020304" pitchFamily="18" charset="0"/>
              </a:rPr>
              <a:t> Initially fluctuating, the agent's scores stabilize and improve over time, peaking around the 50th game. </a:t>
            </a:r>
          </a:p>
          <a:p>
            <a:r>
              <a:rPr lang="en-US" sz="2400" dirty="0">
                <a:latin typeface="Times New Roman" panose="02020603050405020304" pitchFamily="18" charset="0"/>
                <a:cs typeface="Times New Roman" panose="02020603050405020304" pitchFamily="18" charset="0"/>
              </a:rPr>
              <a:t>These visuals encapsulate the agent's progression in mastering the Snake game.</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FA92868-63E5-6EB5-9E52-479C23844FE4}"/>
              </a:ext>
            </a:extLst>
          </p:cNvPr>
          <p:cNvSpPr>
            <a:spLocks noGrp="1"/>
          </p:cNvSpPr>
          <p:nvPr>
            <p:ph type="sldNum" sz="quarter" idx="12"/>
          </p:nvPr>
        </p:nvSpPr>
        <p:spPr/>
        <p:txBody>
          <a:bodyPr/>
          <a:lstStyle/>
          <a:p>
            <a:fld id="{1EDEEB96-EEF2-A041-AEC4-04121E2F9632}" type="slidenum">
              <a:rPr lang="en-US" smtClean="0"/>
              <a:pPr/>
              <a:t>6</a:t>
            </a:fld>
            <a:endParaRPr lang="en-US"/>
          </a:p>
        </p:txBody>
      </p:sp>
      <p:pic>
        <p:nvPicPr>
          <p:cNvPr id="5" name="Google Shape;130;p19">
            <a:extLst>
              <a:ext uri="{FF2B5EF4-FFF2-40B4-BE49-F238E27FC236}">
                <a16:creationId xmlns:a16="http://schemas.microsoft.com/office/drawing/2014/main" id="{E1901FA5-630B-6EB1-1D3B-9C999F8F8259}"/>
              </a:ext>
            </a:extLst>
          </p:cNvPr>
          <p:cNvPicPr preferRelativeResize="0"/>
          <p:nvPr/>
        </p:nvPicPr>
        <p:blipFill>
          <a:blip r:embed="rId2">
            <a:alphaModFix/>
          </a:blip>
          <a:stretch>
            <a:fillRect/>
          </a:stretch>
        </p:blipFill>
        <p:spPr>
          <a:xfrm>
            <a:off x="2434475" y="4254434"/>
            <a:ext cx="3661525" cy="1779150"/>
          </a:xfrm>
          <a:prstGeom prst="rect">
            <a:avLst/>
          </a:prstGeom>
          <a:noFill/>
          <a:ln>
            <a:noFill/>
          </a:ln>
        </p:spPr>
      </p:pic>
      <p:pic>
        <p:nvPicPr>
          <p:cNvPr id="6" name="Google Shape;131;p19">
            <a:extLst>
              <a:ext uri="{FF2B5EF4-FFF2-40B4-BE49-F238E27FC236}">
                <a16:creationId xmlns:a16="http://schemas.microsoft.com/office/drawing/2014/main" id="{8442CE06-63B7-21D0-B870-2046E17E360D}"/>
              </a:ext>
            </a:extLst>
          </p:cNvPr>
          <p:cNvPicPr preferRelativeResize="0"/>
          <p:nvPr/>
        </p:nvPicPr>
        <p:blipFill>
          <a:blip r:embed="rId3">
            <a:alphaModFix/>
          </a:blip>
          <a:stretch>
            <a:fillRect/>
          </a:stretch>
        </p:blipFill>
        <p:spPr>
          <a:xfrm>
            <a:off x="6369747" y="4196162"/>
            <a:ext cx="4547092" cy="1895693"/>
          </a:xfrm>
          <a:prstGeom prst="rect">
            <a:avLst/>
          </a:prstGeom>
          <a:noFill/>
          <a:ln>
            <a:noFill/>
          </a:ln>
        </p:spPr>
      </p:pic>
    </p:spTree>
    <p:extLst>
      <p:ext uri="{BB962C8B-B14F-4D97-AF65-F5344CB8AC3E}">
        <p14:creationId xmlns:p14="http://schemas.microsoft.com/office/powerpoint/2010/main" val="2243504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F8D20-3BB9-831B-B1FA-75BDB924BA0F}"/>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Agent’s Process </a:t>
            </a:r>
            <a:r>
              <a:rPr lang="en-US" sz="3600" dirty="0">
                <a:latin typeface="Times New Roman" panose="02020603050405020304" pitchFamily="18" charset="0"/>
                <a:ea typeface="Calibri"/>
                <a:cs typeface="Times New Roman" panose="02020603050405020304" pitchFamily="18" charset="0"/>
                <a:sym typeface="Calibri"/>
              </a:rPr>
              <a:t>Advanced stage :</a:t>
            </a:r>
            <a:endParaRPr lang="en-IN" dirty="0"/>
          </a:p>
        </p:txBody>
      </p:sp>
      <p:sp>
        <p:nvSpPr>
          <p:cNvPr id="3" name="Content Placeholder 2">
            <a:extLst>
              <a:ext uri="{FF2B5EF4-FFF2-40B4-BE49-F238E27FC236}">
                <a16:creationId xmlns:a16="http://schemas.microsoft.com/office/drawing/2014/main" id="{1E3BBED0-0188-F4A0-C274-A845D444C03E}"/>
              </a:ext>
            </a:extLst>
          </p:cNvPr>
          <p:cNvSpPr>
            <a:spLocks noGrp="1"/>
          </p:cNvSpPr>
          <p:nvPr>
            <p:ph idx="1"/>
          </p:nvPr>
        </p:nvSpPr>
        <p:spPr/>
        <p:txBody>
          <a:bodyPr>
            <a:normAutofit/>
          </a:bodyPr>
          <a:lstStyle/>
          <a:p>
            <a:r>
              <a:rPr lang="en-US" sz="2400" dirty="0">
                <a:latin typeface="Times New Roman" panose="02020603050405020304" pitchFamily="18" charset="0"/>
                <a:ea typeface="Calibri"/>
                <a:cs typeface="Times New Roman" panose="02020603050405020304" pitchFamily="18" charset="0"/>
                <a:sym typeface="Calibri"/>
              </a:rPr>
              <a:t>Advanced stage of the Snake game, with the snake (blue squares) having consumed 36 food pieces, elongating its body.</a:t>
            </a:r>
          </a:p>
          <a:p>
            <a:r>
              <a:rPr lang="en-US" sz="2400" dirty="0">
                <a:latin typeface="Times New Roman" panose="02020603050405020304" pitchFamily="18" charset="0"/>
                <a:ea typeface="Calibri"/>
                <a:cs typeface="Times New Roman" panose="02020603050405020304" pitchFamily="18" charset="0"/>
                <a:sym typeface="Calibri"/>
              </a:rPr>
              <a:t> Image 2 illustrates the training progress of the Deep Q-Learning agent, showing an upward trend in scores over games played. The agent's growing </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3DBBF0-1F28-1AEC-AACC-D9D9568AA476}"/>
              </a:ext>
            </a:extLst>
          </p:cNvPr>
          <p:cNvSpPr>
            <a:spLocks noGrp="1"/>
          </p:cNvSpPr>
          <p:nvPr>
            <p:ph type="sldNum" sz="quarter" idx="12"/>
          </p:nvPr>
        </p:nvSpPr>
        <p:spPr/>
        <p:txBody>
          <a:bodyPr/>
          <a:lstStyle/>
          <a:p>
            <a:fld id="{1EDEEB96-EEF2-A041-AEC4-04121E2F9632}" type="slidenum">
              <a:rPr lang="en-US" smtClean="0"/>
              <a:pPr/>
              <a:t>7</a:t>
            </a:fld>
            <a:endParaRPr lang="en-US"/>
          </a:p>
        </p:txBody>
      </p:sp>
      <p:pic>
        <p:nvPicPr>
          <p:cNvPr id="5" name="Google Shape;139;p20">
            <a:extLst>
              <a:ext uri="{FF2B5EF4-FFF2-40B4-BE49-F238E27FC236}">
                <a16:creationId xmlns:a16="http://schemas.microsoft.com/office/drawing/2014/main" id="{0BCDCB83-64AD-7E34-CA9C-1307E319099B}"/>
              </a:ext>
            </a:extLst>
          </p:cNvPr>
          <p:cNvPicPr preferRelativeResize="0"/>
          <p:nvPr/>
        </p:nvPicPr>
        <p:blipFill>
          <a:blip r:embed="rId2">
            <a:alphaModFix/>
          </a:blip>
          <a:stretch>
            <a:fillRect/>
          </a:stretch>
        </p:blipFill>
        <p:spPr>
          <a:xfrm>
            <a:off x="1054510" y="3024825"/>
            <a:ext cx="4510548" cy="2898106"/>
          </a:xfrm>
          <a:prstGeom prst="rect">
            <a:avLst/>
          </a:prstGeom>
          <a:noFill/>
          <a:ln>
            <a:noFill/>
          </a:ln>
        </p:spPr>
      </p:pic>
      <p:pic>
        <p:nvPicPr>
          <p:cNvPr id="6" name="Google Shape;138;p20">
            <a:extLst>
              <a:ext uri="{FF2B5EF4-FFF2-40B4-BE49-F238E27FC236}">
                <a16:creationId xmlns:a16="http://schemas.microsoft.com/office/drawing/2014/main" id="{B3929860-C82D-77B5-B2CA-1B0541716EDA}"/>
              </a:ext>
            </a:extLst>
          </p:cNvPr>
          <p:cNvPicPr preferRelativeResize="0"/>
          <p:nvPr/>
        </p:nvPicPr>
        <p:blipFill>
          <a:blip r:embed="rId3">
            <a:alphaModFix/>
          </a:blip>
          <a:stretch>
            <a:fillRect/>
          </a:stretch>
        </p:blipFill>
        <p:spPr>
          <a:xfrm>
            <a:off x="6705129" y="3024826"/>
            <a:ext cx="4307000" cy="2607578"/>
          </a:xfrm>
          <a:prstGeom prst="rect">
            <a:avLst/>
          </a:prstGeom>
          <a:noFill/>
          <a:ln>
            <a:noFill/>
          </a:ln>
        </p:spPr>
      </p:pic>
    </p:spTree>
    <p:extLst>
      <p:ext uri="{BB962C8B-B14F-4D97-AF65-F5344CB8AC3E}">
        <p14:creationId xmlns:p14="http://schemas.microsoft.com/office/powerpoint/2010/main" val="382980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D295-0A87-38A0-A36D-460D557CF226}"/>
              </a:ext>
            </a:extLst>
          </p:cNvPr>
          <p:cNvSpPr>
            <a:spLocks noGrp="1"/>
          </p:cNvSpPr>
          <p:nvPr>
            <p:ph type="title"/>
          </p:nvPr>
        </p:nvSpPr>
        <p:spPr/>
        <p:txBody>
          <a:bodyPr>
            <a:normAutofit/>
          </a:bodyPr>
          <a:lstStyle/>
          <a:p>
            <a:r>
              <a:rPr lang="en" sz="4000" dirty="0">
                <a:latin typeface="Times New Roman" panose="02020603050405020304" pitchFamily="18" charset="0"/>
                <a:cs typeface="Times New Roman" panose="02020603050405020304" pitchFamily="18" charset="0"/>
              </a:rPr>
              <a:t>Performance Metrics: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07A520-1F1D-DDE8-9053-5CB2DD887E1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execution loop runs through a set number of games, initializing each with `reset()`, and simulating gameplay with `</a:t>
            </a:r>
            <a:r>
              <a:rPr lang="en-US" dirty="0" err="1">
                <a:latin typeface="Times New Roman" panose="02020603050405020304" pitchFamily="18" charset="0"/>
                <a:cs typeface="Times New Roman" panose="02020603050405020304" pitchFamily="18" charset="0"/>
              </a:rPr>
              <a:t>play_step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Depending on the training count, output and graphics may be suppressed. If recording is enabled, game data (state, actions, rewards) is saved using pickle. </a:t>
            </a:r>
          </a:p>
          <a:p>
            <a:r>
              <a:rPr lang="en-US" dirty="0">
                <a:latin typeface="Times New Roman" panose="02020603050405020304" pitchFamily="18" charset="0"/>
                <a:cs typeface="Times New Roman" panose="02020603050405020304" pitchFamily="18" charset="0"/>
              </a:rPr>
              <a:t>After all games, performance is evaluated by calculating the average score, printing individual scores, win rate percentage, and summarizing game outcomes as wins or losses.</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A6CF815-FC9F-A369-03DC-79AE94EDC29D}"/>
              </a:ext>
            </a:extLst>
          </p:cNvPr>
          <p:cNvSpPr>
            <a:spLocks noGrp="1"/>
          </p:cNvSpPr>
          <p:nvPr>
            <p:ph type="sldNum" sz="quarter" idx="12"/>
          </p:nvPr>
        </p:nvSpPr>
        <p:spPr/>
        <p:txBody>
          <a:bodyPr/>
          <a:lstStyle/>
          <a:p>
            <a:fld id="{1EDEEB96-EEF2-A041-AEC4-04121E2F9632}" type="slidenum">
              <a:rPr lang="en-US" smtClean="0"/>
              <a:pPr/>
              <a:t>8</a:t>
            </a:fld>
            <a:endParaRPr lang="en-US"/>
          </a:p>
        </p:txBody>
      </p:sp>
    </p:spTree>
    <p:extLst>
      <p:ext uri="{BB962C8B-B14F-4D97-AF65-F5344CB8AC3E}">
        <p14:creationId xmlns:p14="http://schemas.microsoft.com/office/powerpoint/2010/main" val="397406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47C9-A765-7410-4A90-FF5D04562EBB}"/>
              </a:ext>
            </a:extLst>
          </p:cNvPr>
          <p:cNvSpPr>
            <a:spLocks noGrp="1"/>
          </p:cNvSpPr>
          <p:nvPr>
            <p:ph type="title"/>
          </p:nvPr>
        </p:nvSpPr>
        <p:spPr>
          <a:xfrm>
            <a:off x="838200" y="365125"/>
            <a:ext cx="10515600" cy="1640655"/>
          </a:xfrm>
        </p:spPr>
        <p:txBody>
          <a:bodyPr>
            <a:normAutofit fontScale="90000"/>
          </a:bodyPr>
          <a:lstStyle/>
          <a:p>
            <a:r>
              <a:rPr lang="en-US" dirty="0">
                <a:latin typeface="Times New Roman" panose="02020603050405020304" pitchFamily="18" charset="0"/>
                <a:cs typeface="Times New Roman" panose="02020603050405020304" pitchFamily="18" charset="0"/>
              </a:rPr>
              <a:t>Challenges Faced: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Balancing exploration and exploitation effectively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Computational resource constraints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Memory management in replay buffer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7CF3AA-A7BD-421A-1E82-F1AB9E2E2E2A}"/>
              </a:ext>
            </a:extLst>
          </p:cNvPr>
          <p:cNvSpPr>
            <a:spLocks noGrp="1"/>
          </p:cNvSpPr>
          <p:nvPr>
            <p:ph idx="1"/>
          </p:nvPr>
        </p:nvSpPr>
        <p:spPr>
          <a:xfrm>
            <a:off x="838200" y="2005779"/>
            <a:ext cx="10515600" cy="3874159"/>
          </a:xfrm>
        </p:spPr>
        <p:txBody>
          <a:bodyPr>
            <a:normAutofit/>
          </a:bodyPr>
          <a:lstStyle/>
          <a:p>
            <a:r>
              <a:rPr lang="en-US" sz="2400" dirty="0">
                <a:latin typeface="Times New Roman" panose="02020603050405020304" pitchFamily="18" charset="0"/>
                <a:cs typeface="Times New Roman" panose="02020603050405020304" pitchFamily="18" charset="0"/>
              </a:rPr>
              <a:t>Training an agent to play the Snake game involves several challenges. The dynamic environment requires accurate modeling of snake movement, food placement, and collision detection. Effective exploration strategies, such as epsilon-greedy, are needed to balance exploration and exploitation for food capture. The agent must manage the discrete action space (up, down, left, right) efficiently. Replay memory management is crucial for storing and sampling experiences during training, with memory constraints posing challenges. Hyperparameter tuning for learning rate, discount factor, batch size, and network architecture is time-consuming but essential. Computational complexity requires substantial power, mitigated by mini-batch training, GPU acceleration, and model compression.</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FFF113B-8706-CA6C-4B44-8D64C8A4682E}"/>
              </a:ext>
            </a:extLst>
          </p:cNvPr>
          <p:cNvSpPr>
            <a:spLocks noGrp="1"/>
          </p:cNvSpPr>
          <p:nvPr>
            <p:ph type="sldNum" sz="quarter" idx="12"/>
          </p:nvPr>
        </p:nvSpPr>
        <p:spPr/>
        <p:txBody>
          <a:bodyPr/>
          <a:lstStyle/>
          <a:p>
            <a:fld id="{1EDEEB96-EEF2-A041-AEC4-04121E2F9632}" type="slidenum">
              <a:rPr lang="en-US" smtClean="0"/>
              <a:pPr/>
              <a:t>9</a:t>
            </a:fld>
            <a:endParaRPr lang="en-US"/>
          </a:p>
        </p:txBody>
      </p:sp>
    </p:spTree>
    <p:extLst>
      <p:ext uri="{BB962C8B-B14F-4D97-AF65-F5344CB8AC3E}">
        <p14:creationId xmlns:p14="http://schemas.microsoft.com/office/powerpoint/2010/main" val="3597026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7585</TotalTime>
  <Words>644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Source Sans Pro</vt:lpstr>
      <vt:lpstr>Times New Roman</vt:lpstr>
      <vt:lpstr>Office Theme</vt:lpstr>
      <vt:lpstr>Snake Game Using Deep Q Learning</vt:lpstr>
      <vt:lpstr>About Snake Game :</vt:lpstr>
      <vt:lpstr>Why Deep Q Learning?</vt:lpstr>
      <vt:lpstr>Working Diagram:</vt:lpstr>
      <vt:lpstr>Working Principle:</vt:lpstr>
      <vt:lpstr>Agent’s Process:</vt:lpstr>
      <vt:lpstr>Agent’s Process Advanced stage :</vt:lpstr>
      <vt:lpstr>Performance Metrics:</vt:lpstr>
      <vt:lpstr>Challenges Faced: - Balancing exploration and exploitation effectively - Computational resource constraints - Memory management in replay buffer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DHANIKONDA  PRABHAS</cp:lastModifiedBy>
  <cp:revision>84</cp:revision>
  <dcterms:created xsi:type="dcterms:W3CDTF">2016-10-19T11:41:44Z</dcterms:created>
  <dcterms:modified xsi:type="dcterms:W3CDTF">2025-05-10T08:51:42Z</dcterms:modified>
</cp:coreProperties>
</file>