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60" r:id="rId1"/>
  </p:sldMasterIdLst>
  <p:notesMasterIdLst>
    <p:notesMasterId r:id="rId2"/>
  </p:notesMasterIdLst>
  <p:sldIdLst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tableStyles" Target="tableStyle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6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7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8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5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4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4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8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45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4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0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1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2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4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50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51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5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5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4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35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6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5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4087358" y="1603458"/>
            <a:ext cx="5247573" cy="2381098"/>
          </a:xfrm>
        </p:spPr>
        <p:txBody>
          <a:bodyPr/>
          <a:p>
            <a:r>
              <a:rPr altLang="zh-CN" lang="en-US"/>
              <a:t> </a:t>
            </a:r>
            <a:r>
              <a:rPr altLang="zh-CN" lang="en-US"/>
              <a:t>K</a:t>
            </a:r>
            <a:r>
              <a:rPr altLang="zh-CN" lang="en-US"/>
              <a:t>e</a:t>
            </a:r>
            <a:r>
              <a:rPr altLang="zh-CN" lang="en-US"/>
              <a:t>y</a:t>
            </a:r>
            <a:r>
              <a:rPr altLang="zh-CN" lang="en-US"/>
              <a:t>l</a:t>
            </a:r>
            <a:r>
              <a:rPr altLang="zh-CN" lang="en-US"/>
              <a:t>o</a:t>
            </a:r>
            <a:r>
              <a:rPr altLang="zh-CN" lang="en-US"/>
              <a:t>g</a:t>
            </a:r>
            <a:r>
              <a:rPr altLang="zh-CN" lang="en-US"/>
              <a:t>g</a:t>
            </a:r>
            <a:r>
              <a:rPr altLang="zh-CN" lang="en-US"/>
              <a:t>ers</a:t>
            </a:r>
            <a:r>
              <a:rPr altLang="zh-CN" lang="en-US"/>
              <a:t> </a:t>
            </a:r>
            <a:r>
              <a:rPr altLang="zh-CN" lang="en-US"/>
              <a:t>p</a:t>
            </a:r>
            <a:r>
              <a:rPr altLang="zh-CN" lang="en-US"/>
              <a:t>r</a:t>
            </a:r>
            <a:r>
              <a:rPr altLang="zh-CN" lang="en-US"/>
              <a:t>o</a:t>
            </a:r>
            <a:r>
              <a:rPr altLang="zh-CN" lang="en-US"/>
              <a:t>j</a:t>
            </a:r>
            <a:r>
              <a:rPr altLang="zh-CN" lang="en-US"/>
              <a:t>ect</a:t>
            </a:r>
            <a:endParaRPr altLang="zh-CN" lang="en-US"/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22131" y="1732166"/>
            <a:ext cx="4507100" cy="3393668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e</a:t>
            </a:r>
            <a:r>
              <a:rPr lang="en-US"/>
              <a:t>nt</a:t>
            </a:r>
            <a:r>
              <a:rPr lang="en-US"/>
              <a:t> </a:t>
            </a:r>
            <a:r>
              <a:rPr lang="en-US"/>
              <a:t>b</a:t>
            </a:r>
            <a:r>
              <a:rPr lang="en-US"/>
              <a:t>y</a:t>
            </a:r>
            <a:r>
              <a:rPr lang="en-US"/>
              <a:t>,</a:t>
            </a:r>
            <a:r>
              <a:rPr lang="en-US"/>
              <a:t> </a:t>
            </a:r>
            <a:endParaRPr lang="en-IN"/>
          </a:p>
        </p:txBody>
      </p:sp>
      <p:sp>
        <p:nvSpPr>
          <p:cNvPr id="1048593" name=""/>
          <p:cNvSpPr txBox="1"/>
          <p:nvPr/>
        </p:nvSpPr>
        <p:spPr>
          <a:xfrm>
            <a:off x="1143000" y="2964180"/>
            <a:ext cx="8286750" cy="13487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puter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ience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and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engineering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ersal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college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neering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and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hnology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"/>
          <p:cNvSpPr>
            <a:spLocks noGrp="1"/>
          </p:cNvSpPr>
          <p:nvPr>
            <p:ph type="title"/>
          </p:nvPr>
        </p:nvSpPr>
        <p:spPr>
          <a:xfrm rot="4473">
            <a:off x="1103798" y="1165639"/>
            <a:ext cx="7886700" cy="4852157"/>
          </a:xfrm>
        </p:spPr>
        <p:txBody>
          <a:bodyPr>
            <a:normAutofit/>
          </a:bodyPr>
          <a:p>
            <a:pPr algn="l" indent="-457200" marL="461963">
              <a:buFont typeface="Arial"/>
              <a:buChar char="•"/>
            </a:pPr>
            <a:r>
              <a:rPr sz="2800" lang="en-IN"/>
              <a:t>A keylogger or keystroke logger/keyboard capturing is a form of malware or hardware that keeps track of and records your keystrokes as you type</a:t>
            </a:r>
            <a:r>
              <a:rPr sz="2800" lang="en-US"/>
              <a:t>.</a:t>
            </a:r>
            <a:br>
              <a:rPr sz="2800" lang="en-US"/>
            </a:br>
            <a:br>
              <a:rPr sz="2800" lang="en-US"/>
            </a:br>
            <a:r>
              <a:rPr sz="2800" lang="en-IN"/>
              <a:t>It takes the information and sends it to a hacker using a command-and-control (C&amp;C) server.</a:t>
            </a:r>
            <a:endParaRPr lang="en-IN"/>
          </a:p>
        </p:txBody>
      </p:sp>
      <p:sp>
        <p:nvSpPr>
          <p:cNvPr id="1048599" name=""/>
          <p:cNvSpPr txBox="1"/>
          <p:nvPr/>
        </p:nvSpPr>
        <p:spPr>
          <a:xfrm>
            <a:off x="863503" y="-782729"/>
            <a:ext cx="4572000" cy="510540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00" name=""/>
          <p:cNvSpPr txBox="1"/>
          <p:nvPr/>
        </p:nvSpPr>
        <p:spPr>
          <a:xfrm>
            <a:off x="475147" y="485606"/>
            <a:ext cx="4572000" cy="815340"/>
          </a:xfrm>
          <a:prstGeom prst="rect"/>
        </p:spPr>
        <p:txBody>
          <a:bodyPr rtlCol="0" wrap="square">
            <a:spAutoFit/>
          </a:bodyPr>
          <a:p>
            <a:r>
              <a:rPr b="1" sz="4800" lang="en-US">
                <a:solidFill>
                  <a:srgbClr val="000000"/>
                </a:solidFill>
              </a:rPr>
              <a:t>K</a:t>
            </a:r>
            <a:r>
              <a:rPr b="1" sz="4800" lang="en-US">
                <a:solidFill>
                  <a:srgbClr val="000000"/>
                </a:solidFill>
              </a:rPr>
              <a:t>e</a:t>
            </a:r>
            <a:r>
              <a:rPr b="1" sz="4800" lang="en-US">
                <a:solidFill>
                  <a:srgbClr val="000000"/>
                </a:solidFill>
              </a:rPr>
              <a:t>y</a:t>
            </a:r>
            <a:r>
              <a:rPr b="1" sz="4800" lang="en-US">
                <a:solidFill>
                  <a:srgbClr val="000000"/>
                </a:solidFill>
              </a:rPr>
              <a:t>l</a:t>
            </a:r>
            <a:r>
              <a:rPr b="1" sz="4800" lang="en-US">
                <a:solidFill>
                  <a:srgbClr val="000000"/>
                </a:solidFill>
              </a:rPr>
              <a:t>o</a:t>
            </a:r>
            <a:r>
              <a:rPr b="1" sz="4800" lang="en-US">
                <a:solidFill>
                  <a:srgbClr val="000000"/>
                </a:solidFill>
              </a:rPr>
              <a:t>ggers</a:t>
            </a:r>
            <a:r>
              <a:rPr b="1" sz="4800" lang="en-US">
                <a:solidFill>
                  <a:srgbClr val="000000"/>
                </a:solidFill>
              </a:rPr>
              <a:t>: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K</a:t>
            </a:r>
            <a:r>
              <a:rPr lang="en-US"/>
              <a:t>e</a:t>
            </a:r>
            <a:r>
              <a:rPr lang="en-US"/>
              <a:t>y</a:t>
            </a:r>
            <a:r>
              <a:rPr lang="en-US"/>
              <a:t>l</a:t>
            </a:r>
            <a:r>
              <a:rPr lang="en-US"/>
              <a:t>o</a:t>
            </a:r>
            <a:r>
              <a:rPr lang="en-US"/>
              <a:t>ggers</a:t>
            </a:r>
            <a:r>
              <a:rPr lang="en-US"/>
              <a:t> </a:t>
            </a:r>
            <a:r>
              <a:rPr lang="en-US"/>
              <a:t>Architecture</a:t>
            </a:r>
            <a:r>
              <a:rPr lang="en-US"/>
              <a:t>:</a:t>
            </a:r>
            <a:endParaRPr lang="en-IN"/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76148" y="1622882"/>
            <a:ext cx="8823296" cy="5235117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</a:t>
            </a:r>
            <a:r>
              <a:rPr lang="en-US"/>
              <a:t>y</a:t>
            </a:r>
            <a:r>
              <a:rPr lang="en-US"/>
              <a:t>p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f</a:t>
            </a:r>
            <a:r>
              <a:rPr lang="en-US"/>
              <a:t> </a:t>
            </a:r>
            <a:r>
              <a:rPr lang="en-US"/>
              <a:t>k</a:t>
            </a:r>
            <a:r>
              <a:rPr lang="en-US"/>
              <a:t>e</a:t>
            </a:r>
            <a:r>
              <a:rPr lang="en-US"/>
              <a:t>y</a:t>
            </a:r>
            <a:r>
              <a:rPr lang="en-US"/>
              <a:t>l</a:t>
            </a:r>
            <a:r>
              <a:rPr lang="en-US"/>
              <a:t>oggers</a:t>
            </a:r>
            <a:r>
              <a:rPr lang="en-US"/>
              <a:t>:</a:t>
            </a:r>
            <a:endParaRPr lang="en-IN"/>
          </a:p>
        </p:txBody>
      </p:sp>
      <p:sp>
        <p:nvSpPr>
          <p:cNvPr id="1048609" name=""/>
          <p:cNvSpPr>
            <a:spLocks noGrp="1"/>
          </p:cNvSpPr>
          <p:nvPr>
            <p:ph sz="half" idx="1"/>
          </p:nvPr>
        </p:nvSpPr>
        <p:spPr>
          <a:xfrm>
            <a:off x="492680" y="1825625"/>
            <a:ext cx="3886200" cy="4351338"/>
          </a:xfrm>
        </p:spPr>
        <p:txBody>
          <a:bodyPr/>
          <a:p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w</a:t>
            </a:r>
            <a:r>
              <a:rPr lang="en-US"/>
              <a:t>o</a:t>
            </a:r>
            <a:r>
              <a:rPr lang="en-US"/>
              <a:t> </a:t>
            </a:r>
            <a:r>
              <a:rPr lang="en-US"/>
              <a:t>types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k</a:t>
            </a:r>
            <a:r>
              <a:rPr lang="en-US"/>
              <a:t>e</a:t>
            </a:r>
            <a:r>
              <a:rPr lang="en-US"/>
              <a:t>y</a:t>
            </a:r>
            <a:r>
              <a:rPr lang="en-US"/>
              <a:t>loggers</a:t>
            </a:r>
            <a:r>
              <a:rPr lang="en-US"/>
              <a:t>,</a:t>
            </a:r>
            <a:endParaRPr lang="en-IN"/>
          </a:p>
          <a:p>
            <a:endParaRPr lang="en-IN"/>
          </a:p>
          <a:p>
            <a:pPr indent="-514350" marL="514350">
              <a:buFont typeface="+mj-lt"/>
              <a:buAutoNum type="arabicPeriod" startAt="1"/>
            </a:pPr>
            <a:r>
              <a:rPr lang="en-US"/>
              <a:t>H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d</a:t>
            </a:r>
            <a:r>
              <a:rPr lang="en-US"/>
              <a:t>w</a:t>
            </a:r>
            <a:r>
              <a:rPr lang="en-US"/>
              <a:t>a</a:t>
            </a:r>
            <a:r>
              <a:rPr lang="en-US"/>
              <a:t>re</a:t>
            </a:r>
            <a:endParaRPr lang="en-IN"/>
          </a:p>
          <a:p>
            <a:pPr indent="-514350" marL="514350">
              <a:buFont typeface="+mj-lt"/>
              <a:buAutoNum type="arabicPeriod" startAt="1"/>
            </a:pPr>
            <a:r>
              <a:rPr lang="en-US"/>
              <a:t>S</a:t>
            </a:r>
            <a:r>
              <a:rPr lang="en-US"/>
              <a:t>o</a:t>
            </a:r>
            <a:r>
              <a:rPr lang="en-US"/>
              <a:t>f</a:t>
            </a:r>
            <a:r>
              <a:rPr lang="en-US"/>
              <a:t>tware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endParaRPr lang="en-IN"/>
          </a:p>
        </p:txBody>
      </p:sp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876847" y="2636116"/>
            <a:ext cx="4638502" cy="3540846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sz="3600" lang="en-US"/>
              <a:t>S</a:t>
            </a:r>
            <a:r>
              <a:rPr sz="3600" lang="en-US"/>
              <a:t>o</a:t>
            </a:r>
            <a:r>
              <a:rPr sz="3600" lang="en-US"/>
              <a:t>f</a:t>
            </a:r>
            <a:r>
              <a:rPr sz="3600" lang="en-US"/>
              <a:t>t</a:t>
            </a:r>
            <a:r>
              <a:rPr sz="3600" lang="en-US"/>
              <a:t>w</a:t>
            </a:r>
            <a:r>
              <a:rPr sz="3600" lang="en-US"/>
              <a:t>are</a:t>
            </a:r>
            <a:r>
              <a:rPr sz="3600" lang="en-US"/>
              <a:t>:</a:t>
            </a:r>
            <a:endParaRPr lang="en-IN"/>
          </a:p>
        </p:txBody>
      </p:sp>
      <p:sp>
        <p:nvSpPr>
          <p:cNvPr id="1048619" name=""/>
          <p:cNvSpPr>
            <a:spLocks noGrp="1"/>
          </p:cNvSpPr>
          <p:nvPr>
            <p:ph sz="half" idx="2"/>
          </p:nvPr>
        </p:nvSpPr>
        <p:spPr/>
        <p:txBody>
          <a:bodyPr>
            <a:normAutofit fontScale="95833"/>
          </a:bodyPr>
          <a:p>
            <a:r>
              <a:rPr sz="2400" lang="en-IN"/>
              <a:t>EyeZy is another remote monitoring software suite with great keylogging features alongside a full mobile phone data sync capability. </a:t>
            </a:r>
            <a:endParaRPr lang="en-IN"/>
          </a:p>
          <a:p>
            <a:r>
              <a:rPr sz="2400" lang="en-IN"/>
              <a:t>Each keystroke on the target device is captured, even if it's typed into a secure field like a password field.</a:t>
            </a:r>
            <a:endParaRPr lang="en-IN"/>
          </a:p>
        </p:txBody>
      </p:sp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799624" y="511412"/>
            <a:ext cx="3767896" cy="5835174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d</a:t>
            </a:r>
            <a:r>
              <a:rPr lang="en-US"/>
              <a:t>w</a:t>
            </a:r>
            <a:r>
              <a:rPr lang="en-US"/>
              <a:t>are</a:t>
            </a:r>
            <a:r>
              <a:rPr lang="en-US"/>
              <a:t>:</a:t>
            </a:r>
            <a:endParaRPr lang="en-IN"/>
          </a:p>
        </p:txBody>
      </p:sp>
      <p:sp>
        <p:nvSpPr>
          <p:cNvPr id="1048621" name=""/>
          <p:cNvSpPr>
            <a:spLocks noGrp="1"/>
          </p:cNvSpPr>
          <p:nvPr>
            <p:ph idx="1"/>
          </p:nvPr>
        </p:nvSpPr>
        <p:spPr>
          <a:xfrm>
            <a:off x="628650" y="1825625"/>
            <a:ext cx="3263774" cy="4351338"/>
          </a:xfrm>
        </p:spPr>
        <p:txBody>
          <a:bodyPr/>
          <a:p>
            <a:r>
              <a:rPr lang="en-IN"/>
              <a:t>Hardware keyloggers are used for keystroke logging, a method of capturing and recording computer users' keystrokes, including sensitive passwords.</a:t>
            </a:r>
            <a:endParaRPr lang="en-IN"/>
          </a:p>
        </p:txBody>
      </p:sp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572000" y="2226244"/>
            <a:ext cx="4328790" cy="3141942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sz="5400" lang="en-US"/>
              <a:t>C</a:t>
            </a:r>
            <a:r>
              <a:rPr b="1" sz="5400" lang="en-US"/>
              <a:t>o</a:t>
            </a:r>
            <a:r>
              <a:rPr b="1" sz="5400" lang="en-US"/>
              <a:t>n</a:t>
            </a:r>
            <a:r>
              <a:rPr b="1" sz="5400" lang="en-US"/>
              <a:t>c</a:t>
            </a:r>
            <a:r>
              <a:rPr b="1" sz="5400" lang="en-US"/>
              <a:t>l</a:t>
            </a:r>
            <a:r>
              <a:rPr b="1" sz="5400" lang="en-US"/>
              <a:t>usion</a:t>
            </a:r>
            <a:r>
              <a:rPr b="1" sz="5400" lang="en-US"/>
              <a:t>:</a:t>
            </a:r>
            <a:endParaRPr b="1" lang="en-IN"/>
          </a:p>
        </p:txBody>
      </p:sp>
      <p:sp>
        <p:nvSpPr>
          <p:cNvPr id="1048623" name=""/>
          <p:cNvSpPr txBox="1"/>
          <p:nvPr/>
        </p:nvSpPr>
        <p:spPr>
          <a:xfrm>
            <a:off x="2025825" y="2418080"/>
            <a:ext cx="7118175" cy="2021840"/>
          </a:xfrm>
          <a:prstGeom prst="rect"/>
        </p:spPr>
        <p:txBody>
          <a:bodyPr rtlCol="0" wrap="square">
            <a:spAutoFit/>
          </a:bodyPr>
          <a:p>
            <a:r>
              <a:rPr sz="3200" lang="en-IN">
                <a:solidFill>
                  <a:srgbClr val="000000"/>
                </a:solidFill>
              </a:rPr>
              <a:t>Keyloggers are a potent threat to both individuals and enterprises, with the potential to cause significant harm if left undetected</a:t>
            </a:r>
            <a:r>
              <a:rPr sz="2800" lang="en-IN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"/>
          <p:cNvSpPr txBox="1"/>
          <p:nvPr/>
        </p:nvSpPr>
        <p:spPr>
          <a:xfrm>
            <a:off x="2398948" y="2359659"/>
            <a:ext cx="4000000" cy="1069341"/>
          </a:xfrm>
          <a:prstGeom prst="rect"/>
        </p:spPr>
        <p:txBody>
          <a:bodyPr rtlCol="0" wrap="square">
            <a:spAutoFit/>
          </a:bodyPr>
          <a:p>
            <a:r>
              <a:rPr b="1" sz="6600" lang="en-US">
                <a:solidFill>
                  <a:srgbClr val="000000"/>
                </a:solidFill>
              </a:rPr>
              <a:t>T</a:t>
            </a:r>
            <a:r>
              <a:rPr b="1" sz="6600" lang="en-US">
                <a:solidFill>
                  <a:srgbClr val="000000"/>
                </a:solidFill>
              </a:rPr>
              <a:t>h</a:t>
            </a:r>
            <a:r>
              <a:rPr b="1" sz="6600" lang="en-US">
                <a:solidFill>
                  <a:srgbClr val="000000"/>
                </a:solidFill>
              </a:rPr>
              <a:t>a</a:t>
            </a:r>
            <a:r>
              <a:rPr b="1" sz="6600" lang="en-US">
                <a:solidFill>
                  <a:srgbClr val="000000"/>
                </a:solidFill>
              </a:rPr>
              <a:t>n</a:t>
            </a:r>
            <a:r>
              <a:rPr b="1" sz="6600" lang="en-US">
                <a:solidFill>
                  <a:srgbClr val="000000"/>
                </a:solidFill>
              </a:rPr>
              <a:t>k</a:t>
            </a:r>
            <a:r>
              <a:rPr b="1" sz="6600" lang="en-US">
                <a:solidFill>
                  <a:srgbClr val="000000"/>
                </a:solidFill>
              </a:rPr>
              <a:t> </a:t>
            </a:r>
            <a:r>
              <a:rPr b="1" sz="6600" lang="en-US">
                <a:solidFill>
                  <a:srgbClr val="000000"/>
                </a:solidFill>
              </a:rPr>
              <a:t>you</a:t>
            </a:r>
            <a:endParaRPr b="1"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220333QBI</dc:creator>
  <dcterms:created xsi:type="dcterms:W3CDTF">2015-05-10T02:30:45Z</dcterms:created>
  <dcterms:modified xsi:type="dcterms:W3CDTF">2024-04-05T04:40:44Z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3976c5bf961f410bacd32bbcbc2cefc5</vt:lpwstr>
  </property>
</Properties>
</file>