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7" r:id="rId4"/>
    <p:sldId id="259" r:id="rId5"/>
    <p:sldId id="261" r:id="rId6"/>
    <p:sldId id="263" r:id="rId7"/>
    <p:sldId id="262" r:id="rId8"/>
    <p:sldId id="264" r:id="rId9"/>
    <p:sldId id="265" r:id="rId10"/>
    <p:sldId id="266" r:id="rId11"/>
    <p:sldId id="267"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AA6CC4-6892-4143-B5E0-D6F7E0DF443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B3D19BB-4964-494A-B236-DB65D4F2A900}">
      <dgm:prSet/>
      <dgm:spPr/>
      <dgm:t>
        <a:bodyPr/>
        <a:lstStyle/>
        <a:p>
          <a:pPr>
            <a:defRPr cap="all"/>
          </a:pPr>
          <a:r>
            <a:rPr lang="en-IN" baseline="0" dirty="0"/>
            <a:t>Increased Reliability and Safety</a:t>
          </a:r>
          <a:endParaRPr lang="en-US" dirty="0"/>
        </a:p>
      </dgm:t>
    </dgm:pt>
    <dgm:pt modelId="{994B857A-24C0-4F80-9B68-5DFA4CE3B2E0}" type="parTrans" cxnId="{1C1039BA-F813-4D12-A6BA-138728ADEE13}">
      <dgm:prSet/>
      <dgm:spPr/>
      <dgm:t>
        <a:bodyPr/>
        <a:lstStyle/>
        <a:p>
          <a:endParaRPr lang="en-US"/>
        </a:p>
      </dgm:t>
    </dgm:pt>
    <dgm:pt modelId="{8170497C-129A-4297-B173-7946F45EE633}" type="sibTrans" cxnId="{1C1039BA-F813-4D12-A6BA-138728ADEE13}">
      <dgm:prSet/>
      <dgm:spPr/>
      <dgm:t>
        <a:bodyPr/>
        <a:lstStyle/>
        <a:p>
          <a:endParaRPr lang="en-US"/>
        </a:p>
      </dgm:t>
    </dgm:pt>
    <dgm:pt modelId="{E995DD9F-D1EB-43FC-BD6B-4C7EBB52D968}">
      <dgm:prSet/>
      <dgm:spPr/>
      <dgm:t>
        <a:bodyPr/>
        <a:lstStyle/>
        <a:p>
          <a:pPr>
            <a:defRPr cap="all"/>
          </a:pPr>
          <a:r>
            <a:rPr lang="en-IN" baseline="0" dirty="0"/>
            <a:t>Cost Savings</a:t>
          </a:r>
          <a:endParaRPr lang="en-US" dirty="0"/>
        </a:p>
      </dgm:t>
    </dgm:pt>
    <dgm:pt modelId="{8976912E-348B-460F-957B-36C0A1DDAC83}" type="parTrans" cxnId="{B7F60283-D802-4D92-8E6B-990391B4042E}">
      <dgm:prSet/>
      <dgm:spPr/>
      <dgm:t>
        <a:bodyPr/>
        <a:lstStyle/>
        <a:p>
          <a:endParaRPr lang="en-US"/>
        </a:p>
      </dgm:t>
    </dgm:pt>
    <dgm:pt modelId="{1B633F8D-89A4-4CF3-826B-F583A9388A69}" type="sibTrans" cxnId="{B7F60283-D802-4D92-8E6B-990391B4042E}">
      <dgm:prSet/>
      <dgm:spPr/>
      <dgm:t>
        <a:bodyPr/>
        <a:lstStyle/>
        <a:p>
          <a:endParaRPr lang="en-US"/>
        </a:p>
      </dgm:t>
    </dgm:pt>
    <dgm:pt modelId="{25328CA4-2EBC-4B20-B596-3D191A55911A}">
      <dgm:prSet/>
      <dgm:spPr/>
      <dgm:t>
        <a:bodyPr/>
        <a:lstStyle/>
        <a:p>
          <a:pPr>
            <a:defRPr cap="all"/>
          </a:pPr>
          <a:r>
            <a:rPr lang="en-IN" baseline="0" dirty="0"/>
            <a:t>Extended Equipment Lifespan</a:t>
          </a:r>
          <a:endParaRPr lang="en-US" dirty="0"/>
        </a:p>
      </dgm:t>
    </dgm:pt>
    <dgm:pt modelId="{50BCCF9E-9E61-4FD6-AFEB-B3DE062F2E08}" type="parTrans" cxnId="{15924815-371F-4816-8777-3BD35DF7E5C3}">
      <dgm:prSet/>
      <dgm:spPr/>
      <dgm:t>
        <a:bodyPr/>
        <a:lstStyle/>
        <a:p>
          <a:endParaRPr lang="en-US"/>
        </a:p>
      </dgm:t>
    </dgm:pt>
    <dgm:pt modelId="{2B09E3A4-2E1E-41B2-96EA-2202A780A7E6}" type="sibTrans" cxnId="{15924815-371F-4816-8777-3BD35DF7E5C3}">
      <dgm:prSet/>
      <dgm:spPr/>
      <dgm:t>
        <a:bodyPr/>
        <a:lstStyle/>
        <a:p>
          <a:endParaRPr lang="en-US"/>
        </a:p>
      </dgm:t>
    </dgm:pt>
    <dgm:pt modelId="{04D111B1-A981-4887-B6DF-C3C03B54B811}">
      <dgm:prSet/>
      <dgm:spPr/>
      <dgm:t>
        <a:bodyPr/>
        <a:lstStyle/>
        <a:p>
          <a:pPr>
            <a:defRPr cap="all"/>
          </a:pPr>
          <a:r>
            <a:rPr lang="en-IN" baseline="0" dirty="0"/>
            <a:t>Improved Operational Efficiency</a:t>
          </a:r>
          <a:endParaRPr lang="en-US" dirty="0"/>
        </a:p>
      </dgm:t>
    </dgm:pt>
    <dgm:pt modelId="{D7F6B7F0-ECE5-40D6-9D8F-E78C1A695546}" type="parTrans" cxnId="{C930A7DC-FEBB-4BB3-AAA9-84AEAE64AA86}">
      <dgm:prSet/>
      <dgm:spPr/>
      <dgm:t>
        <a:bodyPr/>
        <a:lstStyle/>
        <a:p>
          <a:endParaRPr lang="en-US"/>
        </a:p>
      </dgm:t>
    </dgm:pt>
    <dgm:pt modelId="{482666B5-FBDC-4C06-8D3D-180212D79C17}" type="sibTrans" cxnId="{C930A7DC-FEBB-4BB3-AAA9-84AEAE64AA86}">
      <dgm:prSet/>
      <dgm:spPr/>
      <dgm:t>
        <a:bodyPr/>
        <a:lstStyle/>
        <a:p>
          <a:endParaRPr lang="en-US"/>
        </a:p>
      </dgm:t>
    </dgm:pt>
    <dgm:pt modelId="{6BACC6C1-1875-4165-AE3F-CDCB1F80D7E1}">
      <dgm:prSet/>
      <dgm:spPr/>
      <dgm:t>
        <a:bodyPr/>
        <a:lstStyle/>
        <a:p>
          <a:pPr>
            <a:defRPr cap="all"/>
          </a:pPr>
          <a:r>
            <a:rPr lang="en-IN" baseline="0" dirty="0"/>
            <a:t>Data-Driven Decision Making</a:t>
          </a:r>
          <a:endParaRPr lang="en-US" dirty="0"/>
        </a:p>
      </dgm:t>
    </dgm:pt>
    <dgm:pt modelId="{A48E4604-BD6B-4C0B-B88E-3595DB4820FE}" type="parTrans" cxnId="{12EA0DF3-C1F6-4CD9-8602-64847467629D}">
      <dgm:prSet/>
      <dgm:spPr/>
      <dgm:t>
        <a:bodyPr/>
        <a:lstStyle/>
        <a:p>
          <a:endParaRPr lang="en-US"/>
        </a:p>
      </dgm:t>
    </dgm:pt>
    <dgm:pt modelId="{22C42AB7-1FAB-4AFD-9575-B6E7DF665EDC}" type="sibTrans" cxnId="{12EA0DF3-C1F6-4CD9-8602-64847467629D}">
      <dgm:prSet/>
      <dgm:spPr/>
      <dgm:t>
        <a:bodyPr/>
        <a:lstStyle/>
        <a:p>
          <a:endParaRPr lang="en-US"/>
        </a:p>
      </dgm:t>
    </dgm:pt>
    <dgm:pt modelId="{DE89447C-6D33-4A68-AEED-3DDF957F0922}">
      <dgm:prSet/>
      <dgm:spPr/>
      <dgm:t>
        <a:bodyPr/>
        <a:lstStyle/>
        <a:p>
          <a:pPr>
            <a:defRPr cap="all"/>
          </a:pPr>
          <a:r>
            <a:rPr lang="en-IN" baseline="0" dirty="0"/>
            <a:t>Environmental Benefits</a:t>
          </a:r>
          <a:endParaRPr lang="en-US" dirty="0"/>
        </a:p>
      </dgm:t>
    </dgm:pt>
    <dgm:pt modelId="{67A7E2E6-5BE4-4A21-AC5F-08D67E779701}" type="parTrans" cxnId="{B5CB87C8-5FCD-46DA-8D93-9FDA3E757929}">
      <dgm:prSet/>
      <dgm:spPr/>
      <dgm:t>
        <a:bodyPr/>
        <a:lstStyle/>
        <a:p>
          <a:endParaRPr lang="en-US"/>
        </a:p>
      </dgm:t>
    </dgm:pt>
    <dgm:pt modelId="{BC6FBC44-B457-480F-8B89-CDB1BDD9195E}" type="sibTrans" cxnId="{B5CB87C8-5FCD-46DA-8D93-9FDA3E757929}">
      <dgm:prSet/>
      <dgm:spPr/>
      <dgm:t>
        <a:bodyPr/>
        <a:lstStyle/>
        <a:p>
          <a:endParaRPr lang="en-US"/>
        </a:p>
      </dgm:t>
    </dgm:pt>
    <dgm:pt modelId="{A35FCF69-2DA5-401A-AD1E-45714EF16469}" type="pres">
      <dgm:prSet presAssocID="{CEAA6CC4-6892-4143-B5E0-D6F7E0DF443D}" presName="root" presStyleCnt="0">
        <dgm:presLayoutVars>
          <dgm:dir/>
          <dgm:resizeHandles val="exact"/>
        </dgm:presLayoutVars>
      </dgm:prSet>
      <dgm:spPr/>
    </dgm:pt>
    <dgm:pt modelId="{B0794A47-15D6-4AB4-860F-7B3D7BA408D9}" type="pres">
      <dgm:prSet presAssocID="{9B3D19BB-4964-494A-B236-DB65D4F2A900}" presName="compNode" presStyleCnt="0"/>
      <dgm:spPr/>
    </dgm:pt>
    <dgm:pt modelId="{E8A255F1-BB9A-4057-8DBE-FB7F04A165F7}" type="pres">
      <dgm:prSet presAssocID="{9B3D19BB-4964-494A-B236-DB65D4F2A900}" presName="iconBgRect" presStyleLbl="bgShp" presStyleIdx="0" presStyleCnt="6"/>
      <dgm:spPr/>
    </dgm:pt>
    <dgm:pt modelId="{25213789-64F5-4AAB-B6DC-604DE525E3C6}" type="pres">
      <dgm:prSet presAssocID="{9B3D19BB-4964-494A-B236-DB65D4F2A90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C4FD67D-746A-46A4-A345-D8B42EE4AAEA}" type="pres">
      <dgm:prSet presAssocID="{9B3D19BB-4964-494A-B236-DB65D4F2A900}" presName="spaceRect" presStyleCnt="0"/>
      <dgm:spPr/>
    </dgm:pt>
    <dgm:pt modelId="{F8B1EE66-6383-41E5-A0EC-D3F5E6525041}" type="pres">
      <dgm:prSet presAssocID="{9B3D19BB-4964-494A-B236-DB65D4F2A900}" presName="textRect" presStyleLbl="revTx" presStyleIdx="0" presStyleCnt="6">
        <dgm:presLayoutVars>
          <dgm:chMax val="1"/>
          <dgm:chPref val="1"/>
        </dgm:presLayoutVars>
      </dgm:prSet>
      <dgm:spPr/>
    </dgm:pt>
    <dgm:pt modelId="{254A67F6-A0B4-4056-888B-60EDFCC7FE58}" type="pres">
      <dgm:prSet presAssocID="{8170497C-129A-4297-B173-7946F45EE633}" presName="sibTrans" presStyleCnt="0"/>
      <dgm:spPr/>
    </dgm:pt>
    <dgm:pt modelId="{62AC5644-FC1F-4379-8ACE-5B77B288FFD4}" type="pres">
      <dgm:prSet presAssocID="{E995DD9F-D1EB-43FC-BD6B-4C7EBB52D968}" presName="compNode" presStyleCnt="0"/>
      <dgm:spPr/>
    </dgm:pt>
    <dgm:pt modelId="{C1BAAB72-1AD4-4985-B37C-E87C4F7BC62A}" type="pres">
      <dgm:prSet presAssocID="{E995DD9F-D1EB-43FC-BD6B-4C7EBB52D968}" presName="iconBgRect" presStyleLbl="bgShp" presStyleIdx="1" presStyleCnt="6"/>
      <dgm:spPr/>
    </dgm:pt>
    <dgm:pt modelId="{B3005A66-0D2A-40E3-9EF2-DC795E755F70}" type="pres">
      <dgm:prSet presAssocID="{E995DD9F-D1EB-43FC-BD6B-4C7EBB52D96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ggy Bank"/>
        </a:ext>
      </dgm:extLst>
    </dgm:pt>
    <dgm:pt modelId="{1C37CF6C-D861-44D5-A035-554555016912}" type="pres">
      <dgm:prSet presAssocID="{E995DD9F-D1EB-43FC-BD6B-4C7EBB52D968}" presName="spaceRect" presStyleCnt="0"/>
      <dgm:spPr/>
    </dgm:pt>
    <dgm:pt modelId="{23414357-76A9-4C08-95BB-CC7C6365D7B4}" type="pres">
      <dgm:prSet presAssocID="{E995DD9F-D1EB-43FC-BD6B-4C7EBB52D968}" presName="textRect" presStyleLbl="revTx" presStyleIdx="1" presStyleCnt="6">
        <dgm:presLayoutVars>
          <dgm:chMax val="1"/>
          <dgm:chPref val="1"/>
        </dgm:presLayoutVars>
      </dgm:prSet>
      <dgm:spPr/>
    </dgm:pt>
    <dgm:pt modelId="{DE7A3D08-82C9-4280-AF76-D2A7C5C9D97C}" type="pres">
      <dgm:prSet presAssocID="{1B633F8D-89A4-4CF3-826B-F583A9388A69}" presName="sibTrans" presStyleCnt="0"/>
      <dgm:spPr/>
    </dgm:pt>
    <dgm:pt modelId="{6CFF4E66-C8E3-421C-B8AD-0D5F3FD4A019}" type="pres">
      <dgm:prSet presAssocID="{25328CA4-2EBC-4B20-B596-3D191A55911A}" presName="compNode" presStyleCnt="0"/>
      <dgm:spPr/>
    </dgm:pt>
    <dgm:pt modelId="{82A7FDF7-9D5E-46BC-BA1D-0F5C82912575}" type="pres">
      <dgm:prSet presAssocID="{25328CA4-2EBC-4B20-B596-3D191A55911A}" presName="iconBgRect" presStyleLbl="bgShp" presStyleIdx="2" presStyleCnt="6"/>
      <dgm:spPr/>
    </dgm:pt>
    <dgm:pt modelId="{B2961BE1-2133-4B17-B238-AE8BE373EA64}" type="pres">
      <dgm:prSet presAssocID="{25328CA4-2EBC-4B20-B596-3D191A55911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1BF1DE67-EC53-4D14-BD8D-6151B4625896}" type="pres">
      <dgm:prSet presAssocID="{25328CA4-2EBC-4B20-B596-3D191A55911A}" presName="spaceRect" presStyleCnt="0"/>
      <dgm:spPr/>
    </dgm:pt>
    <dgm:pt modelId="{7575286F-2B93-40E7-B889-8EB6B6C41F4B}" type="pres">
      <dgm:prSet presAssocID="{25328CA4-2EBC-4B20-B596-3D191A55911A}" presName="textRect" presStyleLbl="revTx" presStyleIdx="2" presStyleCnt="6">
        <dgm:presLayoutVars>
          <dgm:chMax val="1"/>
          <dgm:chPref val="1"/>
        </dgm:presLayoutVars>
      </dgm:prSet>
      <dgm:spPr/>
    </dgm:pt>
    <dgm:pt modelId="{B2F5A9BA-D78D-4EFD-889E-B62A79F4EFDA}" type="pres">
      <dgm:prSet presAssocID="{2B09E3A4-2E1E-41B2-96EA-2202A780A7E6}" presName="sibTrans" presStyleCnt="0"/>
      <dgm:spPr/>
    </dgm:pt>
    <dgm:pt modelId="{D2265545-C7E8-49F5-8272-4E10192DA8F4}" type="pres">
      <dgm:prSet presAssocID="{04D111B1-A981-4887-B6DF-C3C03B54B811}" presName="compNode" presStyleCnt="0"/>
      <dgm:spPr/>
    </dgm:pt>
    <dgm:pt modelId="{70499233-546B-4875-AF02-D94566AAB80B}" type="pres">
      <dgm:prSet presAssocID="{04D111B1-A981-4887-B6DF-C3C03B54B811}" presName="iconBgRect" presStyleLbl="bgShp" presStyleIdx="3" presStyleCnt="6"/>
      <dgm:spPr/>
    </dgm:pt>
    <dgm:pt modelId="{ADF8D064-2B05-4CD5-B5A8-FC8C104A9CB2}" type="pres">
      <dgm:prSet presAssocID="{04D111B1-A981-4887-B6DF-C3C03B54B81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A173CC23-A773-434C-9A23-114830F49A71}" type="pres">
      <dgm:prSet presAssocID="{04D111B1-A981-4887-B6DF-C3C03B54B811}" presName="spaceRect" presStyleCnt="0"/>
      <dgm:spPr/>
    </dgm:pt>
    <dgm:pt modelId="{87C82665-5919-43AA-B036-AD1B6F0D0C20}" type="pres">
      <dgm:prSet presAssocID="{04D111B1-A981-4887-B6DF-C3C03B54B811}" presName="textRect" presStyleLbl="revTx" presStyleIdx="3" presStyleCnt="6">
        <dgm:presLayoutVars>
          <dgm:chMax val="1"/>
          <dgm:chPref val="1"/>
        </dgm:presLayoutVars>
      </dgm:prSet>
      <dgm:spPr/>
    </dgm:pt>
    <dgm:pt modelId="{F10DAF6B-339C-47BF-B3DD-A22AD59A8909}" type="pres">
      <dgm:prSet presAssocID="{482666B5-FBDC-4C06-8D3D-180212D79C17}" presName="sibTrans" presStyleCnt="0"/>
      <dgm:spPr/>
    </dgm:pt>
    <dgm:pt modelId="{F8209922-1C57-4296-A99D-2A89729812F9}" type="pres">
      <dgm:prSet presAssocID="{6BACC6C1-1875-4165-AE3F-CDCB1F80D7E1}" presName="compNode" presStyleCnt="0"/>
      <dgm:spPr/>
    </dgm:pt>
    <dgm:pt modelId="{2D882E67-00C2-4DFF-ADA6-89D5E4A590E0}" type="pres">
      <dgm:prSet presAssocID="{6BACC6C1-1875-4165-AE3F-CDCB1F80D7E1}" presName="iconBgRect" presStyleLbl="bgShp" presStyleIdx="4" presStyleCnt="6"/>
      <dgm:spPr/>
    </dgm:pt>
    <dgm:pt modelId="{E7BE975B-E0D4-4FED-AE3B-EB964BB8AA93}" type="pres">
      <dgm:prSet presAssocID="{6BACC6C1-1875-4165-AE3F-CDCB1F80D7E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74623672-52EB-44E5-A1E4-89E32081F422}" type="pres">
      <dgm:prSet presAssocID="{6BACC6C1-1875-4165-AE3F-CDCB1F80D7E1}" presName="spaceRect" presStyleCnt="0"/>
      <dgm:spPr/>
    </dgm:pt>
    <dgm:pt modelId="{5BED74AC-C040-45A3-850F-009088342593}" type="pres">
      <dgm:prSet presAssocID="{6BACC6C1-1875-4165-AE3F-CDCB1F80D7E1}" presName="textRect" presStyleLbl="revTx" presStyleIdx="4" presStyleCnt="6">
        <dgm:presLayoutVars>
          <dgm:chMax val="1"/>
          <dgm:chPref val="1"/>
        </dgm:presLayoutVars>
      </dgm:prSet>
      <dgm:spPr/>
    </dgm:pt>
    <dgm:pt modelId="{BDF4EA94-361A-4483-8A31-59451E1B97CE}" type="pres">
      <dgm:prSet presAssocID="{22C42AB7-1FAB-4AFD-9575-B6E7DF665EDC}" presName="sibTrans" presStyleCnt="0"/>
      <dgm:spPr/>
    </dgm:pt>
    <dgm:pt modelId="{B580D3D9-7F78-4B64-A2ED-30C45C641DCF}" type="pres">
      <dgm:prSet presAssocID="{DE89447C-6D33-4A68-AEED-3DDF957F0922}" presName="compNode" presStyleCnt="0"/>
      <dgm:spPr/>
    </dgm:pt>
    <dgm:pt modelId="{4AC74DF4-34C0-41C1-9072-1FB13DEE1F70}" type="pres">
      <dgm:prSet presAssocID="{DE89447C-6D33-4A68-AEED-3DDF957F0922}" presName="iconBgRect" presStyleLbl="bgShp" presStyleIdx="5" presStyleCnt="6"/>
      <dgm:spPr/>
    </dgm:pt>
    <dgm:pt modelId="{0DC0973B-93C3-4151-B4F7-C610C79DB078}" type="pres">
      <dgm:prSet presAssocID="{DE89447C-6D33-4A68-AEED-3DDF957F092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eciduous tree"/>
        </a:ext>
      </dgm:extLst>
    </dgm:pt>
    <dgm:pt modelId="{7258719C-7BC4-4BD6-B813-9FD6203093A2}" type="pres">
      <dgm:prSet presAssocID="{DE89447C-6D33-4A68-AEED-3DDF957F0922}" presName="spaceRect" presStyleCnt="0"/>
      <dgm:spPr/>
    </dgm:pt>
    <dgm:pt modelId="{6DDB0EF8-F862-4559-A2C2-849D9B250DD9}" type="pres">
      <dgm:prSet presAssocID="{DE89447C-6D33-4A68-AEED-3DDF957F0922}" presName="textRect" presStyleLbl="revTx" presStyleIdx="5" presStyleCnt="6">
        <dgm:presLayoutVars>
          <dgm:chMax val="1"/>
          <dgm:chPref val="1"/>
        </dgm:presLayoutVars>
      </dgm:prSet>
      <dgm:spPr/>
    </dgm:pt>
  </dgm:ptLst>
  <dgm:cxnLst>
    <dgm:cxn modelId="{15924815-371F-4816-8777-3BD35DF7E5C3}" srcId="{CEAA6CC4-6892-4143-B5E0-D6F7E0DF443D}" destId="{25328CA4-2EBC-4B20-B596-3D191A55911A}" srcOrd="2" destOrd="0" parTransId="{50BCCF9E-9E61-4FD6-AFEB-B3DE062F2E08}" sibTransId="{2B09E3A4-2E1E-41B2-96EA-2202A780A7E6}"/>
    <dgm:cxn modelId="{84C06318-D358-4A71-858F-B1FB8F7AA31F}" type="presOf" srcId="{E995DD9F-D1EB-43FC-BD6B-4C7EBB52D968}" destId="{23414357-76A9-4C08-95BB-CC7C6365D7B4}" srcOrd="0" destOrd="0" presId="urn:microsoft.com/office/officeart/2018/5/layout/IconCircleLabelList"/>
    <dgm:cxn modelId="{9ADF0F52-20CE-4E47-85C7-1ED7A3A129C5}" type="presOf" srcId="{DE89447C-6D33-4A68-AEED-3DDF957F0922}" destId="{6DDB0EF8-F862-4559-A2C2-849D9B250DD9}" srcOrd="0" destOrd="0" presId="urn:microsoft.com/office/officeart/2018/5/layout/IconCircleLabelList"/>
    <dgm:cxn modelId="{B7F60283-D802-4D92-8E6B-990391B4042E}" srcId="{CEAA6CC4-6892-4143-B5E0-D6F7E0DF443D}" destId="{E995DD9F-D1EB-43FC-BD6B-4C7EBB52D968}" srcOrd="1" destOrd="0" parTransId="{8976912E-348B-460F-957B-36C0A1DDAC83}" sibTransId="{1B633F8D-89A4-4CF3-826B-F583A9388A69}"/>
    <dgm:cxn modelId="{E939EA8A-0806-46D7-90E5-C3A0301B60D9}" type="presOf" srcId="{CEAA6CC4-6892-4143-B5E0-D6F7E0DF443D}" destId="{A35FCF69-2DA5-401A-AD1E-45714EF16469}" srcOrd="0" destOrd="0" presId="urn:microsoft.com/office/officeart/2018/5/layout/IconCircleLabelList"/>
    <dgm:cxn modelId="{84DCCAB5-27CE-4752-A84A-7722B6BEDA4C}" type="presOf" srcId="{6BACC6C1-1875-4165-AE3F-CDCB1F80D7E1}" destId="{5BED74AC-C040-45A3-850F-009088342593}" srcOrd="0" destOrd="0" presId="urn:microsoft.com/office/officeart/2018/5/layout/IconCircleLabelList"/>
    <dgm:cxn modelId="{1C1039BA-F813-4D12-A6BA-138728ADEE13}" srcId="{CEAA6CC4-6892-4143-B5E0-D6F7E0DF443D}" destId="{9B3D19BB-4964-494A-B236-DB65D4F2A900}" srcOrd="0" destOrd="0" parTransId="{994B857A-24C0-4F80-9B68-5DFA4CE3B2E0}" sibTransId="{8170497C-129A-4297-B173-7946F45EE633}"/>
    <dgm:cxn modelId="{B5CB87C8-5FCD-46DA-8D93-9FDA3E757929}" srcId="{CEAA6CC4-6892-4143-B5E0-D6F7E0DF443D}" destId="{DE89447C-6D33-4A68-AEED-3DDF957F0922}" srcOrd="5" destOrd="0" parTransId="{67A7E2E6-5BE4-4A21-AC5F-08D67E779701}" sibTransId="{BC6FBC44-B457-480F-8B89-CDB1BDD9195E}"/>
    <dgm:cxn modelId="{34DDF4CA-DBDB-432A-BCC2-BCEEC62A5876}" type="presOf" srcId="{04D111B1-A981-4887-B6DF-C3C03B54B811}" destId="{87C82665-5919-43AA-B036-AD1B6F0D0C20}" srcOrd="0" destOrd="0" presId="urn:microsoft.com/office/officeart/2018/5/layout/IconCircleLabelList"/>
    <dgm:cxn modelId="{36B0D6D6-8E3F-4627-AE3B-343CB8E86AA7}" type="presOf" srcId="{9B3D19BB-4964-494A-B236-DB65D4F2A900}" destId="{F8B1EE66-6383-41E5-A0EC-D3F5E6525041}" srcOrd="0" destOrd="0" presId="urn:microsoft.com/office/officeart/2018/5/layout/IconCircleLabelList"/>
    <dgm:cxn modelId="{7097EFDA-A8E9-456A-A99A-ACEBC89F69C5}" type="presOf" srcId="{25328CA4-2EBC-4B20-B596-3D191A55911A}" destId="{7575286F-2B93-40E7-B889-8EB6B6C41F4B}" srcOrd="0" destOrd="0" presId="urn:microsoft.com/office/officeart/2018/5/layout/IconCircleLabelList"/>
    <dgm:cxn modelId="{C930A7DC-FEBB-4BB3-AAA9-84AEAE64AA86}" srcId="{CEAA6CC4-6892-4143-B5E0-D6F7E0DF443D}" destId="{04D111B1-A981-4887-B6DF-C3C03B54B811}" srcOrd="3" destOrd="0" parTransId="{D7F6B7F0-ECE5-40D6-9D8F-E78C1A695546}" sibTransId="{482666B5-FBDC-4C06-8D3D-180212D79C17}"/>
    <dgm:cxn modelId="{12EA0DF3-C1F6-4CD9-8602-64847467629D}" srcId="{CEAA6CC4-6892-4143-B5E0-D6F7E0DF443D}" destId="{6BACC6C1-1875-4165-AE3F-CDCB1F80D7E1}" srcOrd="4" destOrd="0" parTransId="{A48E4604-BD6B-4C0B-B88E-3595DB4820FE}" sibTransId="{22C42AB7-1FAB-4AFD-9575-B6E7DF665EDC}"/>
    <dgm:cxn modelId="{77AB11A5-08D6-4FE4-AFC0-BFF3089E839C}" type="presParOf" srcId="{A35FCF69-2DA5-401A-AD1E-45714EF16469}" destId="{B0794A47-15D6-4AB4-860F-7B3D7BA408D9}" srcOrd="0" destOrd="0" presId="urn:microsoft.com/office/officeart/2018/5/layout/IconCircleLabelList"/>
    <dgm:cxn modelId="{49EE5FCE-0B7A-4075-A6C3-783F5DCF190F}" type="presParOf" srcId="{B0794A47-15D6-4AB4-860F-7B3D7BA408D9}" destId="{E8A255F1-BB9A-4057-8DBE-FB7F04A165F7}" srcOrd="0" destOrd="0" presId="urn:microsoft.com/office/officeart/2018/5/layout/IconCircleLabelList"/>
    <dgm:cxn modelId="{C5E9DAEF-954A-44E4-9214-7C18067C7B1D}" type="presParOf" srcId="{B0794A47-15D6-4AB4-860F-7B3D7BA408D9}" destId="{25213789-64F5-4AAB-B6DC-604DE525E3C6}" srcOrd="1" destOrd="0" presId="urn:microsoft.com/office/officeart/2018/5/layout/IconCircleLabelList"/>
    <dgm:cxn modelId="{27CC5757-512B-4D66-A564-162FC24542D5}" type="presParOf" srcId="{B0794A47-15D6-4AB4-860F-7B3D7BA408D9}" destId="{1C4FD67D-746A-46A4-A345-D8B42EE4AAEA}" srcOrd="2" destOrd="0" presId="urn:microsoft.com/office/officeart/2018/5/layout/IconCircleLabelList"/>
    <dgm:cxn modelId="{F73AC20E-3309-4087-9010-594129623C73}" type="presParOf" srcId="{B0794A47-15D6-4AB4-860F-7B3D7BA408D9}" destId="{F8B1EE66-6383-41E5-A0EC-D3F5E6525041}" srcOrd="3" destOrd="0" presId="urn:microsoft.com/office/officeart/2018/5/layout/IconCircleLabelList"/>
    <dgm:cxn modelId="{2EE05E72-7818-4925-BBDD-C5F678E25A85}" type="presParOf" srcId="{A35FCF69-2DA5-401A-AD1E-45714EF16469}" destId="{254A67F6-A0B4-4056-888B-60EDFCC7FE58}" srcOrd="1" destOrd="0" presId="urn:microsoft.com/office/officeart/2018/5/layout/IconCircleLabelList"/>
    <dgm:cxn modelId="{668881CE-5B58-4D70-BAF9-C322CC69AB61}" type="presParOf" srcId="{A35FCF69-2DA5-401A-AD1E-45714EF16469}" destId="{62AC5644-FC1F-4379-8ACE-5B77B288FFD4}" srcOrd="2" destOrd="0" presId="urn:microsoft.com/office/officeart/2018/5/layout/IconCircleLabelList"/>
    <dgm:cxn modelId="{B185C476-4BC3-47C8-8203-A738534FA28A}" type="presParOf" srcId="{62AC5644-FC1F-4379-8ACE-5B77B288FFD4}" destId="{C1BAAB72-1AD4-4985-B37C-E87C4F7BC62A}" srcOrd="0" destOrd="0" presId="urn:microsoft.com/office/officeart/2018/5/layout/IconCircleLabelList"/>
    <dgm:cxn modelId="{FB5376E2-4D0B-45E8-AAE0-75C24C702403}" type="presParOf" srcId="{62AC5644-FC1F-4379-8ACE-5B77B288FFD4}" destId="{B3005A66-0D2A-40E3-9EF2-DC795E755F70}" srcOrd="1" destOrd="0" presId="urn:microsoft.com/office/officeart/2018/5/layout/IconCircleLabelList"/>
    <dgm:cxn modelId="{72C676AA-EE73-44CF-A45F-361BE6FFFDB9}" type="presParOf" srcId="{62AC5644-FC1F-4379-8ACE-5B77B288FFD4}" destId="{1C37CF6C-D861-44D5-A035-554555016912}" srcOrd="2" destOrd="0" presId="urn:microsoft.com/office/officeart/2018/5/layout/IconCircleLabelList"/>
    <dgm:cxn modelId="{72D877E3-937B-4E95-945A-3414DEC6438F}" type="presParOf" srcId="{62AC5644-FC1F-4379-8ACE-5B77B288FFD4}" destId="{23414357-76A9-4C08-95BB-CC7C6365D7B4}" srcOrd="3" destOrd="0" presId="urn:microsoft.com/office/officeart/2018/5/layout/IconCircleLabelList"/>
    <dgm:cxn modelId="{4418B094-8B7A-4AAA-B910-A02BD7A8BD92}" type="presParOf" srcId="{A35FCF69-2DA5-401A-AD1E-45714EF16469}" destId="{DE7A3D08-82C9-4280-AF76-D2A7C5C9D97C}" srcOrd="3" destOrd="0" presId="urn:microsoft.com/office/officeart/2018/5/layout/IconCircleLabelList"/>
    <dgm:cxn modelId="{D67EB877-D9B1-45C9-BADD-C8C31A35435A}" type="presParOf" srcId="{A35FCF69-2DA5-401A-AD1E-45714EF16469}" destId="{6CFF4E66-C8E3-421C-B8AD-0D5F3FD4A019}" srcOrd="4" destOrd="0" presId="urn:microsoft.com/office/officeart/2018/5/layout/IconCircleLabelList"/>
    <dgm:cxn modelId="{10AD91CF-2405-40E1-9243-8557BB5C7667}" type="presParOf" srcId="{6CFF4E66-C8E3-421C-B8AD-0D5F3FD4A019}" destId="{82A7FDF7-9D5E-46BC-BA1D-0F5C82912575}" srcOrd="0" destOrd="0" presId="urn:microsoft.com/office/officeart/2018/5/layout/IconCircleLabelList"/>
    <dgm:cxn modelId="{BE28D41E-7F94-4938-B184-8A8F5DE5D717}" type="presParOf" srcId="{6CFF4E66-C8E3-421C-B8AD-0D5F3FD4A019}" destId="{B2961BE1-2133-4B17-B238-AE8BE373EA64}" srcOrd="1" destOrd="0" presId="urn:microsoft.com/office/officeart/2018/5/layout/IconCircleLabelList"/>
    <dgm:cxn modelId="{A021BE56-99F3-4AD3-979A-22F77EA6FAD3}" type="presParOf" srcId="{6CFF4E66-C8E3-421C-B8AD-0D5F3FD4A019}" destId="{1BF1DE67-EC53-4D14-BD8D-6151B4625896}" srcOrd="2" destOrd="0" presId="urn:microsoft.com/office/officeart/2018/5/layout/IconCircleLabelList"/>
    <dgm:cxn modelId="{51E9957E-EB91-408A-99FE-4D9E4454A1BA}" type="presParOf" srcId="{6CFF4E66-C8E3-421C-B8AD-0D5F3FD4A019}" destId="{7575286F-2B93-40E7-B889-8EB6B6C41F4B}" srcOrd="3" destOrd="0" presId="urn:microsoft.com/office/officeart/2018/5/layout/IconCircleLabelList"/>
    <dgm:cxn modelId="{B2656CBD-1039-403D-9CE6-101DF92612AF}" type="presParOf" srcId="{A35FCF69-2DA5-401A-AD1E-45714EF16469}" destId="{B2F5A9BA-D78D-4EFD-889E-B62A79F4EFDA}" srcOrd="5" destOrd="0" presId="urn:microsoft.com/office/officeart/2018/5/layout/IconCircleLabelList"/>
    <dgm:cxn modelId="{51F80149-209A-4D30-8DBF-C2096A10F5CE}" type="presParOf" srcId="{A35FCF69-2DA5-401A-AD1E-45714EF16469}" destId="{D2265545-C7E8-49F5-8272-4E10192DA8F4}" srcOrd="6" destOrd="0" presId="urn:microsoft.com/office/officeart/2018/5/layout/IconCircleLabelList"/>
    <dgm:cxn modelId="{23EFE828-810B-4042-BCB9-82C7CE64CD8C}" type="presParOf" srcId="{D2265545-C7E8-49F5-8272-4E10192DA8F4}" destId="{70499233-546B-4875-AF02-D94566AAB80B}" srcOrd="0" destOrd="0" presId="urn:microsoft.com/office/officeart/2018/5/layout/IconCircleLabelList"/>
    <dgm:cxn modelId="{2E751188-ECC1-4341-ACBC-C6D45651CB24}" type="presParOf" srcId="{D2265545-C7E8-49F5-8272-4E10192DA8F4}" destId="{ADF8D064-2B05-4CD5-B5A8-FC8C104A9CB2}" srcOrd="1" destOrd="0" presId="urn:microsoft.com/office/officeart/2018/5/layout/IconCircleLabelList"/>
    <dgm:cxn modelId="{8073BACD-312A-4865-9184-F4E27BE8932D}" type="presParOf" srcId="{D2265545-C7E8-49F5-8272-4E10192DA8F4}" destId="{A173CC23-A773-434C-9A23-114830F49A71}" srcOrd="2" destOrd="0" presId="urn:microsoft.com/office/officeart/2018/5/layout/IconCircleLabelList"/>
    <dgm:cxn modelId="{5151FA94-F1D2-43ED-88B9-45E9AE5BD27F}" type="presParOf" srcId="{D2265545-C7E8-49F5-8272-4E10192DA8F4}" destId="{87C82665-5919-43AA-B036-AD1B6F0D0C20}" srcOrd="3" destOrd="0" presId="urn:microsoft.com/office/officeart/2018/5/layout/IconCircleLabelList"/>
    <dgm:cxn modelId="{859B3907-2BE8-4628-880D-DE70E84A12D4}" type="presParOf" srcId="{A35FCF69-2DA5-401A-AD1E-45714EF16469}" destId="{F10DAF6B-339C-47BF-B3DD-A22AD59A8909}" srcOrd="7" destOrd="0" presId="urn:microsoft.com/office/officeart/2018/5/layout/IconCircleLabelList"/>
    <dgm:cxn modelId="{D95768A1-E89B-47DB-AD6C-90AF184EE980}" type="presParOf" srcId="{A35FCF69-2DA5-401A-AD1E-45714EF16469}" destId="{F8209922-1C57-4296-A99D-2A89729812F9}" srcOrd="8" destOrd="0" presId="urn:microsoft.com/office/officeart/2018/5/layout/IconCircleLabelList"/>
    <dgm:cxn modelId="{D370E5C7-2393-4F68-BEDF-EAF86740480F}" type="presParOf" srcId="{F8209922-1C57-4296-A99D-2A89729812F9}" destId="{2D882E67-00C2-4DFF-ADA6-89D5E4A590E0}" srcOrd="0" destOrd="0" presId="urn:microsoft.com/office/officeart/2018/5/layout/IconCircleLabelList"/>
    <dgm:cxn modelId="{E07BCFB7-A01E-45F9-85E9-C3B8D25C5DDB}" type="presParOf" srcId="{F8209922-1C57-4296-A99D-2A89729812F9}" destId="{E7BE975B-E0D4-4FED-AE3B-EB964BB8AA93}" srcOrd="1" destOrd="0" presId="urn:microsoft.com/office/officeart/2018/5/layout/IconCircleLabelList"/>
    <dgm:cxn modelId="{96BA48B3-4AFA-4121-8038-4C907E5797AF}" type="presParOf" srcId="{F8209922-1C57-4296-A99D-2A89729812F9}" destId="{74623672-52EB-44E5-A1E4-89E32081F422}" srcOrd="2" destOrd="0" presId="urn:microsoft.com/office/officeart/2018/5/layout/IconCircleLabelList"/>
    <dgm:cxn modelId="{FAA6E27D-3816-4DBE-8194-A074641F470F}" type="presParOf" srcId="{F8209922-1C57-4296-A99D-2A89729812F9}" destId="{5BED74AC-C040-45A3-850F-009088342593}" srcOrd="3" destOrd="0" presId="urn:microsoft.com/office/officeart/2018/5/layout/IconCircleLabelList"/>
    <dgm:cxn modelId="{D7E5D9CA-7A87-401C-A9B0-DCD9C8C9EB55}" type="presParOf" srcId="{A35FCF69-2DA5-401A-AD1E-45714EF16469}" destId="{BDF4EA94-361A-4483-8A31-59451E1B97CE}" srcOrd="9" destOrd="0" presId="urn:microsoft.com/office/officeart/2018/5/layout/IconCircleLabelList"/>
    <dgm:cxn modelId="{8B468BDF-4562-45EE-8454-54E3120BBD14}" type="presParOf" srcId="{A35FCF69-2DA5-401A-AD1E-45714EF16469}" destId="{B580D3D9-7F78-4B64-A2ED-30C45C641DCF}" srcOrd="10" destOrd="0" presId="urn:microsoft.com/office/officeart/2018/5/layout/IconCircleLabelList"/>
    <dgm:cxn modelId="{761D472B-C55C-41FD-8495-DE7390CCF95B}" type="presParOf" srcId="{B580D3D9-7F78-4B64-A2ED-30C45C641DCF}" destId="{4AC74DF4-34C0-41C1-9072-1FB13DEE1F70}" srcOrd="0" destOrd="0" presId="urn:microsoft.com/office/officeart/2018/5/layout/IconCircleLabelList"/>
    <dgm:cxn modelId="{41001756-6A3A-4ADC-BBEF-B4E8F7679922}" type="presParOf" srcId="{B580D3D9-7F78-4B64-A2ED-30C45C641DCF}" destId="{0DC0973B-93C3-4151-B4F7-C610C79DB078}" srcOrd="1" destOrd="0" presId="urn:microsoft.com/office/officeart/2018/5/layout/IconCircleLabelList"/>
    <dgm:cxn modelId="{842AFDBF-A617-42C4-AFF5-32268EF66F59}" type="presParOf" srcId="{B580D3D9-7F78-4B64-A2ED-30C45C641DCF}" destId="{7258719C-7BC4-4BD6-B813-9FD6203093A2}" srcOrd="2" destOrd="0" presId="urn:microsoft.com/office/officeart/2018/5/layout/IconCircleLabelList"/>
    <dgm:cxn modelId="{BBA36AFC-4E70-4ED0-99E3-645F29D56F4B}" type="presParOf" srcId="{B580D3D9-7F78-4B64-A2ED-30C45C641DCF}" destId="{6DDB0EF8-F862-4559-A2C2-849D9B250DD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5FA634-C11B-4E8F-8BC3-7A07B8462CF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C10289-C28D-437F-9852-A27D333EE3E2}">
      <dgm:prSet custT="1"/>
      <dgm:spPr/>
      <dgm:t>
        <a:bodyPr/>
        <a:lstStyle/>
        <a:p>
          <a:r>
            <a:rPr lang="en-US" sz="1000" i="0" baseline="0" dirty="0"/>
            <a:t>Lever position: Position of the ship's lever</a:t>
          </a:r>
          <a:endParaRPr lang="en-US" sz="1000" dirty="0"/>
        </a:p>
      </dgm:t>
    </dgm:pt>
    <dgm:pt modelId="{DA7B3124-4FEC-4302-94EE-91B380BE1B09}" type="parTrans" cxnId="{F82CBBEE-0B43-4C90-A36E-7388BE0D3778}">
      <dgm:prSet/>
      <dgm:spPr/>
      <dgm:t>
        <a:bodyPr/>
        <a:lstStyle/>
        <a:p>
          <a:endParaRPr lang="en-US"/>
        </a:p>
      </dgm:t>
    </dgm:pt>
    <dgm:pt modelId="{0AC77E47-E5B4-43F1-B6E1-C3012E69D06C}" type="sibTrans" cxnId="{F82CBBEE-0B43-4C90-A36E-7388BE0D3778}">
      <dgm:prSet/>
      <dgm:spPr/>
      <dgm:t>
        <a:bodyPr/>
        <a:lstStyle/>
        <a:p>
          <a:endParaRPr lang="en-US"/>
        </a:p>
      </dgm:t>
    </dgm:pt>
    <dgm:pt modelId="{D0035683-F498-47B2-A5AC-BFF9D2D8A435}">
      <dgm:prSet custT="1"/>
      <dgm:spPr/>
      <dgm:t>
        <a:bodyPr/>
        <a:lstStyle/>
        <a:p>
          <a:r>
            <a:rPr lang="en-US" sz="1000" i="0" baseline="0" dirty="0"/>
            <a:t>Ship speed (v): Speed of the ship, likely in knots</a:t>
          </a:r>
          <a:endParaRPr lang="en-US" sz="1000" dirty="0"/>
        </a:p>
      </dgm:t>
    </dgm:pt>
    <dgm:pt modelId="{11A8C4CD-E758-4CFD-AA7D-EA9FBBE29781}" type="parTrans" cxnId="{4854B86F-C841-44A0-B1BD-7223DC87BF84}">
      <dgm:prSet/>
      <dgm:spPr/>
      <dgm:t>
        <a:bodyPr/>
        <a:lstStyle/>
        <a:p>
          <a:endParaRPr lang="en-US"/>
        </a:p>
      </dgm:t>
    </dgm:pt>
    <dgm:pt modelId="{5219985F-1127-43BF-A5A8-C4A8DF1E87BC}" type="sibTrans" cxnId="{4854B86F-C841-44A0-B1BD-7223DC87BF84}">
      <dgm:prSet/>
      <dgm:spPr/>
      <dgm:t>
        <a:bodyPr/>
        <a:lstStyle/>
        <a:p>
          <a:endParaRPr lang="en-US"/>
        </a:p>
      </dgm:t>
    </dgm:pt>
    <dgm:pt modelId="{37F96D43-C094-4FC3-BB96-827A1A7862E6}">
      <dgm:prSet custT="1"/>
      <dgm:spPr/>
      <dgm:t>
        <a:bodyPr/>
        <a:lstStyle/>
        <a:p>
          <a:r>
            <a:rPr lang="en-US" sz="1000" i="0" baseline="0" dirty="0"/>
            <a:t>Gas Turbine (GT) shaft torque (GTT): Torque on the gas turbine shaft in kN m</a:t>
          </a:r>
          <a:endParaRPr lang="en-US" sz="1000" dirty="0"/>
        </a:p>
      </dgm:t>
    </dgm:pt>
    <dgm:pt modelId="{81F16015-F37B-4586-9D62-FA4972212055}" type="parTrans" cxnId="{3C5E556C-8C77-422C-B41A-4555914668D7}">
      <dgm:prSet/>
      <dgm:spPr/>
      <dgm:t>
        <a:bodyPr/>
        <a:lstStyle/>
        <a:p>
          <a:endParaRPr lang="en-US"/>
        </a:p>
      </dgm:t>
    </dgm:pt>
    <dgm:pt modelId="{6B5B445F-4F20-4F27-A6C2-6D67BC1AE3A8}" type="sibTrans" cxnId="{3C5E556C-8C77-422C-B41A-4555914668D7}">
      <dgm:prSet/>
      <dgm:spPr/>
      <dgm:t>
        <a:bodyPr/>
        <a:lstStyle/>
        <a:p>
          <a:endParaRPr lang="en-US"/>
        </a:p>
      </dgm:t>
    </dgm:pt>
    <dgm:pt modelId="{ED251966-03FA-4A95-A452-4F083FFC359C}">
      <dgm:prSet custT="1"/>
      <dgm:spPr/>
      <dgm:t>
        <a:bodyPr/>
        <a:lstStyle/>
        <a:p>
          <a:r>
            <a:rPr lang="en-US" sz="1000" i="0" baseline="0" dirty="0"/>
            <a:t>GT rate of revolutions (GTn): Revolutions per minute (rpm) of the gas turbine</a:t>
          </a:r>
          <a:endParaRPr lang="en-US" sz="1000" dirty="0"/>
        </a:p>
      </dgm:t>
    </dgm:pt>
    <dgm:pt modelId="{0F5F7354-18D3-4DEA-823F-D32381ABC532}" type="parTrans" cxnId="{84C39363-27CA-4F77-9666-DF9106B61AAD}">
      <dgm:prSet/>
      <dgm:spPr/>
      <dgm:t>
        <a:bodyPr/>
        <a:lstStyle/>
        <a:p>
          <a:endParaRPr lang="en-US"/>
        </a:p>
      </dgm:t>
    </dgm:pt>
    <dgm:pt modelId="{44D2056A-5E12-4ECB-80EE-627D2F60FF2D}" type="sibTrans" cxnId="{84C39363-27CA-4F77-9666-DF9106B61AAD}">
      <dgm:prSet/>
      <dgm:spPr/>
      <dgm:t>
        <a:bodyPr/>
        <a:lstStyle/>
        <a:p>
          <a:endParaRPr lang="en-US"/>
        </a:p>
      </dgm:t>
    </dgm:pt>
    <dgm:pt modelId="{73BD0D36-943D-4671-8163-9F5850CA3130}">
      <dgm:prSet custT="1"/>
      <dgm:spPr/>
      <dgm:t>
        <a:bodyPr/>
        <a:lstStyle/>
        <a:p>
          <a:r>
            <a:rPr lang="en-US" sz="1000" i="0" baseline="0" dirty="0"/>
            <a:t>Gas Generator rate of revolutions (GGn): Revolutions per minute (rpm) of the gas generator</a:t>
          </a:r>
          <a:endParaRPr lang="en-US" sz="1000" dirty="0"/>
        </a:p>
      </dgm:t>
    </dgm:pt>
    <dgm:pt modelId="{A18A2A4F-09D6-45A6-9F6A-0DDC2C41CB43}" type="parTrans" cxnId="{090C33E0-A25B-446E-882B-50D83CFB854C}">
      <dgm:prSet/>
      <dgm:spPr/>
      <dgm:t>
        <a:bodyPr/>
        <a:lstStyle/>
        <a:p>
          <a:endParaRPr lang="en-US"/>
        </a:p>
      </dgm:t>
    </dgm:pt>
    <dgm:pt modelId="{41B415C0-0B88-4C5D-9F88-DB4A741C7C79}" type="sibTrans" cxnId="{090C33E0-A25B-446E-882B-50D83CFB854C}">
      <dgm:prSet/>
      <dgm:spPr/>
      <dgm:t>
        <a:bodyPr/>
        <a:lstStyle/>
        <a:p>
          <a:endParaRPr lang="en-US"/>
        </a:p>
      </dgm:t>
    </dgm:pt>
    <dgm:pt modelId="{785CBAE9-EF15-4E2F-B168-3EA8087510EB}">
      <dgm:prSet custT="1"/>
      <dgm:spPr/>
      <dgm:t>
        <a:bodyPr/>
        <a:lstStyle/>
        <a:p>
          <a:r>
            <a:rPr lang="en-US" sz="1000" i="0" baseline="0" dirty="0"/>
            <a:t>Starboard Propeller Torque (Ts): Torque on the starboard propeller in kN</a:t>
          </a:r>
          <a:endParaRPr lang="en-US" sz="1000" dirty="0"/>
        </a:p>
      </dgm:t>
    </dgm:pt>
    <dgm:pt modelId="{79DFE60A-8A7A-4DCE-9066-173D161AD08B}" type="parTrans" cxnId="{11005FBB-93D6-4DC3-A6A7-98FF41DC8386}">
      <dgm:prSet/>
      <dgm:spPr/>
      <dgm:t>
        <a:bodyPr/>
        <a:lstStyle/>
        <a:p>
          <a:endParaRPr lang="en-US"/>
        </a:p>
      </dgm:t>
    </dgm:pt>
    <dgm:pt modelId="{DB96C0F4-CC36-4CB5-B067-7A6863FF74E4}" type="sibTrans" cxnId="{11005FBB-93D6-4DC3-A6A7-98FF41DC8386}">
      <dgm:prSet/>
      <dgm:spPr/>
      <dgm:t>
        <a:bodyPr/>
        <a:lstStyle/>
        <a:p>
          <a:endParaRPr lang="en-US"/>
        </a:p>
      </dgm:t>
    </dgm:pt>
    <dgm:pt modelId="{039D0AD2-A5AF-4069-AA98-E01919E933D0}">
      <dgm:prSet custT="1"/>
      <dgm:spPr/>
      <dgm:t>
        <a:bodyPr/>
        <a:lstStyle/>
        <a:p>
          <a:r>
            <a:rPr lang="fr-FR" sz="1000" i="0" baseline="0" dirty="0"/>
            <a:t>Port Propeller Torque (Tp): Torque on the port propeller in kN</a:t>
          </a:r>
          <a:endParaRPr lang="en-US" sz="1000" dirty="0"/>
        </a:p>
      </dgm:t>
    </dgm:pt>
    <dgm:pt modelId="{6706952E-C3BA-47FB-AABC-C90C3FBC7CA1}" type="parTrans" cxnId="{D10F7FA5-FDEB-4E72-A342-6FE01674002C}">
      <dgm:prSet/>
      <dgm:spPr/>
      <dgm:t>
        <a:bodyPr/>
        <a:lstStyle/>
        <a:p>
          <a:endParaRPr lang="en-US"/>
        </a:p>
      </dgm:t>
    </dgm:pt>
    <dgm:pt modelId="{1B286D8B-131E-465C-BFD9-7857BBB26263}" type="sibTrans" cxnId="{D10F7FA5-FDEB-4E72-A342-6FE01674002C}">
      <dgm:prSet/>
      <dgm:spPr/>
      <dgm:t>
        <a:bodyPr/>
        <a:lstStyle/>
        <a:p>
          <a:endParaRPr lang="en-US"/>
        </a:p>
      </dgm:t>
    </dgm:pt>
    <dgm:pt modelId="{0C1509B0-E74C-4EC0-AFC0-9906EDC75FF3}">
      <dgm:prSet custT="1"/>
      <dgm:spPr/>
      <dgm:t>
        <a:bodyPr/>
        <a:lstStyle/>
        <a:p>
          <a:r>
            <a:rPr lang="en-US" sz="1000" i="0" baseline="0" dirty="0"/>
            <a:t>High Pressure (HP) Turbine exit temperature (T48): Temperature at the exit of the high-pressure turbine</a:t>
          </a:r>
          <a:endParaRPr lang="en-US" sz="1000" dirty="0"/>
        </a:p>
      </dgm:t>
    </dgm:pt>
    <dgm:pt modelId="{AB0D98CA-8CAB-4405-95E5-02D1C3BA7B69}" type="parTrans" cxnId="{C77A5A53-9927-4D23-9BFF-4C3D3674B06F}">
      <dgm:prSet/>
      <dgm:spPr/>
      <dgm:t>
        <a:bodyPr/>
        <a:lstStyle/>
        <a:p>
          <a:endParaRPr lang="en-US"/>
        </a:p>
      </dgm:t>
    </dgm:pt>
    <dgm:pt modelId="{681EFB28-D67B-4EF4-8036-A7E8CCB225BF}" type="sibTrans" cxnId="{C77A5A53-9927-4D23-9BFF-4C3D3674B06F}">
      <dgm:prSet/>
      <dgm:spPr/>
      <dgm:t>
        <a:bodyPr/>
        <a:lstStyle/>
        <a:p>
          <a:endParaRPr lang="en-US"/>
        </a:p>
      </dgm:t>
    </dgm:pt>
    <dgm:pt modelId="{975EE76D-CDED-465E-BC38-A77141064905}">
      <dgm:prSet custT="1"/>
      <dgm:spPr/>
      <dgm:t>
        <a:bodyPr/>
        <a:lstStyle/>
        <a:p>
          <a:r>
            <a:rPr lang="en-US" sz="1000" i="0" baseline="0" dirty="0"/>
            <a:t>GT Compressor inlet air temperature (T1): Temperature of inlet air to the gas turbine compressor(C)</a:t>
          </a:r>
          <a:endParaRPr lang="en-US" sz="1000" dirty="0"/>
        </a:p>
      </dgm:t>
    </dgm:pt>
    <dgm:pt modelId="{27230BBC-2BC5-4B02-875B-B1AA295C1609}" type="parTrans" cxnId="{7E79E271-6769-41BE-9760-43A93DC9C1AD}">
      <dgm:prSet/>
      <dgm:spPr/>
      <dgm:t>
        <a:bodyPr/>
        <a:lstStyle/>
        <a:p>
          <a:endParaRPr lang="en-US"/>
        </a:p>
      </dgm:t>
    </dgm:pt>
    <dgm:pt modelId="{FF75E1AF-4BD1-4867-BC37-0C8AC24985DA}" type="sibTrans" cxnId="{7E79E271-6769-41BE-9760-43A93DC9C1AD}">
      <dgm:prSet/>
      <dgm:spPr/>
      <dgm:t>
        <a:bodyPr/>
        <a:lstStyle/>
        <a:p>
          <a:endParaRPr lang="en-US"/>
        </a:p>
      </dgm:t>
    </dgm:pt>
    <dgm:pt modelId="{4B1961D2-1CF4-4968-A1D8-D347A04A684B}">
      <dgm:prSet custT="1"/>
      <dgm:spPr/>
      <dgm:t>
        <a:bodyPr/>
        <a:lstStyle/>
        <a:p>
          <a:r>
            <a:rPr lang="en-US" sz="1000" i="0" baseline="0" dirty="0"/>
            <a:t>GT Compressor outlet air temperature (T2): Temperature of outlet air from the gas turbine compressor(C)</a:t>
          </a:r>
          <a:endParaRPr lang="en-US" sz="1000" dirty="0"/>
        </a:p>
      </dgm:t>
    </dgm:pt>
    <dgm:pt modelId="{3A285A11-4116-4351-ADFC-99688D068F8D}" type="parTrans" cxnId="{A8C177B8-6706-4223-8E05-049748519A7A}">
      <dgm:prSet/>
      <dgm:spPr/>
      <dgm:t>
        <a:bodyPr/>
        <a:lstStyle/>
        <a:p>
          <a:endParaRPr lang="en-US"/>
        </a:p>
      </dgm:t>
    </dgm:pt>
    <dgm:pt modelId="{856CB28B-412A-4BEC-8EE8-E6B083FF97CD}" type="sibTrans" cxnId="{A8C177B8-6706-4223-8E05-049748519A7A}">
      <dgm:prSet/>
      <dgm:spPr/>
      <dgm:t>
        <a:bodyPr/>
        <a:lstStyle/>
        <a:p>
          <a:endParaRPr lang="en-US"/>
        </a:p>
      </dgm:t>
    </dgm:pt>
    <dgm:pt modelId="{0D37EFD2-5D49-4A8F-B112-D6CCB7781141}">
      <dgm:prSet custT="1"/>
      <dgm:spPr/>
      <dgm:t>
        <a:bodyPr/>
        <a:lstStyle/>
        <a:p>
          <a:r>
            <a:rPr lang="en-US" sz="1000" i="0" baseline="0" dirty="0"/>
            <a:t>HP Turbine exit pressure (P48): Pressure at the exit of the high-pressure turbine in bar</a:t>
          </a:r>
          <a:endParaRPr lang="en-US" sz="1000" dirty="0"/>
        </a:p>
      </dgm:t>
    </dgm:pt>
    <dgm:pt modelId="{B2F9781C-C07F-446E-AB05-9356F13E4B32}" type="parTrans" cxnId="{5E1DAF6F-0173-45A4-ADE7-8572FAE0AF0D}">
      <dgm:prSet/>
      <dgm:spPr/>
      <dgm:t>
        <a:bodyPr/>
        <a:lstStyle/>
        <a:p>
          <a:endParaRPr lang="en-US"/>
        </a:p>
      </dgm:t>
    </dgm:pt>
    <dgm:pt modelId="{58EA01C9-A9F5-44E8-ACE7-CBC1243EBC65}" type="sibTrans" cxnId="{5E1DAF6F-0173-45A4-ADE7-8572FAE0AF0D}">
      <dgm:prSet/>
      <dgm:spPr/>
      <dgm:t>
        <a:bodyPr/>
        <a:lstStyle/>
        <a:p>
          <a:endParaRPr lang="en-US"/>
        </a:p>
      </dgm:t>
    </dgm:pt>
    <dgm:pt modelId="{D8936FAE-6113-46F2-A292-E8B956C2F20A}">
      <dgm:prSet custT="1"/>
      <dgm:spPr/>
      <dgm:t>
        <a:bodyPr/>
        <a:lstStyle/>
        <a:p>
          <a:r>
            <a:rPr lang="en-US" sz="1000" i="0" baseline="0" dirty="0"/>
            <a:t>GT Compressor inlet air pressure (P1): Pressure of inlet air to the gas turbine compressor in bar</a:t>
          </a:r>
          <a:endParaRPr lang="en-US" sz="1000" dirty="0"/>
        </a:p>
      </dgm:t>
    </dgm:pt>
    <dgm:pt modelId="{E3E49971-0988-4C1F-8FDB-8B1A44A20971}" type="parTrans" cxnId="{7B1CE3C0-021F-43C9-B3B8-36D59AFDEAEC}">
      <dgm:prSet/>
      <dgm:spPr/>
      <dgm:t>
        <a:bodyPr/>
        <a:lstStyle/>
        <a:p>
          <a:endParaRPr lang="en-US"/>
        </a:p>
      </dgm:t>
    </dgm:pt>
    <dgm:pt modelId="{B18B64A6-3070-46D7-B988-4F210494DF5A}" type="sibTrans" cxnId="{7B1CE3C0-021F-43C9-B3B8-36D59AFDEAEC}">
      <dgm:prSet/>
      <dgm:spPr/>
      <dgm:t>
        <a:bodyPr/>
        <a:lstStyle/>
        <a:p>
          <a:endParaRPr lang="en-US"/>
        </a:p>
      </dgm:t>
    </dgm:pt>
    <dgm:pt modelId="{10E5BF77-5A1A-421B-A4FC-81DD8A26541A}">
      <dgm:prSet custT="1"/>
      <dgm:spPr/>
      <dgm:t>
        <a:bodyPr/>
        <a:lstStyle/>
        <a:p>
          <a:r>
            <a:rPr lang="en-US" sz="1000" i="0" baseline="0" dirty="0"/>
            <a:t>GT Compressor outlet air pressure (P2): Pressure of outlet air from the gas turbine compressor in the bar</a:t>
          </a:r>
          <a:endParaRPr lang="en-US" sz="1000" dirty="0"/>
        </a:p>
      </dgm:t>
    </dgm:pt>
    <dgm:pt modelId="{E0126A2B-5DF5-4758-BBC0-C93F1543F667}" type="parTrans" cxnId="{7DC5BC7B-C684-4DAE-B824-9C98D7FAC3C3}">
      <dgm:prSet/>
      <dgm:spPr/>
      <dgm:t>
        <a:bodyPr/>
        <a:lstStyle/>
        <a:p>
          <a:endParaRPr lang="en-US"/>
        </a:p>
      </dgm:t>
    </dgm:pt>
    <dgm:pt modelId="{702383E8-F053-4ED2-9DE8-9676D3899CE1}" type="sibTrans" cxnId="{7DC5BC7B-C684-4DAE-B824-9C98D7FAC3C3}">
      <dgm:prSet/>
      <dgm:spPr/>
      <dgm:t>
        <a:bodyPr/>
        <a:lstStyle/>
        <a:p>
          <a:endParaRPr lang="en-US"/>
        </a:p>
      </dgm:t>
    </dgm:pt>
    <dgm:pt modelId="{22ACE61D-E7ED-48F1-9CCB-1AF5F3EF92DA}">
      <dgm:prSet custT="1"/>
      <dgm:spPr/>
      <dgm:t>
        <a:bodyPr/>
        <a:lstStyle/>
        <a:p>
          <a:r>
            <a:rPr lang="en-US" sz="1000" baseline="0" dirty="0"/>
            <a:t>GT exhaust gas pressure (Pexh): Pressure of exhaust gas from the gas turbine in the bar</a:t>
          </a:r>
          <a:endParaRPr lang="en-US" sz="1000" dirty="0"/>
        </a:p>
      </dgm:t>
    </dgm:pt>
    <dgm:pt modelId="{EEA7F626-DE99-4D4B-A24F-7A5BAC2EA43A}" type="parTrans" cxnId="{FE59DB1F-2B06-42A3-A52B-D3A790247891}">
      <dgm:prSet/>
      <dgm:spPr/>
      <dgm:t>
        <a:bodyPr/>
        <a:lstStyle/>
        <a:p>
          <a:endParaRPr lang="en-US"/>
        </a:p>
      </dgm:t>
    </dgm:pt>
    <dgm:pt modelId="{D67C52FC-447E-483E-897F-352276EB7256}" type="sibTrans" cxnId="{FE59DB1F-2B06-42A3-A52B-D3A790247891}">
      <dgm:prSet/>
      <dgm:spPr/>
      <dgm:t>
        <a:bodyPr/>
        <a:lstStyle/>
        <a:p>
          <a:endParaRPr lang="en-US"/>
        </a:p>
      </dgm:t>
    </dgm:pt>
    <dgm:pt modelId="{4CBA8A15-87C6-41D1-A5E7-3FF7F2C036D6}">
      <dgm:prSet custT="1"/>
      <dgm:spPr/>
      <dgm:t>
        <a:bodyPr/>
        <a:lstStyle/>
        <a:p>
          <a:r>
            <a:rPr lang="en-US" sz="1000" i="0" baseline="0" dirty="0"/>
            <a:t>Turbine Injection Control (TIC): Control parameter for turbine injection in percentage</a:t>
          </a:r>
          <a:endParaRPr lang="en-US" sz="1000" dirty="0"/>
        </a:p>
      </dgm:t>
    </dgm:pt>
    <dgm:pt modelId="{3BDB4C8B-4BC6-4027-9D83-9554E2456D12}" type="parTrans" cxnId="{2622CE93-9685-417C-864C-85ABA59448E0}">
      <dgm:prSet/>
      <dgm:spPr/>
      <dgm:t>
        <a:bodyPr/>
        <a:lstStyle/>
        <a:p>
          <a:endParaRPr lang="en-US"/>
        </a:p>
      </dgm:t>
    </dgm:pt>
    <dgm:pt modelId="{AD3AE335-7E0E-4881-8FD6-556E0D81DADA}" type="sibTrans" cxnId="{2622CE93-9685-417C-864C-85ABA59448E0}">
      <dgm:prSet/>
      <dgm:spPr/>
      <dgm:t>
        <a:bodyPr/>
        <a:lstStyle/>
        <a:p>
          <a:endParaRPr lang="en-US"/>
        </a:p>
      </dgm:t>
    </dgm:pt>
    <dgm:pt modelId="{270B49F5-CB8F-4DA0-92CF-B4FFA9049B05}">
      <dgm:prSet custT="1"/>
      <dgm:spPr/>
      <dgm:t>
        <a:bodyPr/>
        <a:lstStyle/>
        <a:p>
          <a:r>
            <a:rPr lang="en-US" sz="1000" baseline="0" dirty="0"/>
            <a:t>Fuel flow (mf): Rate of fuel flow into the gas turbine in kg/s</a:t>
          </a:r>
          <a:endParaRPr lang="en-US" sz="1000" dirty="0"/>
        </a:p>
      </dgm:t>
    </dgm:pt>
    <dgm:pt modelId="{FB0F1AE6-955E-4E28-962D-584BA6CAB046}" type="parTrans" cxnId="{EE9A2C07-792C-455E-BC76-E2A87E20373B}">
      <dgm:prSet/>
      <dgm:spPr/>
      <dgm:t>
        <a:bodyPr/>
        <a:lstStyle/>
        <a:p>
          <a:endParaRPr lang="en-US"/>
        </a:p>
      </dgm:t>
    </dgm:pt>
    <dgm:pt modelId="{420B64C6-2BB0-44DC-9B33-99D8A399A1DF}" type="sibTrans" cxnId="{EE9A2C07-792C-455E-BC76-E2A87E20373B}">
      <dgm:prSet/>
      <dgm:spPr/>
      <dgm:t>
        <a:bodyPr/>
        <a:lstStyle/>
        <a:p>
          <a:endParaRPr lang="en-US"/>
        </a:p>
      </dgm:t>
    </dgm:pt>
    <dgm:pt modelId="{EB2B3B19-1D5E-4333-BB7A-85D8B39E9649}" type="pres">
      <dgm:prSet presAssocID="{C65FA634-C11B-4E8F-8BC3-7A07B8462CF2}" presName="diagram" presStyleCnt="0">
        <dgm:presLayoutVars>
          <dgm:dir/>
          <dgm:resizeHandles val="exact"/>
        </dgm:presLayoutVars>
      </dgm:prSet>
      <dgm:spPr/>
    </dgm:pt>
    <dgm:pt modelId="{58A3D57A-0C63-402F-9E31-02613D82F195}" type="pres">
      <dgm:prSet presAssocID="{54C10289-C28D-437F-9852-A27D333EE3E2}" presName="node" presStyleLbl="node1" presStyleIdx="0" presStyleCnt="16">
        <dgm:presLayoutVars>
          <dgm:bulletEnabled val="1"/>
        </dgm:presLayoutVars>
      </dgm:prSet>
      <dgm:spPr/>
    </dgm:pt>
    <dgm:pt modelId="{B9C4EA82-CC2B-41D6-B58D-993C06862BC1}" type="pres">
      <dgm:prSet presAssocID="{0AC77E47-E5B4-43F1-B6E1-C3012E69D06C}" presName="sibTrans" presStyleCnt="0"/>
      <dgm:spPr/>
    </dgm:pt>
    <dgm:pt modelId="{3CEFF38D-5B74-4C5C-AB39-26197BA89F01}" type="pres">
      <dgm:prSet presAssocID="{D0035683-F498-47B2-A5AC-BFF9D2D8A435}" presName="node" presStyleLbl="node1" presStyleIdx="1" presStyleCnt="16">
        <dgm:presLayoutVars>
          <dgm:bulletEnabled val="1"/>
        </dgm:presLayoutVars>
      </dgm:prSet>
      <dgm:spPr/>
    </dgm:pt>
    <dgm:pt modelId="{ABF41388-C825-4E22-B2F7-F87521F1D6B2}" type="pres">
      <dgm:prSet presAssocID="{5219985F-1127-43BF-A5A8-C4A8DF1E87BC}" presName="sibTrans" presStyleCnt="0"/>
      <dgm:spPr/>
    </dgm:pt>
    <dgm:pt modelId="{572553FB-8623-4208-BA0E-4883BB526285}" type="pres">
      <dgm:prSet presAssocID="{37F96D43-C094-4FC3-BB96-827A1A7862E6}" presName="node" presStyleLbl="node1" presStyleIdx="2" presStyleCnt="16">
        <dgm:presLayoutVars>
          <dgm:bulletEnabled val="1"/>
        </dgm:presLayoutVars>
      </dgm:prSet>
      <dgm:spPr/>
    </dgm:pt>
    <dgm:pt modelId="{81F2E158-A10C-4580-96B5-1E4654D143B4}" type="pres">
      <dgm:prSet presAssocID="{6B5B445F-4F20-4F27-A6C2-6D67BC1AE3A8}" presName="sibTrans" presStyleCnt="0"/>
      <dgm:spPr/>
    </dgm:pt>
    <dgm:pt modelId="{1ED80D3B-D7C7-4091-8C8F-1C422A3B2072}" type="pres">
      <dgm:prSet presAssocID="{ED251966-03FA-4A95-A452-4F083FFC359C}" presName="node" presStyleLbl="node1" presStyleIdx="3" presStyleCnt="16">
        <dgm:presLayoutVars>
          <dgm:bulletEnabled val="1"/>
        </dgm:presLayoutVars>
      </dgm:prSet>
      <dgm:spPr/>
    </dgm:pt>
    <dgm:pt modelId="{B03FEEEF-CED8-41BB-ACAB-6DA34BF1B429}" type="pres">
      <dgm:prSet presAssocID="{44D2056A-5E12-4ECB-80EE-627D2F60FF2D}" presName="sibTrans" presStyleCnt="0"/>
      <dgm:spPr/>
    </dgm:pt>
    <dgm:pt modelId="{B2AA15B6-4697-4E9E-9465-15662D76D1CD}" type="pres">
      <dgm:prSet presAssocID="{73BD0D36-943D-4671-8163-9F5850CA3130}" presName="node" presStyleLbl="node1" presStyleIdx="4" presStyleCnt="16">
        <dgm:presLayoutVars>
          <dgm:bulletEnabled val="1"/>
        </dgm:presLayoutVars>
      </dgm:prSet>
      <dgm:spPr/>
    </dgm:pt>
    <dgm:pt modelId="{EC0D3E80-5F66-4C4F-98CD-0ED4227B2E07}" type="pres">
      <dgm:prSet presAssocID="{41B415C0-0B88-4C5D-9F88-DB4A741C7C79}" presName="sibTrans" presStyleCnt="0"/>
      <dgm:spPr/>
    </dgm:pt>
    <dgm:pt modelId="{3C04CC61-B362-4D43-A1AD-828A2F878852}" type="pres">
      <dgm:prSet presAssocID="{785CBAE9-EF15-4E2F-B168-3EA8087510EB}" presName="node" presStyleLbl="node1" presStyleIdx="5" presStyleCnt="16">
        <dgm:presLayoutVars>
          <dgm:bulletEnabled val="1"/>
        </dgm:presLayoutVars>
      </dgm:prSet>
      <dgm:spPr/>
    </dgm:pt>
    <dgm:pt modelId="{48CDBF81-A769-4E0B-80C8-EFE027F39B32}" type="pres">
      <dgm:prSet presAssocID="{DB96C0F4-CC36-4CB5-B067-7A6863FF74E4}" presName="sibTrans" presStyleCnt="0"/>
      <dgm:spPr/>
    </dgm:pt>
    <dgm:pt modelId="{66B4A8B1-6763-42CC-B964-451556213EF3}" type="pres">
      <dgm:prSet presAssocID="{039D0AD2-A5AF-4069-AA98-E01919E933D0}" presName="node" presStyleLbl="node1" presStyleIdx="6" presStyleCnt="16">
        <dgm:presLayoutVars>
          <dgm:bulletEnabled val="1"/>
        </dgm:presLayoutVars>
      </dgm:prSet>
      <dgm:spPr/>
    </dgm:pt>
    <dgm:pt modelId="{10614287-81F8-446F-8903-6E398AA47FFD}" type="pres">
      <dgm:prSet presAssocID="{1B286D8B-131E-465C-BFD9-7857BBB26263}" presName="sibTrans" presStyleCnt="0"/>
      <dgm:spPr/>
    </dgm:pt>
    <dgm:pt modelId="{39E591EC-CF87-4C74-AF23-9AB8ACAF8317}" type="pres">
      <dgm:prSet presAssocID="{0C1509B0-E74C-4EC0-AFC0-9906EDC75FF3}" presName="node" presStyleLbl="node1" presStyleIdx="7" presStyleCnt="16">
        <dgm:presLayoutVars>
          <dgm:bulletEnabled val="1"/>
        </dgm:presLayoutVars>
      </dgm:prSet>
      <dgm:spPr/>
    </dgm:pt>
    <dgm:pt modelId="{0F2CAB81-2ACF-4450-B42F-C75F001FD42D}" type="pres">
      <dgm:prSet presAssocID="{681EFB28-D67B-4EF4-8036-A7E8CCB225BF}" presName="sibTrans" presStyleCnt="0"/>
      <dgm:spPr/>
    </dgm:pt>
    <dgm:pt modelId="{B6A9E539-1B9C-46EE-9A4E-06D0AF4888AD}" type="pres">
      <dgm:prSet presAssocID="{975EE76D-CDED-465E-BC38-A77141064905}" presName="node" presStyleLbl="node1" presStyleIdx="8" presStyleCnt="16">
        <dgm:presLayoutVars>
          <dgm:bulletEnabled val="1"/>
        </dgm:presLayoutVars>
      </dgm:prSet>
      <dgm:spPr/>
    </dgm:pt>
    <dgm:pt modelId="{F99B4C71-5FE7-43C3-9F47-234DC59B6F76}" type="pres">
      <dgm:prSet presAssocID="{FF75E1AF-4BD1-4867-BC37-0C8AC24985DA}" presName="sibTrans" presStyleCnt="0"/>
      <dgm:spPr/>
    </dgm:pt>
    <dgm:pt modelId="{4706E2AA-0162-45A0-A8C0-D05DC36AC565}" type="pres">
      <dgm:prSet presAssocID="{4B1961D2-1CF4-4968-A1D8-D347A04A684B}" presName="node" presStyleLbl="node1" presStyleIdx="9" presStyleCnt="16">
        <dgm:presLayoutVars>
          <dgm:bulletEnabled val="1"/>
        </dgm:presLayoutVars>
      </dgm:prSet>
      <dgm:spPr/>
    </dgm:pt>
    <dgm:pt modelId="{31115F9B-1BC0-4F3A-B2A9-72317B277D5B}" type="pres">
      <dgm:prSet presAssocID="{856CB28B-412A-4BEC-8EE8-E6B083FF97CD}" presName="sibTrans" presStyleCnt="0"/>
      <dgm:spPr/>
    </dgm:pt>
    <dgm:pt modelId="{D14BBA68-3CB4-43C8-9BF8-E6C96FD1F5DD}" type="pres">
      <dgm:prSet presAssocID="{0D37EFD2-5D49-4A8F-B112-D6CCB7781141}" presName="node" presStyleLbl="node1" presStyleIdx="10" presStyleCnt="16">
        <dgm:presLayoutVars>
          <dgm:bulletEnabled val="1"/>
        </dgm:presLayoutVars>
      </dgm:prSet>
      <dgm:spPr/>
    </dgm:pt>
    <dgm:pt modelId="{0FA4D43C-CF3C-478F-AD08-8734AC2C64C0}" type="pres">
      <dgm:prSet presAssocID="{58EA01C9-A9F5-44E8-ACE7-CBC1243EBC65}" presName="sibTrans" presStyleCnt="0"/>
      <dgm:spPr/>
    </dgm:pt>
    <dgm:pt modelId="{9FE6D771-7258-4C1C-9CF7-7C851A5F96C6}" type="pres">
      <dgm:prSet presAssocID="{D8936FAE-6113-46F2-A292-E8B956C2F20A}" presName="node" presStyleLbl="node1" presStyleIdx="11" presStyleCnt="16">
        <dgm:presLayoutVars>
          <dgm:bulletEnabled val="1"/>
        </dgm:presLayoutVars>
      </dgm:prSet>
      <dgm:spPr/>
    </dgm:pt>
    <dgm:pt modelId="{4A92A040-3281-4C5E-90B7-7484167CC9B0}" type="pres">
      <dgm:prSet presAssocID="{B18B64A6-3070-46D7-B988-4F210494DF5A}" presName="sibTrans" presStyleCnt="0"/>
      <dgm:spPr/>
    </dgm:pt>
    <dgm:pt modelId="{CF022EAF-7CFB-47E6-A677-00926F383C5E}" type="pres">
      <dgm:prSet presAssocID="{10E5BF77-5A1A-421B-A4FC-81DD8A26541A}" presName="node" presStyleLbl="node1" presStyleIdx="12" presStyleCnt="16">
        <dgm:presLayoutVars>
          <dgm:bulletEnabled val="1"/>
        </dgm:presLayoutVars>
      </dgm:prSet>
      <dgm:spPr/>
    </dgm:pt>
    <dgm:pt modelId="{70C6D66D-94BC-4EA7-99CD-66A657135384}" type="pres">
      <dgm:prSet presAssocID="{702383E8-F053-4ED2-9DE8-9676D3899CE1}" presName="sibTrans" presStyleCnt="0"/>
      <dgm:spPr/>
    </dgm:pt>
    <dgm:pt modelId="{C95D3F46-A4B3-4A0B-840B-B99D6D12C7C5}" type="pres">
      <dgm:prSet presAssocID="{22ACE61D-E7ED-48F1-9CCB-1AF5F3EF92DA}" presName="node" presStyleLbl="node1" presStyleIdx="13" presStyleCnt="16">
        <dgm:presLayoutVars>
          <dgm:bulletEnabled val="1"/>
        </dgm:presLayoutVars>
      </dgm:prSet>
      <dgm:spPr/>
    </dgm:pt>
    <dgm:pt modelId="{A6647819-1A44-4AEE-A5A5-7487A1EB093A}" type="pres">
      <dgm:prSet presAssocID="{D67C52FC-447E-483E-897F-352276EB7256}" presName="sibTrans" presStyleCnt="0"/>
      <dgm:spPr/>
    </dgm:pt>
    <dgm:pt modelId="{724AEC83-F369-4FA1-AB6F-9AE53FCA88E3}" type="pres">
      <dgm:prSet presAssocID="{4CBA8A15-87C6-41D1-A5E7-3FF7F2C036D6}" presName="node" presStyleLbl="node1" presStyleIdx="14" presStyleCnt="16">
        <dgm:presLayoutVars>
          <dgm:bulletEnabled val="1"/>
        </dgm:presLayoutVars>
      </dgm:prSet>
      <dgm:spPr/>
    </dgm:pt>
    <dgm:pt modelId="{C4A2C10D-8534-4172-BD41-DCB34600B8E5}" type="pres">
      <dgm:prSet presAssocID="{AD3AE335-7E0E-4881-8FD6-556E0D81DADA}" presName="sibTrans" presStyleCnt="0"/>
      <dgm:spPr/>
    </dgm:pt>
    <dgm:pt modelId="{4A747B09-5711-4851-A53E-6808EF15645F}" type="pres">
      <dgm:prSet presAssocID="{270B49F5-CB8F-4DA0-92CF-B4FFA9049B05}" presName="node" presStyleLbl="node1" presStyleIdx="15" presStyleCnt="16">
        <dgm:presLayoutVars>
          <dgm:bulletEnabled val="1"/>
        </dgm:presLayoutVars>
      </dgm:prSet>
      <dgm:spPr/>
    </dgm:pt>
  </dgm:ptLst>
  <dgm:cxnLst>
    <dgm:cxn modelId="{6BCB0E01-25D4-403A-A176-A316C2B8F11E}" type="presOf" srcId="{039D0AD2-A5AF-4069-AA98-E01919E933D0}" destId="{66B4A8B1-6763-42CC-B964-451556213EF3}" srcOrd="0" destOrd="0" presId="urn:microsoft.com/office/officeart/2005/8/layout/default"/>
    <dgm:cxn modelId="{EE9A2C07-792C-455E-BC76-E2A87E20373B}" srcId="{C65FA634-C11B-4E8F-8BC3-7A07B8462CF2}" destId="{270B49F5-CB8F-4DA0-92CF-B4FFA9049B05}" srcOrd="15" destOrd="0" parTransId="{FB0F1AE6-955E-4E28-962D-584BA6CAB046}" sibTransId="{420B64C6-2BB0-44DC-9B33-99D8A399A1DF}"/>
    <dgm:cxn modelId="{F2867B09-AEFD-48C7-94BA-11BBA882E947}" type="presOf" srcId="{0C1509B0-E74C-4EC0-AFC0-9906EDC75FF3}" destId="{39E591EC-CF87-4C74-AF23-9AB8ACAF8317}" srcOrd="0" destOrd="0" presId="urn:microsoft.com/office/officeart/2005/8/layout/default"/>
    <dgm:cxn modelId="{284B980B-1D8E-43E5-8E2F-6C530A6D957D}" type="presOf" srcId="{975EE76D-CDED-465E-BC38-A77141064905}" destId="{B6A9E539-1B9C-46EE-9A4E-06D0AF4888AD}" srcOrd="0" destOrd="0" presId="urn:microsoft.com/office/officeart/2005/8/layout/default"/>
    <dgm:cxn modelId="{74036116-2253-4E3B-AA85-D5944F826B37}" type="presOf" srcId="{0D37EFD2-5D49-4A8F-B112-D6CCB7781141}" destId="{D14BBA68-3CB4-43C8-9BF8-E6C96FD1F5DD}" srcOrd="0" destOrd="0" presId="urn:microsoft.com/office/officeart/2005/8/layout/default"/>
    <dgm:cxn modelId="{FE59DB1F-2B06-42A3-A52B-D3A790247891}" srcId="{C65FA634-C11B-4E8F-8BC3-7A07B8462CF2}" destId="{22ACE61D-E7ED-48F1-9CCB-1AF5F3EF92DA}" srcOrd="13" destOrd="0" parTransId="{EEA7F626-DE99-4D4B-A24F-7A5BAC2EA43A}" sibTransId="{D67C52FC-447E-483E-897F-352276EB7256}"/>
    <dgm:cxn modelId="{B13C1930-FAE9-4A7F-824A-EA3DC2FE3265}" type="presOf" srcId="{785CBAE9-EF15-4E2F-B168-3EA8087510EB}" destId="{3C04CC61-B362-4D43-A1AD-828A2F878852}" srcOrd="0" destOrd="0" presId="urn:microsoft.com/office/officeart/2005/8/layout/default"/>
    <dgm:cxn modelId="{24A5C33B-1AF3-480B-AF2A-A4EA0F1D7D02}" type="presOf" srcId="{4B1961D2-1CF4-4968-A1D8-D347A04A684B}" destId="{4706E2AA-0162-45A0-A8C0-D05DC36AC565}" srcOrd="0" destOrd="0" presId="urn:microsoft.com/office/officeart/2005/8/layout/default"/>
    <dgm:cxn modelId="{84C39363-27CA-4F77-9666-DF9106B61AAD}" srcId="{C65FA634-C11B-4E8F-8BC3-7A07B8462CF2}" destId="{ED251966-03FA-4A95-A452-4F083FFC359C}" srcOrd="3" destOrd="0" parTransId="{0F5F7354-18D3-4DEA-823F-D32381ABC532}" sibTransId="{44D2056A-5E12-4ECB-80EE-627D2F60FF2D}"/>
    <dgm:cxn modelId="{4BA47F66-9BC8-4570-A125-9FD49BDBE2FF}" type="presOf" srcId="{22ACE61D-E7ED-48F1-9CCB-1AF5F3EF92DA}" destId="{C95D3F46-A4B3-4A0B-840B-B99D6D12C7C5}" srcOrd="0" destOrd="0" presId="urn:microsoft.com/office/officeart/2005/8/layout/default"/>
    <dgm:cxn modelId="{9DDE226A-AF1E-4B61-A88F-A3425A2D8408}" type="presOf" srcId="{270B49F5-CB8F-4DA0-92CF-B4FFA9049B05}" destId="{4A747B09-5711-4851-A53E-6808EF15645F}" srcOrd="0" destOrd="0" presId="urn:microsoft.com/office/officeart/2005/8/layout/default"/>
    <dgm:cxn modelId="{3C5E556C-8C77-422C-B41A-4555914668D7}" srcId="{C65FA634-C11B-4E8F-8BC3-7A07B8462CF2}" destId="{37F96D43-C094-4FC3-BB96-827A1A7862E6}" srcOrd="2" destOrd="0" parTransId="{81F16015-F37B-4586-9D62-FA4972212055}" sibTransId="{6B5B445F-4F20-4F27-A6C2-6D67BC1AE3A8}"/>
    <dgm:cxn modelId="{5E1DAF6F-0173-45A4-ADE7-8572FAE0AF0D}" srcId="{C65FA634-C11B-4E8F-8BC3-7A07B8462CF2}" destId="{0D37EFD2-5D49-4A8F-B112-D6CCB7781141}" srcOrd="10" destOrd="0" parTransId="{B2F9781C-C07F-446E-AB05-9356F13E4B32}" sibTransId="{58EA01C9-A9F5-44E8-ACE7-CBC1243EBC65}"/>
    <dgm:cxn modelId="{4854B86F-C841-44A0-B1BD-7223DC87BF84}" srcId="{C65FA634-C11B-4E8F-8BC3-7A07B8462CF2}" destId="{D0035683-F498-47B2-A5AC-BFF9D2D8A435}" srcOrd="1" destOrd="0" parTransId="{11A8C4CD-E758-4CFD-AA7D-EA9FBBE29781}" sibTransId="{5219985F-1127-43BF-A5A8-C4A8DF1E87BC}"/>
    <dgm:cxn modelId="{7E79E271-6769-41BE-9760-43A93DC9C1AD}" srcId="{C65FA634-C11B-4E8F-8BC3-7A07B8462CF2}" destId="{975EE76D-CDED-465E-BC38-A77141064905}" srcOrd="8" destOrd="0" parTransId="{27230BBC-2BC5-4B02-875B-B1AA295C1609}" sibTransId="{FF75E1AF-4BD1-4867-BC37-0C8AC24985DA}"/>
    <dgm:cxn modelId="{C77A5A53-9927-4D23-9BFF-4C3D3674B06F}" srcId="{C65FA634-C11B-4E8F-8BC3-7A07B8462CF2}" destId="{0C1509B0-E74C-4EC0-AFC0-9906EDC75FF3}" srcOrd="7" destOrd="0" parTransId="{AB0D98CA-8CAB-4405-95E5-02D1C3BA7B69}" sibTransId="{681EFB28-D67B-4EF4-8036-A7E8CCB225BF}"/>
    <dgm:cxn modelId="{C2F93577-0B30-46E2-B5AD-60914FE9E92D}" type="presOf" srcId="{D8936FAE-6113-46F2-A292-E8B956C2F20A}" destId="{9FE6D771-7258-4C1C-9CF7-7C851A5F96C6}" srcOrd="0" destOrd="0" presId="urn:microsoft.com/office/officeart/2005/8/layout/default"/>
    <dgm:cxn modelId="{4E54AB7B-93A2-4AC7-8BB4-3F57DD4DAF5B}" type="presOf" srcId="{4CBA8A15-87C6-41D1-A5E7-3FF7F2C036D6}" destId="{724AEC83-F369-4FA1-AB6F-9AE53FCA88E3}" srcOrd="0" destOrd="0" presId="urn:microsoft.com/office/officeart/2005/8/layout/default"/>
    <dgm:cxn modelId="{7DC5BC7B-C684-4DAE-B824-9C98D7FAC3C3}" srcId="{C65FA634-C11B-4E8F-8BC3-7A07B8462CF2}" destId="{10E5BF77-5A1A-421B-A4FC-81DD8A26541A}" srcOrd="12" destOrd="0" parTransId="{E0126A2B-5DF5-4758-BBC0-C93F1543F667}" sibTransId="{702383E8-F053-4ED2-9DE8-9676D3899CE1}"/>
    <dgm:cxn modelId="{2622CE93-9685-417C-864C-85ABA59448E0}" srcId="{C65FA634-C11B-4E8F-8BC3-7A07B8462CF2}" destId="{4CBA8A15-87C6-41D1-A5E7-3FF7F2C036D6}" srcOrd="14" destOrd="0" parTransId="{3BDB4C8B-4BC6-4027-9D83-9554E2456D12}" sibTransId="{AD3AE335-7E0E-4881-8FD6-556E0D81DADA}"/>
    <dgm:cxn modelId="{05AE6297-B34D-4378-ABBB-95BDC309A523}" type="presOf" srcId="{10E5BF77-5A1A-421B-A4FC-81DD8A26541A}" destId="{CF022EAF-7CFB-47E6-A677-00926F383C5E}" srcOrd="0" destOrd="0" presId="urn:microsoft.com/office/officeart/2005/8/layout/default"/>
    <dgm:cxn modelId="{D10F7FA5-FDEB-4E72-A342-6FE01674002C}" srcId="{C65FA634-C11B-4E8F-8BC3-7A07B8462CF2}" destId="{039D0AD2-A5AF-4069-AA98-E01919E933D0}" srcOrd="6" destOrd="0" parTransId="{6706952E-C3BA-47FB-AABC-C90C3FBC7CA1}" sibTransId="{1B286D8B-131E-465C-BFD9-7857BBB26263}"/>
    <dgm:cxn modelId="{99980FAE-905A-4F51-9B61-16A80838F98F}" type="presOf" srcId="{D0035683-F498-47B2-A5AC-BFF9D2D8A435}" destId="{3CEFF38D-5B74-4C5C-AB39-26197BA89F01}" srcOrd="0" destOrd="0" presId="urn:microsoft.com/office/officeart/2005/8/layout/default"/>
    <dgm:cxn modelId="{FB3751B2-F004-4ECC-BEF7-B6422A79F56A}" type="presOf" srcId="{54C10289-C28D-437F-9852-A27D333EE3E2}" destId="{58A3D57A-0C63-402F-9E31-02613D82F195}" srcOrd="0" destOrd="0" presId="urn:microsoft.com/office/officeart/2005/8/layout/default"/>
    <dgm:cxn modelId="{A8C177B8-6706-4223-8E05-049748519A7A}" srcId="{C65FA634-C11B-4E8F-8BC3-7A07B8462CF2}" destId="{4B1961D2-1CF4-4968-A1D8-D347A04A684B}" srcOrd="9" destOrd="0" parTransId="{3A285A11-4116-4351-ADFC-99688D068F8D}" sibTransId="{856CB28B-412A-4BEC-8EE8-E6B083FF97CD}"/>
    <dgm:cxn modelId="{5629BDB8-D320-4C1F-89B0-98A409055C5F}" type="presOf" srcId="{37F96D43-C094-4FC3-BB96-827A1A7862E6}" destId="{572553FB-8623-4208-BA0E-4883BB526285}" srcOrd="0" destOrd="0" presId="urn:microsoft.com/office/officeart/2005/8/layout/default"/>
    <dgm:cxn modelId="{11005FBB-93D6-4DC3-A6A7-98FF41DC8386}" srcId="{C65FA634-C11B-4E8F-8BC3-7A07B8462CF2}" destId="{785CBAE9-EF15-4E2F-B168-3EA8087510EB}" srcOrd="5" destOrd="0" parTransId="{79DFE60A-8A7A-4DCE-9066-173D161AD08B}" sibTransId="{DB96C0F4-CC36-4CB5-B067-7A6863FF74E4}"/>
    <dgm:cxn modelId="{7B1CE3C0-021F-43C9-B3B8-36D59AFDEAEC}" srcId="{C65FA634-C11B-4E8F-8BC3-7A07B8462CF2}" destId="{D8936FAE-6113-46F2-A292-E8B956C2F20A}" srcOrd="11" destOrd="0" parTransId="{E3E49971-0988-4C1F-8FDB-8B1A44A20971}" sibTransId="{B18B64A6-3070-46D7-B988-4F210494DF5A}"/>
    <dgm:cxn modelId="{090C33E0-A25B-446E-882B-50D83CFB854C}" srcId="{C65FA634-C11B-4E8F-8BC3-7A07B8462CF2}" destId="{73BD0D36-943D-4671-8163-9F5850CA3130}" srcOrd="4" destOrd="0" parTransId="{A18A2A4F-09D6-45A6-9F6A-0DDC2C41CB43}" sibTransId="{41B415C0-0B88-4C5D-9F88-DB4A741C7C79}"/>
    <dgm:cxn modelId="{C94F7EE0-7BEC-4B7E-9486-A25327938759}" type="presOf" srcId="{C65FA634-C11B-4E8F-8BC3-7A07B8462CF2}" destId="{EB2B3B19-1D5E-4333-BB7A-85D8B39E9649}" srcOrd="0" destOrd="0" presId="urn:microsoft.com/office/officeart/2005/8/layout/default"/>
    <dgm:cxn modelId="{32FACFEC-0F31-4ECE-8F19-5244458B6DE0}" type="presOf" srcId="{73BD0D36-943D-4671-8163-9F5850CA3130}" destId="{B2AA15B6-4697-4E9E-9465-15662D76D1CD}" srcOrd="0" destOrd="0" presId="urn:microsoft.com/office/officeart/2005/8/layout/default"/>
    <dgm:cxn modelId="{F82CBBEE-0B43-4C90-A36E-7388BE0D3778}" srcId="{C65FA634-C11B-4E8F-8BC3-7A07B8462CF2}" destId="{54C10289-C28D-437F-9852-A27D333EE3E2}" srcOrd="0" destOrd="0" parTransId="{DA7B3124-4FEC-4302-94EE-91B380BE1B09}" sibTransId="{0AC77E47-E5B4-43F1-B6E1-C3012E69D06C}"/>
    <dgm:cxn modelId="{C2076BFD-5D1A-40CC-8DED-BBF005949BBB}" type="presOf" srcId="{ED251966-03FA-4A95-A452-4F083FFC359C}" destId="{1ED80D3B-D7C7-4091-8C8F-1C422A3B2072}" srcOrd="0" destOrd="0" presId="urn:microsoft.com/office/officeart/2005/8/layout/default"/>
    <dgm:cxn modelId="{9AD23DF2-C53F-4906-865D-5962170140A7}" type="presParOf" srcId="{EB2B3B19-1D5E-4333-BB7A-85D8B39E9649}" destId="{58A3D57A-0C63-402F-9E31-02613D82F195}" srcOrd="0" destOrd="0" presId="urn:microsoft.com/office/officeart/2005/8/layout/default"/>
    <dgm:cxn modelId="{51F51D12-C249-4474-8B6F-83261C42FFFB}" type="presParOf" srcId="{EB2B3B19-1D5E-4333-BB7A-85D8B39E9649}" destId="{B9C4EA82-CC2B-41D6-B58D-993C06862BC1}" srcOrd="1" destOrd="0" presId="urn:microsoft.com/office/officeart/2005/8/layout/default"/>
    <dgm:cxn modelId="{1104A9AF-31D6-4638-B9E0-47E9FB7EB2F9}" type="presParOf" srcId="{EB2B3B19-1D5E-4333-BB7A-85D8B39E9649}" destId="{3CEFF38D-5B74-4C5C-AB39-26197BA89F01}" srcOrd="2" destOrd="0" presId="urn:microsoft.com/office/officeart/2005/8/layout/default"/>
    <dgm:cxn modelId="{9C5B1F61-82D5-41C0-B6BE-DA399FAD17A4}" type="presParOf" srcId="{EB2B3B19-1D5E-4333-BB7A-85D8B39E9649}" destId="{ABF41388-C825-4E22-B2F7-F87521F1D6B2}" srcOrd="3" destOrd="0" presId="urn:microsoft.com/office/officeart/2005/8/layout/default"/>
    <dgm:cxn modelId="{0E58B22B-BBC1-4D7F-9515-2012EC500F09}" type="presParOf" srcId="{EB2B3B19-1D5E-4333-BB7A-85D8B39E9649}" destId="{572553FB-8623-4208-BA0E-4883BB526285}" srcOrd="4" destOrd="0" presId="urn:microsoft.com/office/officeart/2005/8/layout/default"/>
    <dgm:cxn modelId="{9E18E1BC-1B5F-4A8F-BDF1-410F83FBABE8}" type="presParOf" srcId="{EB2B3B19-1D5E-4333-BB7A-85D8B39E9649}" destId="{81F2E158-A10C-4580-96B5-1E4654D143B4}" srcOrd="5" destOrd="0" presId="urn:microsoft.com/office/officeart/2005/8/layout/default"/>
    <dgm:cxn modelId="{2B15C9CD-B66F-4EF5-BB80-D2E97A061CE5}" type="presParOf" srcId="{EB2B3B19-1D5E-4333-BB7A-85D8B39E9649}" destId="{1ED80D3B-D7C7-4091-8C8F-1C422A3B2072}" srcOrd="6" destOrd="0" presId="urn:microsoft.com/office/officeart/2005/8/layout/default"/>
    <dgm:cxn modelId="{6FBD5D9B-58BC-4CE7-802F-D2D1019A601A}" type="presParOf" srcId="{EB2B3B19-1D5E-4333-BB7A-85D8B39E9649}" destId="{B03FEEEF-CED8-41BB-ACAB-6DA34BF1B429}" srcOrd="7" destOrd="0" presId="urn:microsoft.com/office/officeart/2005/8/layout/default"/>
    <dgm:cxn modelId="{AE1A1F8A-0E39-49C5-9354-2DFC4868066A}" type="presParOf" srcId="{EB2B3B19-1D5E-4333-BB7A-85D8B39E9649}" destId="{B2AA15B6-4697-4E9E-9465-15662D76D1CD}" srcOrd="8" destOrd="0" presId="urn:microsoft.com/office/officeart/2005/8/layout/default"/>
    <dgm:cxn modelId="{56122289-2A2E-46B3-93F1-1B130F8EB52F}" type="presParOf" srcId="{EB2B3B19-1D5E-4333-BB7A-85D8B39E9649}" destId="{EC0D3E80-5F66-4C4F-98CD-0ED4227B2E07}" srcOrd="9" destOrd="0" presId="urn:microsoft.com/office/officeart/2005/8/layout/default"/>
    <dgm:cxn modelId="{D17E209F-0475-4D40-AA24-5C29757EF6FE}" type="presParOf" srcId="{EB2B3B19-1D5E-4333-BB7A-85D8B39E9649}" destId="{3C04CC61-B362-4D43-A1AD-828A2F878852}" srcOrd="10" destOrd="0" presId="urn:microsoft.com/office/officeart/2005/8/layout/default"/>
    <dgm:cxn modelId="{CB372BBC-8491-409A-80A7-3672D2FD600F}" type="presParOf" srcId="{EB2B3B19-1D5E-4333-BB7A-85D8B39E9649}" destId="{48CDBF81-A769-4E0B-80C8-EFE027F39B32}" srcOrd="11" destOrd="0" presId="urn:microsoft.com/office/officeart/2005/8/layout/default"/>
    <dgm:cxn modelId="{2779B112-6C48-4260-BCE6-8A1239E8834A}" type="presParOf" srcId="{EB2B3B19-1D5E-4333-BB7A-85D8B39E9649}" destId="{66B4A8B1-6763-42CC-B964-451556213EF3}" srcOrd="12" destOrd="0" presId="urn:microsoft.com/office/officeart/2005/8/layout/default"/>
    <dgm:cxn modelId="{AF36CD3A-A739-45B2-BE9C-3DB13C9A55FF}" type="presParOf" srcId="{EB2B3B19-1D5E-4333-BB7A-85D8B39E9649}" destId="{10614287-81F8-446F-8903-6E398AA47FFD}" srcOrd="13" destOrd="0" presId="urn:microsoft.com/office/officeart/2005/8/layout/default"/>
    <dgm:cxn modelId="{1E7EABA2-D104-4246-941C-2016B48B35FC}" type="presParOf" srcId="{EB2B3B19-1D5E-4333-BB7A-85D8B39E9649}" destId="{39E591EC-CF87-4C74-AF23-9AB8ACAF8317}" srcOrd="14" destOrd="0" presId="urn:microsoft.com/office/officeart/2005/8/layout/default"/>
    <dgm:cxn modelId="{0DAFC076-8D27-4D82-A3B1-58878E3D38E0}" type="presParOf" srcId="{EB2B3B19-1D5E-4333-BB7A-85D8B39E9649}" destId="{0F2CAB81-2ACF-4450-B42F-C75F001FD42D}" srcOrd="15" destOrd="0" presId="urn:microsoft.com/office/officeart/2005/8/layout/default"/>
    <dgm:cxn modelId="{3E51A086-46F2-4BE6-8D15-6AF9068F01A5}" type="presParOf" srcId="{EB2B3B19-1D5E-4333-BB7A-85D8B39E9649}" destId="{B6A9E539-1B9C-46EE-9A4E-06D0AF4888AD}" srcOrd="16" destOrd="0" presId="urn:microsoft.com/office/officeart/2005/8/layout/default"/>
    <dgm:cxn modelId="{E4930AE4-1720-45CD-9E6E-10BCE83F2561}" type="presParOf" srcId="{EB2B3B19-1D5E-4333-BB7A-85D8B39E9649}" destId="{F99B4C71-5FE7-43C3-9F47-234DC59B6F76}" srcOrd="17" destOrd="0" presId="urn:microsoft.com/office/officeart/2005/8/layout/default"/>
    <dgm:cxn modelId="{582A5588-B4A4-4E48-A7A1-A1C48CF8BF8F}" type="presParOf" srcId="{EB2B3B19-1D5E-4333-BB7A-85D8B39E9649}" destId="{4706E2AA-0162-45A0-A8C0-D05DC36AC565}" srcOrd="18" destOrd="0" presId="urn:microsoft.com/office/officeart/2005/8/layout/default"/>
    <dgm:cxn modelId="{91DCE52E-F886-4407-9AAF-72A7DA97F77A}" type="presParOf" srcId="{EB2B3B19-1D5E-4333-BB7A-85D8B39E9649}" destId="{31115F9B-1BC0-4F3A-B2A9-72317B277D5B}" srcOrd="19" destOrd="0" presId="urn:microsoft.com/office/officeart/2005/8/layout/default"/>
    <dgm:cxn modelId="{61C8E6C9-D8CE-44FB-9A43-BFF54FE8AF1C}" type="presParOf" srcId="{EB2B3B19-1D5E-4333-BB7A-85D8B39E9649}" destId="{D14BBA68-3CB4-43C8-9BF8-E6C96FD1F5DD}" srcOrd="20" destOrd="0" presId="urn:microsoft.com/office/officeart/2005/8/layout/default"/>
    <dgm:cxn modelId="{3B62BD86-989A-42E0-8FEF-519408D84462}" type="presParOf" srcId="{EB2B3B19-1D5E-4333-BB7A-85D8B39E9649}" destId="{0FA4D43C-CF3C-478F-AD08-8734AC2C64C0}" srcOrd="21" destOrd="0" presId="urn:microsoft.com/office/officeart/2005/8/layout/default"/>
    <dgm:cxn modelId="{0B896B64-EE1A-4A6B-8CF0-8C819A5C1F82}" type="presParOf" srcId="{EB2B3B19-1D5E-4333-BB7A-85D8B39E9649}" destId="{9FE6D771-7258-4C1C-9CF7-7C851A5F96C6}" srcOrd="22" destOrd="0" presId="urn:microsoft.com/office/officeart/2005/8/layout/default"/>
    <dgm:cxn modelId="{79AA73B6-932F-4687-B36B-956BF184D49E}" type="presParOf" srcId="{EB2B3B19-1D5E-4333-BB7A-85D8B39E9649}" destId="{4A92A040-3281-4C5E-90B7-7484167CC9B0}" srcOrd="23" destOrd="0" presId="urn:microsoft.com/office/officeart/2005/8/layout/default"/>
    <dgm:cxn modelId="{D331CC3C-77F9-45B0-A9A0-DD9E7B95EF46}" type="presParOf" srcId="{EB2B3B19-1D5E-4333-BB7A-85D8B39E9649}" destId="{CF022EAF-7CFB-47E6-A677-00926F383C5E}" srcOrd="24" destOrd="0" presId="urn:microsoft.com/office/officeart/2005/8/layout/default"/>
    <dgm:cxn modelId="{0D7F9532-D8BA-4065-8580-2A312B84DD5C}" type="presParOf" srcId="{EB2B3B19-1D5E-4333-BB7A-85D8B39E9649}" destId="{70C6D66D-94BC-4EA7-99CD-66A657135384}" srcOrd="25" destOrd="0" presId="urn:microsoft.com/office/officeart/2005/8/layout/default"/>
    <dgm:cxn modelId="{A084F1ED-9FBE-46B1-9DB2-C3344C469B19}" type="presParOf" srcId="{EB2B3B19-1D5E-4333-BB7A-85D8B39E9649}" destId="{C95D3F46-A4B3-4A0B-840B-B99D6D12C7C5}" srcOrd="26" destOrd="0" presId="urn:microsoft.com/office/officeart/2005/8/layout/default"/>
    <dgm:cxn modelId="{6ABAC16A-4B3D-4952-81AC-9D67618EF08E}" type="presParOf" srcId="{EB2B3B19-1D5E-4333-BB7A-85D8B39E9649}" destId="{A6647819-1A44-4AEE-A5A5-7487A1EB093A}" srcOrd="27" destOrd="0" presId="urn:microsoft.com/office/officeart/2005/8/layout/default"/>
    <dgm:cxn modelId="{22C4142A-2F93-4C05-A701-84267D1CA674}" type="presParOf" srcId="{EB2B3B19-1D5E-4333-BB7A-85D8B39E9649}" destId="{724AEC83-F369-4FA1-AB6F-9AE53FCA88E3}" srcOrd="28" destOrd="0" presId="urn:microsoft.com/office/officeart/2005/8/layout/default"/>
    <dgm:cxn modelId="{1BFCD041-34F6-499B-9F2F-A6336D03588F}" type="presParOf" srcId="{EB2B3B19-1D5E-4333-BB7A-85D8B39E9649}" destId="{C4A2C10D-8534-4172-BD41-DCB34600B8E5}" srcOrd="29" destOrd="0" presId="urn:microsoft.com/office/officeart/2005/8/layout/default"/>
    <dgm:cxn modelId="{4EF8FC92-B152-44EB-AAF3-DFFDED5D00BA}" type="presParOf" srcId="{EB2B3B19-1D5E-4333-BB7A-85D8B39E9649}" destId="{4A747B09-5711-4851-A53E-6808EF15645F}" srcOrd="3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5D306B-4CDE-458C-A84F-9857A4B8BB2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AC56E16-C92C-4E4C-A73F-2858048A7F02}">
      <dgm:prSet/>
      <dgm:spPr/>
      <dgm:t>
        <a:bodyPr/>
        <a:lstStyle/>
        <a:p>
          <a:pPr>
            <a:lnSpc>
              <a:spcPct val="100000"/>
            </a:lnSpc>
          </a:pPr>
          <a:r>
            <a:rPr lang="en-US" baseline="0" dirty="0">
              <a:latin typeface="Avenir Next LT Pro" panose="020B0504020202020204" pitchFamily="34" charset="0"/>
            </a:rPr>
            <a:t>Renamed the columns to understand the data more precisely.</a:t>
          </a:r>
          <a:endParaRPr lang="en-US" dirty="0">
            <a:latin typeface="Avenir Next LT Pro" panose="020B0504020202020204" pitchFamily="34" charset="0"/>
          </a:endParaRPr>
        </a:p>
      </dgm:t>
    </dgm:pt>
    <dgm:pt modelId="{05A6033F-0037-410A-9526-7B800DDF4C58}" type="parTrans" cxnId="{DE6B21B6-DDF5-436F-8865-D6763FC490CB}">
      <dgm:prSet/>
      <dgm:spPr/>
      <dgm:t>
        <a:bodyPr/>
        <a:lstStyle/>
        <a:p>
          <a:endParaRPr lang="en-US"/>
        </a:p>
      </dgm:t>
    </dgm:pt>
    <dgm:pt modelId="{6676B771-599C-4F84-8B20-21C5A07DBE1B}" type="sibTrans" cxnId="{DE6B21B6-DDF5-436F-8865-D6763FC490CB}">
      <dgm:prSet/>
      <dgm:spPr/>
      <dgm:t>
        <a:bodyPr/>
        <a:lstStyle/>
        <a:p>
          <a:endParaRPr lang="en-US"/>
        </a:p>
      </dgm:t>
    </dgm:pt>
    <dgm:pt modelId="{5081E997-3C23-4094-BCCD-1CC41FE3BBDE}">
      <dgm:prSet/>
      <dgm:spPr/>
      <dgm:t>
        <a:bodyPr/>
        <a:lstStyle/>
        <a:p>
          <a:pPr>
            <a:lnSpc>
              <a:spcPct val="100000"/>
            </a:lnSpc>
          </a:pPr>
          <a:r>
            <a:rPr lang="en-US" baseline="0" dirty="0">
              <a:latin typeface="Avenir Next LT Pro" panose="020B0504020202020204" pitchFamily="34" charset="0"/>
            </a:rPr>
            <a:t>Dropped T1 and P1, as these are constant value and won’t be impacting the correlation</a:t>
          </a:r>
          <a:endParaRPr lang="en-US" dirty="0">
            <a:latin typeface="Avenir Next LT Pro" panose="020B0504020202020204" pitchFamily="34" charset="0"/>
          </a:endParaRPr>
        </a:p>
      </dgm:t>
    </dgm:pt>
    <dgm:pt modelId="{AB5F56F9-9ABB-4251-BA03-F1E5802E1654}" type="parTrans" cxnId="{C042663B-7B19-4A67-8717-BBE836570621}">
      <dgm:prSet/>
      <dgm:spPr/>
      <dgm:t>
        <a:bodyPr/>
        <a:lstStyle/>
        <a:p>
          <a:endParaRPr lang="en-US"/>
        </a:p>
      </dgm:t>
    </dgm:pt>
    <dgm:pt modelId="{9FCC1A7F-B462-477A-98B5-EDE88C9A4B3D}" type="sibTrans" cxnId="{C042663B-7B19-4A67-8717-BBE836570621}">
      <dgm:prSet/>
      <dgm:spPr/>
      <dgm:t>
        <a:bodyPr/>
        <a:lstStyle/>
        <a:p>
          <a:endParaRPr lang="en-US"/>
        </a:p>
      </dgm:t>
    </dgm:pt>
    <dgm:pt modelId="{3ACD66A9-3243-420E-9FEA-CA8FEEF99D40}" type="pres">
      <dgm:prSet presAssocID="{6D5D306B-4CDE-458C-A84F-9857A4B8BB27}" presName="root" presStyleCnt="0">
        <dgm:presLayoutVars>
          <dgm:dir/>
          <dgm:resizeHandles val="exact"/>
        </dgm:presLayoutVars>
      </dgm:prSet>
      <dgm:spPr/>
    </dgm:pt>
    <dgm:pt modelId="{C316B6E6-F3AC-4012-8AEC-C0A4C3A7A8CD}" type="pres">
      <dgm:prSet presAssocID="{CAC56E16-C92C-4E4C-A73F-2858048A7F02}" presName="compNode" presStyleCnt="0"/>
      <dgm:spPr/>
    </dgm:pt>
    <dgm:pt modelId="{5E659079-0574-4642-8EEF-45FC4E791B14}" type="pres">
      <dgm:prSet presAssocID="{CAC56E16-C92C-4E4C-A73F-2858048A7F0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068F2B59-E7D5-4607-BD7D-D2E503633FAB}" type="pres">
      <dgm:prSet presAssocID="{CAC56E16-C92C-4E4C-A73F-2858048A7F02}" presName="spaceRect" presStyleCnt="0"/>
      <dgm:spPr/>
    </dgm:pt>
    <dgm:pt modelId="{89798402-6603-4C05-B63A-B8C1BF00E608}" type="pres">
      <dgm:prSet presAssocID="{CAC56E16-C92C-4E4C-A73F-2858048A7F02}" presName="textRect" presStyleLbl="revTx" presStyleIdx="0" presStyleCnt="2">
        <dgm:presLayoutVars>
          <dgm:chMax val="1"/>
          <dgm:chPref val="1"/>
        </dgm:presLayoutVars>
      </dgm:prSet>
      <dgm:spPr/>
    </dgm:pt>
    <dgm:pt modelId="{3E34EA17-00BB-40B6-80D5-D71B1E0A2618}" type="pres">
      <dgm:prSet presAssocID="{6676B771-599C-4F84-8B20-21C5A07DBE1B}" presName="sibTrans" presStyleCnt="0"/>
      <dgm:spPr/>
    </dgm:pt>
    <dgm:pt modelId="{DABAE1EF-3ED2-4185-9BCA-9F24B46633B1}" type="pres">
      <dgm:prSet presAssocID="{5081E997-3C23-4094-BCCD-1CC41FE3BBDE}" presName="compNode" presStyleCnt="0"/>
      <dgm:spPr/>
    </dgm:pt>
    <dgm:pt modelId="{EC540263-B493-4C7F-BC35-373E691D4746}" type="pres">
      <dgm:prSet presAssocID="{5081E997-3C23-4094-BCCD-1CC41FE3BBD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Downward Trend"/>
        </a:ext>
      </dgm:extLst>
    </dgm:pt>
    <dgm:pt modelId="{D8DAFCE6-DFD4-48B2-ADFF-F948BDB8F7C6}" type="pres">
      <dgm:prSet presAssocID="{5081E997-3C23-4094-BCCD-1CC41FE3BBDE}" presName="spaceRect" presStyleCnt="0"/>
      <dgm:spPr/>
    </dgm:pt>
    <dgm:pt modelId="{A14FB8FE-2442-4EAF-AC64-2145E7B49ADB}" type="pres">
      <dgm:prSet presAssocID="{5081E997-3C23-4094-BCCD-1CC41FE3BBDE}" presName="textRect" presStyleLbl="revTx" presStyleIdx="1" presStyleCnt="2">
        <dgm:presLayoutVars>
          <dgm:chMax val="1"/>
          <dgm:chPref val="1"/>
        </dgm:presLayoutVars>
      </dgm:prSet>
      <dgm:spPr/>
    </dgm:pt>
  </dgm:ptLst>
  <dgm:cxnLst>
    <dgm:cxn modelId="{C042663B-7B19-4A67-8717-BBE836570621}" srcId="{6D5D306B-4CDE-458C-A84F-9857A4B8BB27}" destId="{5081E997-3C23-4094-BCCD-1CC41FE3BBDE}" srcOrd="1" destOrd="0" parTransId="{AB5F56F9-9ABB-4251-BA03-F1E5802E1654}" sibTransId="{9FCC1A7F-B462-477A-98B5-EDE88C9A4B3D}"/>
    <dgm:cxn modelId="{43C1EB63-D510-499D-9025-2C67FFD96A1E}" type="presOf" srcId="{CAC56E16-C92C-4E4C-A73F-2858048A7F02}" destId="{89798402-6603-4C05-B63A-B8C1BF00E608}" srcOrd="0" destOrd="0" presId="urn:microsoft.com/office/officeart/2018/2/layout/IconLabelList"/>
    <dgm:cxn modelId="{307B3F86-57C9-4ED4-9AA3-7610B1A50736}" type="presOf" srcId="{5081E997-3C23-4094-BCCD-1CC41FE3BBDE}" destId="{A14FB8FE-2442-4EAF-AC64-2145E7B49ADB}" srcOrd="0" destOrd="0" presId="urn:microsoft.com/office/officeart/2018/2/layout/IconLabelList"/>
    <dgm:cxn modelId="{DE6B21B6-DDF5-436F-8865-D6763FC490CB}" srcId="{6D5D306B-4CDE-458C-A84F-9857A4B8BB27}" destId="{CAC56E16-C92C-4E4C-A73F-2858048A7F02}" srcOrd="0" destOrd="0" parTransId="{05A6033F-0037-410A-9526-7B800DDF4C58}" sibTransId="{6676B771-599C-4F84-8B20-21C5A07DBE1B}"/>
    <dgm:cxn modelId="{F8CDFDE0-0270-400F-8CCF-807C46207C7C}" type="presOf" srcId="{6D5D306B-4CDE-458C-A84F-9857A4B8BB27}" destId="{3ACD66A9-3243-420E-9FEA-CA8FEEF99D40}" srcOrd="0" destOrd="0" presId="urn:microsoft.com/office/officeart/2018/2/layout/IconLabelList"/>
    <dgm:cxn modelId="{E2C5EA7A-4631-4529-AA82-91397F15EDEB}" type="presParOf" srcId="{3ACD66A9-3243-420E-9FEA-CA8FEEF99D40}" destId="{C316B6E6-F3AC-4012-8AEC-C0A4C3A7A8CD}" srcOrd="0" destOrd="0" presId="urn:microsoft.com/office/officeart/2018/2/layout/IconLabelList"/>
    <dgm:cxn modelId="{5825042C-1F1D-46F8-A2EF-92D45EE99674}" type="presParOf" srcId="{C316B6E6-F3AC-4012-8AEC-C0A4C3A7A8CD}" destId="{5E659079-0574-4642-8EEF-45FC4E791B14}" srcOrd="0" destOrd="0" presId="urn:microsoft.com/office/officeart/2018/2/layout/IconLabelList"/>
    <dgm:cxn modelId="{8DDD3413-63FE-4690-8681-96EA5834C0A3}" type="presParOf" srcId="{C316B6E6-F3AC-4012-8AEC-C0A4C3A7A8CD}" destId="{068F2B59-E7D5-4607-BD7D-D2E503633FAB}" srcOrd="1" destOrd="0" presId="urn:microsoft.com/office/officeart/2018/2/layout/IconLabelList"/>
    <dgm:cxn modelId="{E4E1368F-11FA-4654-A8D9-30283AEE7374}" type="presParOf" srcId="{C316B6E6-F3AC-4012-8AEC-C0A4C3A7A8CD}" destId="{89798402-6603-4C05-B63A-B8C1BF00E608}" srcOrd="2" destOrd="0" presId="urn:microsoft.com/office/officeart/2018/2/layout/IconLabelList"/>
    <dgm:cxn modelId="{BE5D1355-59A6-4887-B3FA-075B97E49A9F}" type="presParOf" srcId="{3ACD66A9-3243-420E-9FEA-CA8FEEF99D40}" destId="{3E34EA17-00BB-40B6-80D5-D71B1E0A2618}" srcOrd="1" destOrd="0" presId="urn:microsoft.com/office/officeart/2018/2/layout/IconLabelList"/>
    <dgm:cxn modelId="{EE6D9FC5-92D1-4D6F-B004-D20EE1810461}" type="presParOf" srcId="{3ACD66A9-3243-420E-9FEA-CA8FEEF99D40}" destId="{DABAE1EF-3ED2-4185-9BCA-9F24B46633B1}" srcOrd="2" destOrd="0" presId="urn:microsoft.com/office/officeart/2018/2/layout/IconLabelList"/>
    <dgm:cxn modelId="{B9D00845-E46F-462A-B9E1-7A35CE93E1CF}" type="presParOf" srcId="{DABAE1EF-3ED2-4185-9BCA-9F24B46633B1}" destId="{EC540263-B493-4C7F-BC35-373E691D4746}" srcOrd="0" destOrd="0" presId="urn:microsoft.com/office/officeart/2018/2/layout/IconLabelList"/>
    <dgm:cxn modelId="{B35D4EC0-49EA-4981-92E5-A71F73F8F682}" type="presParOf" srcId="{DABAE1EF-3ED2-4185-9BCA-9F24B46633B1}" destId="{D8DAFCE6-DFD4-48B2-ADFF-F948BDB8F7C6}" srcOrd="1" destOrd="0" presId="urn:microsoft.com/office/officeart/2018/2/layout/IconLabelList"/>
    <dgm:cxn modelId="{107C9B85-7BAB-45D8-96F8-8A8325325250}" type="presParOf" srcId="{DABAE1EF-3ED2-4185-9BCA-9F24B46633B1}" destId="{A14FB8FE-2442-4EAF-AC64-2145E7B49A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255F1-BB9A-4057-8DBE-FB7F04A165F7}">
      <dsp:nvSpPr>
        <dsp:cNvPr id="0" name=""/>
        <dsp:cNvSpPr/>
      </dsp:nvSpPr>
      <dsp:spPr>
        <a:xfrm>
          <a:off x="346615" y="433990"/>
          <a:ext cx="1078699" cy="10786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13789-64F5-4AAB-B6DC-604DE525E3C6}">
      <dsp:nvSpPr>
        <dsp:cNvPr id="0" name=""/>
        <dsp:cNvSpPr/>
      </dsp:nvSpPr>
      <dsp:spPr>
        <a:xfrm>
          <a:off x="576502" y="663877"/>
          <a:ext cx="618925" cy="6189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B1EE66-6383-41E5-A0EC-D3F5E6525041}">
      <dsp:nvSpPr>
        <dsp:cNvPr id="0" name=""/>
        <dsp:cNvSpPr/>
      </dsp:nvSpPr>
      <dsp:spPr>
        <a:xfrm>
          <a:off x="1785" y="1848677"/>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baseline="0" dirty="0"/>
            <a:t>Increased Reliability and Safety</a:t>
          </a:r>
          <a:endParaRPr lang="en-US" sz="1800" kern="1200" dirty="0"/>
        </a:p>
      </dsp:txBody>
      <dsp:txXfrm>
        <a:off x="1785" y="1848677"/>
        <a:ext cx="1768359" cy="707343"/>
      </dsp:txXfrm>
    </dsp:sp>
    <dsp:sp modelId="{C1BAAB72-1AD4-4985-B37C-E87C4F7BC62A}">
      <dsp:nvSpPr>
        <dsp:cNvPr id="0" name=""/>
        <dsp:cNvSpPr/>
      </dsp:nvSpPr>
      <dsp:spPr>
        <a:xfrm>
          <a:off x="2424437" y="433990"/>
          <a:ext cx="1078699" cy="10786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005A66-0D2A-40E3-9EF2-DC795E755F70}">
      <dsp:nvSpPr>
        <dsp:cNvPr id="0" name=""/>
        <dsp:cNvSpPr/>
      </dsp:nvSpPr>
      <dsp:spPr>
        <a:xfrm>
          <a:off x="2654324" y="663877"/>
          <a:ext cx="618925" cy="6189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414357-76A9-4C08-95BB-CC7C6365D7B4}">
      <dsp:nvSpPr>
        <dsp:cNvPr id="0" name=""/>
        <dsp:cNvSpPr/>
      </dsp:nvSpPr>
      <dsp:spPr>
        <a:xfrm>
          <a:off x="2079607" y="1848677"/>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baseline="0" dirty="0"/>
            <a:t>Cost Savings</a:t>
          </a:r>
          <a:endParaRPr lang="en-US" sz="1800" kern="1200" dirty="0"/>
        </a:p>
      </dsp:txBody>
      <dsp:txXfrm>
        <a:off x="2079607" y="1848677"/>
        <a:ext cx="1768359" cy="707343"/>
      </dsp:txXfrm>
    </dsp:sp>
    <dsp:sp modelId="{82A7FDF7-9D5E-46BC-BA1D-0F5C82912575}">
      <dsp:nvSpPr>
        <dsp:cNvPr id="0" name=""/>
        <dsp:cNvSpPr/>
      </dsp:nvSpPr>
      <dsp:spPr>
        <a:xfrm>
          <a:off x="4502260" y="433990"/>
          <a:ext cx="1078699" cy="10786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961BE1-2133-4B17-B238-AE8BE373EA64}">
      <dsp:nvSpPr>
        <dsp:cNvPr id="0" name=""/>
        <dsp:cNvSpPr/>
      </dsp:nvSpPr>
      <dsp:spPr>
        <a:xfrm>
          <a:off x="4732146" y="663877"/>
          <a:ext cx="618925" cy="6189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75286F-2B93-40E7-B889-8EB6B6C41F4B}">
      <dsp:nvSpPr>
        <dsp:cNvPr id="0" name=""/>
        <dsp:cNvSpPr/>
      </dsp:nvSpPr>
      <dsp:spPr>
        <a:xfrm>
          <a:off x="4157430" y="1848677"/>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baseline="0" dirty="0"/>
            <a:t>Extended Equipment Lifespan</a:t>
          </a:r>
          <a:endParaRPr lang="en-US" sz="1800" kern="1200" dirty="0"/>
        </a:p>
      </dsp:txBody>
      <dsp:txXfrm>
        <a:off x="4157430" y="1848677"/>
        <a:ext cx="1768359" cy="707343"/>
      </dsp:txXfrm>
    </dsp:sp>
    <dsp:sp modelId="{70499233-546B-4875-AF02-D94566AAB80B}">
      <dsp:nvSpPr>
        <dsp:cNvPr id="0" name=""/>
        <dsp:cNvSpPr/>
      </dsp:nvSpPr>
      <dsp:spPr>
        <a:xfrm>
          <a:off x="346615" y="2998111"/>
          <a:ext cx="1078699" cy="10786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8D064-2B05-4CD5-B5A8-FC8C104A9CB2}">
      <dsp:nvSpPr>
        <dsp:cNvPr id="0" name=""/>
        <dsp:cNvSpPr/>
      </dsp:nvSpPr>
      <dsp:spPr>
        <a:xfrm>
          <a:off x="576502" y="3227998"/>
          <a:ext cx="618925" cy="6189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C82665-5919-43AA-B036-AD1B6F0D0C20}">
      <dsp:nvSpPr>
        <dsp:cNvPr id="0" name=""/>
        <dsp:cNvSpPr/>
      </dsp:nvSpPr>
      <dsp:spPr>
        <a:xfrm>
          <a:off x="1785" y="4412798"/>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baseline="0" dirty="0"/>
            <a:t>Improved Operational Efficiency</a:t>
          </a:r>
          <a:endParaRPr lang="en-US" sz="1800" kern="1200" dirty="0"/>
        </a:p>
      </dsp:txBody>
      <dsp:txXfrm>
        <a:off x="1785" y="4412798"/>
        <a:ext cx="1768359" cy="707343"/>
      </dsp:txXfrm>
    </dsp:sp>
    <dsp:sp modelId="{2D882E67-00C2-4DFF-ADA6-89D5E4A590E0}">
      <dsp:nvSpPr>
        <dsp:cNvPr id="0" name=""/>
        <dsp:cNvSpPr/>
      </dsp:nvSpPr>
      <dsp:spPr>
        <a:xfrm>
          <a:off x="2424437" y="2998111"/>
          <a:ext cx="1078699" cy="107869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E975B-E0D4-4FED-AE3B-EB964BB8AA93}">
      <dsp:nvSpPr>
        <dsp:cNvPr id="0" name=""/>
        <dsp:cNvSpPr/>
      </dsp:nvSpPr>
      <dsp:spPr>
        <a:xfrm>
          <a:off x="2654324" y="3227998"/>
          <a:ext cx="618925" cy="6189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ED74AC-C040-45A3-850F-009088342593}">
      <dsp:nvSpPr>
        <dsp:cNvPr id="0" name=""/>
        <dsp:cNvSpPr/>
      </dsp:nvSpPr>
      <dsp:spPr>
        <a:xfrm>
          <a:off x="2079607" y="4412798"/>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baseline="0" dirty="0"/>
            <a:t>Data-Driven Decision Making</a:t>
          </a:r>
          <a:endParaRPr lang="en-US" sz="1800" kern="1200" dirty="0"/>
        </a:p>
      </dsp:txBody>
      <dsp:txXfrm>
        <a:off x="2079607" y="4412798"/>
        <a:ext cx="1768359" cy="707343"/>
      </dsp:txXfrm>
    </dsp:sp>
    <dsp:sp modelId="{4AC74DF4-34C0-41C1-9072-1FB13DEE1F70}">
      <dsp:nvSpPr>
        <dsp:cNvPr id="0" name=""/>
        <dsp:cNvSpPr/>
      </dsp:nvSpPr>
      <dsp:spPr>
        <a:xfrm>
          <a:off x="4502260" y="2998111"/>
          <a:ext cx="1078699" cy="10786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0973B-93C3-4151-B4F7-C610C79DB078}">
      <dsp:nvSpPr>
        <dsp:cNvPr id="0" name=""/>
        <dsp:cNvSpPr/>
      </dsp:nvSpPr>
      <dsp:spPr>
        <a:xfrm>
          <a:off x="4732146" y="3227998"/>
          <a:ext cx="618925" cy="6189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DB0EF8-F862-4559-A2C2-849D9B250DD9}">
      <dsp:nvSpPr>
        <dsp:cNvPr id="0" name=""/>
        <dsp:cNvSpPr/>
      </dsp:nvSpPr>
      <dsp:spPr>
        <a:xfrm>
          <a:off x="4157430" y="4412798"/>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baseline="0" dirty="0"/>
            <a:t>Environmental Benefits</a:t>
          </a:r>
          <a:endParaRPr lang="en-US" sz="1800" kern="1200" dirty="0"/>
        </a:p>
      </dsp:txBody>
      <dsp:txXfrm>
        <a:off x="4157430" y="4412798"/>
        <a:ext cx="1768359" cy="707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3D57A-0C63-402F-9E31-02613D82F195}">
      <dsp:nvSpPr>
        <dsp:cNvPr id="0" name=""/>
        <dsp:cNvSpPr/>
      </dsp:nvSpPr>
      <dsp:spPr>
        <a:xfrm>
          <a:off x="104412" y="1628"/>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Lever position: Position of the ship's lever</a:t>
          </a:r>
          <a:endParaRPr lang="en-US" sz="1000" kern="1200" dirty="0"/>
        </a:p>
      </dsp:txBody>
      <dsp:txXfrm>
        <a:off x="104412" y="1628"/>
        <a:ext cx="1329942" cy="797965"/>
      </dsp:txXfrm>
    </dsp:sp>
    <dsp:sp modelId="{3CEFF38D-5B74-4C5C-AB39-26197BA89F01}">
      <dsp:nvSpPr>
        <dsp:cNvPr id="0" name=""/>
        <dsp:cNvSpPr/>
      </dsp:nvSpPr>
      <dsp:spPr>
        <a:xfrm>
          <a:off x="1567349" y="1628"/>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Ship speed (v): Speed of the ship, likely in knots</a:t>
          </a:r>
          <a:endParaRPr lang="en-US" sz="1000" kern="1200" dirty="0"/>
        </a:p>
      </dsp:txBody>
      <dsp:txXfrm>
        <a:off x="1567349" y="1628"/>
        <a:ext cx="1329942" cy="797965"/>
      </dsp:txXfrm>
    </dsp:sp>
    <dsp:sp modelId="{572553FB-8623-4208-BA0E-4883BB526285}">
      <dsp:nvSpPr>
        <dsp:cNvPr id="0" name=""/>
        <dsp:cNvSpPr/>
      </dsp:nvSpPr>
      <dsp:spPr>
        <a:xfrm>
          <a:off x="3030285" y="1628"/>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Gas Turbine (GT) shaft torque (GTT): Torque on the gas turbine shaft in kN m</a:t>
          </a:r>
          <a:endParaRPr lang="en-US" sz="1000" kern="1200" dirty="0"/>
        </a:p>
      </dsp:txBody>
      <dsp:txXfrm>
        <a:off x="3030285" y="1628"/>
        <a:ext cx="1329942" cy="797965"/>
      </dsp:txXfrm>
    </dsp:sp>
    <dsp:sp modelId="{1ED80D3B-D7C7-4091-8C8F-1C422A3B2072}">
      <dsp:nvSpPr>
        <dsp:cNvPr id="0" name=""/>
        <dsp:cNvSpPr/>
      </dsp:nvSpPr>
      <dsp:spPr>
        <a:xfrm>
          <a:off x="4493222" y="1628"/>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GT rate of revolutions (GTn): Revolutions per minute (rpm) of the gas turbine</a:t>
          </a:r>
          <a:endParaRPr lang="en-US" sz="1000" kern="1200" dirty="0"/>
        </a:p>
      </dsp:txBody>
      <dsp:txXfrm>
        <a:off x="4493222" y="1628"/>
        <a:ext cx="1329942" cy="797965"/>
      </dsp:txXfrm>
    </dsp:sp>
    <dsp:sp modelId="{B2AA15B6-4697-4E9E-9465-15662D76D1CD}">
      <dsp:nvSpPr>
        <dsp:cNvPr id="0" name=""/>
        <dsp:cNvSpPr/>
      </dsp:nvSpPr>
      <dsp:spPr>
        <a:xfrm>
          <a:off x="104412" y="932587"/>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Gas Generator rate of revolutions (GGn): Revolutions per minute (rpm) of the gas generator</a:t>
          </a:r>
          <a:endParaRPr lang="en-US" sz="1000" kern="1200" dirty="0"/>
        </a:p>
      </dsp:txBody>
      <dsp:txXfrm>
        <a:off x="104412" y="932587"/>
        <a:ext cx="1329942" cy="797965"/>
      </dsp:txXfrm>
    </dsp:sp>
    <dsp:sp modelId="{3C04CC61-B362-4D43-A1AD-828A2F878852}">
      <dsp:nvSpPr>
        <dsp:cNvPr id="0" name=""/>
        <dsp:cNvSpPr/>
      </dsp:nvSpPr>
      <dsp:spPr>
        <a:xfrm>
          <a:off x="1567349" y="932587"/>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Starboard Propeller Torque (Ts): Torque on the starboard propeller in kN</a:t>
          </a:r>
          <a:endParaRPr lang="en-US" sz="1000" kern="1200" dirty="0"/>
        </a:p>
      </dsp:txBody>
      <dsp:txXfrm>
        <a:off x="1567349" y="932587"/>
        <a:ext cx="1329942" cy="797965"/>
      </dsp:txXfrm>
    </dsp:sp>
    <dsp:sp modelId="{66B4A8B1-6763-42CC-B964-451556213EF3}">
      <dsp:nvSpPr>
        <dsp:cNvPr id="0" name=""/>
        <dsp:cNvSpPr/>
      </dsp:nvSpPr>
      <dsp:spPr>
        <a:xfrm>
          <a:off x="3030285" y="932587"/>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i="0" kern="1200" baseline="0" dirty="0"/>
            <a:t>Port Propeller Torque (Tp): Torque on the port propeller in kN</a:t>
          </a:r>
          <a:endParaRPr lang="en-US" sz="1000" kern="1200" dirty="0"/>
        </a:p>
      </dsp:txBody>
      <dsp:txXfrm>
        <a:off x="3030285" y="932587"/>
        <a:ext cx="1329942" cy="797965"/>
      </dsp:txXfrm>
    </dsp:sp>
    <dsp:sp modelId="{39E591EC-CF87-4C74-AF23-9AB8ACAF8317}">
      <dsp:nvSpPr>
        <dsp:cNvPr id="0" name=""/>
        <dsp:cNvSpPr/>
      </dsp:nvSpPr>
      <dsp:spPr>
        <a:xfrm>
          <a:off x="4493222" y="932587"/>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High Pressure (HP) Turbine exit temperature (T48): Temperature at the exit of the high-pressure turbine</a:t>
          </a:r>
          <a:endParaRPr lang="en-US" sz="1000" kern="1200" dirty="0"/>
        </a:p>
      </dsp:txBody>
      <dsp:txXfrm>
        <a:off x="4493222" y="932587"/>
        <a:ext cx="1329942" cy="797965"/>
      </dsp:txXfrm>
    </dsp:sp>
    <dsp:sp modelId="{B6A9E539-1B9C-46EE-9A4E-06D0AF4888AD}">
      <dsp:nvSpPr>
        <dsp:cNvPr id="0" name=""/>
        <dsp:cNvSpPr/>
      </dsp:nvSpPr>
      <dsp:spPr>
        <a:xfrm>
          <a:off x="104412" y="1863547"/>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GT Compressor inlet air temperature (T1): Temperature of inlet air to the gas turbine compressor(C)</a:t>
          </a:r>
          <a:endParaRPr lang="en-US" sz="1000" kern="1200" dirty="0"/>
        </a:p>
      </dsp:txBody>
      <dsp:txXfrm>
        <a:off x="104412" y="1863547"/>
        <a:ext cx="1329942" cy="797965"/>
      </dsp:txXfrm>
    </dsp:sp>
    <dsp:sp modelId="{4706E2AA-0162-45A0-A8C0-D05DC36AC565}">
      <dsp:nvSpPr>
        <dsp:cNvPr id="0" name=""/>
        <dsp:cNvSpPr/>
      </dsp:nvSpPr>
      <dsp:spPr>
        <a:xfrm>
          <a:off x="1567349" y="1863547"/>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GT Compressor outlet air temperature (T2): Temperature of outlet air from the gas turbine compressor(C)</a:t>
          </a:r>
          <a:endParaRPr lang="en-US" sz="1000" kern="1200" dirty="0"/>
        </a:p>
      </dsp:txBody>
      <dsp:txXfrm>
        <a:off x="1567349" y="1863547"/>
        <a:ext cx="1329942" cy="797965"/>
      </dsp:txXfrm>
    </dsp:sp>
    <dsp:sp modelId="{D14BBA68-3CB4-43C8-9BF8-E6C96FD1F5DD}">
      <dsp:nvSpPr>
        <dsp:cNvPr id="0" name=""/>
        <dsp:cNvSpPr/>
      </dsp:nvSpPr>
      <dsp:spPr>
        <a:xfrm>
          <a:off x="3030285" y="1863547"/>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HP Turbine exit pressure (P48): Pressure at the exit of the high-pressure turbine in bar</a:t>
          </a:r>
          <a:endParaRPr lang="en-US" sz="1000" kern="1200" dirty="0"/>
        </a:p>
      </dsp:txBody>
      <dsp:txXfrm>
        <a:off x="3030285" y="1863547"/>
        <a:ext cx="1329942" cy="797965"/>
      </dsp:txXfrm>
    </dsp:sp>
    <dsp:sp modelId="{9FE6D771-7258-4C1C-9CF7-7C851A5F96C6}">
      <dsp:nvSpPr>
        <dsp:cNvPr id="0" name=""/>
        <dsp:cNvSpPr/>
      </dsp:nvSpPr>
      <dsp:spPr>
        <a:xfrm>
          <a:off x="4493222" y="1863547"/>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GT Compressor inlet air pressure (P1): Pressure of inlet air to the gas turbine compressor in bar</a:t>
          </a:r>
          <a:endParaRPr lang="en-US" sz="1000" kern="1200" dirty="0"/>
        </a:p>
      </dsp:txBody>
      <dsp:txXfrm>
        <a:off x="4493222" y="1863547"/>
        <a:ext cx="1329942" cy="797965"/>
      </dsp:txXfrm>
    </dsp:sp>
    <dsp:sp modelId="{CF022EAF-7CFB-47E6-A677-00926F383C5E}">
      <dsp:nvSpPr>
        <dsp:cNvPr id="0" name=""/>
        <dsp:cNvSpPr/>
      </dsp:nvSpPr>
      <dsp:spPr>
        <a:xfrm>
          <a:off x="104412" y="2794506"/>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GT Compressor outlet air pressure (P2): Pressure of outlet air from the gas turbine compressor in the bar</a:t>
          </a:r>
          <a:endParaRPr lang="en-US" sz="1000" kern="1200" dirty="0"/>
        </a:p>
      </dsp:txBody>
      <dsp:txXfrm>
        <a:off x="104412" y="2794506"/>
        <a:ext cx="1329942" cy="797965"/>
      </dsp:txXfrm>
    </dsp:sp>
    <dsp:sp modelId="{C95D3F46-A4B3-4A0B-840B-B99D6D12C7C5}">
      <dsp:nvSpPr>
        <dsp:cNvPr id="0" name=""/>
        <dsp:cNvSpPr/>
      </dsp:nvSpPr>
      <dsp:spPr>
        <a:xfrm>
          <a:off x="1567349" y="2794506"/>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baseline="0" dirty="0"/>
            <a:t>GT exhaust gas pressure (Pexh): Pressure of exhaust gas from the gas turbine in the bar</a:t>
          </a:r>
          <a:endParaRPr lang="en-US" sz="1000" kern="1200" dirty="0"/>
        </a:p>
      </dsp:txBody>
      <dsp:txXfrm>
        <a:off x="1567349" y="2794506"/>
        <a:ext cx="1329942" cy="797965"/>
      </dsp:txXfrm>
    </dsp:sp>
    <dsp:sp modelId="{724AEC83-F369-4FA1-AB6F-9AE53FCA88E3}">
      <dsp:nvSpPr>
        <dsp:cNvPr id="0" name=""/>
        <dsp:cNvSpPr/>
      </dsp:nvSpPr>
      <dsp:spPr>
        <a:xfrm>
          <a:off x="3030285" y="2794506"/>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Turbine Injection Control (TIC): Control parameter for turbine injection in percentage</a:t>
          </a:r>
          <a:endParaRPr lang="en-US" sz="1000" kern="1200" dirty="0"/>
        </a:p>
      </dsp:txBody>
      <dsp:txXfrm>
        <a:off x="3030285" y="2794506"/>
        <a:ext cx="1329942" cy="797965"/>
      </dsp:txXfrm>
    </dsp:sp>
    <dsp:sp modelId="{4A747B09-5711-4851-A53E-6808EF15645F}">
      <dsp:nvSpPr>
        <dsp:cNvPr id="0" name=""/>
        <dsp:cNvSpPr/>
      </dsp:nvSpPr>
      <dsp:spPr>
        <a:xfrm>
          <a:off x="4493222" y="2794506"/>
          <a:ext cx="1329942" cy="7979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baseline="0" dirty="0"/>
            <a:t>Fuel flow (mf): Rate of fuel flow into the gas turbine in kg/s</a:t>
          </a:r>
          <a:endParaRPr lang="en-US" sz="1000" kern="1200" dirty="0"/>
        </a:p>
      </dsp:txBody>
      <dsp:txXfrm>
        <a:off x="4493222" y="2794506"/>
        <a:ext cx="1329942" cy="797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59079-0574-4642-8EEF-45FC4E791B14}">
      <dsp:nvSpPr>
        <dsp:cNvPr id="0" name=""/>
        <dsp:cNvSpPr/>
      </dsp:nvSpPr>
      <dsp:spPr>
        <a:xfrm>
          <a:off x="788949" y="607973"/>
          <a:ext cx="1164375" cy="116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798402-6603-4C05-B63A-B8C1BF00E608}">
      <dsp:nvSpPr>
        <dsp:cNvPr id="0" name=""/>
        <dsp:cNvSpPr/>
      </dsp:nvSpPr>
      <dsp:spPr>
        <a:xfrm>
          <a:off x="77386" y="2105057"/>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dirty="0">
              <a:latin typeface="Avenir Next LT Pro" panose="020B0504020202020204" pitchFamily="34" charset="0"/>
            </a:rPr>
            <a:t>Renamed the columns to understand the data more precisely.</a:t>
          </a:r>
          <a:endParaRPr lang="en-US" sz="1500" kern="1200" dirty="0">
            <a:latin typeface="Avenir Next LT Pro" panose="020B0504020202020204" pitchFamily="34" charset="0"/>
          </a:endParaRPr>
        </a:p>
      </dsp:txBody>
      <dsp:txXfrm>
        <a:off x="77386" y="2105057"/>
        <a:ext cx="2587500" cy="720000"/>
      </dsp:txXfrm>
    </dsp:sp>
    <dsp:sp modelId="{EC540263-B493-4C7F-BC35-373E691D4746}">
      <dsp:nvSpPr>
        <dsp:cNvPr id="0" name=""/>
        <dsp:cNvSpPr/>
      </dsp:nvSpPr>
      <dsp:spPr>
        <a:xfrm>
          <a:off x="3829261" y="607973"/>
          <a:ext cx="1164375" cy="116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4FB8FE-2442-4EAF-AC64-2145E7B49ADB}">
      <dsp:nvSpPr>
        <dsp:cNvPr id="0" name=""/>
        <dsp:cNvSpPr/>
      </dsp:nvSpPr>
      <dsp:spPr>
        <a:xfrm>
          <a:off x="3117699" y="2105057"/>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dirty="0">
              <a:latin typeface="Avenir Next LT Pro" panose="020B0504020202020204" pitchFamily="34" charset="0"/>
            </a:rPr>
            <a:t>Dropped T1 and P1, as these are constant value and won’t be impacting the correlation</a:t>
          </a:r>
          <a:endParaRPr lang="en-US" sz="1500" kern="1200" dirty="0">
            <a:latin typeface="Avenir Next LT Pro" panose="020B0504020202020204" pitchFamily="34" charset="0"/>
          </a:endParaRPr>
        </a:p>
      </dsp:txBody>
      <dsp:txXfrm>
        <a:off x="3117699" y="2105057"/>
        <a:ext cx="2587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7/27/2024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1144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7/27/2024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420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7/27/2024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5562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7/27/2024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55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7/27/2024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7724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7/27/2024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5162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7/27/2024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207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7/27/2024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239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7/27/2024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11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7/27/2024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730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7/27/2024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30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7/27/2024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7295893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3.xml"/><Relationship Id="rId7" Type="http://schemas.openxmlformats.org/officeDocument/2006/relationships/image" Target="../media/image2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n abstract genetic concept">
            <a:extLst>
              <a:ext uri="{FF2B5EF4-FFF2-40B4-BE49-F238E27FC236}">
                <a16:creationId xmlns:a16="http://schemas.microsoft.com/office/drawing/2014/main" id="{7DD500F5-0FA0-765F-B0DE-2870EA301131}"/>
              </a:ext>
            </a:extLst>
          </p:cNvPr>
          <p:cNvPicPr>
            <a:picLocks noChangeAspect="1"/>
          </p:cNvPicPr>
          <p:nvPr/>
        </p:nvPicPr>
        <p:blipFill>
          <a:blip r:embed="rId2">
            <a:alphaModFix amt="60000"/>
          </a:blip>
          <a:srcRect t="24459" b="19291"/>
          <a:stretch/>
        </p:blipFill>
        <p:spPr>
          <a:xfrm>
            <a:off x="20" y="10"/>
            <a:ext cx="12191980" cy="6857990"/>
          </a:xfrm>
          <a:prstGeom prst="rect">
            <a:avLst/>
          </a:prstGeom>
        </p:spPr>
      </p:pic>
      <p:sp>
        <p:nvSpPr>
          <p:cNvPr id="2" name="Title 1">
            <a:extLst>
              <a:ext uri="{FF2B5EF4-FFF2-40B4-BE49-F238E27FC236}">
                <a16:creationId xmlns:a16="http://schemas.microsoft.com/office/drawing/2014/main" id="{D6F5E04E-9925-1104-7C1A-88B581B2AD00}"/>
              </a:ext>
            </a:extLst>
          </p:cNvPr>
          <p:cNvSpPr>
            <a:spLocks noGrp="1"/>
          </p:cNvSpPr>
          <p:nvPr>
            <p:ph type="ctrTitle"/>
          </p:nvPr>
        </p:nvSpPr>
        <p:spPr>
          <a:xfrm>
            <a:off x="960120" y="640080"/>
            <a:ext cx="10268712" cy="3227832"/>
          </a:xfrm>
        </p:spPr>
        <p:txBody>
          <a:bodyPr anchor="b">
            <a:normAutofit/>
          </a:bodyPr>
          <a:lstStyle/>
          <a:p>
            <a:r>
              <a:rPr lang="en-US" sz="4200" b="0" i="0" u="none" strike="noStrike" dirty="0">
                <a:effectLst/>
                <a:latin typeface="Arial" panose="020B0604020202020204" pitchFamily="34" charset="0"/>
              </a:rPr>
              <a:t>Predictive Maintenance and Condition-Based Monitoring (CBM) for Maritime Drive Systems Using Machine Learning Techniques</a:t>
            </a:r>
            <a:endParaRPr lang="en-IN" sz="4200" dirty="0"/>
          </a:p>
        </p:txBody>
      </p:sp>
      <p:sp>
        <p:nvSpPr>
          <p:cNvPr id="3" name="Subtitle 2">
            <a:extLst>
              <a:ext uri="{FF2B5EF4-FFF2-40B4-BE49-F238E27FC236}">
                <a16:creationId xmlns:a16="http://schemas.microsoft.com/office/drawing/2014/main" id="{EC2FD5D9-65AB-528F-8D0C-E1045BB094B9}"/>
              </a:ext>
            </a:extLst>
          </p:cNvPr>
          <p:cNvSpPr>
            <a:spLocks noGrp="1"/>
          </p:cNvSpPr>
          <p:nvPr>
            <p:ph type="subTitle" idx="1"/>
          </p:nvPr>
        </p:nvSpPr>
        <p:spPr>
          <a:xfrm>
            <a:off x="960120" y="4526280"/>
            <a:ext cx="10268712" cy="1508760"/>
          </a:xfrm>
        </p:spPr>
        <p:txBody>
          <a:bodyPr anchor="t">
            <a:normAutofit/>
          </a:bodyPr>
          <a:lstStyle/>
          <a:p>
            <a:r>
              <a:rPr lang="en-US" dirty="0">
                <a:solidFill>
                  <a:schemeClr val="tx1"/>
                </a:solidFill>
              </a:rPr>
              <a:t>PRABHAT JHA</a:t>
            </a:r>
            <a:endParaRPr lang="en-IN" dirty="0">
              <a:solidFill>
                <a:schemeClr val="tx1"/>
              </a:solidFill>
            </a:endParaRPr>
          </a:p>
        </p:txBody>
      </p:sp>
    </p:spTree>
    <p:extLst>
      <p:ext uri="{BB962C8B-B14F-4D97-AF65-F5344CB8AC3E}">
        <p14:creationId xmlns:p14="http://schemas.microsoft.com/office/powerpoint/2010/main" val="37074247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A32F8A-2E42-A60C-8A9A-FE68D020C475}"/>
              </a:ext>
            </a:extLst>
          </p:cNvPr>
          <p:cNvSpPr>
            <a:spLocks noGrp="1"/>
          </p:cNvSpPr>
          <p:nvPr>
            <p:ph type="title"/>
          </p:nvPr>
        </p:nvSpPr>
        <p:spPr>
          <a:xfrm>
            <a:off x="960120" y="317814"/>
            <a:ext cx="10268712" cy="1700784"/>
          </a:xfrm>
        </p:spPr>
        <p:txBody>
          <a:bodyPr>
            <a:normAutofit/>
          </a:bodyPr>
          <a:lstStyle/>
          <a:p>
            <a:r>
              <a:rPr lang="en-US" dirty="0">
                <a:latin typeface="Inter"/>
              </a:rPr>
              <a:t>Model Building</a:t>
            </a:r>
            <a:endParaRPr lang="en-IN" dirty="0">
              <a:latin typeface="Inter"/>
            </a:endParaRPr>
          </a:p>
        </p:txBody>
      </p:sp>
      <p:sp>
        <p:nvSpPr>
          <p:cNvPr id="3" name="Content Placeholder 2">
            <a:extLst>
              <a:ext uri="{FF2B5EF4-FFF2-40B4-BE49-F238E27FC236}">
                <a16:creationId xmlns:a16="http://schemas.microsoft.com/office/drawing/2014/main" id="{CD0F5303-D0F8-8043-B6AA-717D068E4526}"/>
              </a:ext>
            </a:extLst>
          </p:cNvPr>
          <p:cNvSpPr>
            <a:spLocks noGrp="1"/>
          </p:cNvSpPr>
          <p:nvPr>
            <p:ph idx="1"/>
          </p:nvPr>
        </p:nvSpPr>
        <p:spPr>
          <a:xfrm>
            <a:off x="960120" y="2784143"/>
            <a:ext cx="5782586" cy="3433031"/>
          </a:xfrm>
        </p:spPr>
        <p:txBody>
          <a:bodyPr anchor="t">
            <a:normAutofit/>
          </a:bodyPr>
          <a:lstStyle/>
          <a:p>
            <a:pPr>
              <a:lnSpc>
                <a:spcPct val="91000"/>
              </a:lnSpc>
            </a:pPr>
            <a:r>
              <a:rPr lang="en-US" sz="1800" b="1" dirty="0">
                <a:latin typeface="Avenir Next LT Pro" panose="020B0504020202020204" pitchFamily="34" charset="0"/>
              </a:rPr>
              <a:t>Scatterplot</a:t>
            </a:r>
            <a:r>
              <a:rPr lang="en-US" sz="1800" dirty="0">
                <a:latin typeface="Avenir Next LT Pro" panose="020B0504020202020204" pitchFamily="34" charset="0"/>
              </a:rPr>
              <a:t> shows the relationship between the actual target values (Y Test) and the predicted values (Predicted Y) from the regression model </a:t>
            </a:r>
          </a:p>
          <a:p>
            <a:pPr marL="457200" indent="-457200">
              <a:lnSpc>
                <a:spcPct val="91000"/>
              </a:lnSpc>
              <a:buFont typeface="Arial" panose="020B0604020202020204" pitchFamily="34" charset="0"/>
              <a:buChar char="•"/>
            </a:pPr>
            <a:r>
              <a:rPr lang="en-US" sz="1800" dirty="0">
                <a:latin typeface="Avenir Next LT Pro" panose="020B0504020202020204" pitchFamily="34" charset="0"/>
              </a:rPr>
              <a:t>The tight clustering around the diagonal line suggests that the model has performed well, accurately predicting the target values.</a:t>
            </a:r>
          </a:p>
          <a:p>
            <a:pPr marL="457200" indent="-457200">
              <a:lnSpc>
                <a:spcPct val="91000"/>
              </a:lnSpc>
              <a:buFont typeface="Arial" panose="020B0604020202020204" pitchFamily="34" charset="0"/>
              <a:buChar char="•"/>
            </a:pPr>
            <a:r>
              <a:rPr lang="en-US" sz="1800" dirty="0">
                <a:latin typeface="Avenir Next LT Pro" panose="020B0504020202020204" pitchFamily="34" charset="0"/>
              </a:rPr>
              <a:t>The spread indicates that while the model is generally accurate, there are instances where the predictions deviate from the actual values.</a:t>
            </a:r>
            <a:endParaRPr lang="en-IN" sz="1800" dirty="0">
              <a:latin typeface="Avenir Next LT Pro" panose="020B0504020202020204" pitchFamily="34" charset="0"/>
            </a:endParaRPr>
          </a:p>
        </p:txBody>
      </p:sp>
      <p:pic>
        <p:nvPicPr>
          <p:cNvPr id="7" name="Picture 6" descr="A graph showing a line of blue dots&#10;&#10;Description automatically generated">
            <a:extLst>
              <a:ext uri="{FF2B5EF4-FFF2-40B4-BE49-F238E27FC236}">
                <a16:creationId xmlns:a16="http://schemas.microsoft.com/office/drawing/2014/main" id="{FACC7A7B-071C-9173-1B2A-85804C174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080" y="3029951"/>
            <a:ext cx="4629834" cy="3472375"/>
          </a:xfrm>
          <a:prstGeom prst="rect">
            <a:avLst/>
          </a:prstGeom>
        </p:spPr>
      </p:pic>
    </p:spTree>
    <p:extLst>
      <p:ext uri="{BB962C8B-B14F-4D97-AF65-F5344CB8AC3E}">
        <p14:creationId xmlns:p14="http://schemas.microsoft.com/office/powerpoint/2010/main" val="331873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61FD58-3F09-6B7D-AC4E-34B16D0A092C}"/>
              </a:ext>
            </a:extLst>
          </p:cNvPr>
          <p:cNvSpPr>
            <a:spLocks noGrp="1"/>
          </p:cNvSpPr>
          <p:nvPr>
            <p:ph type="title"/>
          </p:nvPr>
        </p:nvSpPr>
        <p:spPr>
          <a:xfrm>
            <a:off x="960438" y="640080"/>
            <a:ext cx="4500737" cy="2194560"/>
          </a:xfrm>
        </p:spPr>
        <p:txBody>
          <a:bodyPr>
            <a:normAutofit/>
          </a:bodyPr>
          <a:lstStyle/>
          <a:p>
            <a:r>
              <a:rPr lang="en-US" dirty="0">
                <a:latin typeface="Inter"/>
              </a:rPr>
              <a:t>Inference</a:t>
            </a:r>
            <a:endParaRPr lang="en-IN" dirty="0"/>
          </a:p>
        </p:txBody>
      </p:sp>
      <p:sp>
        <p:nvSpPr>
          <p:cNvPr id="3" name="Content Placeholder 2">
            <a:extLst>
              <a:ext uri="{FF2B5EF4-FFF2-40B4-BE49-F238E27FC236}">
                <a16:creationId xmlns:a16="http://schemas.microsoft.com/office/drawing/2014/main" id="{E40B3100-8F65-5C95-BF33-A44B80E23CEE}"/>
              </a:ext>
            </a:extLst>
          </p:cNvPr>
          <p:cNvSpPr>
            <a:spLocks noGrp="1"/>
          </p:cNvSpPr>
          <p:nvPr>
            <p:ph idx="1"/>
          </p:nvPr>
        </p:nvSpPr>
        <p:spPr>
          <a:xfrm>
            <a:off x="960438" y="2916936"/>
            <a:ext cx="4500737" cy="3264408"/>
          </a:xfrm>
        </p:spPr>
        <p:txBody>
          <a:bodyPr anchor="t">
            <a:normAutofit/>
          </a:bodyPr>
          <a:lstStyle/>
          <a:p>
            <a:pPr>
              <a:lnSpc>
                <a:spcPct val="91000"/>
              </a:lnSpc>
            </a:pPr>
            <a:r>
              <a:rPr lang="en-US" sz="1800" dirty="0">
                <a:solidFill>
                  <a:schemeClr val="bg1"/>
                </a:solidFill>
                <a:latin typeface="Avenir Next LT Pro" panose="020B0504020202020204" pitchFamily="34" charset="0"/>
              </a:rPr>
              <a:t>As we saw earlier, in order to improve the accuracy of the model, we will be going forward with Interaction terms.</a:t>
            </a:r>
          </a:p>
          <a:p>
            <a:pPr fontAlgn="base">
              <a:lnSpc>
                <a:spcPct val="91000"/>
              </a:lnSpc>
              <a:buFont typeface="Arial" panose="020B0604020202020204" pitchFamily="34" charset="0"/>
              <a:buChar char="•"/>
            </a:pPr>
            <a:r>
              <a:rPr lang="en-US" sz="1800" dirty="0">
                <a:solidFill>
                  <a:schemeClr val="bg1"/>
                </a:solidFill>
                <a:latin typeface="Avenir Next LT Pro" panose="020B0504020202020204" pitchFamily="34" charset="0"/>
              </a:rPr>
              <a:t>W</a:t>
            </a:r>
            <a:r>
              <a:rPr lang="en-US" sz="1800" b="0" i="0" dirty="0">
                <a:solidFill>
                  <a:schemeClr val="bg1"/>
                </a:solidFill>
                <a:effectLst/>
                <a:latin typeface="Avenir Next LT Pro" panose="020B0504020202020204" pitchFamily="34" charset="0"/>
              </a:rPr>
              <a:t>e have an increased R-squared of 93.5% or 0.935 which is very high.</a:t>
            </a:r>
          </a:p>
          <a:p>
            <a:pPr fontAlgn="base">
              <a:lnSpc>
                <a:spcPct val="91000"/>
              </a:lnSpc>
              <a:buFont typeface="Arial" panose="020B0604020202020204" pitchFamily="34" charset="0"/>
              <a:buChar char="•"/>
            </a:pPr>
            <a:r>
              <a:rPr lang="en-US" sz="1800" b="0" i="0" dirty="0">
                <a:solidFill>
                  <a:schemeClr val="bg1"/>
                </a:solidFill>
                <a:effectLst/>
                <a:latin typeface="Avenir Next LT Pro" panose="020B0504020202020204" pitchFamily="34" charset="0"/>
              </a:rPr>
              <a:t>We will stop here and declare this model as the most suitable for predicting GT Compressor decay state coefficient.</a:t>
            </a:r>
          </a:p>
        </p:txBody>
      </p:sp>
      <p:pic>
        <p:nvPicPr>
          <p:cNvPr id="9" name="Picture 8">
            <a:extLst>
              <a:ext uri="{FF2B5EF4-FFF2-40B4-BE49-F238E27FC236}">
                <a16:creationId xmlns:a16="http://schemas.microsoft.com/office/drawing/2014/main" id="{C6AD6934-70DB-B706-64F5-056D739877A5}"/>
              </a:ext>
            </a:extLst>
          </p:cNvPr>
          <p:cNvPicPr>
            <a:picLocks noChangeAspect="1"/>
          </p:cNvPicPr>
          <p:nvPr/>
        </p:nvPicPr>
        <p:blipFill>
          <a:blip r:embed="rId2"/>
          <a:stretch>
            <a:fillRect/>
          </a:stretch>
        </p:blipFill>
        <p:spPr>
          <a:xfrm>
            <a:off x="6420089" y="715316"/>
            <a:ext cx="5427367" cy="5427367"/>
          </a:xfrm>
          <a:prstGeom prst="rect">
            <a:avLst/>
          </a:prstGeom>
        </p:spPr>
      </p:pic>
    </p:spTree>
    <p:extLst>
      <p:ext uri="{BB962C8B-B14F-4D97-AF65-F5344CB8AC3E}">
        <p14:creationId xmlns:p14="http://schemas.microsoft.com/office/powerpoint/2010/main" val="163947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6E7A2E-784A-7B1B-BD91-6AC41C1C1D59}"/>
              </a:ext>
            </a:extLst>
          </p:cNvPr>
          <p:cNvSpPr>
            <a:spLocks noGrp="1"/>
          </p:cNvSpPr>
          <p:nvPr>
            <p:ph type="title"/>
          </p:nvPr>
        </p:nvSpPr>
        <p:spPr>
          <a:xfrm>
            <a:off x="960438" y="640080"/>
            <a:ext cx="4500737" cy="2194560"/>
          </a:xfrm>
        </p:spPr>
        <p:txBody>
          <a:bodyPr>
            <a:normAutofit/>
          </a:bodyPr>
          <a:lstStyle/>
          <a:p>
            <a:r>
              <a:rPr lang="en-US" dirty="0">
                <a:latin typeface="Inter"/>
              </a:rPr>
              <a:t>Model Building</a:t>
            </a:r>
            <a:endParaRPr lang="en-IN" dirty="0">
              <a:latin typeface="Inter"/>
            </a:endParaRPr>
          </a:p>
        </p:txBody>
      </p:sp>
      <p:sp>
        <p:nvSpPr>
          <p:cNvPr id="3" name="Content Placeholder 2">
            <a:extLst>
              <a:ext uri="{FF2B5EF4-FFF2-40B4-BE49-F238E27FC236}">
                <a16:creationId xmlns:a16="http://schemas.microsoft.com/office/drawing/2014/main" id="{AC1C12E2-10C0-8F4A-1D8D-4D5E84A21FB1}"/>
              </a:ext>
            </a:extLst>
          </p:cNvPr>
          <p:cNvSpPr>
            <a:spLocks noGrp="1"/>
          </p:cNvSpPr>
          <p:nvPr>
            <p:ph idx="1"/>
          </p:nvPr>
        </p:nvSpPr>
        <p:spPr>
          <a:xfrm>
            <a:off x="960438" y="2916935"/>
            <a:ext cx="4500737" cy="3425807"/>
          </a:xfrm>
        </p:spPr>
        <p:txBody>
          <a:bodyPr anchor="t">
            <a:normAutofit/>
          </a:bodyPr>
          <a:lstStyle/>
          <a:p>
            <a:pPr>
              <a:lnSpc>
                <a:spcPct val="91000"/>
              </a:lnSpc>
            </a:pPr>
            <a:r>
              <a:rPr lang="en-US" sz="1900" b="1" dirty="0">
                <a:solidFill>
                  <a:schemeClr val="bg1"/>
                </a:solidFill>
                <a:latin typeface="Avenir Next LT Pro" panose="020B0504020202020204" pitchFamily="34" charset="0"/>
              </a:rPr>
              <a:t>Model 2(Regression)</a:t>
            </a:r>
            <a:r>
              <a:rPr lang="en-US" sz="1900" dirty="0">
                <a:solidFill>
                  <a:schemeClr val="bg1"/>
                </a:solidFill>
                <a:latin typeface="Avenir Next LT Pro" panose="020B0504020202020204" pitchFamily="34" charset="0"/>
              </a:rPr>
              <a:t>: Predicting Turbine Compressor decay state coefficient based on 14 features.</a:t>
            </a:r>
          </a:p>
          <a:p>
            <a:pPr marL="457200" indent="-457200">
              <a:lnSpc>
                <a:spcPct val="91000"/>
              </a:lnSpc>
              <a:buFont typeface="Arial" panose="020B0604020202020204" pitchFamily="34" charset="0"/>
              <a:buChar char="•"/>
            </a:pPr>
            <a:r>
              <a:rPr lang="en-US" sz="1900" b="0" i="0" dirty="0">
                <a:solidFill>
                  <a:schemeClr val="bg1"/>
                </a:solidFill>
                <a:effectLst/>
                <a:latin typeface="Avenir Next LT Pro" panose="020B0504020202020204" pitchFamily="34" charset="0"/>
              </a:rPr>
              <a:t>Here we will be building multiple linear regression model to predict </a:t>
            </a:r>
            <a:r>
              <a:rPr lang="en-US" sz="1900" dirty="0">
                <a:solidFill>
                  <a:schemeClr val="bg1"/>
                </a:solidFill>
                <a:latin typeface="Avenir Next LT Pro" panose="020B0504020202020204" pitchFamily="34" charset="0"/>
              </a:rPr>
              <a:t>Turbine</a:t>
            </a:r>
            <a:r>
              <a:rPr lang="en-US" sz="1900" b="0" i="0" dirty="0">
                <a:solidFill>
                  <a:schemeClr val="bg1"/>
                </a:solidFill>
                <a:effectLst/>
                <a:latin typeface="Avenir Next LT Pro" panose="020B0504020202020204" pitchFamily="34" charset="0"/>
              </a:rPr>
              <a:t> Compressor decay state coefficient based on all 14 features from lever position to fuel flow</a:t>
            </a:r>
            <a:endParaRPr lang="en-US" sz="1900" dirty="0">
              <a:solidFill>
                <a:schemeClr val="bg1"/>
              </a:solidFill>
              <a:latin typeface="Avenir Next LT Pro" panose="020B0504020202020204" pitchFamily="34" charset="0"/>
            </a:endParaRPr>
          </a:p>
          <a:p>
            <a:pPr marL="457200" indent="-457200">
              <a:lnSpc>
                <a:spcPct val="91000"/>
              </a:lnSpc>
              <a:buFont typeface="Arial" panose="020B0604020202020204" pitchFamily="34" charset="0"/>
              <a:buChar char="•"/>
            </a:pPr>
            <a:r>
              <a:rPr lang="en-US" sz="1900" b="0" i="0" dirty="0">
                <a:solidFill>
                  <a:schemeClr val="bg1"/>
                </a:solidFill>
                <a:effectLst/>
                <a:latin typeface="Avenir Next LT Pro" panose="020B0504020202020204" pitchFamily="34" charset="0"/>
              </a:rPr>
              <a:t>The R2 Score comes around 0.8486 </a:t>
            </a:r>
          </a:p>
        </p:txBody>
      </p:sp>
      <p:sp>
        <p:nvSpPr>
          <p:cNvPr id="6" name="Rectangle 1">
            <a:extLst>
              <a:ext uri="{FF2B5EF4-FFF2-40B4-BE49-F238E27FC236}">
                <a16:creationId xmlns:a16="http://schemas.microsoft.com/office/drawing/2014/main" id="{3CEF4AB5-4440-4719-88F4-50784D86354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5EB37B3-9360-DE72-DE50-10F96DB8A9C2}"/>
              </a:ext>
            </a:extLst>
          </p:cNvPr>
          <p:cNvPicPr>
            <a:picLocks noChangeAspect="1"/>
          </p:cNvPicPr>
          <p:nvPr/>
        </p:nvPicPr>
        <p:blipFill>
          <a:blip r:embed="rId2"/>
          <a:stretch>
            <a:fillRect/>
          </a:stretch>
        </p:blipFill>
        <p:spPr>
          <a:xfrm>
            <a:off x="6851767" y="90100"/>
            <a:ext cx="4788687" cy="5612294"/>
          </a:xfrm>
          <a:prstGeom prst="rect">
            <a:avLst/>
          </a:prstGeom>
        </p:spPr>
      </p:pic>
      <p:pic>
        <p:nvPicPr>
          <p:cNvPr id="11" name="Picture 10">
            <a:extLst>
              <a:ext uri="{FF2B5EF4-FFF2-40B4-BE49-F238E27FC236}">
                <a16:creationId xmlns:a16="http://schemas.microsoft.com/office/drawing/2014/main" id="{F4631D8E-731D-9A9D-427B-05E7479F39B0}"/>
              </a:ext>
            </a:extLst>
          </p:cNvPr>
          <p:cNvPicPr>
            <a:picLocks noChangeAspect="1"/>
          </p:cNvPicPr>
          <p:nvPr/>
        </p:nvPicPr>
        <p:blipFill>
          <a:blip r:embed="rId3"/>
          <a:stretch>
            <a:fillRect/>
          </a:stretch>
        </p:blipFill>
        <p:spPr>
          <a:xfrm>
            <a:off x="6106326" y="5691938"/>
            <a:ext cx="6084150" cy="1038225"/>
          </a:xfrm>
          <a:prstGeom prst="rect">
            <a:avLst/>
          </a:prstGeom>
        </p:spPr>
      </p:pic>
    </p:spTree>
    <p:extLst>
      <p:ext uri="{BB962C8B-B14F-4D97-AF65-F5344CB8AC3E}">
        <p14:creationId xmlns:p14="http://schemas.microsoft.com/office/powerpoint/2010/main" val="243103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8E56B9-5C08-20CC-D4AA-0254D9EB5C80}"/>
              </a:ext>
            </a:extLst>
          </p:cNvPr>
          <p:cNvSpPr>
            <a:spLocks noGrp="1"/>
          </p:cNvSpPr>
          <p:nvPr>
            <p:ph type="title"/>
          </p:nvPr>
        </p:nvSpPr>
        <p:spPr>
          <a:xfrm>
            <a:off x="960120" y="317814"/>
            <a:ext cx="10268712" cy="1700784"/>
          </a:xfrm>
        </p:spPr>
        <p:txBody>
          <a:bodyPr>
            <a:normAutofit/>
          </a:bodyPr>
          <a:lstStyle/>
          <a:p>
            <a:r>
              <a:rPr lang="en-US" dirty="0">
                <a:latin typeface="Inter"/>
              </a:rPr>
              <a:t>Model Building</a:t>
            </a:r>
            <a:endParaRPr lang="en-IN" dirty="0"/>
          </a:p>
        </p:txBody>
      </p:sp>
      <p:sp>
        <p:nvSpPr>
          <p:cNvPr id="4" name="Rectangle 1">
            <a:extLst>
              <a:ext uri="{FF2B5EF4-FFF2-40B4-BE49-F238E27FC236}">
                <a16:creationId xmlns:a16="http://schemas.microsoft.com/office/drawing/2014/main" id="{6458CC02-5F2F-CA2F-2BCE-2B556935CAF3}"/>
              </a:ext>
            </a:extLst>
          </p:cNvPr>
          <p:cNvSpPr>
            <a:spLocks noGrp="1" noChangeArrowheads="1"/>
          </p:cNvSpPr>
          <p:nvPr>
            <p:ph idx="1"/>
          </p:nvPr>
        </p:nvSpPr>
        <p:spPr bwMode="auto">
          <a:xfrm>
            <a:off x="960120" y="2784143"/>
            <a:ext cx="5782586" cy="34330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lnSpc>
                <a:spcPct val="91000"/>
              </a:lnSpc>
              <a:spcBef>
                <a:spcPct val="0"/>
              </a:spcBef>
              <a:spcAft>
                <a:spcPts val="600"/>
              </a:spcAft>
              <a:buClrTx/>
              <a:buSzTx/>
              <a:buFontTx/>
              <a:buChar char="•"/>
              <a:tabLst/>
            </a:pPr>
            <a:r>
              <a:rPr kumimoji="0" lang="en-US" altLang="en-US" sz="1800" i="0" u="none" strike="noStrike" cap="none" normalizeH="0" baseline="0" dirty="0">
                <a:ln>
                  <a:noFill/>
                </a:ln>
                <a:effectLst/>
                <a:latin typeface="Avenir Next LT Pro" panose="020B0504020202020204" pitchFamily="34" charset="0"/>
              </a:rPr>
              <a:t>Clustering: The data points are clustered tightly along a diagonal line, suggesting that the model's predictions are closely aligned with the actual Y values.</a:t>
            </a:r>
          </a:p>
          <a:p>
            <a:pPr marL="0" marR="0" lvl="0" indent="0" defTabSz="914400" rtl="0" eaLnBrk="0" fontAlgn="base" latinLnBrk="0" hangingPunct="0">
              <a:lnSpc>
                <a:spcPct val="91000"/>
              </a:lnSpc>
              <a:spcBef>
                <a:spcPct val="0"/>
              </a:spcBef>
              <a:spcAft>
                <a:spcPts val="600"/>
              </a:spcAft>
              <a:buClrTx/>
              <a:buSzTx/>
              <a:buFontTx/>
              <a:buChar char="•"/>
              <a:tabLst/>
            </a:pPr>
            <a:r>
              <a:rPr kumimoji="0" lang="en-US" altLang="en-US" sz="1800" i="0" u="none" strike="noStrike" cap="none" normalizeH="0" baseline="0" dirty="0">
                <a:ln>
                  <a:noFill/>
                </a:ln>
                <a:effectLst/>
                <a:latin typeface="Avenir Next LT Pro" panose="020B0504020202020204" pitchFamily="34" charset="0"/>
              </a:rPr>
              <a:t>Spread: While the clustering is tight, there is still some spread in the data points. This indicates that there is some variability in the model's predictions.</a:t>
            </a:r>
          </a:p>
          <a:p>
            <a:pPr marL="0" marR="0" lvl="0" indent="0" defTabSz="914400" rtl="0" eaLnBrk="0" fontAlgn="base" latinLnBrk="0" hangingPunct="0">
              <a:lnSpc>
                <a:spcPct val="91000"/>
              </a:lnSpc>
              <a:spcBef>
                <a:spcPct val="0"/>
              </a:spcBef>
              <a:spcAft>
                <a:spcPts val="600"/>
              </a:spcAft>
              <a:buClrTx/>
              <a:buSzTx/>
              <a:buFontTx/>
              <a:buChar char="•"/>
              <a:tabLst/>
            </a:pPr>
            <a:r>
              <a:rPr kumimoji="0" lang="en-US" altLang="en-US" sz="1800" i="0" u="none" strike="noStrike" cap="none" normalizeH="0" baseline="0" dirty="0">
                <a:ln>
                  <a:noFill/>
                </a:ln>
                <a:effectLst/>
                <a:latin typeface="Avenir Next LT Pro" panose="020B0504020202020204" pitchFamily="34" charset="0"/>
              </a:rPr>
              <a:t>No Outliers: There are no visible outliers in the data, which suggests that the model is performing consistently well across the range of Y test values. </a:t>
            </a:r>
          </a:p>
        </p:txBody>
      </p:sp>
      <p:pic>
        <p:nvPicPr>
          <p:cNvPr id="6" name="Picture 5" descr="A graph showing a graph of a graph&#10;&#10;Description automatically generated with medium confidence">
            <a:extLst>
              <a:ext uri="{FF2B5EF4-FFF2-40B4-BE49-F238E27FC236}">
                <a16:creationId xmlns:a16="http://schemas.microsoft.com/office/drawing/2014/main" id="{A53A5066-69E2-D017-F4A7-0CA0744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052" y="2759731"/>
            <a:ext cx="4644347" cy="3436816"/>
          </a:xfrm>
          <a:prstGeom prst="rect">
            <a:avLst/>
          </a:prstGeom>
        </p:spPr>
      </p:pic>
    </p:spTree>
    <p:extLst>
      <p:ext uri="{BB962C8B-B14F-4D97-AF65-F5344CB8AC3E}">
        <p14:creationId xmlns:p14="http://schemas.microsoft.com/office/powerpoint/2010/main" val="76562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854A04-559D-11FA-B9ED-2D958DDB8275}"/>
              </a:ext>
            </a:extLst>
          </p:cNvPr>
          <p:cNvSpPr>
            <a:spLocks noGrp="1"/>
          </p:cNvSpPr>
          <p:nvPr>
            <p:ph type="title"/>
          </p:nvPr>
        </p:nvSpPr>
        <p:spPr>
          <a:xfrm>
            <a:off x="960438" y="640080"/>
            <a:ext cx="4500737" cy="2194560"/>
          </a:xfrm>
        </p:spPr>
        <p:txBody>
          <a:bodyPr>
            <a:normAutofit/>
          </a:bodyPr>
          <a:lstStyle/>
          <a:p>
            <a:r>
              <a:rPr lang="en-US" dirty="0">
                <a:latin typeface="Inter"/>
              </a:rPr>
              <a:t>Inference</a:t>
            </a:r>
            <a:endParaRPr lang="en-IN" dirty="0">
              <a:latin typeface="Inter"/>
            </a:endParaRPr>
          </a:p>
        </p:txBody>
      </p:sp>
      <p:sp>
        <p:nvSpPr>
          <p:cNvPr id="3" name="Content Placeholder 2">
            <a:extLst>
              <a:ext uri="{FF2B5EF4-FFF2-40B4-BE49-F238E27FC236}">
                <a16:creationId xmlns:a16="http://schemas.microsoft.com/office/drawing/2014/main" id="{A85CA960-5C73-1897-1069-CBB8928AFB07}"/>
              </a:ext>
            </a:extLst>
          </p:cNvPr>
          <p:cNvSpPr>
            <a:spLocks noGrp="1"/>
          </p:cNvSpPr>
          <p:nvPr>
            <p:ph idx="1"/>
          </p:nvPr>
        </p:nvSpPr>
        <p:spPr>
          <a:xfrm>
            <a:off x="960438" y="2916936"/>
            <a:ext cx="4500737" cy="3264408"/>
          </a:xfrm>
        </p:spPr>
        <p:txBody>
          <a:bodyPr anchor="t">
            <a:normAutofit/>
          </a:bodyPr>
          <a:lstStyle/>
          <a:p>
            <a:pPr marL="457200" indent="-457200">
              <a:lnSpc>
                <a:spcPct val="91000"/>
              </a:lnSpc>
              <a:buFont typeface="Arial" panose="020B0604020202020204" pitchFamily="34" charset="0"/>
              <a:buChar char="•"/>
            </a:pPr>
            <a:r>
              <a:rPr lang="en-US" sz="1600" i="0" dirty="0">
                <a:solidFill>
                  <a:schemeClr val="bg1"/>
                </a:solidFill>
                <a:effectLst/>
                <a:latin typeface="Avenir Next LT Pro" panose="020B0504020202020204" pitchFamily="34" charset="0"/>
              </a:rPr>
              <a:t>The R-squared value is 0.911 which states that about 91.1% of proportion of variability in data can be explained by this linear regression model. The R-squared is the most important parameter for a model evaluation. Higher the value, better is the fit.</a:t>
            </a:r>
          </a:p>
          <a:p>
            <a:pPr marL="457200" indent="-457200">
              <a:lnSpc>
                <a:spcPct val="91000"/>
              </a:lnSpc>
              <a:buFont typeface="Arial" panose="020B0604020202020204" pitchFamily="34" charset="0"/>
              <a:buChar char="•"/>
            </a:pPr>
            <a:r>
              <a:rPr lang="en-US" sz="1600" dirty="0">
                <a:solidFill>
                  <a:schemeClr val="bg1"/>
                </a:solidFill>
                <a:latin typeface="Avenir Next LT Pro" panose="020B0504020202020204" pitchFamily="34" charset="0"/>
              </a:rPr>
              <a:t>W</a:t>
            </a:r>
            <a:r>
              <a:rPr lang="en-US" sz="1600" i="0" dirty="0">
                <a:solidFill>
                  <a:schemeClr val="bg1"/>
                </a:solidFill>
                <a:effectLst/>
                <a:latin typeface="Avenir Next LT Pro" panose="020B0504020202020204" pitchFamily="34" charset="0"/>
              </a:rPr>
              <a:t>e have an R-squared of 91.1% or 0.911 which is very high. Hence, we will stop here and declare this model as the most suitable for predicting GT Turbine decay state coefficient.</a:t>
            </a:r>
          </a:p>
          <a:p>
            <a:pPr>
              <a:lnSpc>
                <a:spcPct val="91000"/>
              </a:lnSpc>
            </a:pPr>
            <a:endParaRPr lang="en-IN" sz="1600" dirty="0">
              <a:solidFill>
                <a:schemeClr val="bg1"/>
              </a:solidFill>
              <a:latin typeface="Avenir Next LT Pro" panose="020B0504020202020204" pitchFamily="34" charset="0"/>
            </a:endParaRPr>
          </a:p>
        </p:txBody>
      </p:sp>
      <p:pic>
        <p:nvPicPr>
          <p:cNvPr id="5" name="Picture 4">
            <a:extLst>
              <a:ext uri="{FF2B5EF4-FFF2-40B4-BE49-F238E27FC236}">
                <a16:creationId xmlns:a16="http://schemas.microsoft.com/office/drawing/2014/main" id="{29E83349-D3BB-0286-22E0-7E213D120430}"/>
              </a:ext>
            </a:extLst>
          </p:cNvPr>
          <p:cNvPicPr>
            <a:picLocks noChangeAspect="1"/>
          </p:cNvPicPr>
          <p:nvPr/>
        </p:nvPicPr>
        <p:blipFill>
          <a:blip r:embed="rId2"/>
          <a:stretch>
            <a:fillRect/>
          </a:stretch>
        </p:blipFill>
        <p:spPr>
          <a:xfrm>
            <a:off x="6368523" y="972683"/>
            <a:ext cx="5720355" cy="4912633"/>
          </a:xfrm>
          <a:prstGeom prst="rect">
            <a:avLst/>
          </a:prstGeom>
        </p:spPr>
      </p:pic>
    </p:spTree>
    <p:extLst>
      <p:ext uri="{BB962C8B-B14F-4D97-AF65-F5344CB8AC3E}">
        <p14:creationId xmlns:p14="http://schemas.microsoft.com/office/powerpoint/2010/main" val="335438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98F8-FF12-EFB3-AD31-8E1DAEC9C65C}"/>
              </a:ext>
            </a:extLst>
          </p:cNvPr>
          <p:cNvSpPr>
            <a:spLocks noGrp="1"/>
          </p:cNvSpPr>
          <p:nvPr>
            <p:ph type="title"/>
          </p:nvPr>
        </p:nvSpPr>
        <p:spPr/>
        <p:txBody>
          <a:bodyPr/>
          <a:lstStyle/>
          <a:p>
            <a:r>
              <a:rPr lang="en-US" dirty="0">
                <a:latin typeface="Inter"/>
              </a:rPr>
              <a:t>Summary</a:t>
            </a:r>
            <a:endParaRPr lang="en-IN" dirty="0">
              <a:latin typeface="Inter"/>
            </a:endParaRPr>
          </a:p>
        </p:txBody>
      </p:sp>
      <p:sp>
        <p:nvSpPr>
          <p:cNvPr id="3" name="Content Placeholder 2">
            <a:extLst>
              <a:ext uri="{FF2B5EF4-FFF2-40B4-BE49-F238E27FC236}">
                <a16:creationId xmlns:a16="http://schemas.microsoft.com/office/drawing/2014/main" id="{7A00D0CE-3490-2ADA-DD47-81EEA8A353D4}"/>
              </a:ext>
            </a:extLst>
          </p:cNvPr>
          <p:cNvSpPr>
            <a:spLocks noGrp="1"/>
          </p:cNvSpPr>
          <p:nvPr>
            <p:ph idx="1"/>
          </p:nvPr>
        </p:nvSpPr>
        <p:spPr/>
        <p:txBody>
          <a:bodyPr>
            <a:normAutofit fontScale="85000" lnSpcReduction="20000"/>
          </a:bodyPr>
          <a:lstStyle/>
          <a:p>
            <a:pPr marL="457200" indent="-457200" algn="l" fontAlgn="base">
              <a:buFont typeface="Arial" panose="020B0604020202020204" pitchFamily="34" charset="0"/>
              <a:buChar char="•"/>
            </a:pPr>
            <a:r>
              <a:rPr lang="en-US" b="0" i="0" dirty="0">
                <a:effectLst/>
                <a:latin typeface="Avenir Next LT Pro" panose="020B0504020202020204" pitchFamily="34" charset="0"/>
              </a:rPr>
              <a:t>We have studied the relationship between the 14 features and the 2 labels.</a:t>
            </a:r>
          </a:p>
          <a:p>
            <a:pPr marL="457200" indent="-457200" algn="l" fontAlgn="base">
              <a:buFont typeface="Arial" panose="020B0604020202020204" pitchFamily="34" charset="0"/>
              <a:buChar char="•"/>
            </a:pPr>
            <a:r>
              <a:rPr lang="en-US" b="0" i="0" dirty="0">
                <a:effectLst/>
                <a:latin typeface="Avenir Next LT Pro" panose="020B0504020202020204" pitchFamily="34" charset="0"/>
              </a:rPr>
              <a:t>The GT Turbine decay state coefficient behaves perfectly with the 14 features considered whereas the GT Compressor decay state coefficient behaves linearly with only 12 features as the remaining 2 features were irrelevant in predicting the coefficient.</a:t>
            </a:r>
          </a:p>
          <a:p>
            <a:pPr marL="457200" indent="-457200" algn="l" fontAlgn="base">
              <a:buFont typeface="Arial" panose="020B0604020202020204" pitchFamily="34" charset="0"/>
              <a:buChar char="•"/>
            </a:pPr>
            <a:r>
              <a:rPr lang="en-US" b="0" i="0" dirty="0">
                <a:effectLst/>
                <a:latin typeface="Avenir Next LT Pro" panose="020B0504020202020204" pitchFamily="34" charset="0"/>
              </a:rPr>
              <a:t>During Model 1, initially the R-squared value was just 84.3% and the model is further improved by considering interaction terms based on the correlation heatmap after which the R-squared value has been increased to 93.5% and thus declaring the model as the most suitable for predicting GT Compressor decay state coefficient.</a:t>
            </a:r>
          </a:p>
          <a:p>
            <a:endParaRPr lang="en-IN" dirty="0">
              <a:latin typeface="Avenir Next LT Pro" panose="020B0504020202020204" pitchFamily="34" charset="0"/>
            </a:endParaRPr>
          </a:p>
        </p:txBody>
      </p:sp>
    </p:spTree>
    <p:extLst>
      <p:ext uri="{BB962C8B-B14F-4D97-AF65-F5344CB8AC3E}">
        <p14:creationId xmlns:p14="http://schemas.microsoft.com/office/powerpoint/2010/main" val="2219050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descr="Aerial view of a highway near the ocean">
            <a:extLst>
              <a:ext uri="{FF2B5EF4-FFF2-40B4-BE49-F238E27FC236}">
                <a16:creationId xmlns:a16="http://schemas.microsoft.com/office/drawing/2014/main" id="{85249DDB-F424-488A-3056-58A58ACAC215}"/>
              </a:ext>
            </a:extLst>
          </p:cNvPr>
          <p:cNvPicPr>
            <a:picLocks noChangeAspect="1"/>
          </p:cNvPicPr>
          <p:nvPr/>
        </p:nvPicPr>
        <p:blipFill>
          <a:blip r:embed="rId2"/>
          <a:srcRect t="11833" b="13167"/>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9FC2B9-A6DD-9931-ADF0-7299C7588751}"/>
              </a:ext>
            </a:extLst>
          </p:cNvPr>
          <p:cNvSpPr>
            <a:spLocks noGrp="1"/>
          </p:cNvSpPr>
          <p:nvPr>
            <p:ph type="title"/>
          </p:nvPr>
        </p:nvSpPr>
        <p:spPr>
          <a:xfrm>
            <a:off x="960120" y="3681454"/>
            <a:ext cx="10268712" cy="1550896"/>
          </a:xfrm>
        </p:spPr>
        <p:txBody>
          <a:bodyPr vert="horz" lIns="91440" tIns="45720" rIns="91440" bIns="45720" rtlCol="0" anchor="b">
            <a:normAutofit/>
          </a:bodyPr>
          <a:lstStyle/>
          <a:p>
            <a:pPr algn="ctr"/>
            <a:r>
              <a:rPr lang="en-US" sz="8800" dirty="0">
                <a:solidFill>
                  <a:srgbClr val="FFFFFF"/>
                </a:solidFill>
              </a:rPr>
              <a:t>Thank you</a:t>
            </a:r>
          </a:p>
        </p:txBody>
      </p:sp>
    </p:spTree>
    <p:extLst>
      <p:ext uri="{BB962C8B-B14F-4D97-AF65-F5344CB8AC3E}">
        <p14:creationId xmlns:p14="http://schemas.microsoft.com/office/powerpoint/2010/main" val="67414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E7733D-53A1-1E54-FB9E-83ACBD6796DE}"/>
              </a:ext>
            </a:extLst>
          </p:cNvPr>
          <p:cNvSpPr>
            <a:spLocks noGrp="1"/>
          </p:cNvSpPr>
          <p:nvPr>
            <p:ph type="title"/>
          </p:nvPr>
        </p:nvSpPr>
        <p:spPr>
          <a:xfrm>
            <a:off x="960120" y="317814"/>
            <a:ext cx="10268712" cy="1700784"/>
          </a:xfrm>
        </p:spPr>
        <p:txBody>
          <a:bodyPr>
            <a:normAutofit/>
          </a:bodyPr>
          <a:lstStyle/>
          <a:p>
            <a:pPr rtl="0">
              <a:spcBef>
                <a:spcPts val="0"/>
              </a:spcBef>
              <a:spcAft>
                <a:spcPts val="0"/>
              </a:spcAft>
            </a:pPr>
            <a:r>
              <a:rPr lang="en-IN" sz="4600" b="0" i="0" u="none" strike="noStrike" dirty="0">
                <a:effectLst/>
                <a:latin typeface="Inter"/>
              </a:rPr>
              <a:t>Problem Statement</a:t>
            </a:r>
            <a:endParaRPr lang="en-IN" sz="4600" dirty="0">
              <a:latin typeface="Inter"/>
            </a:endParaRPr>
          </a:p>
        </p:txBody>
      </p:sp>
      <p:sp>
        <p:nvSpPr>
          <p:cNvPr id="3" name="Content Placeholder 2">
            <a:extLst>
              <a:ext uri="{FF2B5EF4-FFF2-40B4-BE49-F238E27FC236}">
                <a16:creationId xmlns:a16="http://schemas.microsoft.com/office/drawing/2014/main" id="{8BCD468C-25CA-F5A4-8A99-223DC907F1E3}"/>
              </a:ext>
            </a:extLst>
          </p:cNvPr>
          <p:cNvSpPr>
            <a:spLocks noGrp="1"/>
          </p:cNvSpPr>
          <p:nvPr>
            <p:ph idx="1"/>
          </p:nvPr>
        </p:nvSpPr>
        <p:spPr>
          <a:xfrm>
            <a:off x="960120" y="2587752"/>
            <a:ext cx="5869303" cy="3593592"/>
          </a:xfrm>
        </p:spPr>
        <p:txBody>
          <a:bodyPr>
            <a:noAutofit/>
          </a:bodyPr>
          <a:lstStyle/>
          <a:p>
            <a:pPr marL="285750" indent="-285750">
              <a:lnSpc>
                <a:spcPct val="91000"/>
              </a:lnSpc>
              <a:buFont typeface="Arial" panose="020B0604020202020204" pitchFamily="34" charset="0"/>
              <a:buChar char="•"/>
            </a:pPr>
            <a:r>
              <a:rPr lang="en-US" sz="1600" b="0" i="0" u="none" strike="noStrike" dirty="0">
                <a:effectLst/>
                <a:latin typeface="Avenir Next LT Pro" panose="020B0504020202020204" pitchFamily="34" charset="0"/>
                <a:cs typeface="Aldhabi" panose="020F0502020204030204" pitchFamily="2" charset="-78"/>
              </a:rPr>
              <a:t>This dataset records operational performance metrics of a ship's gas turbine propulsion system. Each row represents a set of measurements taken under specific conditions, likely at different times or operational states. The parameters captured include various torque measurements, rates of revolutions, temperatures, pressures, fuel flow, and state coefficients. These metrics are crucial for monitoring and analyzing the propulsion system's performance, efficiency, and maintenance needs.</a:t>
            </a:r>
            <a:endParaRPr lang="en-US" sz="1600" i="0" u="none" strike="noStrike" dirty="0">
              <a:latin typeface="Avenir Next LT Pro" panose="020B0504020202020204" pitchFamily="34" charset="0"/>
              <a:cs typeface="Aldhabi" panose="020F0502020204030204" pitchFamily="2" charset="-78"/>
            </a:endParaRPr>
          </a:p>
          <a:p>
            <a:pPr marL="285750" indent="-285750">
              <a:lnSpc>
                <a:spcPct val="91000"/>
              </a:lnSpc>
              <a:buFont typeface="Arial" panose="020B0604020202020204" pitchFamily="34" charset="0"/>
              <a:buChar char="•"/>
            </a:pPr>
            <a:r>
              <a:rPr lang="en-US" sz="1600" b="0" i="0" u="none" strike="noStrike" dirty="0">
                <a:effectLst/>
                <a:latin typeface="Avenir Next LT Pro" panose="020B0504020202020204" pitchFamily="34" charset="0"/>
                <a:cs typeface="Aldhabi" panose="020F0502020204030204" pitchFamily="2" charset="-78"/>
              </a:rPr>
              <a:t>The data can be used for predictive maintenance, performance optimization, and anomaly detection. By analyzing the relationship between these parameters, one can identify patterns that indicate potential issues or areas for improvement in the propulsion system.</a:t>
            </a:r>
            <a:br>
              <a:rPr lang="en-US" sz="1600" b="0" dirty="0">
                <a:effectLst/>
                <a:latin typeface="Avenir Next LT Pro" panose="020B0504020202020204" pitchFamily="34" charset="0"/>
                <a:cs typeface="Aldhabi" panose="020F0502020204030204" pitchFamily="2" charset="-78"/>
              </a:rPr>
            </a:br>
            <a:br>
              <a:rPr lang="en-US" sz="1600" dirty="0">
                <a:latin typeface="Avenir Next LT Pro" panose="020B0504020202020204" pitchFamily="34" charset="0"/>
                <a:cs typeface="Aldhabi" panose="020F0502020204030204" pitchFamily="2" charset="-78"/>
              </a:rPr>
            </a:br>
            <a:endParaRPr lang="en-IN" sz="1600" dirty="0">
              <a:latin typeface="Avenir Next LT Pro" panose="020B0504020202020204" pitchFamily="34" charset="0"/>
              <a:cs typeface="Aldhabi" panose="020F0502020204030204" pitchFamily="2" charset="-78"/>
            </a:endParaRPr>
          </a:p>
        </p:txBody>
      </p:sp>
      <p:pic>
        <p:nvPicPr>
          <p:cNvPr id="5" name="Picture 4" descr="Manometer beer equipment">
            <a:extLst>
              <a:ext uri="{FF2B5EF4-FFF2-40B4-BE49-F238E27FC236}">
                <a16:creationId xmlns:a16="http://schemas.microsoft.com/office/drawing/2014/main" id="{42B406DE-E12A-78BD-3221-10238951D9DB}"/>
              </a:ext>
            </a:extLst>
          </p:cNvPr>
          <p:cNvPicPr>
            <a:picLocks noChangeAspect="1"/>
          </p:cNvPicPr>
          <p:nvPr/>
        </p:nvPicPr>
        <p:blipFill>
          <a:blip r:embed="rId2"/>
          <a:srcRect l="28132" r="4734" b="-1"/>
          <a:stretch/>
        </p:blipFill>
        <p:spPr>
          <a:xfrm>
            <a:off x="7537704" y="2264989"/>
            <a:ext cx="4654296" cy="4593011"/>
          </a:xfrm>
          <a:prstGeom prst="rect">
            <a:avLst/>
          </a:prstGeom>
        </p:spPr>
      </p:pic>
    </p:spTree>
    <p:extLst>
      <p:ext uri="{BB962C8B-B14F-4D97-AF65-F5344CB8AC3E}">
        <p14:creationId xmlns:p14="http://schemas.microsoft.com/office/powerpoint/2010/main" val="5389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A98A66-FC86-E876-2439-89B8BE3A0D7B}"/>
              </a:ext>
            </a:extLst>
          </p:cNvPr>
          <p:cNvSpPr>
            <a:spLocks noGrp="1"/>
          </p:cNvSpPr>
          <p:nvPr>
            <p:ph type="title"/>
          </p:nvPr>
        </p:nvSpPr>
        <p:spPr>
          <a:xfrm>
            <a:off x="829490" y="573022"/>
            <a:ext cx="10268712" cy="1235566"/>
          </a:xfrm>
        </p:spPr>
        <p:txBody>
          <a:bodyPr>
            <a:noAutofit/>
          </a:bodyPr>
          <a:lstStyle/>
          <a:p>
            <a:r>
              <a:rPr lang="en-IN" sz="4600" b="0" i="0" dirty="0">
                <a:effectLst/>
                <a:latin typeface="Inter"/>
              </a:rPr>
              <a:t>What is Predictive Maintenance?</a:t>
            </a:r>
            <a:endParaRPr lang="en-IN" sz="4600" dirty="0"/>
          </a:p>
        </p:txBody>
      </p:sp>
      <p:sp>
        <p:nvSpPr>
          <p:cNvPr id="3" name="Content Placeholder 2">
            <a:extLst>
              <a:ext uri="{FF2B5EF4-FFF2-40B4-BE49-F238E27FC236}">
                <a16:creationId xmlns:a16="http://schemas.microsoft.com/office/drawing/2014/main" id="{7B56CA84-D5E1-1073-7AD4-46919961A299}"/>
              </a:ext>
            </a:extLst>
          </p:cNvPr>
          <p:cNvSpPr>
            <a:spLocks noGrp="1"/>
          </p:cNvSpPr>
          <p:nvPr>
            <p:ph idx="1"/>
          </p:nvPr>
        </p:nvSpPr>
        <p:spPr>
          <a:xfrm>
            <a:off x="768396" y="2499264"/>
            <a:ext cx="5869303" cy="3593592"/>
          </a:xfrm>
        </p:spPr>
        <p:txBody>
          <a:bodyPr>
            <a:noAutofit/>
          </a:bodyPr>
          <a:lstStyle/>
          <a:p>
            <a:pPr>
              <a:lnSpc>
                <a:spcPct val="91000"/>
              </a:lnSpc>
            </a:pPr>
            <a:r>
              <a:rPr lang="en-US" sz="1550" dirty="0">
                <a:latin typeface="Avenir Next LT Pro" panose="020B0504020202020204" pitchFamily="34" charset="0"/>
              </a:rPr>
              <a:t>Predictive maintenance allows the maintenance frequency to be as low as possible to prevent unplanned reactive maintenance, and without doing too much preventive maintenance.</a:t>
            </a:r>
          </a:p>
          <a:p>
            <a:pPr>
              <a:lnSpc>
                <a:spcPct val="91000"/>
              </a:lnSpc>
            </a:pPr>
            <a:r>
              <a:rPr lang="en-US" sz="1550" dirty="0">
                <a:latin typeface="Avenir Next LT Pro" panose="020B0504020202020204" pitchFamily="34" charset="0"/>
              </a:rPr>
              <a:t>Reactive Maintenance is an unplanned maintenance and involves restoring equipment after it fails or breakdowns. The cost of reactive maintenance is high due to the unplanned production downtime, damaged machinery and overtime.</a:t>
            </a:r>
          </a:p>
          <a:p>
            <a:pPr>
              <a:lnSpc>
                <a:spcPct val="91000"/>
              </a:lnSpc>
            </a:pPr>
            <a:r>
              <a:rPr lang="en-US" sz="1550" dirty="0">
                <a:latin typeface="Avenir Next LT Pro" panose="020B0504020202020204" pitchFamily="34" charset="0"/>
              </a:rPr>
              <a:t>Preventive maintenance is maintenance that is carried out regularly and routinely to reduce the chances of equipment failure even when the machine is in good condition and doesn't need a repair or maintenance.</a:t>
            </a:r>
          </a:p>
          <a:p>
            <a:pPr>
              <a:lnSpc>
                <a:spcPct val="91000"/>
              </a:lnSpc>
            </a:pPr>
            <a:r>
              <a:rPr lang="en-US" sz="1550" dirty="0">
                <a:latin typeface="Avenir Next LT Pro" panose="020B0504020202020204" pitchFamily="34" charset="0"/>
              </a:rPr>
              <a:t>Predictive maintenance tackles both the disadvantages by predicting from historical and real-time data to anticipate problems before they happen using Machine Learning Algorithm.</a:t>
            </a:r>
            <a:endParaRPr lang="en-IN" sz="1550" dirty="0">
              <a:latin typeface="Avenir Next LT Pro" panose="020B0504020202020204" pitchFamily="34" charset="0"/>
            </a:endParaRPr>
          </a:p>
        </p:txBody>
      </p:sp>
      <p:pic>
        <p:nvPicPr>
          <p:cNvPr id="5" name="Picture 4" descr="Graph on document with pen">
            <a:extLst>
              <a:ext uri="{FF2B5EF4-FFF2-40B4-BE49-F238E27FC236}">
                <a16:creationId xmlns:a16="http://schemas.microsoft.com/office/drawing/2014/main" id="{E94A4DEA-88C4-946F-7A47-9943477AA750}"/>
              </a:ext>
            </a:extLst>
          </p:cNvPr>
          <p:cNvPicPr>
            <a:picLocks noChangeAspect="1"/>
          </p:cNvPicPr>
          <p:nvPr/>
        </p:nvPicPr>
        <p:blipFill>
          <a:blip r:embed="rId2"/>
          <a:srcRect l="22957" r="9401" b="-2"/>
          <a:stretch/>
        </p:blipFill>
        <p:spPr>
          <a:xfrm>
            <a:off x="7537704" y="2264989"/>
            <a:ext cx="4654296" cy="4593011"/>
          </a:xfrm>
          <a:prstGeom prst="rect">
            <a:avLst/>
          </a:prstGeom>
        </p:spPr>
      </p:pic>
    </p:spTree>
    <p:extLst>
      <p:ext uri="{BB962C8B-B14F-4D97-AF65-F5344CB8AC3E}">
        <p14:creationId xmlns:p14="http://schemas.microsoft.com/office/powerpoint/2010/main" val="24795538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D43AA5-87EA-6925-7F00-E0670D7761BC}"/>
              </a:ext>
            </a:extLst>
          </p:cNvPr>
          <p:cNvSpPr>
            <a:spLocks noGrp="1"/>
          </p:cNvSpPr>
          <p:nvPr>
            <p:ph type="title"/>
          </p:nvPr>
        </p:nvSpPr>
        <p:spPr>
          <a:xfrm>
            <a:off x="412956" y="643467"/>
            <a:ext cx="3925768" cy="5571066"/>
          </a:xfrm>
        </p:spPr>
        <p:txBody>
          <a:bodyPr>
            <a:normAutofit/>
          </a:bodyPr>
          <a:lstStyle/>
          <a:p>
            <a:r>
              <a:rPr lang="en-US" sz="4000" dirty="0">
                <a:latin typeface="Inter"/>
              </a:rPr>
              <a:t>Benefits of Condition-Based Monitoring (CBM)</a:t>
            </a:r>
            <a:endParaRPr lang="en-IN" sz="4000" dirty="0">
              <a:latin typeface="Inter"/>
            </a:endParaRPr>
          </a:p>
        </p:txBody>
      </p:sp>
      <p:graphicFrame>
        <p:nvGraphicFramePr>
          <p:cNvPr id="5" name="Content Placeholder 2">
            <a:extLst>
              <a:ext uri="{FF2B5EF4-FFF2-40B4-BE49-F238E27FC236}">
                <a16:creationId xmlns:a16="http://schemas.microsoft.com/office/drawing/2014/main" id="{0ED06573-A301-F961-5C00-D5E0891BEA18}"/>
              </a:ext>
            </a:extLst>
          </p:cNvPr>
          <p:cNvGraphicFramePr>
            <a:graphicFrameLocks noGrp="1"/>
          </p:cNvGraphicFramePr>
          <p:nvPr>
            <p:ph idx="1"/>
            <p:extLst>
              <p:ext uri="{D42A27DB-BD31-4B8C-83A1-F6EECF244321}">
                <p14:modId xmlns:p14="http://schemas.microsoft.com/office/powerpoint/2010/main" val="1324264606"/>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92868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35BE40-FDAF-D188-6B72-DE92D9307F14}"/>
              </a:ext>
            </a:extLst>
          </p:cNvPr>
          <p:cNvSpPr>
            <a:spLocks noGrp="1"/>
          </p:cNvSpPr>
          <p:nvPr>
            <p:ph type="title"/>
          </p:nvPr>
        </p:nvSpPr>
        <p:spPr>
          <a:xfrm>
            <a:off x="5300811" y="317500"/>
            <a:ext cx="5927576" cy="1701800"/>
          </a:xfrm>
        </p:spPr>
        <p:txBody>
          <a:bodyPr>
            <a:normAutofit/>
          </a:bodyPr>
          <a:lstStyle/>
          <a:p>
            <a:r>
              <a:rPr lang="en-US" sz="6100" dirty="0">
                <a:latin typeface="Inter"/>
              </a:rPr>
              <a:t>Data Summary</a:t>
            </a:r>
            <a:endParaRPr lang="en-IN" sz="6100" dirty="0">
              <a:latin typeface="Inter"/>
            </a:endParaRPr>
          </a:p>
        </p:txBody>
      </p:sp>
      <p:pic>
        <p:nvPicPr>
          <p:cNvPr id="7" name="Picture 6" descr="CNC lathe processing">
            <a:extLst>
              <a:ext uri="{FF2B5EF4-FFF2-40B4-BE49-F238E27FC236}">
                <a16:creationId xmlns:a16="http://schemas.microsoft.com/office/drawing/2014/main" id="{8996CCB5-A785-731C-BBBA-3105B28E38C2}"/>
              </a:ext>
            </a:extLst>
          </p:cNvPr>
          <p:cNvPicPr>
            <a:picLocks noChangeAspect="1"/>
          </p:cNvPicPr>
          <p:nvPr/>
        </p:nvPicPr>
        <p:blipFill>
          <a:blip r:embed="rId2"/>
          <a:srcRect l="47349" r="7320" b="-1"/>
          <a:stretch/>
        </p:blipFill>
        <p:spPr>
          <a:xfrm>
            <a:off x="20" y="10"/>
            <a:ext cx="4657324" cy="6857990"/>
          </a:xfrm>
          <a:prstGeom prst="rect">
            <a:avLst/>
          </a:prstGeom>
        </p:spPr>
      </p:pic>
      <p:graphicFrame>
        <p:nvGraphicFramePr>
          <p:cNvPr id="13" name="Content Placeholder 2">
            <a:extLst>
              <a:ext uri="{FF2B5EF4-FFF2-40B4-BE49-F238E27FC236}">
                <a16:creationId xmlns:a16="http://schemas.microsoft.com/office/drawing/2014/main" id="{1F147FD8-0529-B80C-59F1-5CF0CDE8A597}"/>
              </a:ext>
            </a:extLst>
          </p:cNvPr>
          <p:cNvGraphicFramePr>
            <a:graphicFrameLocks noGrp="1"/>
          </p:cNvGraphicFramePr>
          <p:nvPr>
            <p:ph idx="1"/>
            <p:extLst>
              <p:ext uri="{D42A27DB-BD31-4B8C-83A1-F6EECF244321}">
                <p14:modId xmlns:p14="http://schemas.microsoft.com/office/powerpoint/2010/main" val="1202339295"/>
              </p:ext>
            </p:extLst>
          </p:nvPr>
        </p:nvGraphicFramePr>
        <p:xfrm>
          <a:off x="5300810" y="2587625"/>
          <a:ext cx="5927577"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87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2C6F42-0618-316E-AA00-09BE7F03D275}"/>
              </a:ext>
            </a:extLst>
          </p:cNvPr>
          <p:cNvSpPr>
            <a:spLocks noGrp="1"/>
          </p:cNvSpPr>
          <p:nvPr>
            <p:ph type="title"/>
          </p:nvPr>
        </p:nvSpPr>
        <p:spPr>
          <a:xfrm>
            <a:off x="960120" y="317814"/>
            <a:ext cx="10268712" cy="1700784"/>
          </a:xfrm>
        </p:spPr>
        <p:txBody>
          <a:bodyPr>
            <a:noAutofit/>
          </a:bodyPr>
          <a:lstStyle/>
          <a:p>
            <a:r>
              <a:rPr lang="en-US" sz="5900" dirty="0">
                <a:latin typeface="Inter"/>
              </a:rPr>
              <a:t>Data Preprocessing &amp; Data cleaning</a:t>
            </a:r>
            <a:endParaRPr lang="en-IN" sz="5900" dirty="0"/>
          </a:p>
        </p:txBody>
      </p:sp>
      <p:sp>
        <p:nvSpPr>
          <p:cNvPr id="3" name="Content Placeholder 2">
            <a:extLst>
              <a:ext uri="{FF2B5EF4-FFF2-40B4-BE49-F238E27FC236}">
                <a16:creationId xmlns:a16="http://schemas.microsoft.com/office/drawing/2014/main" id="{2A978B5C-7314-D19F-B9A3-A3C508CDE0C3}"/>
              </a:ext>
            </a:extLst>
          </p:cNvPr>
          <p:cNvSpPr>
            <a:spLocks noGrp="1"/>
          </p:cNvSpPr>
          <p:nvPr>
            <p:ph idx="1"/>
          </p:nvPr>
        </p:nvSpPr>
        <p:spPr>
          <a:xfrm>
            <a:off x="960120" y="2784143"/>
            <a:ext cx="5782586" cy="3433031"/>
          </a:xfrm>
        </p:spPr>
        <p:txBody>
          <a:bodyPr anchor="t">
            <a:normAutofit/>
          </a:bodyPr>
          <a:lstStyle/>
          <a:p>
            <a:pPr>
              <a:lnSpc>
                <a:spcPct val="91000"/>
              </a:lnSpc>
            </a:pPr>
            <a:r>
              <a:rPr lang="en-IN" sz="2400" dirty="0">
                <a:latin typeface="Avenir Next LT Pro" panose="020B0504020202020204" pitchFamily="34" charset="0"/>
              </a:rPr>
              <a:t>Handling Missing Values</a:t>
            </a:r>
          </a:p>
          <a:p>
            <a:pPr marL="457200" indent="-457200">
              <a:lnSpc>
                <a:spcPct val="91000"/>
              </a:lnSpc>
              <a:buFont typeface="Arial" panose="020B0604020202020204" pitchFamily="34" charset="0"/>
              <a:buChar char="•"/>
            </a:pPr>
            <a:r>
              <a:rPr lang="en-IN" sz="2200" dirty="0">
                <a:latin typeface="Avenir Next LT Pro" panose="020B0504020202020204" pitchFamily="34" charset="0"/>
              </a:rPr>
              <a:t>Identified Missing Values: </a:t>
            </a:r>
            <a:r>
              <a:rPr lang="en-US" sz="2200" dirty="0">
                <a:latin typeface="Avenir Next LT Pro" panose="020B0504020202020204" pitchFamily="34" charset="0"/>
              </a:rPr>
              <a:t>Used isnull() to detect missing data in the dataset. </a:t>
            </a:r>
          </a:p>
          <a:p>
            <a:pPr marL="457200" indent="-457200">
              <a:lnSpc>
                <a:spcPct val="91000"/>
              </a:lnSpc>
              <a:buFont typeface="Arial" panose="020B0604020202020204" pitchFamily="34" charset="0"/>
              <a:buChar char="•"/>
            </a:pPr>
            <a:r>
              <a:rPr lang="en-US" sz="2200" dirty="0">
                <a:latin typeface="Avenir Next LT Pro" panose="020B0504020202020204" pitchFamily="34" charset="0"/>
              </a:rPr>
              <a:t>Removed Missing Data: Dropped rows with missing values to ensure data quality and integrity.</a:t>
            </a:r>
          </a:p>
          <a:p>
            <a:pPr marL="457200" indent="-457200">
              <a:lnSpc>
                <a:spcPct val="91000"/>
              </a:lnSpc>
              <a:buFont typeface="Arial" panose="020B0604020202020204" pitchFamily="34" charset="0"/>
              <a:buChar char="•"/>
            </a:pPr>
            <a:r>
              <a:rPr lang="en-US" sz="2200" dirty="0">
                <a:latin typeface="Avenir Next LT Pro" panose="020B0504020202020204" pitchFamily="34" charset="0"/>
              </a:rPr>
              <a:t>Checked for Outliers using Boxplot, there is no outliers present in the data.</a:t>
            </a:r>
            <a:endParaRPr lang="en-IN" sz="2200" dirty="0">
              <a:latin typeface="Avenir Next LT Pro" panose="020B0504020202020204" pitchFamily="34" charset="0"/>
            </a:endParaRPr>
          </a:p>
        </p:txBody>
      </p:sp>
      <p:pic>
        <p:nvPicPr>
          <p:cNvPr id="6" name="Picture 5">
            <a:extLst>
              <a:ext uri="{FF2B5EF4-FFF2-40B4-BE49-F238E27FC236}">
                <a16:creationId xmlns:a16="http://schemas.microsoft.com/office/drawing/2014/main" id="{4754B834-9055-86BB-2891-403D17EC18C7}"/>
              </a:ext>
            </a:extLst>
          </p:cNvPr>
          <p:cNvPicPr>
            <a:picLocks noChangeAspect="1"/>
          </p:cNvPicPr>
          <p:nvPr/>
        </p:nvPicPr>
        <p:blipFill>
          <a:blip r:embed="rId2"/>
          <a:stretch>
            <a:fillRect/>
          </a:stretch>
        </p:blipFill>
        <p:spPr>
          <a:xfrm>
            <a:off x="6742706" y="2718856"/>
            <a:ext cx="5159008" cy="3770043"/>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223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4DDD-9C55-CFEC-6BC3-EF3BD90FD348}"/>
              </a:ext>
            </a:extLst>
          </p:cNvPr>
          <p:cNvSpPr>
            <a:spLocks noGrp="1"/>
          </p:cNvSpPr>
          <p:nvPr>
            <p:ph type="title"/>
          </p:nvPr>
        </p:nvSpPr>
        <p:spPr/>
        <p:txBody>
          <a:bodyPr>
            <a:normAutofit fontScale="90000"/>
          </a:bodyPr>
          <a:lstStyle/>
          <a:p>
            <a:r>
              <a:rPr lang="en-US" dirty="0">
                <a:latin typeface="Inter"/>
              </a:rPr>
              <a:t>Data Preprocessing &amp; Data cleaning</a:t>
            </a:r>
            <a:endParaRPr lang="en-IN" dirty="0">
              <a:latin typeface="Inter"/>
            </a:endParaRPr>
          </a:p>
        </p:txBody>
      </p:sp>
      <p:pic>
        <p:nvPicPr>
          <p:cNvPr id="5" name="Content Placeholder 4" descr="A diagram of a graph">
            <a:extLst>
              <a:ext uri="{FF2B5EF4-FFF2-40B4-BE49-F238E27FC236}">
                <a16:creationId xmlns:a16="http://schemas.microsoft.com/office/drawing/2014/main" id="{E2BAFC24-FC76-C951-1748-F0A268844E6A}"/>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95" y="2645682"/>
            <a:ext cx="5731207" cy="3594100"/>
          </a:xfrm>
        </p:spPr>
      </p:pic>
      <p:sp>
        <p:nvSpPr>
          <p:cNvPr id="6" name="TextBox 5">
            <a:extLst>
              <a:ext uri="{FF2B5EF4-FFF2-40B4-BE49-F238E27FC236}">
                <a16:creationId xmlns:a16="http://schemas.microsoft.com/office/drawing/2014/main" id="{4A2F5157-31ED-EA1C-EDB3-EBF4D44C2E9A}"/>
              </a:ext>
            </a:extLst>
          </p:cNvPr>
          <p:cNvSpPr txBox="1"/>
          <p:nvPr/>
        </p:nvSpPr>
        <p:spPr>
          <a:xfrm>
            <a:off x="6676571" y="2772228"/>
            <a:ext cx="4818743" cy="3785652"/>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1600" i="0" dirty="0">
                <a:effectLst/>
                <a:latin typeface="Avenir Next LT Pro" panose="020B0504020202020204" pitchFamily="34" charset="0"/>
              </a:rPr>
              <a:t>There exists a very strong positive correlation among all the input features</a:t>
            </a:r>
          </a:p>
          <a:p>
            <a:pPr marL="285750" indent="-285750" algn="l" fontAlgn="base">
              <a:buFont typeface="Arial" panose="020B0604020202020204" pitchFamily="34" charset="0"/>
              <a:buChar char="•"/>
            </a:pPr>
            <a:r>
              <a:rPr lang="en-US" sz="1600" i="0" dirty="0">
                <a:effectLst/>
                <a:latin typeface="Avenir Next LT Pro" panose="020B0504020202020204" pitchFamily="34" charset="0"/>
              </a:rPr>
              <a:t>As you can see most of the input features have a correlation value of 0.97 and above</a:t>
            </a:r>
          </a:p>
          <a:p>
            <a:pPr marL="285750" indent="-285750" algn="l" fontAlgn="base">
              <a:buFont typeface="Arial" panose="020B0604020202020204" pitchFamily="34" charset="0"/>
              <a:buChar char="•"/>
            </a:pPr>
            <a:r>
              <a:rPr lang="en-US" sz="1600" i="0" dirty="0">
                <a:effectLst/>
                <a:latin typeface="Avenir Next LT Pro" panose="020B0504020202020204" pitchFamily="34" charset="0"/>
              </a:rPr>
              <a:t>This means that when an input feature increases by one unit the correlated feature corresponding to that input feature also increases by one unit</a:t>
            </a:r>
          </a:p>
          <a:p>
            <a:pPr marL="285750" indent="-285750" algn="l" fontAlgn="base">
              <a:buFont typeface="Arial" panose="020B0604020202020204" pitchFamily="34" charset="0"/>
              <a:buChar char="•"/>
            </a:pPr>
            <a:r>
              <a:rPr lang="en-US" sz="1600" i="0" dirty="0">
                <a:effectLst/>
                <a:latin typeface="Avenir Next LT Pro" panose="020B0504020202020204" pitchFamily="34" charset="0"/>
              </a:rPr>
              <a:t>Both the output labels have almost no correlation with any of the input features</a:t>
            </a:r>
          </a:p>
          <a:p>
            <a:endParaRPr lang="en-US" sz="1600" dirty="0">
              <a:latin typeface="Avenir Next LT Pro" panose="020B0504020202020204" pitchFamily="34" charset="0"/>
            </a:endParaRPr>
          </a:p>
          <a:p>
            <a:r>
              <a:rPr lang="en-US" sz="1600" dirty="0">
                <a:latin typeface="Avenir Next LT Pro" panose="020B0504020202020204" pitchFamily="34" charset="0"/>
              </a:rPr>
              <a:t>Based on the correlations, potential interaction terms can be considered while improving the model. Ex. Ship Speed &amp; Lever position, Tp &amp; Ts, P2 &amp; P48, Pexh &amp; P48 etc.</a:t>
            </a:r>
          </a:p>
        </p:txBody>
      </p:sp>
    </p:spTree>
    <p:extLst>
      <p:ext uri="{BB962C8B-B14F-4D97-AF65-F5344CB8AC3E}">
        <p14:creationId xmlns:p14="http://schemas.microsoft.com/office/powerpoint/2010/main" val="159750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0CD1CC-7455-9A46-CA2C-3E6505FFD042}"/>
              </a:ext>
            </a:extLst>
          </p:cNvPr>
          <p:cNvSpPr>
            <a:spLocks noGrp="1"/>
          </p:cNvSpPr>
          <p:nvPr>
            <p:ph type="title"/>
          </p:nvPr>
        </p:nvSpPr>
        <p:spPr>
          <a:xfrm>
            <a:off x="960120" y="317814"/>
            <a:ext cx="10268712" cy="1700784"/>
          </a:xfrm>
        </p:spPr>
        <p:txBody>
          <a:bodyPr>
            <a:noAutofit/>
          </a:bodyPr>
          <a:lstStyle/>
          <a:p>
            <a:r>
              <a:rPr lang="en-US" sz="5900" dirty="0">
                <a:latin typeface="Inter"/>
              </a:rPr>
              <a:t>Data Preprocessing &amp; Data cleaning</a:t>
            </a:r>
            <a:endParaRPr lang="en-IN" sz="5900" dirty="0"/>
          </a:p>
        </p:txBody>
      </p:sp>
      <p:graphicFrame>
        <p:nvGraphicFramePr>
          <p:cNvPr id="14" name="Content Placeholder 2">
            <a:extLst>
              <a:ext uri="{FF2B5EF4-FFF2-40B4-BE49-F238E27FC236}">
                <a16:creationId xmlns:a16="http://schemas.microsoft.com/office/drawing/2014/main" id="{DD0766E3-0A7C-45E7-8E8A-822B63BA6426}"/>
              </a:ext>
            </a:extLst>
          </p:cNvPr>
          <p:cNvGraphicFramePr>
            <a:graphicFrameLocks noGrp="1"/>
          </p:cNvGraphicFramePr>
          <p:nvPr>
            <p:ph idx="1"/>
            <p:extLst>
              <p:ext uri="{D42A27DB-BD31-4B8C-83A1-F6EECF244321}">
                <p14:modId xmlns:p14="http://schemas.microsoft.com/office/powerpoint/2010/main" val="2461720439"/>
              </p:ext>
            </p:extLst>
          </p:nvPr>
        </p:nvGraphicFramePr>
        <p:xfrm>
          <a:off x="960120" y="2784143"/>
          <a:ext cx="5782586" cy="3433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A121150-E122-B602-CF79-FC7A9DC59689}"/>
              </a:ext>
            </a:extLst>
          </p:cNvPr>
          <p:cNvPicPr>
            <a:picLocks noChangeAspect="1"/>
          </p:cNvPicPr>
          <p:nvPr/>
        </p:nvPicPr>
        <p:blipFill>
          <a:blip r:embed="rId7"/>
          <a:stretch>
            <a:fillRect/>
          </a:stretch>
        </p:blipFill>
        <p:spPr>
          <a:xfrm>
            <a:off x="7257721" y="2455788"/>
            <a:ext cx="4469825" cy="2950084"/>
          </a:xfrm>
          <a:prstGeom prst="rect">
            <a:avLst/>
          </a:prstGeom>
        </p:spPr>
      </p:pic>
      <p:pic>
        <p:nvPicPr>
          <p:cNvPr id="7" name="Picture 6">
            <a:extLst>
              <a:ext uri="{FF2B5EF4-FFF2-40B4-BE49-F238E27FC236}">
                <a16:creationId xmlns:a16="http://schemas.microsoft.com/office/drawing/2014/main" id="{6F256E9A-9B16-365C-6DB9-0C3EDE6B9C02}"/>
              </a:ext>
            </a:extLst>
          </p:cNvPr>
          <p:cNvPicPr>
            <a:picLocks noChangeAspect="1"/>
          </p:cNvPicPr>
          <p:nvPr/>
        </p:nvPicPr>
        <p:blipFill>
          <a:blip r:embed="rId8"/>
          <a:stretch>
            <a:fillRect/>
          </a:stretch>
        </p:blipFill>
        <p:spPr>
          <a:xfrm>
            <a:off x="1341501" y="5925026"/>
            <a:ext cx="9505950" cy="428625"/>
          </a:xfrm>
          <a:prstGeom prst="rect">
            <a:avLst/>
          </a:prstGeom>
        </p:spPr>
      </p:pic>
    </p:spTree>
    <p:extLst>
      <p:ext uri="{BB962C8B-B14F-4D97-AF65-F5344CB8AC3E}">
        <p14:creationId xmlns:p14="http://schemas.microsoft.com/office/powerpoint/2010/main" val="316307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6E7A2E-784A-7B1B-BD91-6AC41C1C1D59}"/>
              </a:ext>
            </a:extLst>
          </p:cNvPr>
          <p:cNvSpPr>
            <a:spLocks noGrp="1"/>
          </p:cNvSpPr>
          <p:nvPr>
            <p:ph type="title"/>
          </p:nvPr>
        </p:nvSpPr>
        <p:spPr>
          <a:xfrm>
            <a:off x="960438" y="640080"/>
            <a:ext cx="4500737" cy="2194560"/>
          </a:xfrm>
        </p:spPr>
        <p:txBody>
          <a:bodyPr>
            <a:normAutofit/>
          </a:bodyPr>
          <a:lstStyle/>
          <a:p>
            <a:r>
              <a:rPr lang="en-US" dirty="0">
                <a:latin typeface="Inter"/>
              </a:rPr>
              <a:t>Model Building</a:t>
            </a:r>
            <a:endParaRPr lang="en-IN" dirty="0">
              <a:latin typeface="Inter"/>
            </a:endParaRPr>
          </a:p>
        </p:txBody>
      </p:sp>
      <p:sp>
        <p:nvSpPr>
          <p:cNvPr id="3" name="Content Placeholder 2">
            <a:extLst>
              <a:ext uri="{FF2B5EF4-FFF2-40B4-BE49-F238E27FC236}">
                <a16:creationId xmlns:a16="http://schemas.microsoft.com/office/drawing/2014/main" id="{AC1C12E2-10C0-8F4A-1D8D-4D5E84A21FB1}"/>
              </a:ext>
            </a:extLst>
          </p:cNvPr>
          <p:cNvSpPr>
            <a:spLocks noGrp="1"/>
          </p:cNvSpPr>
          <p:nvPr>
            <p:ph idx="1"/>
          </p:nvPr>
        </p:nvSpPr>
        <p:spPr>
          <a:xfrm>
            <a:off x="960438" y="2916935"/>
            <a:ext cx="4500737" cy="3425807"/>
          </a:xfrm>
        </p:spPr>
        <p:txBody>
          <a:bodyPr anchor="t">
            <a:normAutofit/>
          </a:bodyPr>
          <a:lstStyle/>
          <a:p>
            <a:pPr>
              <a:lnSpc>
                <a:spcPct val="91000"/>
              </a:lnSpc>
            </a:pPr>
            <a:r>
              <a:rPr lang="en-US" sz="1900" b="1" dirty="0">
                <a:solidFill>
                  <a:schemeClr val="bg1"/>
                </a:solidFill>
                <a:latin typeface="Avenir Next LT Pro" panose="020B0504020202020204" pitchFamily="34" charset="0"/>
              </a:rPr>
              <a:t>Model 1(Regression)</a:t>
            </a:r>
            <a:r>
              <a:rPr lang="en-US" sz="1900" dirty="0">
                <a:solidFill>
                  <a:schemeClr val="bg1"/>
                </a:solidFill>
                <a:latin typeface="Avenir Next LT Pro" panose="020B0504020202020204" pitchFamily="34" charset="0"/>
              </a:rPr>
              <a:t>: Predicting GT Compressor decay state coefficient based on 14 features.</a:t>
            </a:r>
          </a:p>
          <a:p>
            <a:pPr marL="457200" indent="-457200">
              <a:lnSpc>
                <a:spcPct val="91000"/>
              </a:lnSpc>
              <a:buFont typeface="Arial" panose="020B0604020202020204" pitchFamily="34" charset="0"/>
              <a:buChar char="•"/>
            </a:pPr>
            <a:r>
              <a:rPr lang="en-US" sz="1900" b="0" i="0" dirty="0">
                <a:solidFill>
                  <a:schemeClr val="bg1"/>
                </a:solidFill>
                <a:effectLst/>
                <a:latin typeface="Avenir Next LT Pro" panose="020B0504020202020204" pitchFamily="34" charset="0"/>
              </a:rPr>
              <a:t>Here we will be building multiple linear regression model to predict GT Compressor decay state coefficient based on all 14 features from lever position to fuel flow</a:t>
            </a:r>
            <a:endParaRPr lang="en-US" sz="1900" dirty="0">
              <a:solidFill>
                <a:schemeClr val="bg1"/>
              </a:solidFill>
              <a:latin typeface="Avenir Next LT Pro" panose="020B0504020202020204" pitchFamily="34" charset="0"/>
            </a:endParaRPr>
          </a:p>
          <a:p>
            <a:pPr marL="457200" indent="-457200">
              <a:lnSpc>
                <a:spcPct val="91000"/>
              </a:lnSpc>
              <a:buFont typeface="Arial" panose="020B0604020202020204" pitchFamily="34" charset="0"/>
              <a:buChar char="•"/>
            </a:pPr>
            <a:r>
              <a:rPr lang="en-US" sz="1900" b="0" i="0" dirty="0">
                <a:solidFill>
                  <a:schemeClr val="bg1"/>
                </a:solidFill>
                <a:effectLst/>
                <a:latin typeface="Avenir Next LT Pro" panose="020B0504020202020204" pitchFamily="34" charset="0"/>
              </a:rPr>
              <a:t>The R2 Score comes around 0.8486 </a:t>
            </a:r>
          </a:p>
        </p:txBody>
      </p:sp>
      <p:pic>
        <p:nvPicPr>
          <p:cNvPr id="5" name="Picture 4">
            <a:extLst>
              <a:ext uri="{FF2B5EF4-FFF2-40B4-BE49-F238E27FC236}">
                <a16:creationId xmlns:a16="http://schemas.microsoft.com/office/drawing/2014/main" id="{E5868832-3ABC-85BC-A803-D8D165FB308B}"/>
              </a:ext>
            </a:extLst>
          </p:cNvPr>
          <p:cNvPicPr>
            <a:picLocks noChangeAspect="1"/>
          </p:cNvPicPr>
          <p:nvPr/>
        </p:nvPicPr>
        <p:blipFill>
          <a:blip r:embed="rId2"/>
          <a:stretch>
            <a:fillRect/>
          </a:stretch>
        </p:blipFill>
        <p:spPr>
          <a:xfrm>
            <a:off x="7086697" y="232840"/>
            <a:ext cx="4105268" cy="5579536"/>
          </a:xfrm>
          <a:prstGeom prst="rect">
            <a:avLst/>
          </a:prstGeom>
        </p:spPr>
      </p:pic>
      <p:sp>
        <p:nvSpPr>
          <p:cNvPr id="6" name="Rectangle 1">
            <a:extLst>
              <a:ext uri="{FF2B5EF4-FFF2-40B4-BE49-F238E27FC236}">
                <a16:creationId xmlns:a16="http://schemas.microsoft.com/office/drawing/2014/main" id="{3CEF4AB5-4440-4719-88F4-50784D86354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4107269-AF1F-D26C-A617-D49044BE4CBB}"/>
              </a:ext>
            </a:extLst>
          </p:cNvPr>
          <p:cNvPicPr>
            <a:picLocks noChangeAspect="1"/>
          </p:cNvPicPr>
          <p:nvPr/>
        </p:nvPicPr>
        <p:blipFill>
          <a:blip r:embed="rId3"/>
          <a:stretch>
            <a:fillRect/>
          </a:stretch>
        </p:blipFill>
        <p:spPr>
          <a:xfrm>
            <a:off x="6094474" y="5828775"/>
            <a:ext cx="6096002" cy="948801"/>
          </a:xfrm>
          <a:prstGeom prst="rect">
            <a:avLst/>
          </a:prstGeom>
        </p:spPr>
      </p:pic>
    </p:spTree>
    <p:extLst>
      <p:ext uri="{BB962C8B-B14F-4D97-AF65-F5344CB8AC3E}">
        <p14:creationId xmlns:p14="http://schemas.microsoft.com/office/powerpoint/2010/main" val="1351352561"/>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535</TotalTime>
  <Words>1262</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Franklin Gothic Demi Cond</vt:lpstr>
      <vt:lpstr>Franklin Gothic Medium</vt:lpstr>
      <vt:lpstr>Inter</vt:lpstr>
      <vt:lpstr>Wingdings</vt:lpstr>
      <vt:lpstr>JuxtaposeVTI</vt:lpstr>
      <vt:lpstr>Predictive Maintenance and Condition-Based Monitoring (CBM) for Maritime Drive Systems Using Machine Learning Techniques</vt:lpstr>
      <vt:lpstr>Problem Statement</vt:lpstr>
      <vt:lpstr>What is Predictive Maintenance?</vt:lpstr>
      <vt:lpstr>Benefits of Condition-Based Monitoring (CBM)</vt:lpstr>
      <vt:lpstr>Data Summary</vt:lpstr>
      <vt:lpstr>Data Preprocessing &amp; Data cleaning</vt:lpstr>
      <vt:lpstr>Data Preprocessing &amp; Data cleaning</vt:lpstr>
      <vt:lpstr>Data Preprocessing &amp; Data cleaning</vt:lpstr>
      <vt:lpstr>Model Building</vt:lpstr>
      <vt:lpstr>Model Building</vt:lpstr>
      <vt:lpstr>Inference</vt:lpstr>
      <vt:lpstr>Model Building</vt:lpstr>
      <vt:lpstr>Model Building</vt:lpstr>
      <vt:lpstr>Inference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Prabhat Jha</dc:creator>
  <cp:lastModifiedBy>Prabhat Jha</cp:lastModifiedBy>
  <cp:revision>7</cp:revision>
  <dcterms:created xsi:type="dcterms:W3CDTF">2024-07-26T20:12:07Z</dcterms:created>
  <dcterms:modified xsi:type="dcterms:W3CDTF">2024-07-27T08:49:18Z</dcterms:modified>
</cp:coreProperties>
</file>