
<file path=[Content_Types].xml><?xml version="1.0" encoding="utf-8"?>
<Types xmlns="http://schemas.openxmlformats.org/package/2006/content-types">
  <Default Extension="glb" ContentType="model/gltf.binary"/>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604125" y="3521529"/>
            <a:ext cx="2607640" cy="430749"/>
          </a:xfrm>
        </p:spPr>
        <p:txBody>
          <a:bodyPr>
            <a:noAutofit/>
          </a:bodyPr>
          <a:lstStyle/>
          <a:p>
            <a:pPr algn="r"/>
            <a:r>
              <a:rPr lang="en-US" sz="2400" dirty="0">
                <a:solidFill>
                  <a:srgbClr val="0070C0"/>
                </a:solidFill>
              </a:rPr>
              <a:t>Prabhat Pandey</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104765" y="2905722"/>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4792181" y="2998251"/>
            <a:ext cx="4594415" cy="430749"/>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400" dirty="0">
                <a:solidFill>
                  <a:srgbClr val="0070C0"/>
                </a:solidFill>
              </a:rPr>
              <a:t>Airbnb Hotel Booking Analysis</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5" name="TextBox 4">
            <a:extLst>
              <a:ext uri="{FF2B5EF4-FFF2-40B4-BE49-F238E27FC236}">
                <a16:creationId xmlns:a16="http://schemas.microsoft.com/office/drawing/2014/main" id="{1C6AD8FD-2502-27A1-5FFF-311CD596E567}"/>
              </a:ext>
            </a:extLst>
          </p:cNvPr>
          <p:cNvSpPr txBox="1"/>
          <p:nvPr/>
        </p:nvSpPr>
        <p:spPr>
          <a:xfrm>
            <a:off x="2104765" y="3365623"/>
            <a:ext cx="1692794" cy="646331"/>
          </a:xfrm>
          <a:prstGeom prst="rect">
            <a:avLst/>
          </a:prstGeom>
          <a:noFill/>
        </p:spPr>
        <p:txBody>
          <a:bodyPr wrap="square">
            <a:spAutoFit/>
          </a:bodyPr>
          <a:lstStyle/>
          <a:p>
            <a:r>
              <a:rPr lang="en-GB" sz="3200" dirty="0"/>
              <a:t>Name </a:t>
            </a:r>
            <a:r>
              <a:rPr lang="en-GB" sz="3600" dirty="0"/>
              <a:t> </a:t>
            </a:r>
            <a:endParaRPr lang="en-IN" sz="2000" dirty="0"/>
          </a:p>
        </p:txBody>
      </p:sp>
      <p:sp>
        <p:nvSpPr>
          <p:cNvPr id="8" name="TextBox 7">
            <a:extLst>
              <a:ext uri="{FF2B5EF4-FFF2-40B4-BE49-F238E27FC236}">
                <a16:creationId xmlns:a16="http://schemas.microsoft.com/office/drawing/2014/main" id="{E919774E-0C1F-66B9-DF92-A8396C9B7FFA}"/>
              </a:ext>
            </a:extLst>
          </p:cNvPr>
          <p:cNvSpPr txBox="1"/>
          <p:nvPr/>
        </p:nvSpPr>
        <p:spPr>
          <a:xfrm>
            <a:off x="2104766" y="4016619"/>
            <a:ext cx="1543503" cy="461665"/>
          </a:xfrm>
          <a:prstGeom prst="rect">
            <a:avLst/>
          </a:prstGeom>
          <a:noFill/>
        </p:spPr>
        <p:txBody>
          <a:bodyPr wrap="square">
            <a:spAutoFit/>
          </a:bodyPr>
          <a:lstStyle/>
          <a:p>
            <a:r>
              <a:rPr lang="en-IN" sz="2400" b="1" dirty="0">
                <a:solidFill>
                  <a:schemeClr val="tx1">
                    <a:lumMod val="95000"/>
                    <a:lumOff val="5000"/>
                  </a:schemeClr>
                </a:solidFill>
              </a:rPr>
              <a:t>AICTC  ID</a:t>
            </a:r>
          </a:p>
        </p:txBody>
      </p:sp>
      <p:cxnSp>
        <p:nvCxnSpPr>
          <p:cNvPr id="10" name="Straight Connector 9">
            <a:extLst>
              <a:ext uri="{FF2B5EF4-FFF2-40B4-BE49-F238E27FC236}">
                <a16:creationId xmlns:a16="http://schemas.microsoft.com/office/drawing/2014/main" id="{6B0B30BA-B44A-05BA-E598-349424E2A76C}"/>
              </a:ext>
            </a:extLst>
          </p:cNvPr>
          <p:cNvCxnSpPr>
            <a:cxnSpLocks/>
          </p:cNvCxnSpPr>
          <p:nvPr/>
        </p:nvCxnSpPr>
        <p:spPr>
          <a:xfrm>
            <a:off x="4604125" y="3771236"/>
            <a:ext cx="188056" cy="0"/>
          </a:xfrm>
          <a:prstGeom prst="line">
            <a:avLst/>
          </a:prstGeom>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B588B1F-387E-446B-BE4C-ABC1AB9B371A}"/>
              </a:ext>
            </a:extLst>
          </p:cNvPr>
          <p:cNvCxnSpPr>
            <a:cxnSpLocks/>
          </p:cNvCxnSpPr>
          <p:nvPr/>
        </p:nvCxnSpPr>
        <p:spPr>
          <a:xfrm>
            <a:off x="4604125" y="4261339"/>
            <a:ext cx="188056" cy="0"/>
          </a:xfrm>
          <a:prstGeom prst="line">
            <a:avLst/>
          </a:prstGeom>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983A8CF2-E43A-142E-42AC-28E92456840D}"/>
              </a:ext>
            </a:extLst>
          </p:cNvPr>
          <p:cNvSpPr txBox="1"/>
          <p:nvPr/>
        </p:nvSpPr>
        <p:spPr>
          <a:xfrm>
            <a:off x="4413182" y="3991839"/>
            <a:ext cx="4727510" cy="461665"/>
          </a:xfrm>
          <a:prstGeom prst="rect">
            <a:avLst/>
          </a:prstGeom>
          <a:noFill/>
        </p:spPr>
        <p:txBody>
          <a:bodyPr wrap="square">
            <a:spAutoFit/>
          </a:bodyPr>
          <a:lstStyle/>
          <a:p>
            <a:pPr algn="r"/>
            <a:r>
              <a:rPr lang="en-US" sz="2400" dirty="0">
                <a:solidFill>
                  <a:srgbClr val="0070C0"/>
                </a:solidFill>
              </a:rPr>
              <a:t>STU68382c9509d451748511893</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flipV="1">
            <a:off x="422959" y="6568440"/>
            <a:ext cx="827343" cy="19304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751179" y="1181618"/>
            <a:ext cx="9232575" cy="509756"/>
          </a:xfrm>
        </p:spPr>
        <p:txBody>
          <a:bodyPr vert="horz" lIns="91440" tIns="45720" rIns="91440" bIns="45720" rtlCol="0" anchor="t">
            <a:normAutofit/>
          </a:bodyPr>
          <a:lstStyle/>
          <a:p>
            <a:pPr marL="0" indent="0">
              <a:buNone/>
            </a:pPr>
            <a:r>
              <a:rPr lang="en-US" dirty="0"/>
              <a:t>https://github.com/Prabhat9598/VOIS_AICTE_Oct2025_Prabhat-pandey.git</a:t>
            </a:r>
          </a:p>
        </p:txBody>
      </p:sp>
      <p:pic>
        <p:nvPicPr>
          <p:cNvPr id="6" name="Picture 5" descr="A screenshot of a computer&#10;&#10;AI-generated content may be incorrect.">
            <a:extLst>
              <a:ext uri="{FF2B5EF4-FFF2-40B4-BE49-F238E27FC236}">
                <a16:creationId xmlns:a16="http://schemas.microsoft.com/office/drawing/2014/main" id="{AA3267AC-0759-82EA-F6DD-E41C8431EFDD}"/>
              </a:ext>
            </a:extLst>
          </p:cNvPr>
          <p:cNvPicPr>
            <a:picLocks noChangeAspect="1"/>
          </p:cNvPicPr>
          <p:nvPr/>
        </p:nvPicPr>
        <p:blipFill>
          <a:blip r:embed="rId3"/>
          <a:stretch>
            <a:fillRect/>
          </a:stretch>
        </p:blipFill>
        <p:spPr>
          <a:xfrm>
            <a:off x="553587" y="1650398"/>
            <a:ext cx="8462865" cy="457144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6" name="Picture 5" descr="A certificate of completion with a red ribbon and a red badge&#10;&#10;AI-generated content may be incorrect.">
            <a:extLst>
              <a:ext uri="{FF2B5EF4-FFF2-40B4-BE49-F238E27FC236}">
                <a16:creationId xmlns:a16="http://schemas.microsoft.com/office/drawing/2014/main" id="{3D28D919-41CE-9627-9463-AE70921CEF3B}"/>
              </a:ext>
            </a:extLst>
          </p:cNvPr>
          <p:cNvPicPr>
            <a:picLocks noChangeAspect="1"/>
          </p:cNvPicPr>
          <p:nvPr/>
        </p:nvPicPr>
        <p:blipFill>
          <a:blip r:embed="rId3"/>
          <a:stretch>
            <a:fillRect/>
          </a:stretch>
        </p:blipFill>
        <p:spPr>
          <a:xfrm>
            <a:off x="881278" y="1054184"/>
            <a:ext cx="8384020" cy="51973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6" name="Picture 5" descr="A certificate of completion with a red ribbon and a red seal&#10;&#10;AI-generated content may be incorrect.">
            <a:extLst>
              <a:ext uri="{FF2B5EF4-FFF2-40B4-BE49-F238E27FC236}">
                <a16:creationId xmlns:a16="http://schemas.microsoft.com/office/drawing/2014/main" id="{AC1286FC-B9AA-1CAD-4543-C66F1D624F85}"/>
              </a:ext>
            </a:extLst>
          </p:cNvPr>
          <p:cNvPicPr>
            <a:picLocks noChangeAspect="1"/>
          </p:cNvPicPr>
          <p:nvPr/>
        </p:nvPicPr>
        <p:blipFill>
          <a:blip r:embed="rId3"/>
          <a:stretch>
            <a:fillRect/>
          </a:stretch>
        </p:blipFill>
        <p:spPr>
          <a:xfrm>
            <a:off x="623977" y="1023961"/>
            <a:ext cx="8389394" cy="5330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790310" y="164638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flipH="1">
            <a:off x="11536680" y="5341793"/>
            <a:ext cx="83820" cy="76028"/>
          </a:xfrm>
        </p:spPr>
        <p:txBody>
          <a:bodyPr>
            <a:normAutofit fontScale="25000" lnSpcReduction="20000"/>
          </a:bodyPr>
          <a:lstStyle/>
          <a:p>
            <a:endParaRPr lang="en-IN" dirty="0"/>
          </a:p>
        </p:txBody>
      </p:sp>
      <mc:AlternateContent xmlns:mc="http://schemas.openxmlformats.org/markup-compatibility/2006">
        <mc:Choice xmlns:am3d="http://schemas.microsoft.com/office/drawing/2017/model3d" Requires="am3d">
          <p:graphicFrame>
            <p:nvGraphicFramePr>
              <p:cNvPr id="2" name="3D Model 1" descr="Smiling Face With Sunglasses Emoji">
                <a:extLst>
                  <a:ext uri="{FF2B5EF4-FFF2-40B4-BE49-F238E27FC236}">
                    <a16:creationId xmlns:a16="http://schemas.microsoft.com/office/drawing/2014/main" id="{26769E91-474D-18DF-1F88-33C407B5A401}"/>
                  </a:ext>
                </a:extLst>
              </p:cNvPr>
              <p:cNvGraphicFramePr/>
              <p:nvPr>
                <p:extLst>
                  <p:ext uri="{D42A27DB-BD31-4B8C-83A1-F6EECF244321}">
                    <p14:modId xmlns:p14="http://schemas.microsoft.com/office/powerpoint/2010/main" val="1661634974"/>
                  </p:ext>
                </p:extLst>
              </p:nvPr>
            </p:nvGraphicFramePr>
            <p:xfrm>
              <a:off x="3482087" y="2696554"/>
              <a:ext cx="2937221" cy="2876452"/>
            </p:xfrm>
            <a:graphic>
              <a:graphicData uri="http://schemas.microsoft.com/office/drawing/2017/model3d">
                <am3d:model3d r:embed="rId3">
                  <am3d:spPr>
                    <a:xfrm>
                      <a:off x="0" y="0"/>
                      <a:ext cx="2937221" cy="2876452"/>
                    </a:xfrm>
                    <a:prstGeom prst="rect">
                      <a:avLst/>
                    </a:prstGeom>
                  </am3d:spPr>
                  <am3d:camera>
                    <am3d:pos x="0" y="0" z="78334150"/>
                    <am3d:up dx="0" dy="36000000" dz="0"/>
                    <am3d:lookAt x="0" y="0" z="0"/>
                    <am3d:perspective fov="2700000"/>
                  </am3d:camera>
                  <am3d:trans>
                    <am3d:meterPerModelUnit n="88884" d="1000000"/>
                    <am3d:preTrans dx="1832" dy="-16799170" dz="-1200816"/>
                    <am3d:scale>
                      <am3d:sx n="1000000" d="1000000"/>
                      <am3d:sy n="1000000" d="1000000"/>
                      <am3d:sz n="1000000" d="1000000"/>
                    </am3d:scale>
                    <am3d:rot/>
                    <am3d:postTrans dx="0" dy="0" dz="0"/>
                  </am3d:trans>
                  <am3d:raster rName="Office3DRenderer" rVer="16.0.8326">
                    <am3d:blip r:embed="rId4"/>
                  </am3d:raster>
                  <am3d:objViewport viewportSz="524503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Smiling Face With Sunglasses Emoji">
                <a:extLst>
                  <a:ext uri="{FF2B5EF4-FFF2-40B4-BE49-F238E27FC236}">
                    <a16:creationId xmlns:a16="http://schemas.microsoft.com/office/drawing/2014/main" id="{26769E91-474D-18DF-1F88-33C407B5A401}"/>
                  </a:ext>
                </a:extLst>
              </p:cNvPr>
              <p:cNvPicPr>
                <a:picLocks noGrp="1" noRot="1" noChangeAspect="1" noMove="1" noResize="1" noEditPoints="1" noAdjustHandles="1" noChangeArrowheads="1" noChangeShapeType="1" noCrop="1"/>
              </p:cNvPicPr>
              <p:nvPr/>
            </p:nvPicPr>
            <p:blipFill>
              <a:blip r:embed="rId4"/>
              <a:stretch>
                <a:fillRect/>
              </a:stretch>
            </p:blipFill>
            <p:spPr>
              <a:xfrm>
                <a:off x="3482087" y="2696554"/>
                <a:ext cx="2937221" cy="2876452"/>
              </a:xfrm>
              <a:prstGeom prst="rect">
                <a:avLst/>
              </a:prstGeom>
            </p:spPr>
          </p:pic>
        </mc:Fallback>
      </mc:AlternateContent>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04407" y="1658804"/>
            <a:ext cx="7307951" cy="4331449"/>
          </a:xfrm>
        </p:spPr>
        <p:txBody>
          <a:bodyPr>
            <a:normAutofit fontScale="77500" lnSpcReduction="20000"/>
          </a:bodyPr>
          <a:lstStyle/>
          <a:p>
            <a:r>
              <a:rPr lang="en-US" dirty="0"/>
              <a:t>The hospitality industry has undergone a significant transformation with the rise of online platforms facilitating short-term lodging and tourism Leading this revolution is Airbnb, Inc., a pioneering American company that has reshaped travel accommodation through its innovative online marketplace. Established in 2008 in San Francisco, California, Airbnb provides a diverse range of lodging options, offering guests a unique and personalized experience. Unlike traditional hospitality providers, Airbnb operates on a commission based model, facilitating transactions between hosts and guests without owning the properties listed on its platform.</a:t>
            </a:r>
          </a:p>
          <a:p>
            <a:r>
              <a:rPr lang="en-US" dirty="0"/>
              <a:t>This research analysis delves into the New York City Airbnb dataset to extract meaningful insights. Through rigorous data cleaning, exploratory analysis, and visualization techniques, the study aims to illuminate the dynamics of the city's lodging market. By discerning factors influencing listing availability, pricing strategies, and overall customer satisfaction, the research contributes to a deeper understanding of Airbnb's operations in one of the world's most dynamic urban environments. These insights hold significance for stakeholders and enthusiasts seeking to navigate the evolving landscape of short-term accommodation.</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821755" y="1904467"/>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108552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82EFBC84-397B-F7AA-089B-7C2EDDD162D8}"/>
              </a:ext>
            </a:extLst>
          </p:cNvPr>
          <p:cNvSpPr txBox="1"/>
          <p:nvPr/>
        </p:nvSpPr>
        <p:spPr>
          <a:xfrm>
            <a:off x="833252" y="1958113"/>
            <a:ext cx="7464490" cy="3139321"/>
          </a:xfrm>
          <a:prstGeom prst="rect">
            <a:avLst/>
          </a:prstGeom>
          <a:noFill/>
        </p:spPr>
        <p:txBody>
          <a:bodyPr wrap="square" rtlCol="0">
            <a:spAutoFit/>
          </a:bodyPr>
          <a:lstStyle/>
          <a:p>
            <a:r>
              <a:rPr lang="en-US"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p>
          <a:p>
            <a:endParaRPr lang="en-US" dirty="0"/>
          </a:p>
          <a:p>
            <a:r>
              <a:rPr lang="en-US" dirty="0"/>
              <a:t>The model can then be used to predict prices for new or hypothetical listings, helping property owners make informed pricing decisions.</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8" y="1539995"/>
            <a:ext cx="2006601" cy="332740"/>
          </a:xfrm>
        </p:spPr>
        <p:txBody>
          <a:bodyPr>
            <a:noAutofit/>
          </a:bodyPr>
          <a:lstStyle/>
          <a:p>
            <a:pPr algn="just">
              <a:lnSpc>
                <a:spcPct val="150000"/>
              </a:lnSpc>
              <a:buFont typeface="Wingdings" panose="05000000000000000000" pitchFamily="2" charset="2"/>
              <a:buChar char="q"/>
            </a:pPr>
            <a:r>
              <a:rPr lang="en-US" sz="1800" b="1" dirty="0"/>
              <a:t>Airbnb Hosts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TextBox 2">
            <a:extLst>
              <a:ext uri="{FF2B5EF4-FFF2-40B4-BE49-F238E27FC236}">
                <a16:creationId xmlns:a16="http://schemas.microsoft.com/office/drawing/2014/main" id="{C83F7615-EA83-5EF0-5393-2AD7175CBD17}"/>
              </a:ext>
            </a:extLst>
          </p:cNvPr>
          <p:cNvSpPr txBox="1"/>
          <p:nvPr/>
        </p:nvSpPr>
        <p:spPr>
          <a:xfrm>
            <a:off x="970914" y="1923371"/>
            <a:ext cx="7007226" cy="615553"/>
          </a:xfrm>
          <a:prstGeom prst="rect">
            <a:avLst/>
          </a:prstGeom>
          <a:noFill/>
        </p:spPr>
        <p:txBody>
          <a:bodyPr wrap="square" rtlCol="0">
            <a:spAutoFit/>
          </a:bodyPr>
          <a:lstStyle/>
          <a:p>
            <a:r>
              <a:rPr lang="en-US" sz="1600" dirty="0"/>
              <a:t> </a:t>
            </a:r>
            <a:r>
              <a:rPr lang="en-US" sz="1400" dirty="0"/>
              <a:t>To optimize pricing of their listings based on property features and guest reviews</a:t>
            </a:r>
            <a:r>
              <a:rPr lang="en-US" sz="1600" dirty="0"/>
              <a:t>.</a:t>
            </a:r>
          </a:p>
          <a:p>
            <a:endParaRPr lang="en-IN" dirty="0"/>
          </a:p>
        </p:txBody>
      </p:sp>
      <p:sp>
        <p:nvSpPr>
          <p:cNvPr id="7" name="TextBox 6">
            <a:extLst>
              <a:ext uri="{FF2B5EF4-FFF2-40B4-BE49-F238E27FC236}">
                <a16:creationId xmlns:a16="http://schemas.microsoft.com/office/drawing/2014/main" id="{143E89BA-3DD7-8C77-4D1E-EC84EF5400A2}"/>
              </a:ext>
            </a:extLst>
          </p:cNvPr>
          <p:cNvSpPr txBox="1"/>
          <p:nvPr/>
        </p:nvSpPr>
        <p:spPr>
          <a:xfrm>
            <a:off x="721358" y="2258010"/>
            <a:ext cx="1566864" cy="456985"/>
          </a:xfrm>
          <a:prstGeom prst="rect">
            <a:avLst/>
          </a:prstGeom>
          <a:noFill/>
        </p:spPr>
        <p:txBody>
          <a:bodyPr wrap="square">
            <a:spAutoFit/>
          </a:bodyPr>
          <a:lstStyle/>
          <a:p>
            <a:pPr marL="285750" indent="-285750" algn="just">
              <a:lnSpc>
                <a:spcPct val="150000"/>
              </a:lnSpc>
              <a:buClr>
                <a:schemeClr val="accent3">
                  <a:lumMod val="75000"/>
                </a:schemeClr>
              </a:buClr>
              <a:buFont typeface="Wingdings" panose="05000000000000000000" pitchFamily="2" charset="2"/>
              <a:buChar char="q"/>
            </a:pPr>
            <a:r>
              <a:rPr lang="en-US" sz="1800" b="1" dirty="0"/>
              <a:t>Travelers</a:t>
            </a:r>
          </a:p>
        </p:txBody>
      </p:sp>
      <p:sp>
        <p:nvSpPr>
          <p:cNvPr id="8" name="TextBox 7">
            <a:extLst>
              <a:ext uri="{FF2B5EF4-FFF2-40B4-BE49-F238E27FC236}">
                <a16:creationId xmlns:a16="http://schemas.microsoft.com/office/drawing/2014/main" id="{FE1AC247-E907-8F33-424C-88A017067061}"/>
              </a:ext>
            </a:extLst>
          </p:cNvPr>
          <p:cNvSpPr txBox="1"/>
          <p:nvPr/>
        </p:nvSpPr>
        <p:spPr>
          <a:xfrm>
            <a:off x="1031874" y="2675548"/>
            <a:ext cx="5384166" cy="584775"/>
          </a:xfrm>
          <a:prstGeom prst="rect">
            <a:avLst/>
          </a:prstGeom>
          <a:noFill/>
        </p:spPr>
        <p:txBody>
          <a:bodyPr wrap="square" rtlCol="0">
            <a:spAutoFit/>
          </a:bodyPr>
          <a:lstStyle/>
          <a:p>
            <a:r>
              <a:rPr lang="en-US" sz="1400" dirty="0"/>
              <a:t>To evaluate whether a listing is overpriced or reasonably priced.</a:t>
            </a:r>
          </a:p>
          <a:p>
            <a:endParaRPr lang="en-IN" dirty="0"/>
          </a:p>
        </p:txBody>
      </p:sp>
      <p:sp>
        <p:nvSpPr>
          <p:cNvPr id="11" name="TextBox 10">
            <a:extLst>
              <a:ext uri="{FF2B5EF4-FFF2-40B4-BE49-F238E27FC236}">
                <a16:creationId xmlns:a16="http://schemas.microsoft.com/office/drawing/2014/main" id="{B647350B-6EEC-0EF0-2519-8B89A006808A}"/>
              </a:ext>
            </a:extLst>
          </p:cNvPr>
          <p:cNvSpPr txBox="1"/>
          <p:nvPr/>
        </p:nvSpPr>
        <p:spPr>
          <a:xfrm>
            <a:off x="721358" y="3003997"/>
            <a:ext cx="3170240" cy="456985"/>
          </a:xfrm>
          <a:prstGeom prst="rect">
            <a:avLst/>
          </a:prstGeom>
          <a:noFill/>
        </p:spPr>
        <p:txBody>
          <a:bodyPr wrap="square">
            <a:spAutoFit/>
          </a:bodyPr>
          <a:lstStyle/>
          <a:p>
            <a:pPr marL="285750" indent="-285750" algn="just">
              <a:lnSpc>
                <a:spcPct val="150000"/>
              </a:lnSpc>
              <a:buClr>
                <a:schemeClr val="accent3">
                  <a:lumMod val="75000"/>
                </a:schemeClr>
              </a:buClr>
              <a:buFont typeface="Wingdings" panose="05000000000000000000" pitchFamily="2" charset="2"/>
              <a:buChar char="q"/>
            </a:pPr>
            <a:r>
              <a:rPr lang="en-US" sz="1800" b="1" dirty="0"/>
              <a:t>Airbnb Platform Analysts</a:t>
            </a:r>
          </a:p>
        </p:txBody>
      </p:sp>
      <p:sp>
        <p:nvSpPr>
          <p:cNvPr id="14" name="TextBox 13">
            <a:extLst>
              <a:ext uri="{FF2B5EF4-FFF2-40B4-BE49-F238E27FC236}">
                <a16:creationId xmlns:a16="http://schemas.microsoft.com/office/drawing/2014/main" id="{73F10843-75F9-0E96-049A-1CDB027E32B3}"/>
              </a:ext>
            </a:extLst>
          </p:cNvPr>
          <p:cNvSpPr txBox="1"/>
          <p:nvPr/>
        </p:nvSpPr>
        <p:spPr>
          <a:xfrm>
            <a:off x="1031874" y="3460982"/>
            <a:ext cx="6172200" cy="307777"/>
          </a:xfrm>
          <a:prstGeom prst="rect">
            <a:avLst/>
          </a:prstGeom>
          <a:noFill/>
        </p:spPr>
        <p:txBody>
          <a:bodyPr wrap="square" rtlCol="0">
            <a:spAutoFit/>
          </a:bodyPr>
          <a:lstStyle/>
          <a:p>
            <a:r>
              <a:rPr lang="en-US" sz="1400" dirty="0"/>
              <a:t>To improve automated pricing suggestions and increase platform trust.</a:t>
            </a:r>
            <a:endParaRPr lang="en-IN" sz="1400" dirty="0"/>
          </a:p>
        </p:txBody>
      </p:sp>
      <p:sp>
        <p:nvSpPr>
          <p:cNvPr id="15" name="TextBox 14">
            <a:extLst>
              <a:ext uri="{FF2B5EF4-FFF2-40B4-BE49-F238E27FC236}">
                <a16:creationId xmlns:a16="http://schemas.microsoft.com/office/drawing/2014/main" id="{65E73BED-4B63-AA50-F1BC-96A1AFB146AB}"/>
              </a:ext>
            </a:extLst>
          </p:cNvPr>
          <p:cNvSpPr txBox="1"/>
          <p:nvPr/>
        </p:nvSpPr>
        <p:spPr>
          <a:xfrm>
            <a:off x="721358" y="3789431"/>
            <a:ext cx="3170240" cy="456985"/>
          </a:xfrm>
          <a:prstGeom prst="rect">
            <a:avLst/>
          </a:prstGeom>
          <a:noFill/>
        </p:spPr>
        <p:txBody>
          <a:bodyPr wrap="square">
            <a:spAutoFit/>
          </a:bodyPr>
          <a:lstStyle/>
          <a:p>
            <a:pPr marL="285750" indent="-285750" algn="just">
              <a:lnSpc>
                <a:spcPct val="150000"/>
              </a:lnSpc>
              <a:buClr>
                <a:schemeClr val="accent3">
                  <a:lumMod val="75000"/>
                </a:schemeClr>
              </a:buClr>
              <a:buFont typeface="Wingdings" panose="05000000000000000000" pitchFamily="2" charset="2"/>
              <a:buChar char="q"/>
            </a:pPr>
            <a:r>
              <a:rPr lang="en-US" sz="1800" b="1" dirty="0"/>
              <a:t>Researchers/Students</a:t>
            </a:r>
          </a:p>
        </p:txBody>
      </p:sp>
      <p:sp>
        <p:nvSpPr>
          <p:cNvPr id="16" name="TextBox 15">
            <a:extLst>
              <a:ext uri="{FF2B5EF4-FFF2-40B4-BE49-F238E27FC236}">
                <a16:creationId xmlns:a16="http://schemas.microsoft.com/office/drawing/2014/main" id="{FBC191ED-4D21-CBC5-1CF9-F1EBDAB83180}"/>
              </a:ext>
            </a:extLst>
          </p:cNvPr>
          <p:cNvSpPr txBox="1"/>
          <p:nvPr/>
        </p:nvSpPr>
        <p:spPr>
          <a:xfrm>
            <a:off x="1031874" y="4229151"/>
            <a:ext cx="5943600" cy="307777"/>
          </a:xfrm>
          <a:prstGeom prst="rect">
            <a:avLst/>
          </a:prstGeom>
          <a:noFill/>
        </p:spPr>
        <p:txBody>
          <a:bodyPr wrap="square" rtlCol="0">
            <a:spAutoFit/>
          </a:bodyPr>
          <a:lstStyle/>
          <a:p>
            <a:r>
              <a:rPr lang="en-US" sz="1400" dirty="0"/>
              <a:t>To study the impact of property features and reviews on rental pricing.</a:t>
            </a:r>
            <a:endParaRPr lang="en-IN" sz="1400"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756378" y="1371600"/>
            <a:ext cx="9027702" cy="5243448"/>
          </a:xfrm>
        </p:spPr>
        <p:txBody>
          <a:bodyPr/>
          <a:lstStyle/>
          <a:p>
            <a:pPr lvl="1">
              <a:lnSpc>
                <a:spcPct val="150000"/>
              </a:lnSpc>
            </a:pPr>
            <a:r>
              <a:rPr lang="en-IN" b="1" dirty="0"/>
              <a:t>Python </a:t>
            </a:r>
            <a:r>
              <a:rPr lang="en-IN" dirty="0"/>
              <a:t>- </a:t>
            </a:r>
            <a:r>
              <a:rPr lang="en-IN" sz="1800" dirty="0"/>
              <a:t>Core programming language.</a:t>
            </a:r>
            <a:endParaRPr lang="en-IN" dirty="0"/>
          </a:p>
          <a:p>
            <a:pPr lvl="1">
              <a:lnSpc>
                <a:spcPct val="150000"/>
              </a:lnSpc>
            </a:pPr>
            <a:r>
              <a:rPr lang="en-IN" b="1" dirty="0"/>
              <a:t>Pandas &amp; NumPy </a:t>
            </a:r>
            <a:r>
              <a:rPr lang="en-IN" dirty="0"/>
              <a:t>- </a:t>
            </a:r>
            <a:r>
              <a:rPr lang="en-IN" sz="1800" dirty="0"/>
              <a:t>Data cleaning and preprocessing.</a:t>
            </a:r>
            <a:endParaRPr lang="en-IN" dirty="0"/>
          </a:p>
          <a:p>
            <a:pPr lvl="1">
              <a:lnSpc>
                <a:spcPct val="150000"/>
              </a:lnSpc>
            </a:pPr>
            <a:r>
              <a:rPr lang="en-IN" b="1" dirty="0"/>
              <a:t>Scikit-learn</a:t>
            </a:r>
            <a:r>
              <a:rPr lang="en-IN" dirty="0"/>
              <a:t> - </a:t>
            </a:r>
            <a:r>
              <a:rPr lang="en-IN" sz="1800" dirty="0"/>
              <a:t>Machine learning (model training, regression, evaluation).</a:t>
            </a:r>
          </a:p>
          <a:p>
            <a:pPr lvl="1">
              <a:lnSpc>
                <a:spcPct val="150000"/>
              </a:lnSpc>
            </a:pPr>
            <a:r>
              <a:rPr lang="en-IN" b="1" dirty="0"/>
              <a:t>Matplotlib/Seaborn</a:t>
            </a:r>
            <a:r>
              <a:rPr lang="en-IN" dirty="0"/>
              <a:t>- </a:t>
            </a:r>
            <a:r>
              <a:rPr lang="en-IN" sz="1800" dirty="0"/>
              <a:t>Data visualization and feature importance.</a:t>
            </a:r>
            <a:endParaRPr lang="en-IN" dirty="0"/>
          </a:p>
          <a:p>
            <a:pPr lvl="1">
              <a:lnSpc>
                <a:spcPct val="150000"/>
              </a:lnSpc>
            </a:pPr>
            <a:r>
              <a:rPr lang="en-IN" b="1" dirty="0"/>
              <a:t>Google </a:t>
            </a:r>
            <a:r>
              <a:rPr lang="en-IN" b="1" dirty="0" err="1"/>
              <a:t>Colab</a:t>
            </a:r>
            <a:r>
              <a:rPr lang="en-IN" b="1" dirty="0"/>
              <a:t> </a:t>
            </a:r>
            <a:r>
              <a:rPr lang="en-IN" dirty="0"/>
              <a:t>- </a:t>
            </a:r>
            <a:r>
              <a:rPr lang="en-IN" sz="1800" dirty="0"/>
              <a:t>Cloud-based environment for running the </a:t>
            </a:r>
            <a:r>
              <a:rPr lang="en-IN" sz="1800" dirty="0" err="1"/>
              <a:t>projectFile</a:t>
            </a:r>
            <a:r>
              <a:rPr lang="en-IN" sz="1800" dirty="0"/>
              <a:t> handling libraries - </a:t>
            </a:r>
            <a:r>
              <a:rPr lang="en-IN" sz="1800" dirty="0" err="1"/>
              <a:t>openpyxl</a:t>
            </a:r>
            <a:r>
              <a:rPr lang="en-IN" sz="1800" dirty="0"/>
              <a:t> (for Excel) and built-in CSV handling.</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37990C-3553-5D2D-573C-7BEFA5DD4C67}"/>
              </a:ext>
            </a:extLst>
          </p:cNvPr>
          <p:cNvSpPr>
            <a:spLocks noGrp="1"/>
          </p:cNvSpPr>
          <p:nvPr>
            <p:ph type="title"/>
          </p:nvPr>
        </p:nvSpPr>
        <p:spPr>
          <a:xfrm>
            <a:off x="74644" y="-5858"/>
            <a:ext cx="4275138" cy="830997"/>
          </a:xfrm>
        </p:spPr>
        <p:txBody>
          <a:bodyPr/>
          <a:lstStyle/>
          <a:p>
            <a:r>
              <a:rPr lang="en-IN" dirty="0"/>
              <a:t>Python code</a:t>
            </a:r>
          </a:p>
        </p:txBody>
      </p:sp>
      <p:pic>
        <p:nvPicPr>
          <p:cNvPr id="6" name="Picture 5" descr="A screenshot of a computer program&#10;&#10;AI-generated content may be incorrect.">
            <a:extLst>
              <a:ext uri="{FF2B5EF4-FFF2-40B4-BE49-F238E27FC236}">
                <a16:creationId xmlns:a16="http://schemas.microsoft.com/office/drawing/2014/main" id="{7E1B483A-CB65-74E3-56FA-C27B47251EC3}"/>
              </a:ext>
            </a:extLst>
          </p:cNvPr>
          <p:cNvPicPr>
            <a:picLocks noChangeAspect="1"/>
          </p:cNvPicPr>
          <p:nvPr/>
        </p:nvPicPr>
        <p:blipFill>
          <a:blip r:embed="rId2"/>
          <a:stretch>
            <a:fillRect/>
          </a:stretch>
        </p:blipFill>
        <p:spPr>
          <a:xfrm>
            <a:off x="74644" y="725425"/>
            <a:ext cx="4228485" cy="19716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 shot of a computer program&#10;&#10;AI-generated content may be incorrect.">
            <a:extLst>
              <a:ext uri="{FF2B5EF4-FFF2-40B4-BE49-F238E27FC236}">
                <a16:creationId xmlns:a16="http://schemas.microsoft.com/office/drawing/2014/main" id="{4C1BEE9A-A8D7-A286-4F06-C8FD097FDD05}"/>
              </a:ext>
            </a:extLst>
          </p:cNvPr>
          <p:cNvPicPr>
            <a:picLocks noChangeAspect="1"/>
          </p:cNvPicPr>
          <p:nvPr/>
        </p:nvPicPr>
        <p:blipFill>
          <a:blip r:embed="rId3"/>
          <a:stretch>
            <a:fillRect/>
          </a:stretch>
        </p:blipFill>
        <p:spPr>
          <a:xfrm>
            <a:off x="74644" y="2757711"/>
            <a:ext cx="4181832" cy="21661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 shot of a computer program&#10;&#10;AI-generated content may be incorrect.">
            <a:extLst>
              <a:ext uri="{FF2B5EF4-FFF2-40B4-BE49-F238E27FC236}">
                <a16:creationId xmlns:a16="http://schemas.microsoft.com/office/drawing/2014/main" id="{47CB9C60-7DF6-8380-0E2D-DBE07011CE4F}"/>
              </a:ext>
            </a:extLst>
          </p:cNvPr>
          <p:cNvPicPr>
            <a:picLocks noChangeAspect="1"/>
          </p:cNvPicPr>
          <p:nvPr/>
        </p:nvPicPr>
        <p:blipFill>
          <a:blip r:embed="rId4"/>
          <a:stretch>
            <a:fillRect/>
          </a:stretch>
        </p:blipFill>
        <p:spPr>
          <a:xfrm>
            <a:off x="4349780" y="725425"/>
            <a:ext cx="5382044" cy="18719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screen shot of a computer program&#10;&#10;AI-generated content may be incorrect.">
            <a:extLst>
              <a:ext uri="{FF2B5EF4-FFF2-40B4-BE49-F238E27FC236}">
                <a16:creationId xmlns:a16="http://schemas.microsoft.com/office/drawing/2014/main" id="{EF157725-7C8B-AA98-3A5D-49F6816C8BE7}"/>
              </a:ext>
            </a:extLst>
          </p:cNvPr>
          <p:cNvPicPr>
            <a:picLocks noChangeAspect="1"/>
          </p:cNvPicPr>
          <p:nvPr/>
        </p:nvPicPr>
        <p:blipFill>
          <a:blip r:embed="rId5"/>
          <a:stretch>
            <a:fillRect/>
          </a:stretch>
        </p:blipFill>
        <p:spPr>
          <a:xfrm>
            <a:off x="4303127" y="2597348"/>
            <a:ext cx="5428697" cy="232782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4" name="Picture 13" descr="A screen shot of a computer program&#10;&#10;AI-generated content may be incorrect.">
            <a:extLst>
              <a:ext uri="{FF2B5EF4-FFF2-40B4-BE49-F238E27FC236}">
                <a16:creationId xmlns:a16="http://schemas.microsoft.com/office/drawing/2014/main" id="{16CA8670-A26B-D058-DE04-DFFFBE064868}"/>
              </a:ext>
            </a:extLst>
          </p:cNvPr>
          <p:cNvPicPr>
            <a:picLocks noChangeAspect="1"/>
          </p:cNvPicPr>
          <p:nvPr/>
        </p:nvPicPr>
        <p:blipFill>
          <a:blip r:embed="rId6"/>
          <a:stretch>
            <a:fillRect/>
          </a:stretch>
        </p:blipFill>
        <p:spPr>
          <a:xfrm>
            <a:off x="121296" y="4913051"/>
            <a:ext cx="4181833" cy="1921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descr="A screen shot of a computer program&#10;&#10;AI-generated content may be incorrect.">
            <a:extLst>
              <a:ext uri="{FF2B5EF4-FFF2-40B4-BE49-F238E27FC236}">
                <a16:creationId xmlns:a16="http://schemas.microsoft.com/office/drawing/2014/main" id="{AACC5788-521D-CBB8-F573-5375BF6A6B52}"/>
              </a:ext>
            </a:extLst>
          </p:cNvPr>
          <p:cNvPicPr>
            <a:picLocks noChangeAspect="1"/>
          </p:cNvPicPr>
          <p:nvPr/>
        </p:nvPicPr>
        <p:blipFill>
          <a:blip r:embed="rId4"/>
          <a:stretch>
            <a:fillRect/>
          </a:stretch>
        </p:blipFill>
        <p:spPr>
          <a:xfrm>
            <a:off x="4303127" y="4925176"/>
            <a:ext cx="5382047" cy="1909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0194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6270171"/>
            <a:ext cx="118217" cy="298269"/>
          </a:xfrm>
          <a:prstGeom prst="rect">
            <a:avLst/>
          </a:prstGeom>
        </p:spPr>
        <p:txBody>
          <a:bodyPr vert="horz" lIns="91440" tIns="45720" rIns="91440" bIns="45720" rtlCol="0" anchor="t">
            <a:normAutofit fontScale="325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3" name="Picture 2" descr="A graph with numbers and a bar&#10;&#10;AI-generated content may be incorrect.">
            <a:extLst>
              <a:ext uri="{FF2B5EF4-FFF2-40B4-BE49-F238E27FC236}">
                <a16:creationId xmlns:a16="http://schemas.microsoft.com/office/drawing/2014/main" id="{D1DA0E08-301D-AABA-9F65-91E3FFF83FE7}"/>
              </a:ext>
            </a:extLst>
          </p:cNvPr>
          <p:cNvPicPr>
            <a:picLocks noChangeAspect="1"/>
          </p:cNvPicPr>
          <p:nvPr/>
        </p:nvPicPr>
        <p:blipFill>
          <a:blip r:embed="rId3"/>
          <a:stretch>
            <a:fillRect/>
          </a:stretch>
        </p:blipFill>
        <p:spPr>
          <a:xfrm>
            <a:off x="720925" y="1201586"/>
            <a:ext cx="7249537" cy="49196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flipV="1">
            <a:off x="422959" y="6568440"/>
            <a:ext cx="384205" cy="9652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256526" cy="117189"/>
          </a:xfrm>
        </p:spPr>
        <p:txBody>
          <a:bodyPr>
            <a:normAutofit fontScale="25000" lnSpcReduction="20000"/>
          </a:bodyPr>
          <a:lstStyle/>
          <a:p>
            <a:pPr marL="0" indent="0">
              <a:buNone/>
            </a:pPr>
            <a:endParaRPr lang="en-IN" dirty="0"/>
          </a:p>
        </p:txBody>
      </p:sp>
      <p:pic>
        <p:nvPicPr>
          <p:cNvPr id="2" name="Picture 1" descr="A graph with colorful squares&#10;&#10;AI-generated content may be incorrect.">
            <a:extLst>
              <a:ext uri="{FF2B5EF4-FFF2-40B4-BE49-F238E27FC236}">
                <a16:creationId xmlns:a16="http://schemas.microsoft.com/office/drawing/2014/main" id="{131B2073-88AF-B881-C5C0-F6B634817504}"/>
              </a:ext>
            </a:extLst>
          </p:cNvPr>
          <p:cNvPicPr>
            <a:picLocks noChangeAspect="1"/>
          </p:cNvPicPr>
          <p:nvPr/>
        </p:nvPicPr>
        <p:blipFill>
          <a:blip r:embed="rId3"/>
          <a:stretch>
            <a:fillRect/>
          </a:stretch>
        </p:blipFill>
        <p:spPr>
          <a:xfrm>
            <a:off x="807164" y="1424799"/>
            <a:ext cx="7963612" cy="43072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flipV="1">
            <a:off x="422960" y="6568440"/>
            <a:ext cx="252998" cy="96520"/>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200542" cy="219825"/>
          </a:xfrm>
        </p:spPr>
        <p:txBody>
          <a:bodyPr>
            <a:normAutofit fontScale="47500" lnSpcReduction="20000"/>
          </a:bodyPr>
          <a:lstStyle/>
          <a:p>
            <a:pPr marL="0" indent="0">
              <a:buNone/>
            </a:pPr>
            <a:endParaRPr lang="en-IN" dirty="0"/>
          </a:p>
        </p:txBody>
      </p:sp>
      <p:pic>
        <p:nvPicPr>
          <p:cNvPr id="3" name="Picture 2" descr="A graph showing the amount of hot and low prices&#10;&#10;AI-generated content may be incorrect.">
            <a:extLst>
              <a:ext uri="{FF2B5EF4-FFF2-40B4-BE49-F238E27FC236}">
                <a16:creationId xmlns:a16="http://schemas.microsoft.com/office/drawing/2014/main" id="{B4544991-9A59-2475-9045-379F710852FA}"/>
              </a:ext>
            </a:extLst>
          </p:cNvPr>
          <p:cNvPicPr>
            <a:picLocks noChangeAspect="1"/>
          </p:cNvPicPr>
          <p:nvPr/>
        </p:nvPicPr>
        <p:blipFill>
          <a:blip r:embed="rId3"/>
          <a:stretch>
            <a:fillRect/>
          </a:stretch>
        </p:blipFill>
        <p:spPr>
          <a:xfrm>
            <a:off x="422960" y="1275371"/>
            <a:ext cx="8739701" cy="444186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674</TotalTime>
  <Words>483</Words>
  <Application>Microsoft Office PowerPoint</Application>
  <PresentationFormat>Widescreen</PresentationFormat>
  <Paragraphs>43</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Project Title -</vt:lpstr>
      <vt:lpstr>PROBLEM  STATEMENT</vt:lpstr>
      <vt:lpstr>Project Description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ripendra yadav</cp:lastModifiedBy>
  <cp:revision>108</cp:revision>
  <dcterms:created xsi:type="dcterms:W3CDTF">2021-07-11T13:13:15Z</dcterms:created>
  <dcterms:modified xsi:type="dcterms:W3CDTF">2025-10-08T16:31:42Z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