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Gill Sans" panose="020B0604020202020204" charset="0"/>
      <p:regular r:id="rId15"/>
      <p:bold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Open Sans ExtraBold" panose="020B0604020202020204" charset="0"/>
      <p:bold r:id="rId21"/>
      <p:boldItalic r:id="rId22"/>
    </p:embeddedFont>
    <p:embeddedFont>
      <p:font typeface="Open Sans SemiBold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Open Sans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5/10/relationships/revisionInfo" Target="revisionInfo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618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042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3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6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07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63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99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446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910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06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24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 copy" type="tx">
  <p:cSld name="TITLE_AND_BODY">
    <p:bg>
      <p:bgPr>
        <a:solidFill>
          <a:srgbClr val="024B9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>
  <p:cSld name="Title &amp; Subtitle">
    <p:bg>
      <p:bgPr>
        <a:solidFill>
          <a:srgbClr val="01326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6221186" y="277840"/>
            <a:ext cx="2073685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1400" b="1" i="0" u="none" strike="noStrike" cap="none">
              <a:solidFill>
                <a:srgbClr val="8DA7C0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 b="0" i="0" u="none" strike="noStrike" cap="none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1" name="Shape 71"/>
          <p:cNvSpPr/>
          <p:nvPr/>
        </p:nvSpPr>
        <p:spPr>
          <a:xfrm>
            <a:off x="233363" y="4887458"/>
            <a:ext cx="1433085" cy="1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Rutgers University Spring 2018</a:t>
            </a:r>
            <a:endParaRPr sz="800" b="0" i="0" u="none" strike="noStrike" cap="none">
              <a:solidFill>
                <a:srgbClr val="748A9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>
            <a:off x="3196828" y="1924645"/>
            <a:ext cx="1205508" cy="213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3"/>
          </p:nvPr>
        </p:nvSpPr>
        <p:spPr>
          <a:xfrm>
            <a:off x="4807810" y="1918098"/>
            <a:ext cx="1205508" cy="213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4"/>
          </p:nvPr>
        </p:nvSpPr>
        <p:spPr>
          <a:xfrm>
            <a:off x="939938" y="2235994"/>
            <a:ext cx="1581106" cy="158115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&amp; Subtitle copy 2">
  <p:cSld name="1_Title &amp; Subtitle copy 2">
    <p:bg>
      <p:bgPr>
        <a:solidFill>
          <a:srgbClr val="01326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85738" y="4837452"/>
            <a:ext cx="1433085" cy="15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48A9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Rutgers University Spring 2018</a:t>
            </a:r>
            <a:endParaRPr sz="800">
              <a:solidFill>
                <a:srgbClr val="748A9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5976257" y="277840"/>
            <a:ext cx="231861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0" name="Shape 80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01326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763" y="4763"/>
            <a:ext cx="9139238" cy="917802"/>
          </a:xfrm>
          <a:prstGeom prst="rect">
            <a:avLst/>
          </a:prstGeom>
          <a:solidFill>
            <a:srgbClr val="232323">
              <a:alpha val="2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38793" y="65314"/>
            <a:ext cx="3771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8622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25450" algn="l" rtl="0">
              <a:spcBef>
                <a:spcPts val="2000"/>
              </a:spcBef>
              <a:spcAft>
                <a:spcPts val="0"/>
              </a:spcAft>
              <a:buSzPts val="3100"/>
              <a:buFont typeface="Gill Sans"/>
              <a:buChar char="•"/>
              <a:defRPr sz="1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00575" y="1200150"/>
            <a:ext cx="408622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23850" algn="l" rtl="0">
              <a:spcBef>
                <a:spcPts val="2000"/>
              </a:spcBef>
              <a:spcAft>
                <a:spcPts val="0"/>
              </a:spcAft>
              <a:buSzPts val="1500"/>
              <a:buFont typeface="Gill Sans"/>
              <a:buChar char="•"/>
              <a:defRPr sz="9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Char char="•"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6" name="Shape 86"/>
          <p:cNvSpPr/>
          <p:nvPr/>
        </p:nvSpPr>
        <p:spPr>
          <a:xfrm>
            <a:off x="5976257" y="277840"/>
            <a:ext cx="231861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8DA7C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Thunderbird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87C8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School of Global Management</a:t>
            </a:r>
            <a:endParaRPr sz="1400">
              <a:solidFill>
                <a:srgbClr val="687C8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8529638" y="347663"/>
            <a:ext cx="338138" cy="338138"/>
          </a:xfrm>
          <a:prstGeom prst="roundRect">
            <a:avLst>
              <a:gd name="adj" fmla="val 21127"/>
            </a:avLst>
          </a:prstGeom>
          <a:solidFill>
            <a:srgbClr val="8DA7C0">
              <a:alpha val="69803"/>
            </a:srgb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8410574" y="304800"/>
            <a:ext cx="0" cy="423293"/>
          </a:xfrm>
          <a:prstGeom prst="straightConnector1">
            <a:avLst/>
          </a:prstGeom>
          <a:noFill/>
          <a:ln w="25400" cap="flat" cmpd="sng">
            <a:solidFill>
              <a:srgbClr val="8DA7C0">
                <a:alpha val="69803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500"/>
              <a:buNone/>
              <a:defRPr sz="1500" b="1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500"/>
              <a:buNone/>
              <a:defRPr sz="44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SzPts val="1300"/>
              <a:buFont typeface="Gill Sans"/>
              <a:buNone/>
              <a:defRPr sz="8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l" rtl="0">
              <a:spcBef>
                <a:spcPts val="2000"/>
              </a:spcBef>
              <a:spcAft>
                <a:spcPts val="0"/>
              </a:spcAft>
              <a:buSzPts val="1200"/>
              <a:buFont typeface="Gill Sans"/>
              <a:buNone/>
              <a:defRPr sz="7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l" rtl="0">
              <a:spcBef>
                <a:spcPts val="2000"/>
              </a:spcBef>
              <a:spcAft>
                <a:spcPts val="0"/>
              </a:spcAft>
              <a:buSzPts val="1000"/>
              <a:buFont typeface="Gill Sans"/>
              <a:buNone/>
              <a:defRPr sz="6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28600" algn="l" rtl="0">
              <a:spcBef>
                <a:spcPts val="2000"/>
              </a:spcBef>
              <a:spcAft>
                <a:spcPts val="0"/>
              </a:spcAft>
              <a:buSzPts val="900"/>
              <a:buFont typeface="Gill Sans"/>
              <a:buNone/>
              <a:defRPr sz="5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835819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3"/>
          </p:nvPr>
        </p:nvSpPr>
        <p:spPr>
          <a:xfrm>
            <a:off x="2703909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4"/>
          </p:nvPr>
        </p:nvSpPr>
        <p:spPr>
          <a:xfrm>
            <a:off x="4572000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5"/>
          </p:nvPr>
        </p:nvSpPr>
        <p:spPr>
          <a:xfrm>
            <a:off x="6440091" y="814388"/>
            <a:ext cx="1778794" cy="1778794"/>
          </a:xfrm>
          <a:prstGeom prst="rect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6"/>
          </p:nvPr>
        </p:nvSpPr>
        <p:spPr>
          <a:xfrm>
            <a:off x="835819" y="2967038"/>
            <a:ext cx="1310878" cy="1310878"/>
          </a:xfrm>
          <a:prstGeom prst="ellipse">
            <a:avLst/>
          </a:prstGeom>
          <a:solidFill>
            <a:srgbClr val="848495"/>
          </a:solidFill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2000"/>
              </a:spcBef>
              <a:spcAft>
                <a:spcPts val="0"/>
              </a:spcAft>
              <a:buSzPts val="3600"/>
              <a:buFont typeface="Gill Sans"/>
              <a:buChar char="•"/>
              <a:defRPr sz="2100" b="0" i="0" u="none" strike="noStrike" cap="none"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26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548688" y="4767263"/>
            <a:ext cx="309562" cy="390525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34736" y="843971"/>
            <a:ext cx="8499021" cy="18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Accommodation Suggestion System using Craigslist API</a:t>
            </a:r>
            <a:endParaRPr sz="5400" b="0" i="0" u="none" strike="noStrike" cap="none">
              <a:solidFill>
                <a:srgbClr val="CCEC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0" i="0" u="none" strike="noStrike" cap="none">
                <a:solidFill>
                  <a:srgbClr val="81C1F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Improving the Online Experience </a:t>
            </a:r>
            <a:endParaRPr sz="3000" b="0" i="0" u="none" strike="noStrike" cap="none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04" name="Shape 104"/>
          <p:cNvCxnSpPr/>
          <p:nvPr/>
        </p:nvCxnSpPr>
        <p:spPr>
          <a:xfrm>
            <a:off x="3248296" y="3817634"/>
            <a:ext cx="2671898" cy="10113"/>
          </a:xfrm>
          <a:prstGeom prst="straightConnector1">
            <a:avLst/>
          </a:prstGeom>
          <a:noFill/>
          <a:ln w="50800" cap="flat" cmpd="sng">
            <a:solidFill>
              <a:srgbClr val="FFFFFF">
                <a:alpha val="4000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5" name="Shape 105"/>
          <p:cNvSpPr/>
          <p:nvPr/>
        </p:nvSpPr>
        <p:spPr>
          <a:xfrm>
            <a:off x="6395650" y="3110000"/>
            <a:ext cx="2490000" cy="19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rgbClr val="81C1F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Presentation by </a:t>
            </a:r>
            <a:endParaRPr sz="1500" b="0" i="0" u="none" strike="noStrike" cap="none">
              <a:solidFill>
                <a:srgbClr val="81C1F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Anu Priya, </a:t>
            </a:r>
            <a:endParaRPr sz="1500" b="1" i="0" u="none" strike="noStrike" cap="none">
              <a:solidFill>
                <a:srgbClr val="81C1F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Meru Bhatnagar,</a:t>
            </a:r>
            <a:endParaRPr sz="1500" b="1" i="0" u="none" strike="noStrike" cap="none">
              <a:solidFill>
                <a:srgbClr val="81C1F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Prabhat Johl </a:t>
            </a:r>
            <a:endParaRPr sz="5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>
                <a:solidFill>
                  <a:srgbClr val="81C1FD"/>
                </a:solidFill>
                <a:latin typeface="Open Sans"/>
                <a:ea typeface="Open Sans"/>
                <a:cs typeface="Open Sans"/>
                <a:sym typeface="Open Sans"/>
              </a:rPr>
              <a:t>Prateek Singh</a:t>
            </a:r>
            <a:endParaRPr sz="500"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558" y="3567478"/>
            <a:ext cx="1739374" cy="1497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23025" y="2054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</a:rPr>
              <a:t>Future Scope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129275" y="894700"/>
            <a:ext cx="8409600" cy="3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Customizing recommendation as per the need of </a:t>
            </a:r>
            <a:r>
              <a:rPr lang="en-GB" sz="2300" dirty="0" smtClean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seeker.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Mapping temporary accommodations to the customer who lookout for Internships and small tenure positions.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  <a:p>
            <a:pPr marL="317500" indent="-323850">
              <a:buClr>
                <a:srgbClr val="FFFFFF"/>
              </a:buClr>
              <a:buSzPts val="2300"/>
              <a:buFont typeface="Courier New" panose="02070309020205020404" pitchFamily="49" charset="0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Machine Learning  algorithms like KNN and Byers classifier can be used for  better suggestions as per the user preference. 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A4A072-8FDA-4CEF-BB14-0EAB043C1B9B}"/>
              </a:ext>
            </a:extLst>
          </p:cNvPr>
          <p:cNvSpPr txBox="1"/>
          <p:nvPr/>
        </p:nvSpPr>
        <p:spPr>
          <a:xfrm>
            <a:off x="8538875" y="297180"/>
            <a:ext cx="42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09</a:t>
            </a:r>
          </a:p>
        </p:txBody>
      </p:sp>
      <p:pic>
        <p:nvPicPr>
          <p:cNvPr id="5" name="Shape 167">
            <a:extLst>
              <a:ext uri="{FF2B5EF4-FFF2-40B4-BE49-F238E27FC236}">
                <a16:creationId xmlns:a16="http://schemas.microsoft.com/office/drawing/2014/main" xmlns="" id="{DEA4BE65-C1FD-4D82-8EA9-155B0A356D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67">
            <a:extLst>
              <a:ext uri="{FF2B5EF4-FFF2-40B4-BE49-F238E27FC236}">
                <a16:creationId xmlns:a16="http://schemas.microsoft.com/office/drawing/2014/main" xmlns="" id="{DEA4BE65-C1FD-4D82-8EA9-155B0A356D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537825" y="400692"/>
            <a:ext cx="380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10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1411" y="211008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!!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77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03934" y="260978"/>
            <a:ext cx="5088948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GB" sz="36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1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93568" y="1671913"/>
            <a:ext cx="4572000" cy="218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 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Idea</a:t>
            </a:r>
            <a:endParaRPr sz="500"/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500"/>
          </a:p>
          <a:p>
            <a:pPr marL="0" marR="0" lvl="0" indent="-635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8556913" y="324086"/>
            <a:ext cx="366280" cy="36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lang="en-GB" sz="2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endParaRPr sz="500"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4355" y="1881891"/>
            <a:ext cx="4080380" cy="195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533534" y="336640"/>
            <a:ext cx="381866" cy="36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Gill Sans"/>
              <a:buNone/>
            </a:pPr>
            <a:r>
              <a:rPr lang="en-GB" sz="2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02</a:t>
            </a:r>
            <a:endParaRPr sz="500"/>
          </a:p>
        </p:txBody>
      </p:sp>
      <p:sp>
        <p:nvSpPr>
          <p:cNvPr id="122" name="Shape 122"/>
          <p:cNvSpPr txBox="1"/>
          <p:nvPr/>
        </p:nvSpPr>
        <p:spPr>
          <a:xfrm>
            <a:off x="272762" y="368059"/>
            <a:ext cx="5595504" cy="45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ill Sans"/>
              <a:buNone/>
            </a:pPr>
            <a:r>
              <a:rPr lang="en-GB" sz="27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Objective</a:t>
            </a:r>
            <a:endParaRPr sz="21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179243" y="1098838"/>
            <a:ext cx="8736156" cy="387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seekers normally tend to look for the best accommodation available in the vicinity of hiring company’s location. </a:t>
            </a:r>
            <a:endParaRPr sz="500"/>
          </a:p>
          <a:p>
            <a:pPr marL="0" marR="0" lvl="0" indent="13970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However, they face difficulty finding good residencies closeby as they have been relocated to new city or country for that matter. </a:t>
            </a:r>
            <a:endParaRPr sz="500"/>
          </a:p>
          <a:p>
            <a:pPr marL="0" marR="0" lvl="0" indent="13970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endParaRPr sz="23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63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main objective of this project is to help these people by displaying the  best available rented flats available nearby the company. </a:t>
            </a:r>
            <a:endParaRPr sz="50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1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 b="0" i="0" u="none" strike="noStrike" cap="none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501260" y="277154"/>
            <a:ext cx="5367006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there is a need?</a:t>
            </a:r>
            <a:endParaRPr sz="2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8555421" y="377353"/>
            <a:ext cx="266700" cy="3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</a:pPr>
            <a:r>
              <a:rPr lang="en-GB" sz="16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03</a:t>
            </a:r>
            <a:endParaRPr sz="2000" b="0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830771" y="2776043"/>
            <a:ext cx="6858000" cy="24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Recommender Systems help in addressing information overload problem by retrieving the information desired by the user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Based on his or similar users preferences and interests. 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1120392"/>
            <a:ext cx="8611466" cy="25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Getting information off the internet is like taking a drink from a fire hydrant-Mitchell Kapor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Information Overload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Experience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17500" marR="0" lvl="0" indent="-32385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Revenues </a:t>
            </a:r>
            <a:endParaRPr sz="21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100">
                <a:latin typeface="Gill Sans"/>
                <a:ea typeface="Gill Sans"/>
                <a:cs typeface="Gill Sans"/>
                <a:sym typeface="Gill Sans"/>
              </a:rPr>
            </a:b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439016" y="187785"/>
            <a:ext cx="5574302" cy="121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it works </a:t>
            </a:r>
            <a:r>
              <a:rPr lang="en-GB" sz="27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5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GB" sz="2500" dirty="0">
                <a:latin typeface="Gill Sans"/>
                <a:ea typeface="Gill Sans"/>
                <a:cs typeface="Gill Sans"/>
                <a:sym typeface="Gill Sans"/>
              </a:rPr>
            </a:br>
            <a:endParaRPr sz="25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03" y="1235381"/>
            <a:ext cx="8125714" cy="310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-51535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74F6A6-2EF3-4A77-AF21-2AB5880C1DA0}"/>
              </a:ext>
            </a:extLst>
          </p:cNvPr>
          <p:cNvSpPr txBox="1"/>
          <p:nvPr/>
        </p:nvSpPr>
        <p:spPr>
          <a:xfrm>
            <a:off x="8557260" y="381001"/>
            <a:ext cx="39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0" y="179243"/>
            <a:ext cx="6343650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Recommendations on the basis of Travel duration/Distance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82565"/>
            <a:ext cx="8839197" cy="362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34DC94-6919-420D-9F1D-43BFB197D316}"/>
              </a:ext>
            </a:extLst>
          </p:cNvPr>
          <p:cNvSpPr txBox="1"/>
          <p:nvPr/>
        </p:nvSpPr>
        <p:spPr>
          <a:xfrm>
            <a:off x="8526780" y="381000"/>
            <a:ext cx="464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88348" y="277154"/>
            <a:ext cx="5275984" cy="38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87036" y="1169443"/>
            <a:ext cx="8580293" cy="176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 is looking for full time employment.</a:t>
            </a:r>
            <a:endParaRPr sz="500" dirty="0"/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are considering the flats that are available only on rent and not for sale</a:t>
            </a:r>
            <a:r>
              <a:rPr lang="en-GB" sz="23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56369E-69D4-49C6-80C8-AD7890114331}"/>
              </a:ext>
            </a:extLst>
          </p:cNvPr>
          <p:cNvSpPr txBox="1"/>
          <p:nvPr/>
        </p:nvSpPr>
        <p:spPr>
          <a:xfrm>
            <a:off x="8488680" y="350251"/>
            <a:ext cx="388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510758" y="222602"/>
            <a:ext cx="5599096" cy="45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Business Idea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49776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0" y="853450"/>
            <a:ext cx="9144000" cy="4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integrating this tool with any classified advertisements web or mobile application, we can increase the number of user hits in the application.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Increasing in hits would be very lucrative for big time advertisers who would want to sponsor ‘’pay per click view’’ in the application.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Users will visit the recommendations as that would be ease them from there further </a:t>
            </a: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accommodation </a:t>
            </a: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hunting.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York has a complete population of roughly 8.5 million out of which we are considering a cluster of around </a:t>
            </a: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 </a:t>
            </a:r>
            <a:r>
              <a:rPr lang="en-GB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job seekers ( Consider API constraint). 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-GB" sz="18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According to Indeed there are 128,492 jobs in New York City. If we target 10% of the job postings by the law of average then 12 k job seekers will use the application.</a:t>
            </a:r>
            <a:endParaRPr sz="18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E5FA7B-3EEB-47A3-91E9-96977B0F2E84}"/>
              </a:ext>
            </a:extLst>
          </p:cNvPr>
          <p:cNvSpPr txBox="1"/>
          <p:nvPr/>
        </p:nvSpPr>
        <p:spPr>
          <a:xfrm>
            <a:off x="8519160" y="358140"/>
            <a:ext cx="381000" cy="31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-581891" y="257923"/>
            <a:ext cx="6980093" cy="49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Constraints</a:t>
            </a:r>
            <a:endParaRPr sz="2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4546" y="104232"/>
            <a:ext cx="2041813" cy="80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132484" y="1688816"/>
            <a:ext cx="9011516" cy="141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Part of New York city has been used for this project because of Craigslist API constraints. 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Couldn’t implement machine learning algorithms due to absence of historical data of user profiles</a:t>
            </a:r>
            <a:endParaRPr sz="2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17500" marR="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Roboto"/>
              <a:buChar char="•"/>
            </a:pPr>
            <a:r>
              <a:rPr lang="en-GB" sz="2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Geotags were missing for certain postings.</a:t>
            </a:r>
            <a:r>
              <a:rPr lang="en-GB" sz="23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GB" sz="2300" dirty="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300" b="0" i="0" u="none" strike="noStrike" dirty="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10A2AF4-E4C4-48E4-8127-153F2C564CB8}"/>
              </a:ext>
            </a:extLst>
          </p:cNvPr>
          <p:cNvSpPr txBox="1"/>
          <p:nvPr/>
        </p:nvSpPr>
        <p:spPr>
          <a:xfrm>
            <a:off x="8534400" y="342900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3C3D4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408</Words>
  <Application>Microsoft Office PowerPoint</Application>
  <PresentationFormat>On-screen Show (16:9)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Gill Sans</vt:lpstr>
      <vt:lpstr>Arial</vt:lpstr>
      <vt:lpstr>Open Sans</vt:lpstr>
      <vt:lpstr>Open Sans ExtraBold</vt:lpstr>
      <vt:lpstr>Open Sans SemiBold</vt:lpstr>
      <vt:lpstr>Roboto</vt:lpstr>
      <vt:lpstr>Open Sans Light</vt:lpstr>
      <vt:lpstr>Courier New</vt:lpstr>
      <vt:lpstr>Material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Meru Bhatnagar</cp:lastModifiedBy>
  <cp:revision>7</cp:revision>
  <dcterms:modified xsi:type="dcterms:W3CDTF">2018-04-26T17:27:55Z</dcterms:modified>
</cp:coreProperties>
</file>