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8" r:id="rId2"/>
    <p:sldId id="267" r:id="rId3"/>
    <p:sldId id="317" r:id="rId4"/>
    <p:sldId id="305" r:id="rId5"/>
    <p:sldId id="323" r:id="rId6"/>
    <p:sldId id="274" r:id="rId7"/>
    <p:sldId id="328" r:id="rId8"/>
    <p:sldId id="329" r:id="rId9"/>
    <p:sldId id="330" r:id="rId10"/>
    <p:sldId id="331" r:id="rId11"/>
    <p:sldId id="332" r:id="rId12"/>
    <p:sldId id="333" r:id="rId13"/>
    <p:sldId id="334" r:id="rId14"/>
    <p:sldId id="335" r:id="rId15"/>
    <p:sldId id="336" r:id="rId16"/>
    <p:sldId id="321" r:id="rId17"/>
    <p:sldId id="320" r:id="rId18"/>
    <p:sldId id="322" r:id="rId19"/>
    <p:sldId id="327" r:id="rId20"/>
    <p:sldId id="299" r:id="rId21"/>
    <p:sldId id="277"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33408-9075-4392-99A5-693B3AD4D2FF}" v="10" dt="2025-03-25T11:46:30.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showGuides="1">
      <p:cViewPr varScale="1">
        <p:scale>
          <a:sx n="78" d="100"/>
          <a:sy n="78" d="100"/>
        </p:scale>
        <p:origin x="1613" y="43"/>
      </p:cViewPr>
      <p:guideLst>
        <p:guide orient="horz" pos="2122"/>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CA002-7A07-4C77-B65A-DC99F4DBBEBE}" type="datetimeFigureOut">
              <a:rPr lang="en-IN" smtClean="0"/>
              <a:t>17-04-2025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0F648-95B6-471F-AAA7-92D6D2AB8A4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4/17/2025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4/17/2025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4/17/2025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4/17/2025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panose="020B0600070205080204" charset="-128"/>
          <a:cs typeface="MS PGothic" panose="020B0600070205080204" charset="-128"/>
        </a:defRPr>
      </a:lvl1pPr>
      <a:lvl2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6pPr>
      <a:lvl7pPr marL="9144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7pPr>
      <a:lvl8pPr marL="13716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8pPr>
      <a:lvl9pPr marL="18288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S PGothic" panose="020B0600070205080204" charset="-128"/>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S PGothic" panose="020B0600070205080204" charset="-128"/>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nodejs.org/docs/latest/api/" TargetMode="External"/><Relationship Id="rId2" Type="http://schemas.openxmlformats.org/officeDocument/2006/relationships/hyperlink" Target="https://react.dev/" TargetMode="External"/><Relationship Id="rId1" Type="http://schemas.openxmlformats.org/officeDocument/2006/relationships/slideLayout" Target="../slideLayouts/slideLayout3.xml"/><Relationship Id="rId5" Type="http://schemas.openxmlformats.org/officeDocument/2006/relationships/hyperlink" Target="https://www.mongo.db.com-/" TargetMode="External"/><Relationship Id="rId4" Type="http://schemas.openxmlformats.org/officeDocument/2006/relationships/hyperlink" Target="https://expressjs.co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9880" y="1484784"/>
            <a:ext cx="6804756" cy="737235"/>
          </a:xfrm>
          <a:prstGeom prst="rect">
            <a:avLst/>
          </a:prstGeom>
          <a:noFill/>
        </p:spPr>
        <p:txBody>
          <a:bodyPr wrap="square" rtlCol="0">
            <a:spAutoFit/>
          </a:bodyPr>
          <a:lstStyle/>
          <a:p>
            <a:pPr algn="ctr"/>
            <a:r>
              <a:rPr lang="en-IN" sz="2400" dirty="0">
                <a:solidFill>
                  <a:srgbClr val="FF0000"/>
                </a:solidFill>
                <a:latin typeface="Arial Black" panose="020B0A04020102020204" pitchFamily="34" charset="0"/>
              </a:rPr>
              <a:t>Talk-A-</a:t>
            </a:r>
            <a:r>
              <a:rPr lang="en-IN" sz="2400" dirty="0" err="1">
                <a:solidFill>
                  <a:srgbClr val="FF0000"/>
                </a:solidFill>
                <a:latin typeface="Arial Black" panose="020B0A04020102020204" pitchFamily="34" charset="0"/>
              </a:rPr>
              <a:t>Tive</a:t>
            </a:r>
            <a:endParaRPr lang="en-US" sz="2400" dirty="0">
              <a:solidFill>
                <a:srgbClr val="FF0000"/>
              </a:solidFill>
              <a:latin typeface="Arial Black" panose="020B0A04020102020204" pitchFamily="34" charset="0"/>
            </a:endParaRPr>
          </a:p>
          <a:p>
            <a:pPr algn="ctr"/>
            <a:r>
              <a:rPr lang="en-US" dirty="0">
                <a:solidFill>
                  <a:srgbClr val="FF0000"/>
                </a:solidFill>
                <a:latin typeface="Arial Black" panose="020B0A04020102020204" pitchFamily="34" charset="0"/>
              </a:rPr>
              <a:t>Topic: </a:t>
            </a:r>
            <a:r>
              <a:rPr lang="en-IN" altLang="en-US" dirty="0">
                <a:solidFill>
                  <a:srgbClr val="FF0000"/>
                </a:solidFill>
                <a:latin typeface="Arial Black" panose="020B0A04020102020204" pitchFamily="34" charset="0"/>
              </a:rPr>
              <a:t>Chat Application</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Chitkara University Institute of Engineering and Technology, </a:t>
            </a:r>
          </a:p>
          <a:p>
            <a:pPr algn="ctr"/>
            <a:r>
              <a:rPr lang="en-US" sz="2000" b="1" dirty="0">
                <a:solidFill>
                  <a:srgbClr val="FF0000"/>
                </a:solidFill>
                <a:latin typeface="Times New Roman" panose="02020603050405020304" pitchFamily="18" charset="0"/>
                <a:cs typeface="Times New Roman" panose="02020603050405020304" pitchFamily="18" charset="0"/>
              </a:rPr>
              <a:t>Chitkara University, Punjab</a:t>
            </a:r>
          </a:p>
        </p:txBody>
      </p:sp>
      <p:sp>
        <p:nvSpPr>
          <p:cNvPr id="2" name="TextBox 1"/>
          <p:cNvSpPr txBox="1"/>
          <p:nvPr/>
        </p:nvSpPr>
        <p:spPr>
          <a:xfrm>
            <a:off x="2835614" y="2708920"/>
            <a:ext cx="3472771" cy="1846659"/>
          </a:xfrm>
          <a:prstGeom prst="rect">
            <a:avLst/>
          </a:prstGeom>
          <a:solidFill>
            <a:schemeClr val="accent6">
              <a:lumMod val="60000"/>
              <a:lumOff val="40000"/>
            </a:schemeClr>
          </a:solidFill>
        </p:spPr>
        <p:txBody>
          <a:bodyPr wrap="square" rtlCol="0">
            <a:spAutoFit/>
          </a:bodyPr>
          <a:lstStyle/>
          <a:p>
            <a:r>
              <a:rPr lang="en-US" sz="1600" dirty="0"/>
              <a:t>Team Details: </a:t>
            </a:r>
          </a:p>
          <a:p>
            <a:pPr marL="285750" indent="-285750">
              <a:buFont typeface="Wingdings" panose="05000000000000000000" pitchFamily="2" charset="2"/>
              <a:buChar char="§"/>
            </a:pPr>
            <a:r>
              <a:rPr lang="en-US" sz="1600" dirty="0"/>
              <a:t>Pr</a:t>
            </a:r>
            <a:r>
              <a:rPr lang="en-IN" altLang="en-US" sz="1600" dirty="0"/>
              <a:t>abhat Kumar</a:t>
            </a:r>
            <a:r>
              <a:rPr lang="en-US" sz="1600" dirty="0"/>
              <a:t> (22109920</a:t>
            </a:r>
            <a:r>
              <a:rPr lang="en-IN" altLang="en-US" sz="1600" dirty="0"/>
              <a:t>48</a:t>
            </a:r>
            <a:r>
              <a:rPr lang="en-US" sz="1600" dirty="0"/>
              <a:t>)</a:t>
            </a:r>
          </a:p>
          <a:p>
            <a:pPr marL="285750" indent="-285750">
              <a:buFont typeface="Wingdings" panose="05000000000000000000" pitchFamily="2" charset="2"/>
              <a:buChar char="§"/>
            </a:pPr>
            <a:r>
              <a:rPr lang="en-US" sz="1600" dirty="0"/>
              <a:t>Pr</a:t>
            </a:r>
            <a:r>
              <a:rPr lang="en-IN" altLang="en-US" sz="1600" dirty="0"/>
              <a:t>ince</a:t>
            </a:r>
            <a:r>
              <a:rPr lang="en-US" sz="1600" dirty="0"/>
              <a:t> Kumar</a:t>
            </a:r>
            <a:r>
              <a:rPr lang="en-IN" altLang="en-US" sz="1600" dirty="0"/>
              <a:t> </a:t>
            </a:r>
            <a:r>
              <a:rPr lang="en-US" sz="1600" dirty="0"/>
              <a:t>(22109920</a:t>
            </a:r>
            <a:r>
              <a:rPr lang="en-IN" altLang="en-US" sz="1600" dirty="0"/>
              <a:t>90</a:t>
            </a:r>
            <a:r>
              <a:rPr lang="en-US" sz="1600" dirty="0"/>
              <a:t>)</a:t>
            </a:r>
          </a:p>
          <a:p>
            <a:pPr marL="285750" indent="-285750">
              <a:buFont typeface="Wingdings" panose="05000000000000000000" pitchFamily="2" charset="2"/>
              <a:buChar char="§"/>
            </a:pPr>
            <a:r>
              <a:rPr lang="en-IN" altLang="en-US" sz="1600" dirty="0"/>
              <a:t>Pratham Midha (2210992076)</a:t>
            </a:r>
          </a:p>
          <a:p>
            <a:pPr marL="285750" indent="-285750">
              <a:buFont typeface="Wingdings" panose="05000000000000000000" pitchFamily="2" charset="2"/>
              <a:buChar char="§"/>
            </a:pPr>
            <a:r>
              <a:rPr lang="en-IN" altLang="en-US" sz="1600" dirty="0">
                <a:sym typeface="+mn-ea"/>
              </a:rPr>
              <a:t>Prince </a:t>
            </a:r>
            <a:r>
              <a:rPr lang="en-US" sz="1600" dirty="0">
                <a:sym typeface="+mn-ea"/>
              </a:rPr>
              <a:t>(221099</a:t>
            </a:r>
            <a:r>
              <a:rPr lang="en-IN" altLang="en-US" sz="1600" dirty="0">
                <a:sym typeface="+mn-ea"/>
              </a:rPr>
              <a:t>2088</a:t>
            </a:r>
            <a:r>
              <a:rPr lang="en-US" sz="1600" dirty="0">
                <a:sym typeface="+mn-ea"/>
              </a:rPr>
              <a:t>)</a:t>
            </a:r>
            <a:endParaRPr lang="en-US" sz="1600" dirty="0"/>
          </a:p>
          <a:p>
            <a:endParaRPr lang="en-US" dirty="0">
              <a:solidFill>
                <a:schemeClr val="bg1"/>
              </a:solidFill>
            </a:endParaRPr>
          </a:p>
          <a:p>
            <a:r>
              <a:rPr lang="en-US" sz="1600" dirty="0">
                <a:latin typeface="Times New Roman" panose="02020603050405020304" pitchFamily="18" charset="0"/>
                <a:cs typeface="Times New Roman" panose="02020603050405020304" pitchFamily="18" charset="0"/>
              </a:rPr>
              <a:t>Submitted To: Mr. Rahul sir</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83F3EB-DC27-8531-574D-DE4B7D66F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9144000" cy="5688632"/>
          </a:xfrm>
          <a:prstGeom prst="rect">
            <a:avLst/>
          </a:prstGeom>
        </p:spPr>
      </p:pic>
    </p:spTree>
    <p:extLst>
      <p:ext uri="{BB962C8B-B14F-4D97-AF65-F5344CB8AC3E}">
        <p14:creationId xmlns:p14="http://schemas.microsoft.com/office/powerpoint/2010/main" val="400874873"/>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58B78-6829-39F1-11CF-55585FA72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9144000" cy="5738016"/>
          </a:xfrm>
          <a:prstGeom prst="rect">
            <a:avLst/>
          </a:prstGeom>
        </p:spPr>
      </p:pic>
    </p:spTree>
    <p:extLst>
      <p:ext uri="{BB962C8B-B14F-4D97-AF65-F5344CB8AC3E}">
        <p14:creationId xmlns:p14="http://schemas.microsoft.com/office/powerpoint/2010/main" val="2433183126"/>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0DC2D8-BAA6-DB22-5A13-7804E4B8E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5" y="836712"/>
            <a:ext cx="9144000" cy="5666008"/>
          </a:xfrm>
          <a:prstGeom prst="rect">
            <a:avLst/>
          </a:prstGeom>
        </p:spPr>
      </p:pic>
    </p:spTree>
    <p:extLst>
      <p:ext uri="{BB962C8B-B14F-4D97-AF65-F5344CB8AC3E}">
        <p14:creationId xmlns:p14="http://schemas.microsoft.com/office/powerpoint/2010/main" val="966257076"/>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AB2894-E56C-009F-F807-28A1996BC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8" y="908720"/>
            <a:ext cx="9108504" cy="5677817"/>
          </a:xfrm>
          <a:prstGeom prst="rect">
            <a:avLst/>
          </a:prstGeom>
        </p:spPr>
      </p:pic>
    </p:spTree>
    <p:extLst>
      <p:ext uri="{BB962C8B-B14F-4D97-AF65-F5344CB8AC3E}">
        <p14:creationId xmlns:p14="http://schemas.microsoft.com/office/powerpoint/2010/main" val="3377330841"/>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722D55-47F9-9095-CB67-D4A7B4FB4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2" y="908720"/>
            <a:ext cx="9036496" cy="5677817"/>
          </a:xfrm>
          <a:prstGeom prst="rect">
            <a:avLst/>
          </a:prstGeom>
        </p:spPr>
      </p:pic>
    </p:spTree>
    <p:extLst>
      <p:ext uri="{BB962C8B-B14F-4D97-AF65-F5344CB8AC3E}">
        <p14:creationId xmlns:p14="http://schemas.microsoft.com/office/powerpoint/2010/main" val="550092124"/>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3130C9-57C6-FFC3-EB7D-42D09D812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700" y="908720"/>
            <a:ext cx="5400599" cy="5760640"/>
          </a:xfrm>
          <a:prstGeom prst="rect">
            <a:avLst/>
          </a:prstGeom>
        </p:spPr>
      </p:pic>
    </p:spTree>
    <p:extLst>
      <p:ext uri="{BB962C8B-B14F-4D97-AF65-F5344CB8AC3E}">
        <p14:creationId xmlns:p14="http://schemas.microsoft.com/office/powerpoint/2010/main" val="2467699273"/>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568863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Code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Snippets</a:t>
            </a:r>
          </a:p>
        </p:txBody>
      </p:sp>
      <p:pic>
        <p:nvPicPr>
          <p:cNvPr id="3" name="Picture 2" descr="s1"/>
          <p:cNvPicPr>
            <a:picLocks noChangeAspect="1"/>
          </p:cNvPicPr>
          <p:nvPr/>
        </p:nvPicPr>
        <p:blipFill>
          <a:blip r:embed="rId2"/>
          <a:stretch>
            <a:fillRect/>
          </a:stretch>
        </p:blipFill>
        <p:spPr>
          <a:xfrm>
            <a:off x="179705" y="908685"/>
            <a:ext cx="8766175" cy="5780405"/>
          </a:xfrm>
          <a:prstGeom prst="rect">
            <a:avLst/>
          </a:prstGeom>
        </p:spPr>
      </p:pic>
    </p:spTree>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Code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Snippets</a:t>
            </a:r>
          </a:p>
        </p:txBody>
      </p:sp>
      <p:pic>
        <p:nvPicPr>
          <p:cNvPr id="3" name="Picture 2" descr="s2"/>
          <p:cNvPicPr>
            <a:picLocks noChangeAspect="1"/>
          </p:cNvPicPr>
          <p:nvPr/>
        </p:nvPicPr>
        <p:blipFill>
          <a:blip r:embed="rId2"/>
          <a:stretch>
            <a:fillRect/>
          </a:stretch>
        </p:blipFill>
        <p:spPr>
          <a:xfrm>
            <a:off x="35560" y="908685"/>
            <a:ext cx="8956040" cy="5804535"/>
          </a:xfrm>
          <a:prstGeom prst="rect">
            <a:avLst/>
          </a:prstGeom>
        </p:spPr>
      </p:pic>
    </p:spTree>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Code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Snippets</a:t>
            </a:r>
          </a:p>
        </p:txBody>
      </p:sp>
      <p:pic>
        <p:nvPicPr>
          <p:cNvPr id="3" name="Picture 2" descr="s3"/>
          <p:cNvPicPr>
            <a:picLocks noChangeAspect="1"/>
          </p:cNvPicPr>
          <p:nvPr/>
        </p:nvPicPr>
        <p:blipFill>
          <a:blip r:embed="rId2"/>
          <a:stretch>
            <a:fillRect/>
          </a:stretch>
        </p:blipFill>
        <p:spPr>
          <a:xfrm>
            <a:off x="0" y="865505"/>
            <a:ext cx="9036050" cy="5721985"/>
          </a:xfrm>
          <a:prstGeom prst="rect">
            <a:avLst/>
          </a:prstGeom>
        </p:spPr>
      </p:pic>
    </p:spTree>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Code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Snippets</a:t>
            </a:r>
          </a:p>
        </p:txBody>
      </p:sp>
      <p:pic>
        <p:nvPicPr>
          <p:cNvPr id="3" name="Picture 2" descr="s4"/>
          <p:cNvPicPr>
            <a:picLocks noChangeAspect="1"/>
          </p:cNvPicPr>
          <p:nvPr/>
        </p:nvPicPr>
        <p:blipFill>
          <a:blip r:embed="rId2"/>
          <a:stretch>
            <a:fillRect/>
          </a:stretch>
        </p:blipFill>
        <p:spPr>
          <a:xfrm>
            <a:off x="323850" y="980440"/>
            <a:ext cx="8543925" cy="5296535"/>
          </a:xfrm>
          <a:prstGeom prst="rect">
            <a:avLst/>
          </a:prstGeom>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554461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Table of Contents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3528" y="908720"/>
            <a:ext cx="6912768" cy="477053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Problem Statement</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Key Features </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Project Highlights/Outcomes</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Code Snippets</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Conclusion</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References/Links used</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Appendices</a:t>
            </a: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179512" y="1052736"/>
            <a:ext cx="8784976" cy="4707890"/>
          </a:xfrm>
          <a:prstGeom prst="rect">
            <a:avLst/>
          </a:prstGeom>
        </p:spPr>
        <p:txBody>
          <a:bodyPr wrap="square">
            <a:spAutoFit/>
          </a:bodyPr>
          <a:lstStyle/>
          <a:p>
            <a:pPr marL="800100" lvl="1" indent="-342900">
              <a:buFont typeface="Wingdings" panose="05000000000000000000" pitchFamily="2" charset="2"/>
              <a:buChar char="q"/>
            </a:pPr>
            <a:r>
              <a:rPr lang="en-US" altLang="en-US" sz="2000" b="1" i="0" dirty="0">
                <a:effectLst/>
                <a:latin typeface="Times New Roman" panose="02020603050405020304" pitchFamily="18" charset="0"/>
                <a:cs typeface="Times New Roman" panose="02020603050405020304" pitchFamily="18" charset="0"/>
              </a:rPr>
              <a:t>The completion of the chat application backend project marks a significant milestone in developing a robust and scalable messaging platform. This project has laid the foundation for a seamless and efficient communication experience, addressing the key challenges of real-time messaging and secure data transmission. By integrating modern technologies and best practices, the backend system ensures reliable performance and essential functionalities for a smooth messaging experience.</a:t>
            </a:r>
          </a:p>
          <a:p>
            <a:pPr marL="800100" lvl="1" indent="-342900">
              <a:buFont typeface="Wingdings" panose="05000000000000000000" pitchFamily="2" charset="2"/>
              <a:buChar char="q"/>
            </a:pPr>
            <a:endParaRPr lang="en-US" altLang="en-US" sz="2000" b="1" i="0" dirty="0">
              <a:effectLst/>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altLang="en-US" sz="2000" b="1" i="0" dirty="0">
                <a:effectLst/>
                <a:latin typeface="Times New Roman" panose="02020603050405020304" pitchFamily="18" charset="0"/>
                <a:cs typeface="Times New Roman" panose="02020603050405020304" pitchFamily="18" charset="0"/>
              </a:rPr>
              <a:t>Scalability and performance have been crucial considerations throughout the development process. The backend is designed to handle high volumes of messages and user interactions, ensuring the platform remains responsive and reliable even during peak usage. This scalability is essential for supporting growing user demands and adapting to future enhancements in the application.</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554461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3" name="Rectangle 2"/>
          <p:cNvSpPr/>
          <p:nvPr/>
        </p:nvSpPr>
        <p:spPr>
          <a:xfrm>
            <a:off x="-612" y="1196752"/>
            <a:ext cx="8965099" cy="4092723"/>
          </a:xfrm>
          <a:prstGeom prst="rect">
            <a:avLst/>
          </a:prstGeom>
        </p:spPr>
        <p:txBody>
          <a:bodyPr wrap="square">
            <a:spAutoFit/>
          </a:bodyPr>
          <a:lstStyle/>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React.js:</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2"/>
              </a:rPr>
              <a:t>https://react.dev</a:t>
            </a:r>
            <a:r>
              <a:rPr lang="en-US" sz="2000" dirty="0">
                <a:effectLst/>
                <a:latin typeface="Times New Roman" panose="02020603050405020304" pitchFamily="18" charset="0"/>
                <a:ea typeface="Times New Roman" panose="02020603050405020304" pitchFamily="18" charset="0"/>
              </a:rPr>
              <a:t> - Official documentation for learning and implementing React.js.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Node.js:</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3"/>
              </a:rPr>
              <a:t>https://nodejs.org/docs/latest/api</a:t>
            </a:r>
            <a:r>
              <a:rPr lang="en-US" sz="2000" b="1" u="sng" dirty="0">
                <a:solidFill>
                  <a:srgbClr val="0000FF"/>
                </a:solidFill>
                <a:effectLst/>
                <a:latin typeface="Times New Roman" panose="02020603050405020304" pitchFamily="18" charset="0"/>
                <a:ea typeface="Times New Roman" panose="02020603050405020304" pitchFamily="18" charset="0"/>
                <a:hlinkClick r:id="rId3"/>
              </a:rPr>
              <a:t>/</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Documentation and guides for setting up and using Node.js.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Express.js</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4"/>
              </a:rPr>
              <a:t>https://expressjs.com/</a:t>
            </a:r>
            <a:r>
              <a:rPr lang="en-US" sz="2000" dirty="0">
                <a:effectLst/>
                <a:latin typeface="Times New Roman" panose="02020603050405020304" pitchFamily="18" charset="0"/>
                <a:ea typeface="Times New Roman" panose="02020603050405020304" pitchFamily="18" charset="0"/>
              </a:rPr>
              <a:t> - Documentation and guides for setting up and using Express.js.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MongoDB:</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5"/>
              </a:rPr>
              <a:t>https://www.mongo.db.com-</a:t>
            </a:r>
            <a:r>
              <a:rPr lang="en-US" sz="2000" dirty="0">
                <a:effectLst/>
                <a:latin typeface="Times New Roman" panose="02020603050405020304" pitchFamily="18" charset="0"/>
                <a:ea typeface="Times New Roman" panose="02020603050405020304" pitchFamily="18" charset="0"/>
              </a:rPr>
              <a:t> Documentation and guides for setting up and using MongoDB.</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React - The Complete Guide:</a:t>
            </a:r>
            <a:r>
              <a:rPr lang="en-US" sz="2000" dirty="0">
                <a:effectLst/>
                <a:latin typeface="Times New Roman" panose="02020603050405020304" pitchFamily="18" charset="0"/>
                <a:ea typeface="Times New Roman" panose="02020603050405020304" pitchFamily="18" charset="0"/>
              </a:rPr>
              <a:t> Comprehensive course on building frontend applications with React.js.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The Complete Node.js Developer Course:</a:t>
            </a:r>
            <a:r>
              <a:rPr lang="en-US" sz="2000" dirty="0">
                <a:effectLst/>
                <a:latin typeface="Times New Roman" panose="02020603050405020304" pitchFamily="18" charset="0"/>
                <a:ea typeface="Times New Roman" panose="02020603050405020304" pitchFamily="18" charset="0"/>
              </a:rPr>
              <a:t> Covers building backend services using Node.js, Express, and MongoDB.</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a:t>Introduction</a:t>
            </a:r>
          </a:p>
        </p:txBody>
      </p:sp>
      <p:sp>
        <p:nvSpPr>
          <p:cNvPr id="3" name="Subtitle 2"/>
          <p:cNvSpPr>
            <a:spLocks noGrp="1"/>
          </p:cNvSpPr>
          <p:nvPr>
            <p:ph type="subTitle" idx="1"/>
          </p:nvPr>
        </p:nvSpPr>
        <p:spPr/>
        <p:txBody>
          <a:bodyPr/>
          <a:lstStyle/>
          <a:p>
            <a:pPr marL="342900" indent="-342900" algn="l">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In today's digital age, chat applications have become essential for real-time communication, transforming how people connect and interact. The backbone of any successful chat application is its backend system, which manages everything from message delivery and user authentication to data security and real-time synchronization.</a:t>
            </a:r>
          </a:p>
          <a:p>
            <a:pPr marL="342900" indent="-342900" algn="l">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This project focuses on developing a robust and scalable backend for a chat application, aiming to provide a seamless messaging experience while ensuring efficient performance. The primary goal is to design and implement a backend system that supports core chat functionalities, including real-time messaging, user management, media sharing, and encryption. The backend will be built using modern technologies and frameworks to ensure scalability, security, and high performance.</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Problem</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Statement</a:t>
            </a:r>
          </a:p>
        </p:txBody>
      </p:sp>
      <p:sp>
        <p:nvSpPr>
          <p:cNvPr id="6" name="Rectangle 5"/>
          <p:cNvSpPr/>
          <p:nvPr/>
        </p:nvSpPr>
        <p:spPr>
          <a:xfrm>
            <a:off x="251520" y="1124744"/>
            <a:ext cx="8640960" cy="4707890"/>
          </a:xfrm>
          <a:prstGeom prst="rect">
            <a:avLst/>
          </a:prstGeom>
        </p:spPr>
        <p:txBody>
          <a:bodyPr wrap="square">
            <a:spAutoFit/>
          </a:bodyPr>
          <a:lstStyle/>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Chat applications have significantly improved real-time communication by overcoming challenges faced in traditional messaging systems. One of the key problems they solve is the need for instant and seamless text-based communication, allowing users to exchange messages in real-time without delays. Unlike older messaging methods that may suffer from synchronization issues, chat applications ensure smooth and continuous interaction across different devices.</a:t>
            </a:r>
          </a:p>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Additionally, chat applications provide features such as group chats, media sharing, and message history storage, enabling users to have organized and efficient conversations. Security is another crucial aspect, with many chat applications implementing end-to-end encryption to protect user data and ensure privacy. These advancements make chat applications a reliable, accessible, and user-friendly mode of communication for both personal and professional use.</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155"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Key features</a:t>
            </a:r>
          </a:p>
        </p:txBody>
      </p:sp>
      <p:sp>
        <p:nvSpPr>
          <p:cNvPr id="6" name="Rectangle 5"/>
          <p:cNvSpPr/>
          <p:nvPr/>
        </p:nvSpPr>
        <p:spPr>
          <a:xfrm>
            <a:off x="467544" y="845423"/>
            <a:ext cx="8496944" cy="4399915"/>
          </a:xfrm>
          <a:prstGeom prst="rect">
            <a:avLst/>
          </a:prstGeom>
        </p:spPr>
        <p:txBody>
          <a:bodyPr wrap="square">
            <a:spAutoFit/>
          </a:bodyPr>
          <a:lstStyle/>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Real-Time Messaging – Enables instant text-based communication between users.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User Authentication – Secure login system to protect user accounts.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One-on-One Chats – Allows private conversations between two users.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Group Chats – Users can create and participate in group conversations.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End-to-End Encryption – Ensures secure communication by encrypting messages.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Typing Indicator – Shows when the other user is typing a message.</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User Profile Management – Allows users to update their profile information and avatar.</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Push Notifications – Sends alerts for new messages and updates.</a:t>
            </a: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Scalability – Designed to handle multiple users efficiently.</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Highlights</a:t>
            </a:r>
          </a:p>
        </p:txBody>
      </p:sp>
      <p:pic>
        <p:nvPicPr>
          <p:cNvPr id="5" name="Picture 4">
            <a:extLst>
              <a:ext uri="{FF2B5EF4-FFF2-40B4-BE49-F238E27FC236}">
                <a16:creationId xmlns:a16="http://schemas.microsoft.com/office/drawing/2014/main" id="{E7636D57-8AAA-F733-E53A-B1B911215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845422"/>
            <a:ext cx="8208912" cy="5823938"/>
          </a:xfrm>
          <a:prstGeom prst="rect">
            <a:avLst/>
          </a:prstGeom>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520970-5EF3-C924-6B09-B8B343657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9144000" cy="5688632"/>
          </a:xfrm>
          <a:prstGeom prst="rect">
            <a:avLst/>
          </a:prstGeom>
        </p:spPr>
      </p:pic>
    </p:spTree>
    <p:extLst>
      <p:ext uri="{BB962C8B-B14F-4D97-AF65-F5344CB8AC3E}">
        <p14:creationId xmlns:p14="http://schemas.microsoft.com/office/powerpoint/2010/main" val="3236834422"/>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13D46-9C92-9FE9-7D31-5FBF36EBF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9144000" cy="5760640"/>
          </a:xfrm>
          <a:prstGeom prst="rect">
            <a:avLst/>
          </a:prstGeom>
        </p:spPr>
      </p:pic>
    </p:spTree>
    <p:extLst>
      <p:ext uri="{BB962C8B-B14F-4D97-AF65-F5344CB8AC3E}">
        <p14:creationId xmlns:p14="http://schemas.microsoft.com/office/powerpoint/2010/main" val="1278210539"/>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8C0851-D260-BA54-07FF-4AD610EB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0728"/>
            <a:ext cx="9144000" cy="5544616"/>
          </a:xfrm>
          <a:prstGeom prst="rect">
            <a:avLst/>
          </a:prstGeom>
        </p:spPr>
      </p:pic>
    </p:spTree>
    <p:extLst>
      <p:ext uri="{BB962C8B-B14F-4D97-AF65-F5344CB8AC3E}">
        <p14:creationId xmlns:p14="http://schemas.microsoft.com/office/powerpoint/2010/main" val="27088003"/>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715</Words>
  <Application>Microsoft Office PowerPoint</Application>
  <PresentationFormat>On-screen Show (4:3)</PresentationFormat>
  <Paragraphs>63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Times New Roman</vt:lpstr>
      <vt:lpstr>Wingdings</vt:lpstr>
      <vt:lpstr>Bubble Sort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Prince singla</cp:lastModifiedBy>
  <cp:revision>129</cp:revision>
  <dcterms:created xsi:type="dcterms:W3CDTF">2022-12-12T14:14:00Z</dcterms:created>
  <dcterms:modified xsi:type="dcterms:W3CDTF">2025-04-17T11:33:11Z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2024-05-15T12:29:59Z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72cdbcd3-6b3c-467e-b9b8-018dc42d10b7</vt:lpwstr>
  </property>
  <property fmtid="{D5CDD505-2E9C-101B-9397-08002B2CF9AE}" pid="7" name="MSIP_Label_defa4170-0d19-0005-0004-bc88714345d2_ActionId">
    <vt:lpwstr>cad06670-6b62-47c2-8dce-60115a911aec</vt:lpwstr>
  </property>
  <property fmtid="{D5CDD505-2E9C-101B-9397-08002B2CF9AE}" pid="8" name="MSIP_Label_defa4170-0d19-0005-0004-bc88714345d2_ContentBits">
    <vt:lpwstr>0</vt:lpwstr>
  </property>
  <property fmtid="{D5CDD505-2E9C-101B-9397-08002B2CF9AE}" pid="9" name="ICV">
    <vt:lpwstr>312DDF57282241958D61C767406C8678_12</vt:lpwstr>
  </property>
  <property fmtid="{D5CDD505-2E9C-101B-9397-08002B2CF9AE}" pid="10" name="KSOProductBuildVer">
    <vt:lpwstr>1033-12.2.0.20323</vt:lpwstr>
  </property>
</Properties>
</file>