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42"/>
  </p:notesMasterIdLst>
  <p:sldIdLst>
    <p:sldId id="256" r:id="rId2"/>
    <p:sldId id="286" r:id="rId3"/>
    <p:sldId id="271" r:id="rId4"/>
    <p:sldId id="260" r:id="rId5"/>
    <p:sldId id="353" r:id="rId6"/>
    <p:sldId id="326" r:id="rId7"/>
    <p:sldId id="267" r:id="rId8"/>
    <p:sldId id="335" r:id="rId9"/>
    <p:sldId id="342" r:id="rId10"/>
    <p:sldId id="336" r:id="rId11"/>
    <p:sldId id="338" r:id="rId12"/>
    <p:sldId id="340" r:id="rId13"/>
    <p:sldId id="343" r:id="rId14"/>
    <p:sldId id="344" r:id="rId15"/>
    <p:sldId id="346" r:id="rId16"/>
    <p:sldId id="347" r:id="rId17"/>
    <p:sldId id="348" r:id="rId18"/>
    <p:sldId id="264" r:id="rId19"/>
    <p:sldId id="351" r:id="rId20"/>
    <p:sldId id="352" r:id="rId21"/>
    <p:sldId id="350" r:id="rId22"/>
    <p:sldId id="355" r:id="rId23"/>
    <p:sldId id="356"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30" r:id="rId39"/>
    <p:sldId id="372" r:id="rId40"/>
    <p:sldId id="354" r:id="rId41"/>
  </p:sldIdLst>
  <p:sldSz cx="9144000" cy="5143500" type="screen16x9"/>
  <p:notesSz cx="6858000" cy="9144000"/>
  <p:embeddedFontLst>
    <p:embeddedFont>
      <p:font typeface="Alex Brush" panose="020B0604020202020204" charset="0"/>
      <p:regular r:id="rId43"/>
    </p:embeddedFont>
    <p:embeddedFont>
      <p:font typeface="Antic Didone" panose="020B0604020202020204" charset="0"/>
      <p:regular r:id="rId44"/>
    </p:embeddedFont>
    <p:embeddedFont>
      <p:font typeface="Inter"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6A5C"/>
    <a:srgbClr val="D38571"/>
    <a:srgbClr val="498796"/>
    <a:srgbClr val="73D5EA"/>
    <a:srgbClr val="785378"/>
    <a:srgbClr val="966996"/>
    <a:srgbClr val="CD8FCB"/>
    <a:srgbClr val="E6C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9B5EE-A8C1-4979-8935-4D9FCF9C54A5}">
  <a:tblStyle styleId="{84D9B5EE-A8C1-4979-8935-4D9FCF9C54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00" d="100"/>
          <a:sy n="100" d="100"/>
        </p:scale>
        <p:origin x="946"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32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1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30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7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48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2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8764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39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8d309dfc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8d309dfc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80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58d309dfcb_1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58d309dfcb_1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336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8d309dfc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8d309dfc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15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514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47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033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432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947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1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235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71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58d309dfcb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58d309dfcb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89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7325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0254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2530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3077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9544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1243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945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74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40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504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97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541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2"/>
            </a:gs>
            <a:gs pos="100000">
              <a:schemeClr val="lt1"/>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816137" y="-1801827"/>
            <a:ext cx="12769668" cy="8769373"/>
            <a:chOff x="-1816137" y="-1801827"/>
            <a:chExt cx="12769668" cy="8769373"/>
          </a:xfrm>
        </p:grpSpPr>
        <p:sp>
          <p:nvSpPr>
            <p:cNvPr id="10" name="Google Shape;10;p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14" name="Google Shape;14;p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grpSp>
        <p:nvGrpSpPr>
          <p:cNvPr id="15" name="Google Shape;15;p2"/>
          <p:cNvGrpSpPr/>
          <p:nvPr/>
        </p:nvGrpSpPr>
        <p:grpSpPr>
          <a:xfrm>
            <a:off x="-214493" y="-187428"/>
            <a:ext cx="9566379" cy="5513183"/>
            <a:chOff x="-209476" y="-187428"/>
            <a:chExt cx="9566379" cy="5513183"/>
          </a:xfrm>
        </p:grpSpPr>
        <p:sp>
          <p:nvSpPr>
            <p:cNvPr id="16" name="Google Shape;16;p2"/>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13225" y="752100"/>
            <a:ext cx="5523900" cy="2083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7300">
                <a:latin typeface="Antic Didone"/>
                <a:ea typeface="Antic Didone"/>
                <a:cs typeface="Antic Didone"/>
                <a:sym typeface="Antic Did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852475" y="2894125"/>
            <a:ext cx="4670700" cy="4236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2"/>
            </a:gs>
            <a:gs pos="100000">
              <a:schemeClr val="lt1"/>
            </a:gs>
          </a:gsLst>
          <a:lin ang="8099331" scaled="0"/>
        </a:grad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1816137" y="-1801827"/>
            <a:ext cx="12769668" cy="8769373"/>
            <a:chOff x="-1816137" y="-1801827"/>
            <a:chExt cx="12769668" cy="8769373"/>
          </a:xfrm>
        </p:grpSpPr>
        <p:sp>
          <p:nvSpPr>
            <p:cNvPr id="22" name="Google Shape;22;p3"/>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3"/>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 name="Google Shape;26;p3"/>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27" name="Google Shape;27;p3"/>
          <p:cNvSpPr txBox="1">
            <a:spLocks noGrp="1"/>
          </p:cNvSpPr>
          <p:nvPr>
            <p:ph type="title"/>
          </p:nvPr>
        </p:nvSpPr>
        <p:spPr>
          <a:xfrm>
            <a:off x="673375" y="1917300"/>
            <a:ext cx="5344200" cy="893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subTitle" idx="1"/>
          </p:nvPr>
        </p:nvSpPr>
        <p:spPr>
          <a:xfrm>
            <a:off x="882025" y="2886625"/>
            <a:ext cx="4898100" cy="42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3"/>
          <p:cNvSpPr txBox="1">
            <a:spLocks noGrp="1"/>
          </p:cNvSpPr>
          <p:nvPr>
            <p:ph type="title" idx="2" hasCustomPrompt="1"/>
          </p:nvPr>
        </p:nvSpPr>
        <p:spPr>
          <a:xfrm>
            <a:off x="673375" y="888013"/>
            <a:ext cx="1789800" cy="990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8900"/>
              <a:buNone/>
              <a:defRPr sz="6500" b="1"/>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30" name="Google Shape;30;p3"/>
          <p:cNvGrpSpPr/>
          <p:nvPr/>
        </p:nvGrpSpPr>
        <p:grpSpPr>
          <a:xfrm flipH="1">
            <a:off x="-215771" y="-187428"/>
            <a:ext cx="9568936" cy="5513183"/>
            <a:chOff x="-209476" y="-187428"/>
            <a:chExt cx="9568936" cy="5513183"/>
          </a:xfrm>
        </p:grpSpPr>
        <p:sp>
          <p:nvSpPr>
            <p:cNvPr id="31" name="Google Shape;31;p3"/>
            <p:cNvSpPr/>
            <p:nvPr/>
          </p:nvSpPr>
          <p:spPr>
            <a:xfrm rot="-5400000">
              <a:off x="8461260"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2"/>
            </a:gs>
            <a:gs pos="100000">
              <a:schemeClr val="lt1"/>
            </a:gs>
          </a:gsLst>
          <a:lin ang="2700006" scaled="0"/>
        </a:gradFill>
        <a:effectLst/>
      </p:bgPr>
    </p:bg>
    <p:spTree>
      <p:nvGrpSpPr>
        <p:cNvPr id="1" name="Shape 84"/>
        <p:cNvGrpSpPr/>
        <p:nvPr/>
      </p:nvGrpSpPr>
      <p:grpSpPr>
        <a:xfrm>
          <a:off x="0" y="0"/>
          <a:ext cx="0" cy="0"/>
          <a:chOff x="0" y="0"/>
          <a:chExt cx="0" cy="0"/>
        </a:xfrm>
      </p:grpSpPr>
      <p:grpSp>
        <p:nvGrpSpPr>
          <p:cNvPr id="85" name="Google Shape;85;p8"/>
          <p:cNvGrpSpPr/>
          <p:nvPr/>
        </p:nvGrpSpPr>
        <p:grpSpPr>
          <a:xfrm flipH="1">
            <a:off x="-1816137" y="-1801827"/>
            <a:ext cx="12769668" cy="8769373"/>
            <a:chOff x="-1816137" y="-1801827"/>
            <a:chExt cx="12769668" cy="8769373"/>
          </a:xfrm>
        </p:grpSpPr>
        <p:sp>
          <p:nvSpPr>
            <p:cNvPr id="86" name="Google Shape;86;p8"/>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8"/>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90" name="Google Shape;90;p8"/>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91" name="Google Shape;91;p8"/>
          <p:cNvSpPr txBox="1">
            <a:spLocks noGrp="1"/>
          </p:cNvSpPr>
          <p:nvPr>
            <p:ph type="title"/>
          </p:nvPr>
        </p:nvSpPr>
        <p:spPr>
          <a:xfrm>
            <a:off x="1053625" y="1301550"/>
            <a:ext cx="4554900" cy="2540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2" name="Google Shape;92;p8"/>
          <p:cNvGrpSpPr/>
          <p:nvPr/>
        </p:nvGrpSpPr>
        <p:grpSpPr>
          <a:xfrm>
            <a:off x="-214493" y="-187428"/>
            <a:ext cx="9566379" cy="5513183"/>
            <a:chOff x="-209476" y="-187428"/>
            <a:chExt cx="9566379" cy="5513183"/>
          </a:xfrm>
        </p:grpSpPr>
        <p:sp>
          <p:nvSpPr>
            <p:cNvPr id="93" name="Google Shape;93;p8"/>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6">
    <p:bg>
      <p:bgPr>
        <a:gradFill>
          <a:gsLst>
            <a:gs pos="0">
              <a:schemeClr val="lt2"/>
            </a:gs>
            <a:gs pos="100000">
              <a:schemeClr val="lt1"/>
            </a:gs>
          </a:gsLst>
          <a:lin ang="2700006" scaled="0"/>
        </a:gradFill>
        <a:effectLst/>
      </p:bgPr>
    </p:bg>
    <p:spTree>
      <p:nvGrpSpPr>
        <p:cNvPr id="1" name="Shape 260"/>
        <p:cNvGrpSpPr/>
        <p:nvPr/>
      </p:nvGrpSpPr>
      <p:grpSpPr>
        <a:xfrm>
          <a:off x="0" y="0"/>
          <a:ext cx="0" cy="0"/>
          <a:chOff x="0" y="0"/>
          <a:chExt cx="0" cy="0"/>
        </a:xfrm>
      </p:grpSpPr>
      <p:grpSp>
        <p:nvGrpSpPr>
          <p:cNvPr id="261" name="Google Shape;261;p22"/>
          <p:cNvGrpSpPr/>
          <p:nvPr/>
        </p:nvGrpSpPr>
        <p:grpSpPr>
          <a:xfrm>
            <a:off x="-1816137" y="-1801827"/>
            <a:ext cx="12769668" cy="8769373"/>
            <a:chOff x="-1816137" y="-1801827"/>
            <a:chExt cx="12769668" cy="8769373"/>
          </a:xfrm>
        </p:grpSpPr>
        <p:sp>
          <p:nvSpPr>
            <p:cNvPr id="262" name="Google Shape;262;p2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5" name="Google Shape;265;p2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6" name="Google Shape;266;p2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267" name="Google Shape;267;p22"/>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68" name="Google Shape;268;p22"/>
          <p:cNvGrpSpPr/>
          <p:nvPr/>
        </p:nvGrpSpPr>
        <p:grpSpPr>
          <a:xfrm>
            <a:off x="-214493" y="-187428"/>
            <a:ext cx="9566379" cy="5513183"/>
            <a:chOff x="-209476" y="-187428"/>
            <a:chExt cx="9566379" cy="5513183"/>
          </a:xfrm>
        </p:grpSpPr>
        <p:sp>
          <p:nvSpPr>
            <p:cNvPr id="269" name="Google Shape;269;p22"/>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1">
  <p:cSld name="CUSTOM_31">
    <p:bg>
      <p:bgPr>
        <a:gradFill>
          <a:gsLst>
            <a:gs pos="0">
              <a:schemeClr val="lt2"/>
            </a:gs>
            <a:gs pos="100000">
              <a:schemeClr val="lt1"/>
            </a:gs>
          </a:gsLst>
          <a:lin ang="2698631" scaled="0"/>
        </a:gradFill>
        <a:effectLst/>
      </p:bgPr>
    </p:bg>
    <p:spTree>
      <p:nvGrpSpPr>
        <p:cNvPr id="1" name="Shape 359"/>
        <p:cNvGrpSpPr/>
        <p:nvPr/>
      </p:nvGrpSpPr>
      <p:grpSpPr>
        <a:xfrm>
          <a:off x="0" y="0"/>
          <a:ext cx="0" cy="0"/>
          <a:chOff x="0" y="0"/>
          <a:chExt cx="0" cy="0"/>
        </a:xfrm>
      </p:grpSpPr>
      <p:grpSp>
        <p:nvGrpSpPr>
          <p:cNvPr id="360" name="Google Shape;360;p31"/>
          <p:cNvGrpSpPr/>
          <p:nvPr/>
        </p:nvGrpSpPr>
        <p:grpSpPr>
          <a:xfrm flipH="1">
            <a:off x="-1816137" y="-1801827"/>
            <a:ext cx="12769668" cy="8769373"/>
            <a:chOff x="-1816137" y="-1801827"/>
            <a:chExt cx="12769668" cy="8769373"/>
          </a:xfrm>
        </p:grpSpPr>
        <p:sp>
          <p:nvSpPr>
            <p:cNvPr id="361" name="Google Shape;361;p31"/>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4" name="Google Shape;364;p31"/>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365" name="Google Shape;365;p31"/>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366" name="Google Shape;366;p31"/>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367" name="Google Shape;367;p31"/>
          <p:cNvGrpSpPr/>
          <p:nvPr/>
        </p:nvGrpSpPr>
        <p:grpSpPr>
          <a:xfrm rot="10800000">
            <a:off x="-215771" y="-187428"/>
            <a:ext cx="9568936" cy="5517018"/>
            <a:chOff x="-209476" y="-191263"/>
            <a:chExt cx="9568936" cy="5517018"/>
          </a:xfrm>
        </p:grpSpPr>
        <p:sp>
          <p:nvSpPr>
            <p:cNvPr id="368" name="Google Shape;368;p31"/>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gradFill>
          <a:gsLst>
            <a:gs pos="0">
              <a:schemeClr val="lt2"/>
            </a:gs>
            <a:gs pos="100000">
              <a:schemeClr val="lt1"/>
            </a:gs>
          </a:gsLst>
          <a:lin ang="2698631" scaled="0"/>
        </a:gradFill>
        <a:effectLst/>
      </p:bgPr>
    </p:bg>
    <p:spTree>
      <p:nvGrpSpPr>
        <p:cNvPr id="1" name="Shape 458"/>
        <p:cNvGrpSpPr/>
        <p:nvPr/>
      </p:nvGrpSpPr>
      <p:grpSpPr>
        <a:xfrm>
          <a:off x="0" y="0"/>
          <a:ext cx="0" cy="0"/>
          <a:chOff x="0" y="0"/>
          <a:chExt cx="0" cy="0"/>
        </a:xfrm>
      </p:grpSpPr>
      <p:grpSp>
        <p:nvGrpSpPr>
          <p:cNvPr id="459" name="Google Shape;459;p39"/>
          <p:cNvGrpSpPr/>
          <p:nvPr/>
        </p:nvGrpSpPr>
        <p:grpSpPr>
          <a:xfrm>
            <a:off x="-1816137" y="-1801827"/>
            <a:ext cx="12769668" cy="8769373"/>
            <a:chOff x="-1816137" y="-1801827"/>
            <a:chExt cx="12769668" cy="8769373"/>
          </a:xfrm>
        </p:grpSpPr>
        <p:sp>
          <p:nvSpPr>
            <p:cNvPr id="460" name="Google Shape;460;p39"/>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3" name="Google Shape;463;p39"/>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464" name="Google Shape;464;p39"/>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465" name="Google Shape;465;p39"/>
          <p:cNvSpPr txBox="1">
            <a:spLocks noGrp="1"/>
          </p:cNvSpPr>
          <p:nvPr>
            <p:ph type="subTitle" idx="1"/>
          </p:nvPr>
        </p:nvSpPr>
        <p:spPr>
          <a:xfrm flipH="1">
            <a:off x="1914501" y="1587375"/>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6" name="Google Shape;466;p39"/>
          <p:cNvSpPr txBox="1">
            <a:spLocks noGrp="1"/>
          </p:cNvSpPr>
          <p:nvPr>
            <p:ph type="subTitle" idx="2"/>
          </p:nvPr>
        </p:nvSpPr>
        <p:spPr>
          <a:xfrm flipH="1">
            <a:off x="1919040" y="2689042"/>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7" name="Google Shape;467;p39"/>
          <p:cNvSpPr txBox="1">
            <a:spLocks noGrp="1"/>
          </p:cNvSpPr>
          <p:nvPr>
            <p:ph type="subTitle" idx="3"/>
          </p:nvPr>
        </p:nvSpPr>
        <p:spPr>
          <a:xfrm flipH="1">
            <a:off x="1914501" y="3790710"/>
            <a:ext cx="4043700" cy="343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000">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8" name="Google Shape;468;p39"/>
          <p:cNvSpPr txBox="1">
            <a:spLocks noGrp="1"/>
          </p:cNvSpPr>
          <p:nvPr>
            <p:ph type="subTitle" idx="4"/>
          </p:nvPr>
        </p:nvSpPr>
        <p:spPr>
          <a:xfrm flipH="1">
            <a:off x="1918989" y="1808975"/>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39"/>
          <p:cNvSpPr txBox="1">
            <a:spLocks noGrp="1"/>
          </p:cNvSpPr>
          <p:nvPr>
            <p:ph type="subTitle" idx="5"/>
          </p:nvPr>
        </p:nvSpPr>
        <p:spPr>
          <a:xfrm flipH="1">
            <a:off x="1923536" y="2910650"/>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0" name="Google Shape;470;p39"/>
          <p:cNvSpPr txBox="1">
            <a:spLocks noGrp="1"/>
          </p:cNvSpPr>
          <p:nvPr>
            <p:ph type="subTitle" idx="6"/>
          </p:nvPr>
        </p:nvSpPr>
        <p:spPr>
          <a:xfrm flipH="1">
            <a:off x="1918989" y="4012325"/>
            <a:ext cx="40392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1" name="Google Shape;471;p39"/>
          <p:cNvSpPr txBox="1">
            <a:spLocks noGrp="1"/>
          </p:cNvSpPr>
          <p:nvPr>
            <p:ph type="title"/>
          </p:nvPr>
        </p:nvSpPr>
        <p:spPr>
          <a:xfrm>
            <a:off x="707875" y="538100"/>
            <a:ext cx="7717500" cy="56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472" name="Google Shape;472;p39"/>
          <p:cNvGrpSpPr/>
          <p:nvPr/>
        </p:nvGrpSpPr>
        <p:grpSpPr>
          <a:xfrm>
            <a:off x="-214493" y="-187428"/>
            <a:ext cx="9566379" cy="5513183"/>
            <a:chOff x="-209476" y="-187428"/>
            <a:chExt cx="9566379" cy="5513183"/>
          </a:xfrm>
        </p:grpSpPr>
        <p:sp>
          <p:nvSpPr>
            <p:cNvPr id="473" name="Google Shape;473;p39"/>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4">
    <p:bg>
      <p:bgPr>
        <a:gradFill>
          <a:gsLst>
            <a:gs pos="0">
              <a:schemeClr val="lt2"/>
            </a:gs>
            <a:gs pos="100000">
              <a:schemeClr val="lt1"/>
            </a:gs>
          </a:gsLst>
          <a:lin ang="18900732" scaled="0"/>
        </a:gradFill>
        <a:effectLst/>
      </p:bgPr>
    </p:bg>
    <p:spTree>
      <p:nvGrpSpPr>
        <p:cNvPr id="1" name="Shape 513"/>
        <p:cNvGrpSpPr/>
        <p:nvPr/>
      </p:nvGrpSpPr>
      <p:grpSpPr>
        <a:xfrm>
          <a:off x="0" y="0"/>
          <a:ext cx="0" cy="0"/>
          <a:chOff x="0" y="0"/>
          <a:chExt cx="0" cy="0"/>
        </a:xfrm>
      </p:grpSpPr>
      <p:grpSp>
        <p:nvGrpSpPr>
          <p:cNvPr id="514" name="Google Shape;514;p42"/>
          <p:cNvGrpSpPr/>
          <p:nvPr/>
        </p:nvGrpSpPr>
        <p:grpSpPr>
          <a:xfrm>
            <a:off x="-1816137" y="-1801827"/>
            <a:ext cx="12769668" cy="8769373"/>
            <a:chOff x="-1816137" y="-1801827"/>
            <a:chExt cx="12769668" cy="8769373"/>
          </a:xfrm>
        </p:grpSpPr>
        <p:sp>
          <p:nvSpPr>
            <p:cNvPr id="515" name="Google Shape;515;p4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8" name="Google Shape;518;p4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19" name="Google Shape;519;p42"/>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20" name="Google Shape;520;p42"/>
          <p:cNvSpPr txBox="1">
            <a:spLocks noGrp="1"/>
          </p:cNvSpPr>
          <p:nvPr>
            <p:ph type="title"/>
          </p:nvPr>
        </p:nvSpPr>
        <p:spPr>
          <a:xfrm>
            <a:off x="105235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1" name="Google Shape;521;p42"/>
          <p:cNvSpPr txBox="1">
            <a:spLocks noGrp="1"/>
          </p:cNvSpPr>
          <p:nvPr>
            <p:ph type="subTitle" idx="1"/>
          </p:nvPr>
        </p:nvSpPr>
        <p:spPr>
          <a:xfrm>
            <a:off x="105239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2" name="Google Shape;522;p42"/>
          <p:cNvSpPr txBox="1">
            <a:spLocks noGrp="1"/>
          </p:cNvSpPr>
          <p:nvPr>
            <p:ph type="title" idx="2"/>
          </p:nvPr>
        </p:nvSpPr>
        <p:spPr>
          <a:xfrm>
            <a:off x="350440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3" name="Google Shape;523;p42"/>
          <p:cNvSpPr txBox="1">
            <a:spLocks noGrp="1"/>
          </p:cNvSpPr>
          <p:nvPr>
            <p:ph type="subTitle" idx="3"/>
          </p:nvPr>
        </p:nvSpPr>
        <p:spPr>
          <a:xfrm>
            <a:off x="350444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4" name="Google Shape;524;p42"/>
          <p:cNvSpPr txBox="1">
            <a:spLocks noGrp="1"/>
          </p:cNvSpPr>
          <p:nvPr>
            <p:ph type="title" idx="4"/>
          </p:nvPr>
        </p:nvSpPr>
        <p:spPr>
          <a:xfrm>
            <a:off x="5956500" y="18284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5" name="Google Shape;525;p42"/>
          <p:cNvSpPr txBox="1">
            <a:spLocks noGrp="1"/>
          </p:cNvSpPr>
          <p:nvPr>
            <p:ph type="subTitle" idx="5"/>
          </p:nvPr>
        </p:nvSpPr>
        <p:spPr>
          <a:xfrm>
            <a:off x="5956540" y="21690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6" name="Google Shape;526;p42"/>
          <p:cNvSpPr txBox="1">
            <a:spLocks noGrp="1"/>
          </p:cNvSpPr>
          <p:nvPr>
            <p:ph type="title" idx="6"/>
          </p:nvPr>
        </p:nvSpPr>
        <p:spPr>
          <a:xfrm>
            <a:off x="105235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7" name="Google Shape;527;p42"/>
          <p:cNvSpPr txBox="1">
            <a:spLocks noGrp="1"/>
          </p:cNvSpPr>
          <p:nvPr>
            <p:ph type="subTitle" idx="7"/>
          </p:nvPr>
        </p:nvSpPr>
        <p:spPr>
          <a:xfrm>
            <a:off x="105239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8" name="Google Shape;528;p42"/>
          <p:cNvSpPr txBox="1">
            <a:spLocks noGrp="1"/>
          </p:cNvSpPr>
          <p:nvPr>
            <p:ph type="title" idx="8"/>
          </p:nvPr>
        </p:nvSpPr>
        <p:spPr>
          <a:xfrm>
            <a:off x="350440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29" name="Google Shape;529;p42"/>
          <p:cNvSpPr txBox="1">
            <a:spLocks noGrp="1"/>
          </p:cNvSpPr>
          <p:nvPr>
            <p:ph type="subTitle" idx="9"/>
          </p:nvPr>
        </p:nvSpPr>
        <p:spPr>
          <a:xfrm>
            <a:off x="350444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0" name="Google Shape;530;p42"/>
          <p:cNvSpPr txBox="1">
            <a:spLocks noGrp="1"/>
          </p:cNvSpPr>
          <p:nvPr>
            <p:ph type="title" idx="13"/>
          </p:nvPr>
        </p:nvSpPr>
        <p:spPr>
          <a:xfrm>
            <a:off x="5956500" y="3300900"/>
            <a:ext cx="2135100" cy="45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31" name="Google Shape;531;p42"/>
          <p:cNvSpPr txBox="1">
            <a:spLocks noGrp="1"/>
          </p:cNvSpPr>
          <p:nvPr>
            <p:ph type="subTitle" idx="14"/>
          </p:nvPr>
        </p:nvSpPr>
        <p:spPr>
          <a:xfrm>
            <a:off x="5956540" y="3641525"/>
            <a:ext cx="2135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2" name="Google Shape;532;p42"/>
          <p:cNvSpPr txBox="1">
            <a:spLocks noGrp="1"/>
          </p:cNvSpPr>
          <p:nvPr>
            <p:ph type="title" idx="15"/>
          </p:nvPr>
        </p:nvSpPr>
        <p:spPr>
          <a:xfrm>
            <a:off x="707875" y="538100"/>
            <a:ext cx="7717500" cy="56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100"/>
              <a:buNone/>
              <a:defRPr sz="31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533" name="Google Shape;533;p42"/>
          <p:cNvGrpSpPr/>
          <p:nvPr/>
        </p:nvGrpSpPr>
        <p:grpSpPr>
          <a:xfrm rot="10800000" flipH="1">
            <a:off x="-215771" y="-187428"/>
            <a:ext cx="9568936" cy="5517018"/>
            <a:chOff x="-209476" y="-191263"/>
            <a:chExt cx="9568936" cy="5517018"/>
          </a:xfrm>
        </p:grpSpPr>
        <p:sp>
          <p:nvSpPr>
            <p:cNvPr id="534" name="Google Shape;534;p42"/>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5">
    <p:bg>
      <p:bgPr>
        <a:gradFill>
          <a:gsLst>
            <a:gs pos="0">
              <a:schemeClr val="lt2"/>
            </a:gs>
            <a:gs pos="100000">
              <a:schemeClr val="lt1"/>
            </a:gs>
          </a:gsLst>
          <a:lin ang="8099331" scaled="0"/>
        </a:gradFill>
        <a:effectLst/>
      </p:bgPr>
    </p:bg>
    <p:spTree>
      <p:nvGrpSpPr>
        <p:cNvPr id="1" name="Shape 549"/>
        <p:cNvGrpSpPr/>
        <p:nvPr/>
      </p:nvGrpSpPr>
      <p:grpSpPr>
        <a:xfrm>
          <a:off x="0" y="0"/>
          <a:ext cx="0" cy="0"/>
          <a:chOff x="0" y="0"/>
          <a:chExt cx="0" cy="0"/>
        </a:xfrm>
      </p:grpSpPr>
      <p:grpSp>
        <p:nvGrpSpPr>
          <p:cNvPr id="550" name="Google Shape;550;p44"/>
          <p:cNvGrpSpPr/>
          <p:nvPr/>
        </p:nvGrpSpPr>
        <p:grpSpPr>
          <a:xfrm>
            <a:off x="-1816137" y="-1801827"/>
            <a:ext cx="12769668" cy="8769373"/>
            <a:chOff x="-1816137" y="-1801827"/>
            <a:chExt cx="12769668" cy="8769373"/>
          </a:xfrm>
        </p:grpSpPr>
        <p:sp>
          <p:nvSpPr>
            <p:cNvPr id="551" name="Google Shape;551;p44"/>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4" name="Google Shape;554;p44"/>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55" name="Google Shape;555;p44"/>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56" name="Google Shape;556;p44"/>
          <p:cNvSpPr/>
          <p:nvPr/>
        </p:nvSpPr>
        <p:spPr>
          <a:xfrm>
            <a:off x="713225" y="1567600"/>
            <a:ext cx="3542700" cy="11394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557" name="Google Shape;557;p44"/>
          <p:cNvGrpSpPr/>
          <p:nvPr/>
        </p:nvGrpSpPr>
        <p:grpSpPr>
          <a:xfrm>
            <a:off x="852295" y="1922030"/>
            <a:ext cx="3264462" cy="646802"/>
            <a:chOff x="1212351" y="1941329"/>
            <a:chExt cx="3264462" cy="709290"/>
          </a:xfrm>
        </p:grpSpPr>
        <p:cxnSp>
          <p:nvCxnSpPr>
            <p:cNvPr id="558" name="Google Shape;558;p44"/>
            <p:cNvCxnSpPr/>
            <p:nvPr/>
          </p:nvCxnSpPr>
          <p:spPr>
            <a:xfrm>
              <a:off x="1229913" y="194132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59" name="Google Shape;559;p44"/>
            <p:cNvCxnSpPr/>
            <p:nvPr/>
          </p:nvCxnSpPr>
          <p:spPr>
            <a:xfrm>
              <a:off x="1229913" y="217775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60" name="Google Shape;560;p44"/>
            <p:cNvCxnSpPr/>
            <p:nvPr/>
          </p:nvCxnSpPr>
          <p:spPr>
            <a:xfrm>
              <a:off x="1212351" y="2414189"/>
              <a:ext cx="3246900" cy="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44"/>
            <p:cNvCxnSpPr/>
            <p:nvPr/>
          </p:nvCxnSpPr>
          <p:spPr>
            <a:xfrm>
              <a:off x="1212351" y="2650619"/>
              <a:ext cx="3246900" cy="0"/>
            </a:xfrm>
            <a:prstGeom prst="straightConnector1">
              <a:avLst/>
            </a:prstGeom>
            <a:noFill/>
            <a:ln w="9525" cap="flat" cmpd="sng">
              <a:solidFill>
                <a:schemeClr val="dk1"/>
              </a:solidFill>
              <a:prstDash val="solid"/>
              <a:round/>
              <a:headEnd type="none" w="med" len="med"/>
              <a:tailEnd type="none" w="med" len="med"/>
            </a:ln>
          </p:spPr>
        </p:cxnSp>
      </p:grpSp>
      <p:grpSp>
        <p:nvGrpSpPr>
          <p:cNvPr id="562" name="Google Shape;562;p44"/>
          <p:cNvGrpSpPr/>
          <p:nvPr/>
        </p:nvGrpSpPr>
        <p:grpSpPr>
          <a:xfrm rot="10800000" flipH="1">
            <a:off x="-215771" y="-187428"/>
            <a:ext cx="9568936" cy="5517018"/>
            <a:chOff x="-209476" y="-191263"/>
            <a:chExt cx="9568936" cy="5517018"/>
          </a:xfrm>
        </p:grpSpPr>
        <p:sp>
          <p:nvSpPr>
            <p:cNvPr id="563" name="Google Shape;563;p44"/>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_1">
    <p:bg>
      <p:bgPr>
        <a:gradFill>
          <a:gsLst>
            <a:gs pos="0">
              <a:schemeClr val="lt2"/>
            </a:gs>
            <a:gs pos="100000">
              <a:schemeClr val="lt1"/>
            </a:gs>
          </a:gsLst>
          <a:lin ang="18900732" scaled="0"/>
        </a:gradFill>
        <a:effectLst/>
      </p:bgPr>
    </p:bg>
    <p:spTree>
      <p:nvGrpSpPr>
        <p:cNvPr id="1" name="Shape 565"/>
        <p:cNvGrpSpPr/>
        <p:nvPr/>
      </p:nvGrpSpPr>
      <p:grpSpPr>
        <a:xfrm>
          <a:off x="0" y="0"/>
          <a:ext cx="0" cy="0"/>
          <a:chOff x="0" y="0"/>
          <a:chExt cx="0" cy="0"/>
        </a:xfrm>
      </p:grpSpPr>
      <p:grpSp>
        <p:nvGrpSpPr>
          <p:cNvPr id="566" name="Google Shape;566;p45"/>
          <p:cNvGrpSpPr/>
          <p:nvPr/>
        </p:nvGrpSpPr>
        <p:grpSpPr>
          <a:xfrm flipH="1">
            <a:off x="-1816137" y="-1801827"/>
            <a:ext cx="12769668" cy="8769373"/>
            <a:chOff x="-1816137" y="-1801827"/>
            <a:chExt cx="12769668" cy="8769373"/>
          </a:xfrm>
        </p:grpSpPr>
        <p:sp>
          <p:nvSpPr>
            <p:cNvPr id="567" name="Google Shape;567;p45"/>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0" name="Google Shape;570;p45"/>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71" name="Google Shape;571;p45"/>
          <p:cNvPicPr preferRelativeResize="0"/>
          <p:nvPr/>
        </p:nvPicPr>
        <p:blipFill rotWithShape="1">
          <a:blip r:embed="rId3">
            <a:alphaModFix amt="35000"/>
          </a:blip>
          <a:srcRect l="13989" t="5197" r="12226" b="5188"/>
          <a:stretch/>
        </p:blipFill>
        <p:spPr>
          <a:xfrm>
            <a:off x="238796" y="267000"/>
            <a:ext cx="8659801" cy="4609500"/>
          </a:xfrm>
          <a:prstGeom prst="rect">
            <a:avLst/>
          </a:prstGeom>
          <a:noFill/>
          <a:ln w="9525" cap="flat" cmpd="sng">
            <a:solidFill>
              <a:schemeClr val="dk1"/>
            </a:solidFill>
            <a:prstDash val="solid"/>
            <a:round/>
            <a:headEnd type="none" w="sm" len="sm"/>
            <a:tailEnd type="none" w="sm" len="sm"/>
          </a:ln>
        </p:spPr>
      </p:pic>
      <p:sp>
        <p:nvSpPr>
          <p:cNvPr id="572" name="Google Shape;572;p45"/>
          <p:cNvSpPr/>
          <p:nvPr/>
        </p:nvSpPr>
        <p:spPr>
          <a:xfrm>
            <a:off x="713225" y="1567600"/>
            <a:ext cx="5774100" cy="19698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573" name="Google Shape;573;p45"/>
          <p:cNvGrpSpPr/>
          <p:nvPr/>
        </p:nvGrpSpPr>
        <p:grpSpPr>
          <a:xfrm>
            <a:off x="908563" y="1922030"/>
            <a:ext cx="5383362" cy="1327027"/>
            <a:chOff x="908563" y="1922030"/>
            <a:chExt cx="5383362" cy="1327027"/>
          </a:xfrm>
        </p:grpSpPr>
        <p:cxnSp>
          <p:nvCxnSpPr>
            <p:cNvPr id="574" name="Google Shape;574;p45"/>
            <p:cNvCxnSpPr/>
            <p:nvPr/>
          </p:nvCxnSpPr>
          <p:spPr>
            <a:xfrm>
              <a:off x="937525" y="1922030"/>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5" name="Google Shape;575;p45"/>
            <p:cNvCxnSpPr/>
            <p:nvPr/>
          </p:nvCxnSpPr>
          <p:spPr>
            <a:xfrm>
              <a:off x="937525" y="2143201"/>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6" name="Google Shape;576;p45"/>
            <p:cNvCxnSpPr/>
            <p:nvPr/>
          </p:nvCxnSpPr>
          <p:spPr>
            <a:xfrm>
              <a:off x="908563" y="2364372"/>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7" name="Google Shape;577;p45"/>
            <p:cNvCxnSpPr/>
            <p:nvPr/>
          </p:nvCxnSpPr>
          <p:spPr>
            <a:xfrm>
              <a:off x="908563" y="2585543"/>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45"/>
            <p:cNvCxnSpPr/>
            <p:nvPr/>
          </p:nvCxnSpPr>
          <p:spPr>
            <a:xfrm>
              <a:off x="908563" y="2806714"/>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79" name="Google Shape;579;p45"/>
            <p:cNvCxnSpPr/>
            <p:nvPr/>
          </p:nvCxnSpPr>
          <p:spPr>
            <a:xfrm>
              <a:off x="908563" y="3027885"/>
              <a:ext cx="5354400" cy="0"/>
            </a:xfrm>
            <a:prstGeom prst="straightConnector1">
              <a:avLst/>
            </a:prstGeom>
            <a:noFill/>
            <a:ln w="9525" cap="flat" cmpd="sng">
              <a:solidFill>
                <a:schemeClr val="dk1"/>
              </a:solidFill>
              <a:prstDash val="solid"/>
              <a:round/>
              <a:headEnd type="none" w="med" len="med"/>
              <a:tailEnd type="none" w="med" len="med"/>
            </a:ln>
          </p:spPr>
        </p:cxnSp>
        <p:cxnSp>
          <p:nvCxnSpPr>
            <p:cNvPr id="580" name="Google Shape;580;p45"/>
            <p:cNvCxnSpPr/>
            <p:nvPr/>
          </p:nvCxnSpPr>
          <p:spPr>
            <a:xfrm>
              <a:off x="908563" y="3249056"/>
              <a:ext cx="5354400" cy="0"/>
            </a:xfrm>
            <a:prstGeom prst="straightConnector1">
              <a:avLst/>
            </a:prstGeom>
            <a:noFill/>
            <a:ln w="9525" cap="flat" cmpd="sng">
              <a:solidFill>
                <a:schemeClr val="dk1"/>
              </a:solidFill>
              <a:prstDash val="solid"/>
              <a:round/>
              <a:headEnd type="none" w="med" len="med"/>
              <a:tailEnd type="none" w="med" len="med"/>
            </a:ln>
          </p:spPr>
        </p:cxnSp>
      </p:grpSp>
      <p:grpSp>
        <p:nvGrpSpPr>
          <p:cNvPr id="581" name="Google Shape;581;p45"/>
          <p:cNvGrpSpPr/>
          <p:nvPr/>
        </p:nvGrpSpPr>
        <p:grpSpPr>
          <a:xfrm rot="10800000">
            <a:off x="-215771" y="-187428"/>
            <a:ext cx="9568936" cy="5517018"/>
            <a:chOff x="-209476" y="-191263"/>
            <a:chExt cx="9568936" cy="5517018"/>
          </a:xfrm>
        </p:grpSpPr>
        <p:sp>
          <p:nvSpPr>
            <p:cNvPr id="582" name="Google Shape;582;p45"/>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2075" y="417025"/>
            <a:ext cx="77199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1pPr>
            <a:lvl2pPr lvl="1">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2pPr>
            <a:lvl3pPr lvl="2">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3pPr>
            <a:lvl4pPr lvl="3">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4pPr>
            <a:lvl5pPr lvl="4">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5pPr>
            <a:lvl6pPr lvl="5">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6pPr>
            <a:lvl7pPr lvl="6">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7pPr>
            <a:lvl8pPr lvl="7">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8pPr>
            <a:lvl9pPr lvl="8">
              <a:lnSpc>
                <a:spcPct val="100000"/>
              </a:lnSpc>
              <a:spcBef>
                <a:spcPts val="0"/>
              </a:spcBef>
              <a:spcAft>
                <a:spcPts val="0"/>
              </a:spcAft>
              <a:buClr>
                <a:schemeClr val="dk1"/>
              </a:buClr>
              <a:buSzPts val="3100"/>
              <a:buFont typeface="Antic Didone"/>
              <a:buNone/>
              <a:defRPr sz="3100">
                <a:solidFill>
                  <a:schemeClr val="dk1"/>
                </a:solidFill>
                <a:latin typeface="Antic Didone"/>
                <a:ea typeface="Antic Didone"/>
                <a:cs typeface="Antic Didone"/>
                <a:sym typeface="Antic Didone"/>
              </a:defRPr>
            </a:lvl9pPr>
          </a:lstStyle>
          <a:p>
            <a:endParaRPr/>
          </a:p>
        </p:txBody>
      </p:sp>
      <p:sp>
        <p:nvSpPr>
          <p:cNvPr id="7" name="Google Shape;7;p1"/>
          <p:cNvSpPr txBox="1">
            <a:spLocks noGrp="1"/>
          </p:cNvSpPr>
          <p:nvPr>
            <p:ph type="body" idx="1"/>
          </p:nvPr>
        </p:nvSpPr>
        <p:spPr>
          <a:xfrm>
            <a:off x="712075" y="1152475"/>
            <a:ext cx="7719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68" r:id="rId4"/>
    <p:sldLayoutId id="2147483677" r:id="rId5"/>
    <p:sldLayoutId id="2147483685" r:id="rId6"/>
    <p:sldLayoutId id="2147483688" r:id="rId7"/>
    <p:sldLayoutId id="2147483690" r:id="rId8"/>
    <p:sldLayoutId id="214748369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1620">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7.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microsoft.com/office/2007/relationships/hdphoto" Target="../media/hdphoto6.wdp"/><Relationship Id="rId5" Type="http://schemas.openxmlformats.org/officeDocument/2006/relationships/image" Target="../media/image19.png"/><Relationship Id="rId4" Type="http://schemas.microsoft.com/office/2007/relationships/hdphoto" Target="../media/hdphoto5.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9"/>
          <p:cNvSpPr/>
          <p:nvPr/>
        </p:nvSpPr>
        <p:spPr>
          <a:xfrm>
            <a:off x="673375" y="2811000"/>
            <a:ext cx="5315400" cy="13338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dirty="0"/>
          </a:p>
        </p:txBody>
      </p:sp>
      <p:sp>
        <p:nvSpPr>
          <p:cNvPr id="596" name="Google Shape;596;p49"/>
          <p:cNvSpPr txBox="1">
            <a:spLocks noGrp="1"/>
          </p:cNvSpPr>
          <p:nvPr>
            <p:ph type="ctrTitle"/>
          </p:nvPr>
        </p:nvSpPr>
        <p:spPr>
          <a:xfrm>
            <a:off x="713225" y="752100"/>
            <a:ext cx="7066500" cy="22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Lending Club</a:t>
            </a:r>
            <a:br>
              <a:rPr lang="en" sz="7500" dirty="0"/>
            </a:br>
            <a:r>
              <a:rPr lang="en" sz="5200" dirty="0"/>
              <a:t>Dataset</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609" name="Google Shape;609;p49"/>
          <p:cNvSpPr txBox="1">
            <a:spLocks noGrp="1"/>
          </p:cNvSpPr>
          <p:nvPr>
            <p:ph type="subTitle" idx="1"/>
          </p:nvPr>
        </p:nvSpPr>
        <p:spPr>
          <a:xfrm>
            <a:off x="852475" y="2853305"/>
            <a:ext cx="4670700" cy="1142046"/>
          </a:xfrm>
          <a:prstGeom prst="rect">
            <a:avLst/>
          </a:prstGeom>
        </p:spPr>
        <p:txBody>
          <a:bodyPr spcFirstLastPara="1" wrap="square" lIns="91425" tIns="91425" rIns="91425" bIns="91425" anchor="t" anchorCtr="0">
            <a:noAutofit/>
          </a:bodyPr>
          <a:lstStyle/>
          <a:p>
            <a:pPr marL="0" lvl="0" indent="0">
              <a:lnSpc>
                <a:spcPct val="150000"/>
              </a:lnSpc>
            </a:pPr>
            <a:r>
              <a:rPr lang="en-GB" dirty="0">
                <a:latin typeface="Times New Roman" panose="02020603050405020304" pitchFamily="18" charset="0"/>
                <a:ea typeface="Times New Roman" panose="02020603050405020304" pitchFamily="18" charset="0"/>
              </a:rPr>
              <a:t>Lending Club is the world’s largest online credit marketplace for peer to peer lending, facilitating personal loans, business loans, and financing for elective medical procedures.</a:t>
            </a:r>
            <a:endParaRPr dirty="0"/>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9">
                                            <p:txEl>
                                              <p:pRg st="0" end="0"/>
                                            </p:txEl>
                                          </p:spTgt>
                                        </p:tgtEl>
                                        <p:attrNameLst>
                                          <p:attrName>style.visibility</p:attrName>
                                        </p:attrNameLst>
                                      </p:cBhvr>
                                      <p:to>
                                        <p:strVal val="visible"/>
                                      </p:to>
                                    </p:set>
                                    <p:animEffect transition="in" filter="dissolve">
                                      <p:cBhvr>
                                        <p:cTn id="11" dur="500"/>
                                        <p:tgtEl>
                                          <p:spTgt spid="609">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08"/>
                                        </p:tgtEl>
                                        <p:attrNameLst>
                                          <p:attrName>style.visibility</p:attrName>
                                        </p:attrNameLst>
                                      </p:cBhvr>
                                      <p:to>
                                        <p:strVal val="visible"/>
                                      </p:to>
                                    </p:set>
                                    <p:animEffect transition="in" filter="randombar(horizontal)">
                                      <p:cBhvr>
                                        <p:cTn id="15"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P spid="60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 name="Rectangle 7">
            <a:extLst>
              <a:ext uri="{FF2B5EF4-FFF2-40B4-BE49-F238E27FC236}">
                <a16:creationId xmlns:a16="http://schemas.microsoft.com/office/drawing/2014/main" id="{0BFB8BCA-10DE-700C-55CF-87580EE143E4}"/>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1568269" y="3839748"/>
            <a:ext cx="6868160" cy="561900"/>
          </a:xfrm>
        </p:spPr>
        <p:txBody>
          <a:bodyPr/>
          <a:lstStyle/>
          <a:p>
            <a:r>
              <a:rPr lang="en-US" sz="2400" dirty="0">
                <a:latin typeface="Times New Roman" panose="02020603050405020304" pitchFamily="18" charset="0"/>
                <a:cs typeface="Times New Roman" panose="02020603050405020304" pitchFamily="18" charset="0"/>
              </a:rPr>
              <a:t>Term</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The probability of a person being defaulter is comparatively higher for the people opting for loan of 60 months duration than that of people opting for 36 months.</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32648F-830C-789F-242C-4A6D363A5337}"/>
              </a:ext>
            </a:extLst>
          </p:cNvPr>
          <p:cNvPicPr>
            <a:picLocks noChangeAspect="1"/>
          </p:cNvPicPr>
          <p:nvPr/>
        </p:nvPicPr>
        <p:blipFill>
          <a:blip r:embed="rId3"/>
          <a:stretch>
            <a:fillRect/>
          </a:stretch>
        </p:blipFill>
        <p:spPr>
          <a:xfrm>
            <a:off x="1568269" y="1194807"/>
            <a:ext cx="3257788" cy="2225221"/>
          </a:xfrm>
          <a:prstGeom prst="rect">
            <a:avLst/>
          </a:prstGeom>
        </p:spPr>
      </p:pic>
      <p:pic>
        <p:nvPicPr>
          <p:cNvPr id="7" name="Picture 6">
            <a:extLst>
              <a:ext uri="{FF2B5EF4-FFF2-40B4-BE49-F238E27FC236}">
                <a16:creationId xmlns:a16="http://schemas.microsoft.com/office/drawing/2014/main" id="{E3823215-2CA8-9DAD-B37C-E2188DB01A74}"/>
              </a:ext>
            </a:extLst>
          </p:cNvPr>
          <p:cNvPicPr>
            <a:picLocks noChangeAspect="1"/>
          </p:cNvPicPr>
          <p:nvPr/>
        </p:nvPicPr>
        <p:blipFill>
          <a:blip r:embed="rId4"/>
          <a:stretch>
            <a:fillRect/>
          </a:stretch>
        </p:blipFill>
        <p:spPr>
          <a:xfrm>
            <a:off x="5236028" y="1194807"/>
            <a:ext cx="3043551" cy="2516932"/>
          </a:xfrm>
          <a:prstGeom prst="rect">
            <a:avLst/>
          </a:prstGeom>
        </p:spPr>
      </p:pic>
      <p:sp>
        <p:nvSpPr>
          <p:cNvPr id="9" name="Google Shape;1436;p89">
            <a:extLst>
              <a:ext uri="{FF2B5EF4-FFF2-40B4-BE49-F238E27FC236}">
                <a16:creationId xmlns:a16="http://schemas.microsoft.com/office/drawing/2014/main" id="{41F586CB-3A05-F9E4-955E-74C76C7FCD5C}"/>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10" name="Google Shape;825;p60">
            <a:extLst>
              <a:ext uri="{FF2B5EF4-FFF2-40B4-BE49-F238E27FC236}">
                <a16:creationId xmlns:a16="http://schemas.microsoft.com/office/drawing/2014/main" id="{27149187-8C66-88B4-260E-75F8D0FB8FA5}"/>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1" name="Google Shape;683;p53">
            <a:extLst>
              <a:ext uri="{FF2B5EF4-FFF2-40B4-BE49-F238E27FC236}">
                <a16:creationId xmlns:a16="http://schemas.microsoft.com/office/drawing/2014/main" id="{2A47A77D-44C4-E7EF-8FBD-452B9BA49872}"/>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407593999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6" name="Rectangle 5">
            <a:extLst>
              <a:ext uri="{FF2B5EF4-FFF2-40B4-BE49-F238E27FC236}">
                <a16:creationId xmlns:a16="http://schemas.microsoft.com/office/drawing/2014/main" id="{65E862FC-440F-8C00-AEA0-7856D709B217}"/>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287CBB-FB02-EA9E-CE91-C711E202BCC6}"/>
              </a:ext>
            </a:extLst>
          </p:cNvPr>
          <p:cNvPicPr>
            <a:picLocks noChangeAspect="1"/>
          </p:cNvPicPr>
          <p:nvPr/>
        </p:nvPicPr>
        <p:blipFill>
          <a:blip r:embed="rId3"/>
          <a:stretch>
            <a:fillRect/>
          </a:stretch>
        </p:blipFill>
        <p:spPr>
          <a:xfrm>
            <a:off x="1527412" y="1189910"/>
            <a:ext cx="3528852" cy="2455236"/>
          </a:xfrm>
          <a:prstGeom prst="rect">
            <a:avLst/>
          </a:prstGeom>
        </p:spPr>
      </p:pic>
      <p:pic>
        <p:nvPicPr>
          <p:cNvPr id="4" name="Picture 3">
            <a:extLst>
              <a:ext uri="{FF2B5EF4-FFF2-40B4-BE49-F238E27FC236}">
                <a16:creationId xmlns:a16="http://schemas.microsoft.com/office/drawing/2014/main" id="{F5D9B43C-C9B0-BAF1-25E8-372C42130BFB}"/>
              </a:ext>
            </a:extLst>
          </p:cNvPr>
          <p:cNvPicPr>
            <a:picLocks noChangeAspect="1"/>
          </p:cNvPicPr>
          <p:nvPr/>
        </p:nvPicPr>
        <p:blipFill>
          <a:blip r:embed="rId4"/>
          <a:stretch>
            <a:fillRect/>
          </a:stretch>
        </p:blipFill>
        <p:spPr>
          <a:xfrm>
            <a:off x="5428519" y="1189910"/>
            <a:ext cx="2914650" cy="2455235"/>
          </a:xfrm>
          <a:prstGeom prst="rect">
            <a:avLst/>
          </a:prstGeom>
        </p:spPr>
      </p:pic>
      <p:sp>
        <p:nvSpPr>
          <p:cNvPr id="7" name="Google Shape;1436;p89">
            <a:extLst>
              <a:ext uri="{FF2B5EF4-FFF2-40B4-BE49-F238E27FC236}">
                <a16:creationId xmlns:a16="http://schemas.microsoft.com/office/drawing/2014/main" id="{5D77DA7B-78E4-CE5F-A16F-D5E40ED752C4}"/>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 name="Google Shape;825;p60">
            <a:extLst>
              <a:ext uri="{FF2B5EF4-FFF2-40B4-BE49-F238E27FC236}">
                <a16:creationId xmlns:a16="http://schemas.microsoft.com/office/drawing/2014/main" id="{495E6E42-7F0B-5201-C498-B0BD03385181}"/>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9" name="Google Shape;683;p53">
            <a:extLst>
              <a:ext uri="{FF2B5EF4-FFF2-40B4-BE49-F238E27FC236}">
                <a16:creationId xmlns:a16="http://schemas.microsoft.com/office/drawing/2014/main" id="{DC3FBDD2-CBEF-D040-C25E-7AEBF4F64AF8}"/>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
        <p:nvSpPr>
          <p:cNvPr id="2" name="Title 4">
            <a:extLst>
              <a:ext uri="{FF2B5EF4-FFF2-40B4-BE49-F238E27FC236}">
                <a16:creationId xmlns:a16="http://schemas.microsoft.com/office/drawing/2014/main" id="{30BF26E1-3B3F-CD26-A083-1AF3288322D3}"/>
              </a:ext>
            </a:extLst>
          </p:cNvPr>
          <p:cNvSpPr>
            <a:spLocks noGrp="1"/>
          </p:cNvSpPr>
          <p:nvPr>
            <p:ph type="title"/>
          </p:nvPr>
        </p:nvSpPr>
        <p:spPr>
          <a:xfrm>
            <a:off x="1602503" y="3723529"/>
            <a:ext cx="6868160" cy="870650"/>
          </a:xfrm>
        </p:spPr>
        <p:txBody>
          <a:bodyPr/>
          <a:lstStyle/>
          <a:p>
            <a:r>
              <a:rPr lang="en-US" sz="1400" dirty="0" err="1">
                <a:latin typeface="Times New Roman" panose="02020603050405020304" pitchFamily="18" charset="0"/>
                <a:cs typeface="Times New Roman" panose="02020603050405020304" pitchFamily="18" charset="0"/>
              </a:rPr>
              <a:t>Home_ownership</a:t>
            </a:r>
            <a:r>
              <a:rPr lang="en-US" sz="1400" dirty="0">
                <a:latin typeface="Times New Roman" panose="02020603050405020304" pitchFamily="18" charset="0"/>
                <a:cs typeface="Times New Roman" panose="02020603050405020304" pitchFamily="18" charset="0"/>
              </a:rPr>
              <a:t> </a:t>
            </a:r>
            <a:br>
              <a:rPr lang="en-US" sz="900" dirty="0">
                <a:latin typeface="Times New Roman" panose="02020603050405020304" pitchFamily="18" charset="0"/>
                <a:cs typeface="Times New Roman" panose="02020603050405020304" pitchFamily="18" charset="0"/>
              </a:rPr>
            </a:br>
            <a:r>
              <a:rPr lang="en-IN" sz="900" b="0" i="0" dirty="0">
                <a:effectLst/>
                <a:latin typeface="Times New Roman" panose="02020603050405020304" pitchFamily="18" charset="0"/>
                <a:cs typeface="Times New Roman" panose="02020603050405020304" pitchFamily="18" charset="0"/>
              </a:rPr>
              <a:t>Most borrowers either own a home with a mortgage or rent their home. A smaller proportion of borrowers own their home outright (12.5%) or have some other form of home ownership (.11%).</a:t>
            </a:r>
            <a:br>
              <a:rPr lang="en-IN" sz="900" dirty="0">
                <a:latin typeface="Times New Roman" panose="02020603050405020304" pitchFamily="18" charset="0"/>
                <a:cs typeface="Times New Roman" panose="02020603050405020304" pitchFamily="18" charset="0"/>
              </a:rPr>
            </a:br>
            <a:r>
              <a:rPr lang="en-IN" sz="900" b="0" i="0" dirty="0">
                <a:effectLst/>
                <a:latin typeface="Times New Roman" panose="02020603050405020304" pitchFamily="18" charset="0"/>
                <a:cs typeface="Times New Roman" panose="02020603050405020304" pitchFamily="18" charset="0"/>
              </a:rPr>
              <a:t>Borrowers who rent (25.7%) their home have a higher proportion of Default loans compared to borrowers who own their home with a mortgage (16.8%), though </a:t>
            </a:r>
            <a:r>
              <a:rPr lang="en-IN" sz="900" b="0" i="0" dirty="0" err="1">
                <a:effectLst/>
                <a:latin typeface="Times New Roman" panose="02020603050405020304" pitchFamily="18" charset="0"/>
                <a:cs typeface="Times New Roman" panose="02020603050405020304" pitchFamily="18" charset="0"/>
              </a:rPr>
              <a:t>home_wonership</a:t>
            </a:r>
            <a:r>
              <a:rPr lang="en-IN" sz="900" b="0" i="0" dirty="0">
                <a:effectLst/>
                <a:latin typeface="Times New Roman" panose="02020603050405020304" pitchFamily="18" charset="0"/>
                <a:cs typeface="Times New Roman" panose="02020603050405020304" pitchFamily="18" charset="0"/>
              </a:rPr>
              <a:t> is not the only feature on which Default is depend on.</a:t>
            </a: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64842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7" name="Rectangle 6">
            <a:extLst>
              <a:ext uri="{FF2B5EF4-FFF2-40B4-BE49-F238E27FC236}">
                <a16:creationId xmlns:a16="http://schemas.microsoft.com/office/drawing/2014/main" id="{C4DF47ED-6D34-F9D7-AC51-850076635435}"/>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88BD873-E35C-131F-48EA-2D3D2B63F99E}"/>
              </a:ext>
            </a:extLst>
          </p:cNvPr>
          <p:cNvPicPr>
            <a:picLocks noChangeAspect="1"/>
          </p:cNvPicPr>
          <p:nvPr/>
        </p:nvPicPr>
        <p:blipFill>
          <a:blip r:embed="rId3"/>
          <a:stretch>
            <a:fillRect/>
          </a:stretch>
        </p:blipFill>
        <p:spPr>
          <a:xfrm>
            <a:off x="4806868" y="1271590"/>
            <a:ext cx="3618506" cy="3225800"/>
          </a:xfrm>
          <a:prstGeom prst="rect">
            <a:avLst/>
          </a:prstGeom>
        </p:spPr>
      </p:pic>
      <p:sp>
        <p:nvSpPr>
          <p:cNvPr id="4" name="TextBox 3">
            <a:extLst>
              <a:ext uri="{FF2B5EF4-FFF2-40B4-BE49-F238E27FC236}">
                <a16:creationId xmlns:a16="http://schemas.microsoft.com/office/drawing/2014/main" id="{C4EA211C-06E0-30E6-5C5E-FFBC3CBD906C}"/>
              </a:ext>
            </a:extLst>
          </p:cNvPr>
          <p:cNvSpPr txBox="1"/>
          <p:nvPr/>
        </p:nvSpPr>
        <p:spPr>
          <a:xfrm>
            <a:off x="1419794" y="1066798"/>
            <a:ext cx="3319081" cy="3793090"/>
          </a:xfrm>
          <a:prstGeom prst="rect">
            <a:avLst/>
          </a:prstGeom>
          <a:noFill/>
        </p:spPr>
        <p:txBody>
          <a:bodyPr wrap="square">
            <a:spAutoFit/>
          </a:bodyPr>
          <a:lstStyle/>
          <a:p>
            <a:pPr algn="l">
              <a:lnSpc>
                <a:spcPct val="150000"/>
              </a:lnSpc>
            </a:pPr>
            <a:r>
              <a:rPr lang="en-IN" sz="1200" b="1" i="0" dirty="0">
                <a:effectLst/>
                <a:latin typeface="Times New Roman" panose="02020603050405020304" pitchFamily="18" charset="0"/>
                <a:cs typeface="Times New Roman" panose="02020603050405020304" pitchFamily="18" charset="0"/>
              </a:rPr>
              <a:t>Inferences: </a:t>
            </a:r>
            <a:r>
              <a:rPr lang="en-IN" sz="1200" b="1" i="0" dirty="0" err="1">
                <a:effectLst/>
                <a:latin typeface="Times New Roman" panose="02020603050405020304" pitchFamily="18" charset="0"/>
                <a:cs typeface="Times New Roman" panose="02020603050405020304" pitchFamily="18" charset="0"/>
              </a:rPr>
              <a:t>verification_status</a:t>
            </a:r>
            <a:endParaRPr lang="en-IN" sz="1200" b="1" i="0" dirty="0">
              <a:effectLst/>
              <a:latin typeface="Times New Roman" panose="02020603050405020304" pitchFamily="18" charset="0"/>
              <a:cs typeface="Times New Roman" panose="02020603050405020304" pitchFamily="18" charset="0"/>
            </a:endParaRPr>
          </a:p>
          <a:p>
            <a:pPr algn="l">
              <a:lnSpc>
                <a:spcPct val="150000"/>
              </a:lnSpc>
            </a:pPr>
            <a:r>
              <a:rPr lang="en-IN" sz="1200" b="1" i="0" dirty="0">
                <a:effectLst/>
                <a:latin typeface="Times New Roman" panose="02020603050405020304" pitchFamily="18" charset="0"/>
                <a:cs typeface="Times New Roman" panose="02020603050405020304" pitchFamily="18" charset="0"/>
              </a:rPr>
              <a:t>Univariate Analysis:</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There 3 </a:t>
            </a:r>
            <a:r>
              <a:rPr lang="en-IN" sz="1200" b="0" i="0" dirty="0" err="1">
                <a:effectLst/>
                <a:latin typeface="Times New Roman" panose="02020603050405020304" pitchFamily="18" charset="0"/>
                <a:cs typeface="Times New Roman" panose="02020603050405020304" pitchFamily="18" charset="0"/>
              </a:rPr>
              <a:t>catagories</a:t>
            </a:r>
            <a:r>
              <a:rPr lang="en-IN" sz="1200" b="0" i="0" dirty="0">
                <a:effectLst/>
                <a:latin typeface="Times New Roman" panose="02020603050405020304" pitchFamily="18" charset="0"/>
                <a:cs typeface="Times New Roman" panose="02020603050405020304" pitchFamily="18" charset="0"/>
              </a:rPr>
              <a:t>: Source Verified, Not Verified and Verified.</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Majority of the income of the borrowers are Source verified (40.7%).</a:t>
            </a:r>
          </a:p>
          <a:p>
            <a:pPr algn="l">
              <a:lnSpc>
                <a:spcPct val="150000"/>
              </a:lnSpc>
            </a:pPr>
            <a:r>
              <a:rPr lang="en-IN" sz="1200" b="1" i="0" dirty="0">
                <a:effectLst/>
                <a:latin typeface="Times New Roman" panose="02020603050405020304" pitchFamily="18" charset="0"/>
                <a:cs typeface="Times New Roman" panose="02020603050405020304" pitchFamily="18" charset="0"/>
              </a:rPr>
              <a:t>Bivariate Analysis:</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Proportion of the Defaulters is minimum in the Not-Verified category followed by Source-Verified and Verified.</a:t>
            </a:r>
          </a:p>
          <a:p>
            <a:pPr marL="285750" indent="-2857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This trend is in contrast with the norm, because Verified income sources are more reliable.</a:t>
            </a:r>
          </a:p>
        </p:txBody>
      </p:sp>
      <p:sp>
        <p:nvSpPr>
          <p:cNvPr id="8" name="Google Shape;1436;p89">
            <a:extLst>
              <a:ext uri="{FF2B5EF4-FFF2-40B4-BE49-F238E27FC236}">
                <a16:creationId xmlns:a16="http://schemas.microsoft.com/office/drawing/2014/main" id="{E612C3D6-0BB1-0093-9EA9-65054D85AE61}"/>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5;p60">
            <a:extLst>
              <a:ext uri="{FF2B5EF4-FFF2-40B4-BE49-F238E27FC236}">
                <a16:creationId xmlns:a16="http://schemas.microsoft.com/office/drawing/2014/main" id="{7C79125A-FB68-7795-ADFB-2757BDE1FDD1}"/>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0" name="Google Shape;683;p53">
            <a:extLst>
              <a:ext uri="{FF2B5EF4-FFF2-40B4-BE49-F238E27FC236}">
                <a16:creationId xmlns:a16="http://schemas.microsoft.com/office/drawing/2014/main" id="{AC86CD1E-0DAA-2341-5EAF-879F8133BC2E}"/>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187574042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7" name="Rectangle 6">
            <a:extLst>
              <a:ext uri="{FF2B5EF4-FFF2-40B4-BE49-F238E27FC236}">
                <a16:creationId xmlns:a16="http://schemas.microsoft.com/office/drawing/2014/main" id="{686B681E-CBD5-F64A-F313-4774E4BAFD6E}"/>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2CDB540-1B2D-92E1-3CCA-1BD95410EB34}"/>
              </a:ext>
            </a:extLst>
          </p:cNvPr>
          <p:cNvPicPr>
            <a:picLocks noChangeAspect="1"/>
          </p:cNvPicPr>
          <p:nvPr/>
        </p:nvPicPr>
        <p:blipFill>
          <a:blip r:embed="rId3"/>
          <a:stretch>
            <a:fillRect/>
          </a:stretch>
        </p:blipFill>
        <p:spPr>
          <a:xfrm>
            <a:off x="5490028" y="1710946"/>
            <a:ext cx="2946400" cy="2313885"/>
          </a:xfrm>
          <a:prstGeom prst="rect">
            <a:avLst/>
          </a:prstGeom>
        </p:spPr>
      </p:pic>
      <p:sp>
        <p:nvSpPr>
          <p:cNvPr id="6" name="TextBox 5">
            <a:extLst>
              <a:ext uri="{FF2B5EF4-FFF2-40B4-BE49-F238E27FC236}">
                <a16:creationId xmlns:a16="http://schemas.microsoft.com/office/drawing/2014/main" id="{478E0EE5-E979-6F6C-E522-6786EB0793EF}"/>
              </a:ext>
            </a:extLst>
          </p:cNvPr>
          <p:cNvSpPr txBox="1"/>
          <p:nvPr/>
        </p:nvSpPr>
        <p:spPr>
          <a:xfrm>
            <a:off x="1374085" y="1029902"/>
            <a:ext cx="3970801" cy="3660169"/>
          </a:xfrm>
          <a:prstGeom prst="rect">
            <a:avLst/>
          </a:prstGeom>
          <a:noFill/>
        </p:spPr>
        <p:txBody>
          <a:bodyPr wrap="square">
            <a:spAutoFit/>
          </a:bodyPr>
          <a:lstStyle/>
          <a:p>
            <a:pPr algn="l">
              <a:lnSpc>
                <a:spcPct val="150000"/>
              </a:lnSpc>
            </a:pPr>
            <a:r>
              <a:rPr lang="en-IN" sz="1200" b="1" i="0" dirty="0">
                <a:effectLst/>
                <a:latin typeface="Times New Roman" panose="02020603050405020304" pitchFamily="18" charset="0"/>
                <a:cs typeface="Times New Roman" panose="02020603050405020304" pitchFamily="18" charset="0"/>
              </a:rPr>
              <a:t>Inferences: inq_last_6mnths</a:t>
            </a:r>
          </a:p>
          <a:p>
            <a:pPr algn="l">
              <a:lnSpc>
                <a:spcPct val="150000"/>
              </a:lnSpc>
            </a:pPr>
            <a:r>
              <a:rPr lang="en-IN" sz="1200" b="1" i="0" dirty="0">
                <a:effectLst/>
                <a:latin typeface="Times New Roman" panose="02020603050405020304" pitchFamily="18" charset="0"/>
                <a:cs typeface="Times New Roman" panose="02020603050405020304" pitchFamily="18" charset="0"/>
              </a:rPr>
              <a:t>Business Understanding:</a:t>
            </a:r>
          </a:p>
          <a:p>
            <a:pPr marL="171450" indent="-1714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A higher value for inq_last_6mths may indicate that the borrower has been actively seeking credit, which could be an indication of increased credit risk.</a:t>
            </a:r>
          </a:p>
          <a:p>
            <a:pPr marL="171450" indent="-171450" algn="l">
              <a:lnSpc>
                <a:spcPct val="150000"/>
              </a:lnSpc>
              <a:buFont typeface="Wingdings" pitchFamily="2" charset="2"/>
              <a:buChar char="§"/>
            </a:pPr>
            <a:r>
              <a:rPr lang="en-IN" sz="1200" b="0" i="0" dirty="0">
                <a:effectLst/>
                <a:latin typeface="Times New Roman" panose="02020603050405020304" pitchFamily="18" charset="0"/>
                <a:cs typeface="Times New Roman" panose="02020603050405020304" pitchFamily="18" charset="0"/>
              </a:rPr>
              <a:t>On the other hand, a lower value for inq_last_6mths may indicate that the borrower has not been actively seeking credit, which could be an indication of lower credit risk</a:t>
            </a:r>
          </a:p>
          <a:p>
            <a:pPr algn="l">
              <a:lnSpc>
                <a:spcPct val="150000"/>
              </a:lnSpc>
            </a:pPr>
            <a:r>
              <a:rPr lang="en-IN" sz="1200" b="1" i="0" dirty="0">
                <a:effectLst/>
                <a:latin typeface="Times New Roman" panose="02020603050405020304" pitchFamily="18" charset="0"/>
                <a:cs typeface="Times New Roman" panose="02020603050405020304" pitchFamily="18" charset="0"/>
              </a:rPr>
              <a:t>Bivariate Analysis:</a:t>
            </a:r>
          </a:p>
          <a:p>
            <a:pPr marL="171450" indent="-171450" algn="l">
              <a:lnSpc>
                <a:spcPct val="150000"/>
              </a:lnSpc>
              <a:buFont typeface="Wingdings" pitchFamily="2" charset="2"/>
              <a:buChar char="§"/>
            </a:pPr>
            <a:r>
              <a:rPr lang="en-IN" sz="1200" b="1" i="0" dirty="0">
                <a:effectLst/>
                <a:latin typeface="Times New Roman" panose="02020603050405020304" pitchFamily="18" charset="0"/>
                <a:cs typeface="Times New Roman" panose="02020603050405020304" pitchFamily="18" charset="0"/>
              </a:rPr>
              <a:t>This suggests that as </a:t>
            </a:r>
            <a:r>
              <a:rPr lang="en-IN" sz="1200" b="1" i="0" dirty="0" err="1">
                <a:effectLst/>
                <a:latin typeface="Times New Roman" panose="02020603050405020304" pitchFamily="18" charset="0"/>
                <a:cs typeface="Times New Roman" panose="02020603050405020304" pitchFamily="18" charset="0"/>
              </a:rPr>
              <a:t>Inquries</a:t>
            </a:r>
            <a:r>
              <a:rPr lang="en-IN" sz="1200" b="1" i="0" dirty="0">
                <a:effectLst/>
                <a:latin typeface="Times New Roman" panose="02020603050405020304" pitchFamily="18" charset="0"/>
                <a:cs typeface="Times New Roman" panose="02020603050405020304" pitchFamily="18" charset="0"/>
              </a:rPr>
              <a:t> in the last 6 months increases, the possibility of loan default increases.</a:t>
            </a:r>
            <a:r>
              <a:rPr lang="en-IN" sz="1200" b="0" i="0" dirty="0">
                <a:effectLst/>
                <a:latin typeface="Times New Roman" panose="02020603050405020304" pitchFamily="18" charset="0"/>
                <a:cs typeface="Times New Roman" panose="02020603050405020304" pitchFamily="18" charset="0"/>
              </a:rPr>
              <a:t> Though it is not the only factor on which the Default status of the individual depend on.</a:t>
            </a:r>
          </a:p>
        </p:txBody>
      </p:sp>
      <p:sp>
        <p:nvSpPr>
          <p:cNvPr id="8" name="Google Shape;1436;p89">
            <a:extLst>
              <a:ext uri="{FF2B5EF4-FFF2-40B4-BE49-F238E27FC236}">
                <a16:creationId xmlns:a16="http://schemas.microsoft.com/office/drawing/2014/main" id="{4574701C-F664-F01A-2BF2-D1AEE93CF6B2}"/>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5;p60">
            <a:extLst>
              <a:ext uri="{FF2B5EF4-FFF2-40B4-BE49-F238E27FC236}">
                <a16:creationId xmlns:a16="http://schemas.microsoft.com/office/drawing/2014/main" id="{BE19262E-2C96-1EFE-27D8-8FAD227C9209}"/>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0" name="Google Shape;683;p53">
            <a:extLst>
              <a:ext uri="{FF2B5EF4-FFF2-40B4-BE49-F238E27FC236}">
                <a16:creationId xmlns:a16="http://schemas.microsoft.com/office/drawing/2014/main" id="{9C4BFABE-2299-9924-5A72-3519DE6A03C4}"/>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3292918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Rectangle 8">
            <a:extLst>
              <a:ext uri="{FF2B5EF4-FFF2-40B4-BE49-F238E27FC236}">
                <a16:creationId xmlns:a16="http://schemas.microsoft.com/office/drawing/2014/main" id="{2E448A4C-08A1-9995-2AA2-63BB45B6B974}"/>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1B8A27-A41F-2A13-072A-28759350FD46}"/>
              </a:ext>
            </a:extLst>
          </p:cNvPr>
          <p:cNvSpPr txBox="1"/>
          <p:nvPr/>
        </p:nvSpPr>
        <p:spPr>
          <a:xfrm>
            <a:off x="1419714" y="1577160"/>
            <a:ext cx="3197915" cy="3106171"/>
          </a:xfrm>
          <a:prstGeom prst="rect">
            <a:avLst/>
          </a:prstGeom>
          <a:noFill/>
        </p:spPr>
        <p:txBody>
          <a:bodyPr wrap="square">
            <a:spAutoFit/>
          </a:bodyPr>
          <a:lstStyle/>
          <a:p>
            <a:pPr algn="l">
              <a:lnSpc>
                <a:spcPct val="150000"/>
              </a:lnSpc>
            </a:pPr>
            <a:r>
              <a:rPr lang="en-IN" sz="1200" b="1" i="0" dirty="0">
                <a:solidFill>
                  <a:srgbClr val="000000"/>
                </a:solidFill>
                <a:effectLst/>
                <a:latin typeface="Times New Roman" panose="02020603050405020304" pitchFamily="18" charset="0"/>
                <a:cs typeface="Times New Roman" panose="02020603050405020304" pitchFamily="18" charset="0"/>
              </a:rPr>
              <a:t>Inferences: </a:t>
            </a:r>
            <a:r>
              <a:rPr lang="en-IN" sz="1200" b="1" i="0" dirty="0" err="1">
                <a:solidFill>
                  <a:srgbClr val="000000"/>
                </a:solidFill>
                <a:effectLst/>
                <a:latin typeface="Times New Roman" panose="02020603050405020304" pitchFamily="18" charset="0"/>
                <a:cs typeface="Times New Roman" panose="02020603050405020304" pitchFamily="18" charset="0"/>
              </a:rPr>
              <a:t>total_acc</a:t>
            </a:r>
            <a:endParaRPr lang="en-IN" sz="1200" b="1" i="0" dirty="0">
              <a:solidFill>
                <a:srgbClr val="000000"/>
              </a:solidFill>
              <a:effectLst/>
              <a:latin typeface="Times New Roman" panose="02020603050405020304" pitchFamily="18" charset="0"/>
              <a:cs typeface="Times New Roman" panose="02020603050405020304" pitchFamily="18" charset="0"/>
            </a:endParaRPr>
          </a:p>
          <a:p>
            <a:pPr marL="171450" indent="-171450" algn="l">
              <a:lnSpc>
                <a:spcPct val="150000"/>
              </a:lnSpc>
              <a:buFont typeface="Wingdings" pitchFamily="2" charset="2"/>
              <a:buChar char="§"/>
            </a:pPr>
            <a:r>
              <a:rPr lang="en-IN" sz="1200" b="0" i="0" dirty="0">
                <a:solidFill>
                  <a:srgbClr val="000000"/>
                </a:solidFill>
                <a:effectLst/>
                <a:latin typeface="Times New Roman" panose="02020603050405020304" pitchFamily="18" charset="0"/>
                <a:cs typeface="Times New Roman" panose="02020603050405020304" pitchFamily="18" charset="0"/>
              </a:rPr>
              <a:t>From the plot, we can infer that people having a greater number of accounts are more likely to payback the loan and not default. Though this is not the only factor on which the Default status of the individual depend on.</a:t>
            </a:r>
          </a:p>
          <a:p>
            <a:pPr algn="l">
              <a:lnSpc>
                <a:spcPct val="150000"/>
              </a:lnSpc>
            </a:pPr>
            <a:r>
              <a:rPr lang="en-IN" sz="1200" b="1" i="0" dirty="0">
                <a:solidFill>
                  <a:srgbClr val="000000"/>
                </a:solidFill>
                <a:effectLst/>
                <a:latin typeface="Times New Roman" panose="02020603050405020304" pitchFamily="18" charset="0"/>
                <a:cs typeface="Times New Roman" panose="02020603050405020304" pitchFamily="18" charset="0"/>
              </a:rPr>
              <a:t>Statistical Tests:</a:t>
            </a:r>
          </a:p>
          <a:p>
            <a:pPr marL="171450" indent="-171450" algn="l">
              <a:lnSpc>
                <a:spcPct val="150000"/>
              </a:lnSpc>
              <a:buFont typeface="Wingdings" pitchFamily="2" charset="2"/>
              <a:buChar char="§"/>
            </a:pPr>
            <a:r>
              <a:rPr lang="en-IN" sz="1200" b="0" i="1" dirty="0">
                <a:solidFill>
                  <a:srgbClr val="000000"/>
                </a:solidFill>
                <a:effectLst/>
                <a:latin typeface="Times New Roman" panose="02020603050405020304" pitchFamily="18" charset="0"/>
                <a:cs typeface="Times New Roman" panose="02020603050405020304" pitchFamily="18" charset="0"/>
              </a:rPr>
              <a:t>By doing Two Sample T Test and ANOVA: '</a:t>
            </a:r>
            <a:r>
              <a:rPr lang="en-IN" sz="1200" b="0" i="1" dirty="0" err="1">
                <a:solidFill>
                  <a:srgbClr val="000000"/>
                </a:solidFill>
                <a:effectLst/>
                <a:latin typeface="Times New Roman" panose="02020603050405020304" pitchFamily="18" charset="0"/>
                <a:cs typeface="Times New Roman" panose="02020603050405020304" pitchFamily="18" charset="0"/>
              </a:rPr>
              <a:t>total_acc</a:t>
            </a:r>
            <a:r>
              <a:rPr lang="en-IN" sz="1200" b="0" i="1" dirty="0">
                <a:solidFill>
                  <a:srgbClr val="000000"/>
                </a:solidFill>
                <a:effectLst/>
                <a:latin typeface="Times New Roman" panose="02020603050405020304" pitchFamily="18" charset="0"/>
                <a:cs typeface="Times New Roman" panose="02020603050405020304" pitchFamily="18" charset="0"/>
              </a:rPr>
              <a:t>' is an important feature.</a:t>
            </a:r>
            <a:endParaRPr lang="en-IN" sz="12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br>
              <a:rPr lang="en-I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10" name="Google Shape;1436;p89">
            <a:extLst>
              <a:ext uri="{FF2B5EF4-FFF2-40B4-BE49-F238E27FC236}">
                <a16:creationId xmlns:a16="http://schemas.microsoft.com/office/drawing/2014/main" id="{78183B3F-7101-7299-F208-FDD4C1068A9D}"/>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11" name="Google Shape;825;p60">
            <a:extLst>
              <a:ext uri="{FF2B5EF4-FFF2-40B4-BE49-F238E27FC236}">
                <a16:creationId xmlns:a16="http://schemas.microsoft.com/office/drawing/2014/main" id="{E9F6605F-C76A-2FA3-0C22-EA9B2E394F9A}"/>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12" name="Google Shape;683;p53">
            <a:extLst>
              <a:ext uri="{FF2B5EF4-FFF2-40B4-BE49-F238E27FC236}">
                <a16:creationId xmlns:a16="http://schemas.microsoft.com/office/drawing/2014/main" id="{8FCD2CF3-5E58-5EFB-66B3-1C836E020B27}"/>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pic>
        <p:nvPicPr>
          <p:cNvPr id="2" name="Picture 1">
            <a:extLst>
              <a:ext uri="{FF2B5EF4-FFF2-40B4-BE49-F238E27FC236}">
                <a16:creationId xmlns:a16="http://schemas.microsoft.com/office/drawing/2014/main" id="{ADA669AE-C281-6E91-248A-6BAAFB49D9FD}"/>
              </a:ext>
            </a:extLst>
          </p:cNvPr>
          <p:cNvPicPr>
            <a:picLocks noChangeAspect="1"/>
          </p:cNvPicPr>
          <p:nvPr/>
        </p:nvPicPr>
        <p:blipFill>
          <a:blip r:embed="rId3"/>
          <a:stretch>
            <a:fillRect/>
          </a:stretch>
        </p:blipFill>
        <p:spPr>
          <a:xfrm>
            <a:off x="4610100" y="1289845"/>
            <a:ext cx="3943350" cy="3142194"/>
          </a:xfrm>
          <a:prstGeom prst="rect">
            <a:avLst/>
          </a:prstGeom>
        </p:spPr>
      </p:pic>
    </p:spTree>
    <p:extLst>
      <p:ext uri="{BB962C8B-B14F-4D97-AF65-F5344CB8AC3E}">
        <p14:creationId xmlns:p14="http://schemas.microsoft.com/office/powerpoint/2010/main" val="405725910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83741" y="41065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Treating Missing Values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3</a:t>
            </a:r>
          </a:p>
        </p:txBody>
      </p:sp>
      <p:sp>
        <p:nvSpPr>
          <p:cNvPr id="4" name="Google Shape;800;p59">
            <a:extLst>
              <a:ext uri="{FF2B5EF4-FFF2-40B4-BE49-F238E27FC236}">
                <a16:creationId xmlns:a16="http://schemas.microsoft.com/office/drawing/2014/main" id="{D6B99A10-350F-7CF6-BBFA-438616FA3D8B}"/>
              </a:ext>
            </a:extLst>
          </p:cNvPr>
          <p:cNvSpPr/>
          <p:nvPr/>
        </p:nvSpPr>
        <p:spPr>
          <a:xfrm>
            <a:off x="5088804" y="1848001"/>
            <a:ext cx="3026496" cy="273475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5" name="Google Shape;802;p59">
            <a:extLst>
              <a:ext uri="{FF2B5EF4-FFF2-40B4-BE49-F238E27FC236}">
                <a16:creationId xmlns:a16="http://schemas.microsoft.com/office/drawing/2014/main" id="{EC44E088-6CB0-A3F6-36B3-9EC6B6530AE1}"/>
              </a:ext>
            </a:extLst>
          </p:cNvPr>
          <p:cNvSpPr/>
          <p:nvPr/>
        </p:nvSpPr>
        <p:spPr>
          <a:xfrm>
            <a:off x="1649568" y="1870150"/>
            <a:ext cx="3026495"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9C906759-D36B-BB67-04CF-E8EE2294D248}"/>
              </a:ext>
            </a:extLst>
          </p:cNvPr>
          <p:cNvSpPr txBox="1">
            <a:spLocks/>
          </p:cNvSpPr>
          <p:nvPr/>
        </p:nvSpPr>
        <p:spPr>
          <a:xfrm>
            <a:off x="1694616" y="1941011"/>
            <a:ext cx="2877384" cy="246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gn="l">
              <a:buFont typeface="Wingdings" pitchFamily="2" charset="2"/>
              <a:buChar char="§"/>
            </a:pPr>
            <a:r>
              <a:rPr lang="en-IN" b="0" i="0" dirty="0">
                <a:effectLst/>
                <a:latin typeface="Times New Roman" panose="02020603050405020304" pitchFamily="18" charset="0"/>
                <a:cs typeface="Times New Roman" panose="02020603050405020304" pitchFamily="18" charset="0"/>
              </a:rPr>
              <a:t>We have simple imputation i.e., median for numerical feature and mode for Categorical features.</a:t>
            </a:r>
          </a:p>
          <a:p>
            <a:pPr>
              <a:buFont typeface="Wingdings" pitchFamily="2" charset="2"/>
              <a:buChar char="§"/>
            </a:pPr>
            <a:r>
              <a:rPr lang="en-IN" dirty="0">
                <a:latin typeface="Times New Roman" panose="02020603050405020304" pitchFamily="18" charset="0"/>
                <a:cs typeface="Times New Roman" panose="02020603050405020304" pitchFamily="18" charset="0"/>
              </a:rPr>
              <a:t>The columns that are imputed with simple imputation are: </a:t>
            </a:r>
          </a:p>
          <a:p>
            <a:pPr marL="596900" lvl="1" indent="0">
              <a:buNone/>
            </a:pPr>
            <a:r>
              <a:rPr lang="en-IN" dirty="0">
                <a:latin typeface="Times New Roman" panose="02020603050405020304" pitchFamily="18" charset="0"/>
                <a:cs typeface="Times New Roman" panose="02020603050405020304" pitchFamily="18" charset="0"/>
              </a:rPr>
              <a:t>pet </a:t>
            </a:r>
            <a:r>
              <a:rPr lang="en-IN" dirty="0" err="1">
                <a:latin typeface="Times New Roman" panose="02020603050405020304" pitchFamily="18" charset="0"/>
                <a:cs typeface="Times New Roman" panose="02020603050405020304" pitchFamily="18" charset="0"/>
              </a:rPr>
              <a:t>tl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nvr</a:t>
            </a:r>
            <a:r>
              <a:rPr lang="en-IN" dirty="0">
                <a:latin typeface="Times New Roman" panose="02020603050405020304" pitchFamily="18" charset="0"/>
                <a:cs typeface="Times New Roman" panose="02020603050405020304" pitchFamily="18" charset="0"/>
              </a:rPr>
              <a:t> dig, </a:t>
            </a:r>
            <a:r>
              <a:rPr lang="en-IN" dirty="0" err="1">
                <a:latin typeface="Times New Roman" panose="02020603050405020304" pitchFamily="18" charset="0"/>
                <a:cs typeface="Times New Roman" panose="02020603050405020304" pitchFamily="18" charset="0"/>
              </a:rPr>
              <a:t>avg</a:t>
            </a:r>
            <a:r>
              <a:rPr lang="en-IN" dirty="0">
                <a:latin typeface="Times New Roman" panose="02020603050405020304" pitchFamily="18" charset="0"/>
                <a:cs typeface="Times New Roman" panose="02020603050405020304" pitchFamily="18" charset="0"/>
              </a:rPr>
              <a:t> cur </a:t>
            </a:r>
            <a:r>
              <a:rPr lang="en-IN" dirty="0" err="1">
                <a:latin typeface="Times New Roman" panose="02020603050405020304" pitchFamily="18" charset="0"/>
                <a:cs typeface="Times New Roman" panose="02020603050405020304" pitchFamily="18" charset="0"/>
              </a:rPr>
              <a:t>bal</a:t>
            </a:r>
            <a:r>
              <a:rPr lang="en-IN" dirty="0">
                <a:latin typeface="Times New Roman" panose="02020603050405020304" pitchFamily="18" charset="0"/>
                <a:cs typeface="Times New Roman" panose="02020603050405020304" pitchFamily="18" charset="0"/>
              </a:rPr>
              <a:t>, </a:t>
            </a:r>
          </a:p>
          <a:p>
            <a:pPr marL="596900" lvl="1" indent="0">
              <a:buNone/>
            </a:pPr>
            <a:r>
              <a:rPr lang="en-IN" dirty="0">
                <a:latin typeface="Times New Roman" panose="02020603050405020304" pitchFamily="18" charset="0"/>
                <a:cs typeface="Times New Roman" panose="02020603050405020304" pitchFamily="18" charset="0"/>
              </a:rPr>
              <a:t>all util, </a:t>
            </a:r>
            <a:r>
              <a:rPr lang="en-IN" dirty="0" err="1">
                <a:latin typeface="Times New Roman" panose="02020603050405020304" pitchFamily="18" charset="0"/>
                <a:cs typeface="Times New Roman" panose="02020603050405020304" pitchFamily="18" charset="0"/>
              </a:rPr>
              <a:t>revol</a:t>
            </a:r>
            <a:r>
              <a:rPr lang="en-IN" dirty="0">
                <a:latin typeface="Times New Roman" panose="02020603050405020304" pitchFamily="18" charset="0"/>
                <a:cs typeface="Times New Roman" panose="02020603050405020304" pitchFamily="18" charset="0"/>
              </a:rPr>
              <a:t> util, be open to buy, percent _</a:t>
            </a:r>
            <a:r>
              <a:rPr lang="en-IN" dirty="0" err="1">
                <a:latin typeface="Times New Roman" panose="02020603050405020304" pitchFamily="18" charset="0"/>
                <a:cs typeface="Times New Roman" panose="02020603050405020304" pitchFamily="18" charset="0"/>
              </a:rPr>
              <a:t>bc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 75, be util, </a:t>
            </a:r>
            <a:r>
              <a:rPr lang="en-IN" dirty="0" err="1">
                <a:latin typeface="Times New Roman" panose="02020603050405020304" pitchFamily="18" charset="0"/>
                <a:cs typeface="Times New Roman" panose="02020603050405020304" pitchFamily="18" charset="0"/>
              </a:rPr>
              <a:t>mo</a:t>
            </a:r>
            <a:r>
              <a:rPr lang="en-IN" dirty="0">
                <a:latin typeface="Times New Roman" panose="02020603050405020304" pitchFamily="18" charset="0"/>
                <a:cs typeface="Times New Roman" panose="02020603050405020304" pitchFamily="18" charset="0"/>
              </a:rPr>
              <a:t> sin old il acct,</a:t>
            </a:r>
          </a:p>
          <a:p>
            <a:pPr marL="596900" lvl="1" indent="0">
              <a:buNone/>
            </a:pPr>
            <a:r>
              <a:rPr lang="en-IN" dirty="0" err="1">
                <a:latin typeface="Times New Roman" panose="02020603050405020304" pitchFamily="18" charset="0"/>
                <a:cs typeface="Times New Roman" panose="02020603050405020304" pitchFamily="18" charset="0"/>
              </a:rPr>
              <a:t>emp_length</a:t>
            </a:r>
            <a:r>
              <a:rPr lang="en-IN" dirty="0">
                <a:latin typeface="Times New Roman" panose="02020603050405020304" pitchFamily="18" charset="0"/>
                <a:cs typeface="Times New Roman" panose="02020603050405020304" pitchFamily="18" charset="0"/>
              </a:rPr>
              <a:t>, emp title</a:t>
            </a:r>
            <a:endParaRPr lang="en-IN" b="0" i="0" dirty="0">
              <a:effectLst/>
              <a:latin typeface="Times New Roman" panose="02020603050405020304" pitchFamily="18" charset="0"/>
              <a:cs typeface="Times New Roman" panose="02020603050405020304" pitchFamily="18" charset="0"/>
            </a:endParaRPr>
          </a:p>
        </p:txBody>
      </p:sp>
      <p:sp>
        <p:nvSpPr>
          <p:cNvPr id="9" name="Google Shape;809;p59">
            <a:extLst>
              <a:ext uri="{FF2B5EF4-FFF2-40B4-BE49-F238E27FC236}">
                <a16:creationId xmlns:a16="http://schemas.microsoft.com/office/drawing/2014/main" id="{DC6D3A86-5A65-0A36-13D2-0821C8F01512}"/>
              </a:ext>
            </a:extLst>
          </p:cNvPr>
          <p:cNvSpPr txBox="1">
            <a:spLocks/>
          </p:cNvSpPr>
          <p:nvPr/>
        </p:nvSpPr>
        <p:spPr>
          <a:xfrm>
            <a:off x="5166501" y="1925802"/>
            <a:ext cx="2871101" cy="2476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a:t>
            </a:r>
            <a:r>
              <a:rPr lang="en-IN" b="0" i="0" dirty="0" err="1">
                <a:effectLst/>
                <a:latin typeface="Times New Roman" panose="02020603050405020304" pitchFamily="18" charset="0"/>
                <a:cs typeface="Times New Roman" panose="02020603050405020304" pitchFamily="18" charset="0"/>
              </a:rPr>
              <a:t>il_util</a:t>
            </a:r>
            <a:r>
              <a:rPr lang="en-IN" b="0" i="0" dirty="0">
                <a:effectLst/>
                <a:latin typeface="Times New Roman" panose="02020603050405020304" pitchFamily="18" charset="0"/>
                <a:cs typeface="Times New Roman" panose="02020603050405020304" pitchFamily="18" charset="0"/>
              </a:rPr>
              <a:t> has approximately 13% missing values and we did not get any relevant feature to fill the missing values so we are using KNN imputer for the same, as for 10% - 15% missing values KNN imputer works best.</a:t>
            </a:r>
          </a:p>
          <a:p>
            <a:pPr>
              <a:buFont typeface="Wingdings" pitchFamily="2" charset="2"/>
              <a:buChar char="§"/>
            </a:pPr>
            <a:r>
              <a:rPr lang="en-IN" b="0" i="0" dirty="0">
                <a:effectLst/>
                <a:latin typeface="Times New Roman" panose="02020603050405020304" pitchFamily="18" charset="0"/>
                <a:cs typeface="Times New Roman" panose="02020603050405020304" pitchFamily="18" charset="0"/>
              </a:rPr>
              <a:t>Number of Neighbours is kept as 5, which is the default value.</a:t>
            </a:r>
          </a:p>
        </p:txBody>
      </p:sp>
      <p:sp>
        <p:nvSpPr>
          <p:cNvPr id="10" name="Google Shape;812;p59">
            <a:extLst>
              <a:ext uri="{FF2B5EF4-FFF2-40B4-BE49-F238E27FC236}">
                <a16:creationId xmlns:a16="http://schemas.microsoft.com/office/drawing/2014/main" id="{4653B2EA-5718-8207-C223-7ACB381A5527}"/>
              </a:ext>
            </a:extLst>
          </p:cNvPr>
          <p:cNvSpPr txBox="1">
            <a:spLocks/>
          </p:cNvSpPr>
          <p:nvPr/>
        </p:nvSpPr>
        <p:spPr>
          <a:xfrm>
            <a:off x="1654944" y="1370077"/>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Simple Imputation</a:t>
            </a:r>
          </a:p>
        </p:txBody>
      </p:sp>
      <p:sp>
        <p:nvSpPr>
          <p:cNvPr id="11" name="Google Shape;814;p59">
            <a:extLst>
              <a:ext uri="{FF2B5EF4-FFF2-40B4-BE49-F238E27FC236}">
                <a16:creationId xmlns:a16="http://schemas.microsoft.com/office/drawing/2014/main" id="{34555FAA-ACED-2911-D8E7-6FA3BC88BE64}"/>
              </a:ext>
            </a:extLst>
          </p:cNvPr>
          <p:cNvSpPr txBox="1">
            <a:spLocks/>
          </p:cNvSpPr>
          <p:nvPr/>
        </p:nvSpPr>
        <p:spPr>
          <a:xfrm>
            <a:off x="5094180" y="1348087"/>
            <a:ext cx="2529780" cy="421500"/>
          </a:xfrm>
          <a:prstGeom prst="rect">
            <a:avLst/>
          </a:prstGeom>
          <a:solidFill>
            <a:schemeClr val="lt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KNN Imputer</a:t>
            </a:r>
          </a:p>
        </p:txBody>
      </p:sp>
    </p:spTree>
    <p:extLst>
      <p:ext uri="{BB962C8B-B14F-4D97-AF65-F5344CB8AC3E}">
        <p14:creationId xmlns:p14="http://schemas.microsoft.com/office/powerpoint/2010/main" val="327024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5" grpId="0" animBg="1"/>
      <p:bldP spid="7" grpId="0"/>
      <p:bldP spid="9" grpId="0"/>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77635" y="31814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Statistical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4</a:t>
            </a:r>
          </a:p>
        </p:txBody>
      </p:sp>
      <p:pic>
        <p:nvPicPr>
          <p:cNvPr id="6" name="Picture 5">
            <a:extLst>
              <a:ext uri="{FF2B5EF4-FFF2-40B4-BE49-F238E27FC236}">
                <a16:creationId xmlns:a16="http://schemas.microsoft.com/office/drawing/2014/main" id="{EA41792D-F59B-0338-C090-1E1008D569FF}"/>
              </a:ext>
            </a:extLst>
          </p:cNvPr>
          <p:cNvPicPr>
            <a:picLocks noChangeAspect="1"/>
          </p:cNvPicPr>
          <p:nvPr/>
        </p:nvPicPr>
        <p:blipFill>
          <a:blip r:embed="rId3"/>
          <a:stretch>
            <a:fillRect/>
          </a:stretch>
        </p:blipFill>
        <p:spPr>
          <a:xfrm>
            <a:off x="1414377" y="946305"/>
            <a:ext cx="7282731" cy="3852800"/>
          </a:xfrm>
          <a:prstGeom prst="rect">
            <a:avLst/>
          </a:prstGeom>
        </p:spPr>
      </p:pic>
    </p:spTree>
    <p:extLst>
      <p:ext uri="{BB962C8B-B14F-4D97-AF65-F5344CB8AC3E}">
        <p14:creationId xmlns:p14="http://schemas.microsoft.com/office/powerpoint/2010/main" val="2061584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77635" y="318145"/>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Statistical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4</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6" y="946305"/>
            <a:ext cx="7282731" cy="123440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The RED horizontal line is representing P-Value at 5% Significance level.</a:t>
            </a:r>
          </a:p>
        </p:txBody>
      </p:sp>
      <p:sp>
        <p:nvSpPr>
          <p:cNvPr id="5" name="Google Shape;786;p58">
            <a:extLst>
              <a:ext uri="{FF2B5EF4-FFF2-40B4-BE49-F238E27FC236}">
                <a16:creationId xmlns:a16="http://schemas.microsoft.com/office/drawing/2014/main" id="{B2E530B0-5A02-8D67-98C9-C9AAA41629BA}"/>
              </a:ext>
            </a:extLst>
          </p:cNvPr>
          <p:cNvSpPr/>
          <p:nvPr/>
        </p:nvSpPr>
        <p:spPr>
          <a:xfrm>
            <a:off x="1414374" y="2255502"/>
            <a:ext cx="7282731" cy="1234405"/>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The number of markers above the line are representing the features which are not significant for the prediction of target statistically.</a:t>
            </a: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5" y="3564700"/>
            <a:ext cx="7282731" cy="1234405"/>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800" b="0" i="0" dirty="0">
                <a:solidFill>
                  <a:schemeClr val="tx1"/>
                </a:solidFill>
                <a:effectLst/>
                <a:latin typeface="Times New Roman" panose="02020603050405020304" pitchFamily="18" charset="0"/>
                <a:cs typeface="Times New Roman" panose="02020603050405020304" pitchFamily="18" charset="0"/>
              </a:rPr>
              <a:t>Whereas, the number of markers below the loan are representing the features which are significant for the prediction of target statistically.</a:t>
            </a:r>
          </a:p>
        </p:txBody>
      </p:sp>
    </p:spTree>
    <p:extLst>
      <p:ext uri="{BB962C8B-B14F-4D97-AF65-F5344CB8AC3E}">
        <p14:creationId xmlns:p14="http://schemas.microsoft.com/office/powerpoint/2010/main" val="18045319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aphicFrame>
        <p:nvGraphicFramePr>
          <p:cNvPr id="777" name="Google Shape;777;p57"/>
          <p:cNvGraphicFramePr/>
          <p:nvPr>
            <p:extLst>
              <p:ext uri="{D42A27DB-BD31-4B8C-83A1-F6EECF244321}">
                <p14:modId xmlns:p14="http://schemas.microsoft.com/office/powerpoint/2010/main" val="3239539339"/>
              </p:ext>
            </p:extLst>
          </p:nvPr>
        </p:nvGraphicFramePr>
        <p:xfrm>
          <a:off x="152400" y="219315"/>
          <a:ext cx="8839199" cy="4704870"/>
        </p:xfrm>
        <a:graphic>
          <a:graphicData uri="http://schemas.openxmlformats.org/drawingml/2006/table">
            <a:tbl>
              <a:tblPr>
                <a:noFill/>
                <a:tableStyleId>{84D9B5EE-A8C1-4979-8935-4D9FCF9C54A5}</a:tableStyleId>
              </a:tblPr>
              <a:tblGrid>
                <a:gridCol w="1902411">
                  <a:extLst>
                    <a:ext uri="{9D8B030D-6E8A-4147-A177-3AD203B41FA5}">
                      <a16:colId xmlns:a16="http://schemas.microsoft.com/office/drawing/2014/main" val="3260551753"/>
                    </a:ext>
                  </a:extLst>
                </a:gridCol>
                <a:gridCol w="1734197">
                  <a:extLst>
                    <a:ext uri="{9D8B030D-6E8A-4147-A177-3AD203B41FA5}">
                      <a16:colId xmlns:a16="http://schemas.microsoft.com/office/drawing/2014/main" val="20001"/>
                    </a:ext>
                  </a:extLst>
                </a:gridCol>
                <a:gridCol w="1734197">
                  <a:extLst>
                    <a:ext uri="{9D8B030D-6E8A-4147-A177-3AD203B41FA5}">
                      <a16:colId xmlns:a16="http://schemas.microsoft.com/office/drawing/2014/main" val="2585061314"/>
                    </a:ext>
                  </a:extLst>
                </a:gridCol>
                <a:gridCol w="1734197">
                  <a:extLst>
                    <a:ext uri="{9D8B030D-6E8A-4147-A177-3AD203B41FA5}">
                      <a16:colId xmlns:a16="http://schemas.microsoft.com/office/drawing/2014/main" val="77226433"/>
                    </a:ext>
                  </a:extLst>
                </a:gridCol>
                <a:gridCol w="1734197">
                  <a:extLst>
                    <a:ext uri="{9D8B030D-6E8A-4147-A177-3AD203B41FA5}">
                      <a16:colId xmlns:a16="http://schemas.microsoft.com/office/drawing/2014/main" val="65422013"/>
                    </a:ext>
                  </a:extLst>
                </a:gridCol>
              </a:tblGrid>
              <a:tr h="0">
                <a:tc gridSpan="5">
                  <a:txBody>
                    <a:bodyPr/>
                    <a:lstStyle/>
                    <a:p>
                      <a:pPr algn="ctr" fontAlgn="ctr"/>
                      <a:r>
                        <a:rPr lang="en-IN" sz="1600" b="1" dirty="0">
                          <a:effectLst/>
                        </a:rPr>
                        <a:t>Significant Features</a:t>
                      </a:r>
                    </a:p>
                  </a:txBody>
                  <a:tcPr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effectLst/>
                      </a:endParaRPr>
                    </a:p>
                  </a:txBody>
                  <a:tcP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hMerge="1">
                  <a:txBody>
                    <a:bodyPr/>
                    <a:lstStyle/>
                    <a:p>
                      <a:endParaRPr lang="en-US"/>
                    </a:p>
                  </a:txBody>
                  <a:tcPr/>
                </a:tc>
                <a:extLst>
                  <a:ext uri="{0D108BD9-81ED-4DB2-BD59-A6C34878D82A}">
                    <a16:rowId xmlns:a16="http://schemas.microsoft.com/office/drawing/2014/main" val="10000"/>
                  </a:ext>
                </a:extLst>
              </a:tr>
              <a:tr h="299799">
                <a:tc>
                  <a:txBody>
                    <a:bodyPr/>
                    <a:lstStyle/>
                    <a:p>
                      <a:pPr algn="l" fontAlgn="ctr"/>
                      <a:r>
                        <a:rPr lang="en-IN" sz="1200" dirty="0" err="1">
                          <a:effectLst/>
                        </a:rPr>
                        <a:t>loan_amnt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addr_state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total_bal_il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bc_util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num_rev_accts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1"/>
                  </a:ext>
                </a:extLst>
              </a:tr>
              <a:tr h="299799">
                <a:tc>
                  <a:txBody>
                    <a:bodyPr/>
                    <a:lstStyle/>
                    <a:p>
                      <a:pPr algn="l" fontAlgn="ctr"/>
                      <a:r>
                        <a:rPr lang="en-IN" sz="1200" dirty="0">
                          <a:effectLst/>
                        </a:rPr>
                        <a:t>term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dti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il_util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delinq_amnt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num_rev_tl_bal_gt_0</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2"/>
                  </a:ext>
                </a:extLst>
              </a:tr>
              <a:tr h="299799">
                <a:tc>
                  <a:txBody>
                    <a:bodyPr/>
                    <a:lstStyle/>
                    <a:p>
                      <a:pPr algn="l" fontAlgn="ctr"/>
                      <a:r>
                        <a:rPr lang="en-IN" sz="1200" dirty="0" err="1">
                          <a:effectLst/>
                        </a:rPr>
                        <a:t>emp_title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delinq_2yrs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open_rv_12m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mo_sin_old_il_acct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num_tl_90g_dpd_24m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3"/>
                  </a:ext>
                </a:extLst>
              </a:tr>
              <a:tr h="299799">
                <a:tc>
                  <a:txBody>
                    <a:bodyPr/>
                    <a:lstStyle/>
                    <a:p>
                      <a:pPr algn="l" fontAlgn="ctr"/>
                      <a:r>
                        <a:rPr lang="en-IN" sz="1200" dirty="0" err="1">
                          <a:effectLst/>
                        </a:rPr>
                        <a:t>emp_length</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earliest_cr_line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open_rv_24m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mo_sin_old_rev_tl_op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num_tl_op_past_12m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004"/>
                  </a:ext>
                </a:extLst>
              </a:tr>
              <a:tr h="299799">
                <a:tc>
                  <a:txBody>
                    <a:bodyPr/>
                    <a:lstStyle/>
                    <a:p>
                      <a:pPr algn="l" fontAlgn="ctr"/>
                      <a:r>
                        <a:rPr lang="en-IN" sz="1200" dirty="0" err="1">
                          <a:effectLst/>
                        </a:rPr>
                        <a:t>home_ownership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inq_last_6mths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max_bal_bc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mo_sin_rcnt_rev_tl_op</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pct_tl_nvr_dlq</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75278399"/>
                  </a:ext>
                </a:extLst>
              </a:tr>
              <a:tr h="299799">
                <a:tc>
                  <a:txBody>
                    <a:bodyPr/>
                    <a:lstStyle/>
                    <a:p>
                      <a:pPr algn="l" fontAlgn="ctr"/>
                      <a:r>
                        <a:rPr lang="en-IN" sz="1200" dirty="0" err="1">
                          <a:effectLst/>
                        </a:rPr>
                        <a:t>annual_inc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pub_rec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all_util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mo_sin_rcnt_tl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percent_bc_gt_75</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3017646569"/>
                  </a:ext>
                </a:extLst>
              </a:tr>
              <a:tr h="299799">
                <a:tc>
                  <a:txBody>
                    <a:bodyPr/>
                    <a:lstStyle/>
                    <a:p>
                      <a:pPr algn="l" fontAlgn="ctr"/>
                      <a:r>
                        <a:rPr lang="en-IN" sz="1200" dirty="0" err="1">
                          <a:effectLst/>
                        </a:rPr>
                        <a:t>verification_status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revol_util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a:effectLst/>
                        </a:rPr>
                        <a:t>total_rev_hi_lim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mort_acc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pub_rec_bankruptcies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444521864"/>
                  </a:ext>
                </a:extLst>
              </a:tr>
              <a:tr h="299799">
                <a:tc>
                  <a:txBody>
                    <a:bodyPr/>
                    <a:lstStyle/>
                    <a:p>
                      <a:pPr algn="l" fontAlgn="ctr"/>
                      <a:r>
                        <a:rPr lang="en-IN" sz="1200" dirty="0" err="1">
                          <a:effectLst/>
                        </a:rPr>
                        <a:t>issue_d</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total_acc</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inq_fi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num_actv_bc_tl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tax_liens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862511284"/>
                  </a:ext>
                </a:extLst>
              </a:tr>
              <a:tr h="299799">
                <a:tc>
                  <a:txBody>
                    <a:bodyPr/>
                    <a:lstStyle/>
                    <a:p>
                      <a:pPr algn="l" fontAlgn="ctr"/>
                      <a:r>
                        <a:rPr lang="en-IN" sz="1200" dirty="0">
                          <a:effectLst/>
                        </a:rPr>
                        <a:t>purpose</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collections_12_mths_ex_med</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total_cu_tl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num_actv_rev_tl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tot_hi_cred_lim</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736518497"/>
                  </a:ext>
                </a:extLst>
              </a:tr>
              <a:tr h="299799">
                <a:tc>
                  <a:txBody>
                    <a:bodyPr/>
                    <a:lstStyle/>
                    <a:p>
                      <a:pPr algn="l" fontAlgn="ctr"/>
                      <a:r>
                        <a:rPr lang="en-IN" sz="1200" dirty="0">
                          <a:effectLst/>
                        </a:rPr>
                        <a:t>title</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acc_now_delinq</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inq_last_12m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num_bc_sats</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total_bal_ex_mort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3579981600"/>
                  </a:ext>
                </a:extLst>
              </a:tr>
              <a:tr h="299799">
                <a:tc>
                  <a:txBody>
                    <a:bodyPr/>
                    <a:lstStyle/>
                    <a:p>
                      <a:pPr algn="l" fontAlgn="ctr"/>
                      <a:r>
                        <a:rPr lang="en-IN" sz="1200" dirty="0" err="1">
                          <a:effectLst/>
                        </a:rPr>
                        <a:t>zip_code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err="1">
                          <a:effectLst/>
                        </a:rPr>
                        <a:t>tot_cur_bal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a:effectLst/>
                        </a:rPr>
                        <a:t>acc_open_past_24mths</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num_bc_tl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total_bc_limit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762876295"/>
                  </a:ext>
                </a:extLst>
              </a:tr>
              <a:tr h="299799">
                <a:tc>
                  <a:txBody>
                    <a:bodyPr/>
                    <a:lstStyle/>
                    <a:p>
                      <a:pPr algn="l" fontAlgn="ctr"/>
                      <a:r>
                        <a:rPr lang="en-IN" sz="1200" dirty="0" err="1">
                          <a:effectLst/>
                        </a:rPr>
                        <a:t>addr_state</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open_acc_6m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avg_cur_bal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dirty="0" err="1">
                          <a:effectLst/>
                        </a:rPr>
                        <a:t>num_il_tl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total_il_high_credit_limit</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191280435"/>
                  </a:ext>
                </a:extLst>
              </a:tr>
              <a:tr h="299799">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IN" sz="1200" dirty="0" err="1">
                          <a:effectLst/>
                        </a:rPr>
                        <a:t>dti</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l" fontAlgn="ctr"/>
                      <a:r>
                        <a:rPr lang="en-IN" sz="1200" dirty="0">
                          <a:effectLst/>
                        </a:rPr>
                        <a:t>open_il_24m</a:t>
                      </a: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r>
                        <a:rPr lang="en-IN" sz="1200" dirty="0" err="1">
                          <a:effectLst/>
                        </a:rPr>
                        <a:t>bc_open_to_buy</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tc>
                  <a:txBody>
                    <a:bodyPr/>
                    <a:lstStyle/>
                    <a:p>
                      <a:pPr algn="r" fontAlgn="ctr"/>
                      <a:r>
                        <a:rPr lang="en-IN" sz="1200" b="0" i="0" u="none" strike="noStrike" cap="none" dirty="0" err="1">
                          <a:solidFill>
                            <a:srgbClr val="000000"/>
                          </a:solidFill>
                          <a:effectLst/>
                          <a:latin typeface="Arial"/>
                          <a:ea typeface="Arial"/>
                          <a:cs typeface="Arial"/>
                          <a:sym typeface="Arial"/>
                        </a:rPr>
                        <a:t>num_op_rev_tl</a:t>
                      </a: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algn="r" fontAlgn="ctr"/>
                      <a:endParaRPr lang="en-IN" sz="1200" dirty="0">
                        <a:effectLst/>
                      </a:endParaRPr>
                    </a:p>
                  </a:txBody>
                  <a:tcPr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1">
                        <a:lumMod val="60000"/>
                        <a:lumOff val="40000"/>
                      </a:schemeClr>
                    </a:solidFill>
                  </a:tcPr>
                </a:tc>
                <a:extLst>
                  <a:ext uri="{0D108BD9-81ED-4DB2-BD59-A6C34878D82A}">
                    <a16:rowId xmlns:a16="http://schemas.microsoft.com/office/drawing/2014/main" val="1019143413"/>
                  </a:ext>
                </a:extLst>
              </a:tr>
            </a:tbl>
          </a:graphicData>
        </a:graphic>
      </p:graphicFrame>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96990" y="36087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Data Pre-Processing (Scaling &amp; Encoding)</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5</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5" y="1018595"/>
            <a:ext cx="7282731" cy="123440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sz="1600" i="1" dirty="0">
                <a:effectLst/>
                <a:latin typeface="Times New Roman" panose="02020603050405020304" pitchFamily="18" charset="0"/>
                <a:cs typeface="Times New Roman" panose="02020603050405020304" pitchFamily="18" charset="0"/>
              </a:rPr>
              <a:t>Splitting the data into train and test sets for validation</a:t>
            </a:r>
          </a:p>
          <a:p>
            <a:pPr marL="285750" indent="-285750">
              <a:lnSpc>
                <a:spcPct val="150000"/>
              </a:lnSpc>
              <a:buClr>
                <a:schemeClr val="tx1"/>
              </a:buClr>
              <a:buFont typeface="Wingdings" pitchFamily="2" charset="2"/>
              <a:buChar char="§"/>
            </a:pPr>
            <a:r>
              <a:rPr lang="en-IN" sz="1600" i="1" dirty="0">
                <a:effectLst/>
                <a:latin typeface="Times New Roman" panose="02020603050405020304" pitchFamily="18" charset="0"/>
                <a:cs typeface="Times New Roman" panose="02020603050405020304" pitchFamily="18" charset="0"/>
              </a:rPr>
              <a:t>Doing target encoding on all the categorical features and standardizing the numerical columns </a:t>
            </a:r>
            <a:r>
              <a:rPr lang="en-IN" sz="1600" i="1" dirty="0">
                <a:latin typeface="Times New Roman" panose="02020603050405020304" pitchFamily="18" charset="0"/>
                <a:cs typeface="Times New Roman" panose="02020603050405020304" pitchFamily="18" charset="0"/>
              </a:rPr>
              <a:t>f</a:t>
            </a:r>
            <a:r>
              <a:rPr lang="en-IN" sz="1600" i="1" dirty="0">
                <a:effectLst/>
                <a:latin typeface="Times New Roman" panose="02020603050405020304" pitchFamily="18" charset="0"/>
                <a:cs typeface="Times New Roman" panose="02020603050405020304" pitchFamily="18" charset="0"/>
              </a:rPr>
              <a:t>or pre-processing</a:t>
            </a:r>
            <a:r>
              <a:rPr lang="en-IN" sz="1200" b="0" i="0" dirty="0">
                <a:solidFill>
                  <a:schemeClr val="tx1"/>
                </a:solidFill>
                <a:effectLst/>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endParaRPr lang="en-IN" sz="12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5" y="2348818"/>
            <a:ext cx="7282731" cy="2450287"/>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171450" indent="-171450" algn="l">
              <a:lnSpc>
                <a:spcPct val="150000"/>
              </a:lnSpc>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our data is highly imbalanced with only 20 percent of the values corresponding to people who tend to default.</a:t>
            </a:r>
          </a:p>
          <a:p>
            <a:pPr marL="171450" indent="-171450" algn="l">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S</a:t>
            </a:r>
            <a:r>
              <a:rPr lang="en-IN" b="0" i="0" dirty="0">
                <a:effectLst/>
                <a:latin typeface="Times New Roman" panose="02020603050405020304" pitchFamily="18" charset="0"/>
                <a:cs typeface="Times New Roman" panose="02020603050405020304" pitchFamily="18" charset="0"/>
              </a:rPr>
              <a:t>o we will use over sampling technique to balance the proportions of defaulters and non defaulters.</a:t>
            </a:r>
          </a:p>
          <a:p>
            <a:pPr marL="171450" indent="-171450">
              <a:lnSpc>
                <a:spcPct val="150000"/>
              </a:lnSpc>
              <a:buClr>
                <a:schemeClr val="tx1"/>
              </a:buClr>
              <a:buFont typeface="Wingdings" pitchFamily="2" charset="2"/>
              <a:buChar char="§"/>
            </a:pPr>
            <a:r>
              <a:rPr lang="en-IN" b="0" i="0" dirty="0">
                <a:effectLst/>
                <a:latin typeface="Times New Roman" panose="02020603050405020304" pitchFamily="18" charset="0"/>
                <a:cs typeface="Times New Roman" panose="02020603050405020304" pitchFamily="18" charset="0"/>
              </a:rPr>
              <a:t>Since Statistical models only generate slope and not intercepts so we are adding a constant column so that the model is able to generate intercept.</a:t>
            </a:r>
            <a:endParaRPr lang="en-IN"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314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graphicFrame>
        <p:nvGraphicFramePr>
          <p:cNvPr id="1212" name="Google Shape;1212;p79"/>
          <p:cNvGraphicFramePr/>
          <p:nvPr>
            <p:extLst>
              <p:ext uri="{D42A27DB-BD31-4B8C-83A1-F6EECF244321}">
                <p14:modId xmlns:p14="http://schemas.microsoft.com/office/powerpoint/2010/main" val="2396735256"/>
              </p:ext>
            </p:extLst>
          </p:nvPr>
        </p:nvGraphicFramePr>
        <p:xfrm>
          <a:off x="2876769" y="724548"/>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Batch Details</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PGPDSE-FT Gurgaon OCT22</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1213" name="Google Shape;1213;p79"/>
          <p:cNvGraphicFramePr/>
          <p:nvPr>
            <p:extLst>
              <p:ext uri="{D42A27DB-BD31-4B8C-83A1-F6EECF244321}">
                <p14:modId xmlns:p14="http://schemas.microsoft.com/office/powerpoint/2010/main" val="2535673766"/>
              </p:ext>
            </p:extLst>
          </p:nvPr>
        </p:nvGraphicFramePr>
        <p:xfrm>
          <a:off x="2876769" y="1701575"/>
          <a:ext cx="2778048" cy="2628968"/>
        </p:xfrm>
        <a:graphic>
          <a:graphicData uri="http://schemas.openxmlformats.org/drawingml/2006/table">
            <a:tbl>
              <a:tblPr>
                <a:noFill/>
                <a:tableStyleId>{84D9B5EE-A8C1-4979-8935-4D9FCF9C54A5}</a:tableStyleId>
              </a:tblPr>
              <a:tblGrid>
                <a:gridCol w="1105452">
                  <a:extLst>
                    <a:ext uri="{9D8B030D-6E8A-4147-A177-3AD203B41FA5}">
                      <a16:colId xmlns:a16="http://schemas.microsoft.com/office/drawing/2014/main" val="20000"/>
                    </a:ext>
                  </a:extLst>
                </a:gridCol>
                <a:gridCol w="1672596">
                  <a:extLst>
                    <a:ext uri="{9D8B030D-6E8A-4147-A177-3AD203B41FA5}">
                      <a16:colId xmlns:a16="http://schemas.microsoft.com/office/drawing/2014/main" val="20001"/>
                    </a:ext>
                  </a:extLst>
                </a:gridCol>
              </a:tblGrid>
              <a:tr h="2628968">
                <a:tc>
                  <a:txBody>
                    <a:bodyPr/>
                    <a:lstStyle/>
                    <a:p>
                      <a:pPr marL="0" marR="0" lvl="0" indent="0" algn="ctr" rtl="0">
                        <a:lnSpc>
                          <a:spcPct val="100000"/>
                        </a:lnSpc>
                        <a:spcBef>
                          <a:spcPts val="0"/>
                        </a:spcBef>
                        <a:spcAft>
                          <a:spcPts val="0"/>
                        </a:spcAft>
                        <a:buClr>
                          <a:srgbClr val="000000"/>
                        </a:buClr>
                        <a:buFont typeface="Arial"/>
                        <a:buNone/>
                      </a:pPr>
                      <a:r>
                        <a:rPr lang="en" sz="1400" b="1" i="0" u="none" strike="noStrike" cap="none" dirty="0">
                          <a:solidFill>
                            <a:schemeClr val="dk1"/>
                          </a:solidFill>
                          <a:latin typeface="Antic Didone"/>
                          <a:ea typeface="Antic Didone"/>
                          <a:cs typeface="Antic Didone"/>
                          <a:sym typeface="Antic Didone"/>
                        </a:rPr>
                        <a:t>Team Members</a:t>
                      </a:r>
                      <a:endParaRPr sz="1400" b="1" i="0" u="none" strike="noStrike" cap="none"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50000"/>
                        </a:lnSpc>
                        <a:spcBef>
                          <a:spcPts val="0"/>
                        </a:spcBef>
                        <a:spcAft>
                          <a:spcPts val="1600"/>
                        </a:spcAft>
                        <a:buNone/>
                      </a:pPr>
                      <a:r>
                        <a:rPr lang="en-IN" sz="1400" dirty="0">
                          <a:solidFill>
                            <a:schemeClr val="dk1"/>
                          </a:solidFill>
                          <a:latin typeface="Times New Roman" panose="02020603050405020304" pitchFamily="18" charset="0"/>
                          <a:ea typeface="Inter"/>
                          <a:cs typeface="Times New Roman" panose="02020603050405020304" pitchFamily="18" charset="0"/>
                          <a:sym typeface="Inter"/>
                        </a:rPr>
                        <a:t>Akshay Kumar Prabhat Mishra Deepanshu Khera Gunjan Rana Akanksha Marwah Sahil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sp>
        <p:nvSpPr>
          <p:cNvPr id="1220" name="Google Shape;1220;p79"/>
          <p:cNvSpPr/>
          <p:nvPr/>
        </p:nvSpPr>
        <p:spPr>
          <a:xfrm>
            <a:off x="385746" y="721075"/>
            <a:ext cx="2253900" cy="3609468"/>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Antic Didone"/>
                <a:ea typeface="Antic Didone"/>
                <a:cs typeface="Antic Didone"/>
                <a:sym typeface="Antic Didone"/>
              </a:rPr>
              <a:t>Group 3</a:t>
            </a:r>
          </a:p>
          <a:p>
            <a:pPr marL="0" lvl="0" indent="0" algn="ctr" rtl="0">
              <a:spcBef>
                <a:spcPts val="0"/>
              </a:spcBef>
              <a:spcAft>
                <a:spcPts val="0"/>
              </a:spcAft>
              <a:buNone/>
            </a:pPr>
            <a:r>
              <a:rPr lang="en" sz="2000" dirty="0">
                <a:solidFill>
                  <a:schemeClr val="dk1"/>
                </a:solidFill>
                <a:latin typeface="Antic Didone"/>
                <a:ea typeface="Antic Didone"/>
                <a:cs typeface="Antic Didone"/>
                <a:sym typeface="Antic Didone"/>
              </a:rPr>
              <a:t>Introduction</a:t>
            </a:r>
            <a:endParaRPr sz="2000" dirty="0">
              <a:solidFill>
                <a:schemeClr val="dk1"/>
              </a:solidFill>
              <a:latin typeface="Antic Didone"/>
              <a:ea typeface="Antic Didone"/>
              <a:cs typeface="Antic Didone"/>
              <a:sym typeface="Antic Didone"/>
            </a:endParaRPr>
          </a:p>
        </p:txBody>
      </p:sp>
      <p:graphicFrame>
        <p:nvGraphicFramePr>
          <p:cNvPr id="4" name="Google Shape;1212;p79">
            <a:extLst>
              <a:ext uri="{FF2B5EF4-FFF2-40B4-BE49-F238E27FC236}">
                <a16:creationId xmlns:a16="http://schemas.microsoft.com/office/drawing/2014/main" id="{6A08C6DE-A1D6-A613-36DF-8A11B9D54C6F}"/>
              </a:ext>
            </a:extLst>
          </p:cNvPr>
          <p:cNvGraphicFramePr/>
          <p:nvPr>
            <p:extLst>
              <p:ext uri="{D42A27DB-BD31-4B8C-83A1-F6EECF244321}">
                <p14:modId xmlns:p14="http://schemas.microsoft.com/office/powerpoint/2010/main" val="3362905178"/>
              </p:ext>
            </p:extLst>
          </p:nvPr>
        </p:nvGraphicFramePr>
        <p:xfrm>
          <a:off x="5891940" y="3552250"/>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Domain of Project</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Loan Default Prediction</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5" name="Google Shape;1212;p79">
            <a:extLst>
              <a:ext uri="{FF2B5EF4-FFF2-40B4-BE49-F238E27FC236}">
                <a16:creationId xmlns:a16="http://schemas.microsoft.com/office/drawing/2014/main" id="{FEBB68A4-5CF6-DBC4-7E6C-42CC69BF1D7C}"/>
              </a:ext>
            </a:extLst>
          </p:cNvPr>
          <p:cNvGraphicFramePr/>
          <p:nvPr>
            <p:extLst>
              <p:ext uri="{D42A27DB-BD31-4B8C-83A1-F6EECF244321}">
                <p14:modId xmlns:p14="http://schemas.microsoft.com/office/powerpoint/2010/main" val="2780545913"/>
              </p:ext>
            </p:extLst>
          </p:nvPr>
        </p:nvGraphicFramePr>
        <p:xfrm>
          <a:off x="5891940" y="2571750"/>
          <a:ext cx="2778049" cy="822930"/>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Proposed Project Title</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Lending Club Loan Defaulters Prediction</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6" name="Google Shape;1212;p79">
            <a:extLst>
              <a:ext uri="{FF2B5EF4-FFF2-40B4-BE49-F238E27FC236}">
                <a16:creationId xmlns:a16="http://schemas.microsoft.com/office/drawing/2014/main" id="{4EAEC757-0698-93DC-34F4-0D3326EAFB4E}"/>
              </a:ext>
            </a:extLst>
          </p:cNvPr>
          <p:cNvGraphicFramePr/>
          <p:nvPr>
            <p:extLst>
              <p:ext uri="{D42A27DB-BD31-4B8C-83A1-F6EECF244321}">
                <p14:modId xmlns:p14="http://schemas.microsoft.com/office/powerpoint/2010/main" val="4140736913"/>
              </p:ext>
            </p:extLst>
          </p:nvPr>
        </p:nvGraphicFramePr>
        <p:xfrm>
          <a:off x="5891940" y="721075"/>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Team Leader</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IN" sz="1200" dirty="0">
                          <a:solidFill>
                            <a:schemeClr val="dk1"/>
                          </a:solidFill>
                          <a:latin typeface="Times New Roman" panose="02020603050405020304" pitchFamily="18" charset="0"/>
                          <a:ea typeface="Inter"/>
                          <a:cs typeface="Times New Roman" panose="02020603050405020304" pitchFamily="18" charset="0"/>
                          <a:sym typeface="Inter"/>
                        </a:rPr>
                        <a:t>Akshay Kumar</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graphicFrame>
        <p:nvGraphicFramePr>
          <p:cNvPr id="7" name="Google Shape;1212;p79">
            <a:extLst>
              <a:ext uri="{FF2B5EF4-FFF2-40B4-BE49-F238E27FC236}">
                <a16:creationId xmlns:a16="http://schemas.microsoft.com/office/drawing/2014/main" id="{CC7499B0-ED63-E2B0-8E1E-381AF64A9AAE}"/>
              </a:ext>
            </a:extLst>
          </p:cNvPr>
          <p:cNvGraphicFramePr/>
          <p:nvPr>
            <p:extLst>
              <p:ext uri="{D42A27DB-BD31-4B8C-83A1-F6EECF244321}">
                <p14:modId xmlns:p14="http://schemas.microsoft.com/office/powerpoint/2010/main" val="1390800636"/>
              </p:ext>
            </p:extLst>
          </p:nvPr>
        </p:nvGraphicFramePr>
        <p:xfrm>
          <a:off x="5891940" y="1649921"/>
          <a:ext cx="2778049" cy="771276"/>
        </p:xfrm>
        <a:graphic>
          <a:graphicData uri="http://schemas.openxmlformats.org/drawingml/2006/table">
            <a:tbl>
              <a:tblPr>
                <a:noFill/>
                <a:tableStyleId>{84D9B5EE-A8C1-4979-8935-4D9FCF9C54A5}</a:tableStyleId>
              </a:tblPr>
              <a:tblGrid>
                <a:gridCol w="1095047">
                  <a:extLst>
                    <a:ext uri="{9D8B030D-6E8A-4147-A177-3AD203B41FA5}">
                      <a16:colId xmlns:a16="http://schemas.microsoft.com/office/drawing/2014/main" val="20000"/>
                    </a:ext>
                  </a:extLst>
                </a:gridCol>
                <a:gridCol w="1683002">
                  <a:extLst>
                    <a:ext uri="{9D8B030D-6E8A-4147-A177-3AD203B41FA5}">
                      <a16:colId xmlns:a16="http://schemas.microsoft.com/office/drawing/2014/main" val="20001"/>
                    </a:ext>
                  </a:extLst>
                </a:gridCol>
              </a:tblGrid>
              <a:tr h="771276">
                <a:tc>
                  <a:txBody>
                    <a:bodyPr/>
                    <a:lstStyle/>
                    <a:p>
                      <a:pPr marL="0" lvl="0" indent="0" algn="ctr" rtl="0">
                        <a:spcBef>
                          <a:spcPts val="0"/>
                        </a:spcBef>
                        <a:spcAft>
                          <a:spcPts val="0"/>
                        </a:spcAft>
                        <a:buNone/>
                      </a:pPr>
                      <a:r>
                        <a:rPr lang="en" sz="1400" b="1" dirty="0">
                          <a:solidFill>
                            <a:schemeClr val="dk1"/>
                          </a:solidFill>
                          <a:latin typeface="Antic Didone"/>
                          <a:ea typeface="Antic Didone"/>
                          <a:cs typeface="Antic Didone"/>
                          <a:sym typeface="Antic Didone"/>
                        </a:rPr>
                        <a:t>Mentor Name</a:t>
                      </a:r>
                      <a:endParaRPr sz="14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50000"/>
                        </a:lnSpc>
                        <a:spcBef>
                          <a:spcPts val="0"/>
                        </a:spcBef>
                        <a:spcAft>
                          <a:spcPts val="1600"/>
                        </a:spcAft>
                        <a:buNone/>
                      </a:pPr>
                      <a:r>
                        <a:rPr lang="en-US" sz="1200" dirty="0">
                          <a:solidFill>
                            <a:schemeClr val="dk1"/>
                          </a:solidFill>
                          <a:latin typeface="Times New Roman" panose="02020603050405020304" pitchFamily="18" charset="0"/>
                          <a:ea typeface="Inter"/>
                          <a:cs typeface="Times New Roman" panose="02020603050405020304" pitchFamily="18" charset="0"/>
                          <a:sym typeface="Inter"/>
                        </a:rPr>
                        <a:t>Ms Anjana Agrawal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20"/>
                                        </p:tgtEl>
                                        <p:attrNameLst>
                                          <p:attrName>style.visibility</p:attrName>
                                        </p:attrNameLst>
                                      </p:cBhvr>
                                      <p:to>
                                        <p:strVal val="visible"/>
                                      </p:to>
                                    </p:set>
                                    <p:animEffect transition="in" filter="blinds(horizontal)">
                                      <p:cBhvr>
                                        <p:cTn id="7" dur="500"/>
                                        <p:tgtEl>
                                          <p:spTgt spid="1220"/>
                                        </p:tgtEl>
                                      </p:cBhvr>
                                    </p:animEffect>
                                  </p:childTnLst>
                                </p:cTn>
                              </p:par>
                              <p:par>
                                <p:cTn id="8" presetID="3" presetClass="entr" presetSubtype="10" fill="hold" nodeType="withEffect">
                                  <p:stCondLst>
                                    <p:cond delay="0"/>
                                  </p:stCondLst>
                                  <p:childTnLst>
                                    <p:set>
                                      <p:cBhvr>
                                        <p:cTn id="9" dur="1" fill="hold">
                                          <p:stCondLst>
                                            <p:cond delay="0"/>
                                          </p:stCondLst>
                                        </p:cTn>
                                        <p:tgtEl>
                                          <p:spTgt spid="1212"/>
                                        </p:tgtEl>
                                        <p:attrNameLst>
                                          <p:attrName>style.visibility</p:attrName>
                                        </p:attrNameLst>
                                      </p:cBhvr>
                                      <p:to>
                                        <p:strVal val="visible"/>
                                      </p:to>
                                    </p:set>
                                    <p:animEffect transition="in" filter="blinds(horizontal)">
                                      <p:cBhvr>
                                        <p:cTn id="10" dur="500"/>
                                        <p:tgtEl>
                                          <p:spTgt spid="1212"/>
                                        </p:tgtEl>
                                      </p:cBhvr>
                                    </p:animEffect>
                                  </p:childTnLst>
                                </p:cTn>
                              </p:par>
                              <p:par>
                                <p:cTn id="11" presetID="3" presetClass="entr" presetSubtype="10" fill="hold" nodeType="withEffect">
                                  <p:stCondLst>
                                    <p:cond delay="0"/>
                                  </p:stCondLst>
                                  <p:childTnLst>
                                    <p:set>
                                      <p:cBhvr>
                                        <p:cTn id="12" dur="1" fill="hold">
                                          <p:stCondLst>
                                            <p:cond delay="0"/>
                                          </p:stCondLst>
                                        </p:cTn>
                                        <p:tgtEl>
                                          <p:spTgt spid="1213"/>
                                        </p:tgtEl>
                                        <p:attrNameLst>
                                          <p:attrName>style.visibility</p:attrName>
                                        </p:attrNameLst>
                                      </p:cBhvr>
                                      <p:to>
                                        <p:strVal val="visible"/>
                                      </p:to>
                                    </p:set>
                                    <p:animEffect transition="in" filter="blinds(horizontal)">
                                      <p:cBhvr>
                                        <p:cTn id="13" dur="500"/>
                                        <p:tgtEl>
                                          <p:spTgt spid="1213"/>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522187"/>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Modelling </a:t>
            </a:r>
            <a:endParaRPr sz="3600" dirty="0"/>
          </a:p>
        </p:txBody>
      </p:sp>
      <p:sp>
        <p:nvSpPr>
          <p:cNvPr id="683" name="Google Shape;683;p53"/>
          <p:cNvSpPr txBox="1">
            <a:spLocks noGrp="1"/>
          </p:cNvSpPr>
          <p:nvPr>
            <p:ph type="title" idx="2"/>
          </p:nvPr>
        </p:nvSpPr>
        <p:spPr>
          <a:xfrm>
            <a:off x="369819" y="516995"/>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03</a:t>
            </a:r>
            <a:endParaRPr sz="4800" dirty="0"/>
          </a:p>
        </p:txBody>
      </p:sp>
      <p:sp>
        <p:nvSpPr>
          <p:cNvPr id="2" name="Google Shape;802;p59">
            <a:extLst>
              <a:ext uri="{FF2B5EF4-FFF2-40B4-BE49-F238E27FC236}">
                <a16:creationId xmlns:a16="http://schemas.microsoft.com/office/drawing/2014/main" id="{DF3B308E-3B84-0192-36E4-5CE661ED12A3}"/>
              </a:ext>
            </a:extLst>
          </p:cNvPr>
          <p:cNvSpPr/>
          <p:nvPr/>
        </p:nvSpPr>
        <p:spPr>
          <a:xfrm>
            <a:off x="1609011" y="2031017"/>
            <a:ext cx="3026495"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805;p59">
            <a:extLst>
              <a:ext uri="{FF2B5EF4-FFF2-40B4-BE49-F238E27FC236}">
                <a16:creationId xmlns:a16="http://schemas.microsoft.com/office/drawing/2014/main" id="{180122BA-B634-457C-9008-F276FEE87585}"/>
              </a:ext>
            </a:extLst>
          </p:cNvPr>
          <p:cNvSpPr txBox="1">
            <a:spLocks/>
          </p:cNvSpPr>
          <p:nvPr/>
        </p:nvSpPr>
        <p:spPr>
          <a:xfrm>
            <a:off x="1654059" y="2101878"/>
            <a:ext cx="2877384" cy="1318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gn="l">
              <a:lnSpc>
                <a:spcPct val="150000"/>
              </a:lnSpc>
              <a:buFont typeface="Wingdings" pitchFamily="2" charset="2"/>
              <a:buChar char="§"/>
            </a:pPr>
            <a:r>
              <a:rPr lang="en-IN" b="0" i="0" dirty="0">
                <a:effectLst/>
                <a:latin typeface="Times New Roman" panose="02020603050405020304" pitchFamily="18" charset="0"/>
                <a:cs typeface="Times New Roman" panose="02020603050405020304" pitchFamily="18" charset="0"/>
              </a:rPr>
              <a:t>For fitting the base model, logit model is fitted as in this model we can generate summary so it is easier to interpret. </a:t>
            </a:r>
          </a:p>
        </p:txBody>
      </p:sp>
      <p:sp>
        <p:nvSpPr>
          <p:cNvPr id="4" name="Google Shape;812;p59">
            <a:extLst>
              <a:ext uri="{FF2B5EF4-FFF2-40B4-BE49-F238E27FC236}">
                <a16:creationId xmlns:a16="http://schemas.microsoft.com/office/drawing/2014/main" id="{4E9FA40F-BC6A-D4BE-98D3-958784B8117E}"/>
              </a:ext>
            </a:extLst>
          </p:cNvPr>
          <p:cNvSpPr txBox="1">
            <a:spLocks/>
          </p:cNvSpPr>
          <p:nvPr/>
        </p:nvSpPr>
        <p:spPr>
          <a:xfrm>
            <a:off x="1614387" y="1530944"/>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Statistical Model</a:t>
            </a:r>
          </a:p>
        </p:txBody>
      </p:sp>
      <p:sp>
        <p:nvSpPr>
          <p:cNvPr id="6" name="Google Shape;802;p59">
            <a:extLst>
              <a:ext uri="{FF2B5EF4-FFF2-40B4-BE49-F238E27FC236}">
                <a16:creationId xmlns:a16="http://schemas.microsoft.com/office/drawing/2014/main" id="{3E3CF8CF-8C33-C0DC-4307-28183A87FC07}"/>
              </a:ext>
            </a:extLst>
          </p:cNvPr>
          <p:cNvSpPr/>
          <p:nvPr/>
        </p:nvSpPr>
        <p:spPr>
          <a:xfrm>
            <a:off x="4841501" y="2031017"/>
            <a:ext cx="3481230"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1A4528DD-C1B8-6972-8AA8-156C2B767F21}"/>
              </a:ext>
            </a:extLst>
          </p:cNvPr>
          <p:cNvSpPr txBox="1">
            <a:spLocks/>
          </p:cNvSpPr>
          <p:nvPr/>
        </p:nvSpPr>
        <p:spPr>
          <a:xfrm>
            <a:off x="4886549" y="2101878"/>
            <a:ext cx="2877384" cy="246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Pseudo R Square value is 0.32</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Log Likelihood : </a:t>
            </a:r>
            <a:r>
              <a:rPr lang="en-IN" dirty="0"/>
              <a:t>-</a:t>
            </a:r>
            <a:r>
              <a:rPr lang="en-IN" dirty="0">
                <a:latin typeface="Times New Roman" panose="02020603050405020304" pitchFamily="18" charset="0"/>
                <a:cs typeface="Times New Roman" panose="02020603050405020304" pitchFamily="18" charset="0"/>
              </a:rPr>
              <a:t>1.1220e+05</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LLN: -1.6546e+05</a:t>
            </a:r>
          </a:p>
          <a:p>
            <a:pPr>
              <a:lnSpc>
                <a:spcPct val="150000"/>
              </a:lnSpc>
              <a:buFont typeface="Wingdings" pitchFamily="2" charset="2"/>
              <a:buChar char="§"/>
            </a:pPr>
            <a:r>
              <a:rPr lang="en-IN" i="1" dirty="0">
                <a:latin typeface="Times New Roman" panose="02020603050405020304" pitchFamily="18" charset="0"/>
                <a:cs typeface="Times New Roman" panose="02020603050405020304" pitchFamily="18" charset="0"/>
              </a:rPr>
              <a:t>It is a significant model.</a:t>
            </a:r>
          </a:p>
          <a:p>
            <a:pPr>
              <a:lnSpc>
                <a:spcPct val="150000"/>
              </a:lnSpc>
              <a:buFont typeface="Wingdings" pitchFamily="2" charset="2"/>
              <a:buChar char="§"/>
            </a:pPr>
            <a:r>
              <a:rPr lang="en-IN" dirty="0">
                <a:latin typeface="Times New Roman" panose="02020603050405020304" pitchFamily="18" charset="0"/>
                <a:cs typeface="Times New Roman" panose="02020603050405020304" pitchFamily="18" charset="0"/>
              </a:rPr>
              <a:t>According to </a:t>
            </a:r>
            <a:r>
              <a:rPr lang="en-IN" dirty="0" err="1">
                <a:latin typeface="Times New Roman" panose="02020603050405020304" pitchFamily="18" charset="0"/>
                <a:cs typeface="Times New Roman" panose="02020603050405020304" pitchFamily="18" charset="0"/>
              </a:rPr>
              <a:t>Yoden’s</a:t>
            </a:r>
            <a:r>
              <a:rPr lang="en-IN" dirty="0">
                <a:latin typeface="Times New Roman" panose="02020603050405020304" pitchFamily="18" charset="0"/>
                <a:cs typeface="Times New Roman" panose="02020603050405020304" pitchFamily="18" charset="0"/>
              </a:rPr>
              <a:t> Index </a:t>
            </a:r>
          </a:p>
          <a:p>
            <a:pPr marL="139700" indent="0">
              <a:buNone/>
            </a:pPr>
            <a:r>
              <a:rPr lang="en-IN" dirty="0">
                <a:latin typeface="Times New Roman" panose="02020603050405020304" pitchFamily="18" charset="0"/>
                <a:cs typeface="Times New Roman" panose="02020603050405020304" pitchFamily="18" charset="0"/>
              </a:rPr>
              <a:t>       Threshold </a:t>
            </a:r>
            <a:r>
              <a:rPr lang="en-IN">
                <a:latin typeface="Times New Roman" panose="02020603050405020304" pitchFamily="18" charset="0"/>
                <a:cs typeface="Times New Roman" panose="02020603050405020304" pitchFamily="18" charset="0"/>
              </a:rPr>
              <a:t>= 0.34</a:t>
            </a:r>
            <a:endParaRPr lang="en-IN" dirty="0">
              <a:latin typeface="Times New Roman" panose="02020603050405020304" pitchFamily="18" charset="0"/>
              <a:cs typeface="Times New Roman" panose="02020603050405020304" pitchFamily="18" charset="0"/>
            </a:endParaRPr>
          </a:p>
          <a:p>
            <a:pPr algn="l">
              <a:lnSpc>
                <a:spcPct val="150000"/>
              </a:lnSpc>
              <a:buFont typeface="Wingdings" pitchFamily="2" charset="2"/>
              <a:buChar char="§"/>
            </a:pPr>
            <a:endParaRPr lang="en-IN" b="0" i="0" dirty="0">
              <a:effectLst/>
              <a:latin typeface="Times New Roman" panose="02020603050405020304" pitchFamily="18" charset="0"/>
              <a:cs typeface="Times New Roman" panose="02020603050405020304" pitchFamily="18" charset="0"/>
            </a:endParaRPr>
          </a:p>
        </p:txBody>
      </p:sp>
      <p:sp>
        <p:nvSpPr>
          <p:cNvPr id="8" name="Google Shape;812;p59">
            <a:extLst>
              <a:ext uri="{FF2B5EF4-FFF2-40B4-BE49-F238E27FC236}">
                <a16:creationId xmlns:a16="http://schemas.microsoft.com/office/drawing/2014/main" id="{BF8CE661-DCA0-5D58-4F11-5F8BD2B54DF6}"/>
              </a:ext>
            </a:extLst>
          </p:cNvPr>
          <p:cNvSpPr txBox="1">
            <a:spLocks/>
          </p:cNvSpPr>
          <p:nvPr/>
        </p:nvSpPr>
        <p:spPr>
          <a:xfrm>
            <a:off x="4846877" y="1530944"/>
            <a:ext cx="3298054"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Inferences from 1</a:t>
            </a:r>
            <a:r>
              <a:rPr lang="en" sz="2000" b="1" baseline="30000" dirty="0"/>
              <a:t>st</a:t>
            </a:r>
            <a:r>
              <a:rPr lang="en" sz="2000" b="1" dirty="0"/>
              <a:t> model</a:t>
            </a:r>
          </a:p>
        </p:txBody>
      </p:sp>
    </p:spTree>
    <p:extLst>
      <p:ext uri="{BB962C8B-B14F-4D97-AF65-F5344CB8AC3E}">
        <p14:creationId xmlns:p14="http://schemas.microsoft.com/office/powerpoint/2010/main" val="3948206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animBg="1"/>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7"/>
          <p:cNvSpPr txBox="1">
            <a:spLocks noGrp="1"/>
          </p:cNvSpPr>
          <p:nvPr>
            <p:ph type="title"/>
          </p:nvPr>
        </p:nvSpPr>
        <p:spPr>
          <a:xfrm>
            <a:off x="707875" y="360300"/>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Evaluation basis metrics</a:t>
            </a:r>
            <a:endParaRPr dirty="0"/>
          </a:p>
        </p:txBody>
      </p:sp>
      <p:graphicFrame>
        <p:nvGraphicFramePr>
          <p:cNvPr id="777" name="Google Shape;777;p57"/>
          <p:cNvGraphicFramePr/>
          <p:nvPr>
            <p:extLst>
              <p:ext uri="{D42A27DB-BD31-4B8C-83A1-F6EECF244321}">
                <p14:modId xmlns:p14="http://schemas.microsoft.com/office/powerpoint/2010/main" val="343443480"/>
              </p:ext>
            </p:extLst>
          </p:nvPr>
        </p:nvGraphicFramePr>
        <p:xfrm>
          <a:off x="707875" y="1010950"/>
          <a:ext cx="7712124" cy="2900982"/>
        </p:xfrm>
        <a:graphic>
          <a:graphicData uri="http://schemas.openxmlformats.org/drawingml/2006/table">
            <a:tbl>
              <a:tblPr>
                <a:noFill/>
                <a:tableStyleId>{84D9B5EE-A8C1-4979-8935-4D9FCF9C54A5}</a:tableStyleId>
              </a:tblPr>
              <a:tblGrid>
                <a:gridCol w="2064972">
                  <a:extLst>
                    <a:ext uri="{9D8B030D-6E8A-4147-A177-3AD203B41FA5}">
                      <a16:colId xmlns:a16="http://schemas.microsoft.com/office/drawing/2014/main" val="20000"/>
                    </a:ext>
                  </a:extLst>
                </a:gridCol>
                <a:gridCol w="1882384">
                  <a:extLst>
                    <a:ext uri="{9D8B030D-6E8A-4147-A177-3AD203B41FA5}">
                      <a16:colId xmlns:a16="http://schemas.microsoft.com/office/drawing/2014/main" val="20001"/>
                    </a:ext>
                  </a:extLst>
                </a:gridCol>
                <a:gridCol w="1882384">
                  <a:extLst>
                    <a:ext uri="{9D8B030D-6E8A-4147-A177-3AD203B41FA5}">
                      <a16:colId xmlns:a16="http://schemas.microsoft.com/office/drawing/2014/main" val="2819202349"/>
                    </a:ext>
                  </a:extLst>
                </a:gridCol>
                <a:gridCol w="1882384">
                  <a:extLst>
                    <a:ext uri="{9D8B030D-6E8A-4147-A177-3AD203B41FA5}">
                      <a16:colId xmlns:a16="http://schemas.microsoft.com/office/drawing/2014/main" val="264899836"/>
                    </a:ext>
                  </a:extLst>
                </a:gridCol>
              </a:tblGrid>
              <a:tr h="820905">
                <a:tc>
                  <a:txBody>
                    <a:bodyPr/>
                    <a:lstStyle/>
                    <a:p>
                      <a:pPr marL="0" lvl="0" indent="0" algn="ctr" rtl="0">
                        <a:spcBef>
                          <a:spcPts val="0"/>
                        </a:spcBef>
                        <a:spcAft>
                          <a:spcPts val="0"/>
                        </a:spcAft>
                        <a:buNone/>
                      </a:pPr>
                      <a:r>
                        <a:rPr lang="en" sz="1600" b="1" dirty="0">
                          <a:solidFill>
                            <a:schemeClr val="dk1"/>
                          </a:solidFill>
                          <a:latin typeface="Antic Didone"/>
                          <a:ea typeface="Antic Didone"/>
                          <a:cs typeface="Antic Didone"/>
                          <a:sym typeface="Antic Didone"/>
                        </a:rPr>
                        <a:t>Train</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 sz="1600" b="1" dirty="0">
                          <a:solidFill>
                            <a:schemeClr val="dk1"/>
                          </a:solidFill>
                          <a:latin typeface="Antic Didone"/>
                          <a:ea typeface="Antic Didone"/>
                          <a:cs typeface="Antic Didone"/>
                          <a:sym typeface="Antic Didone"/>
                        </a:rPr>
                        <a:t>Test</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US" sz="1600" b="1" dirty="0">
                          <a:solidFill>
                            <a:schemeClr val="dk1"/>
                          </a:solidFill>
                          <a:latin typeface="Antic Didone"/>
                          <a:ea typeface="Antic Didone"/>
                          <a:cs typeface="Antic Didone"/>
                          <a:sym typeface="Antic Didone"/>
                        </a:rPr>
                        <a:t>After Removing Insignificant Features</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Clr>
                          <a:srgbClr val="000000"/>
                        </a:buClr>
                        <a:buSzPts val="1100"/>
                        <a:buFont typeface="Arial"/>
                        <a:buNone/>
                      </a:pPr>
                      <a:r>
                        <a:rPr lang="en-US" sz="1600" b="1" dirty="0">
                          <a:solidFill>
                            <a:schemeClr val="dk1"/>
                          </a:solidFill>
                          <a:latin typeface="Antic Didone"/>
                          <a:ea typeface="Antic Didone"/>
                          <a:cs typeface="Antic Didone"/>
                          <a:sym typeface="Antic Didone"/>
                        </a:rPr>
                        <a:t>After readjusting the threshold level to 0.34</a:t>
                      </a:r>
                      <a:endParaRPr sz="1600" b="1" dirty="0">
                        <a:solidFill>
                          <a:schemeClr val="dk1"/>
                        </a:solidFill>
                        <a:latin typeface="Antic Didone"/>
                        <a:ea typeface="Antic Didone"/>
                        <a:cs typeface="Antic Didone"/>
                        <a:sym typeface="Antic Didon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96653">
                <a:tc>
                  <a:txBody>
                    <a:bodyPr/>
                    <a:lstStyle/>
                    <a:p>
                      <a:pPr marL="0" lvl="0" indent="0" algn="ctr" rtl="0">
                        <a:spcBef>
                          <a:spcPts val="0"/>
                        </a:spcBef>
                        <a:spcAft>
                          <a:spcPts val="0"/>
                        </a:spcAft>
                        <a:buNone/>
                      </a:pPr>
                      <a:r>
                        <a:rPr lang="en" b="0" dirty="0">
                          <a:solidFill>
                            <a:schemeClr val="dk1"/>
                          </a:solidFill>
                          <a:latin typeface="Times New Roman" panose="02020603050405020304" pitchFamily="18" charset="0"/>
                          <a:ea typeface="Inter"/>
                          <a:cs typeface="Times New Roman" panose="02020603050405020304" pitchFamily="18" charset="0"/>
                          <a:sym typeface="Inter"/>
                        </a:rPr>
                        <a:t>Accuracy = 78.5%</a:t>
                      </a:r>
                      <a:endParaRPr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Accuracy = 68.89%</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Accuracy = 68.74%</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Accuracy = 68.93%</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496653">
                <a:tc>
                  <a:txBody>
                    <a:bodyPr/>
                    <a:lstStyle/>
                    <a:p>
                      <a:pPr marL="0" lvl="0" indent="0" algn="ctr" rtl="0">
                        <a:spcBef>
                          <a:spcPts val="0"/>
                        </a:spcBef>
                        <a:spcAft>
                          <a:spcPts val="0"/>
                        </a:spcAft>
                        <a:buNone/>
                      </a:pPr>
                      <a:r>
                        <a:rPr lang="en-US" b="0" dirty="0">
                          <a:solidFill>
                            <a:schemeClr val="dk1"/>
                          </a:solidFill>
                          <a:latin typeface="Times New Roman" panose="02020603050405020304" pitchFamily="18" charset="0"/>
                          <a:ea typeface="Inter"/>
                          <a:cs typeface="Times New Roman" panose="02020603050405020304" pitchFamily="18" charset="0"/>
                          <a:sym typeface="Inter"/>
                        </a:rPr>
                        <a:t>Precision = 78.6%</a:t>
                      </a: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Precision = 33.8%</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Precision = 34%</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Precision = 30%</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496653">
                <a:tc>
                  <a:txBody>
                    <a:bodyPr/>
                    <a:lstStyle/>
                    <a:p>
                      <a:pPr marL="0" lvl="0" indent="0" algn="ctr" rtl="0">
                        <a:spcBef>
                          <a:spcPts val="0"/>
                        </a:spcBef>
                        <a:spcAft>
                          <a:spcPts val="0"/>
                        </a:spcAft>
                        <a:buNone/>
                      </a:pPr>
                      <a:r>
                        <a:rPr lang="en" b="1" i="1" dirty="0">
                          <a:solidFill>
                            <a:schemeClr val="dk1"/>
                          </a:solidFill>
                          <a:latin typeface="Times New Roman" panose="02020603050405020304" pitchFamily="18" charset="0"/>
                          <a:ea typeface="Inter"/>
                          <a:cs typeface="Times New Roman" panose="02020603050405020304" pitchFamily="18" charset="0"/>
                          <a:sym typeface="Inter"/>
                        </a:rPr>
                        <a:t>Recall = 78.2%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b="1" i="1" dirty="0">
                          <a:solidFill>
                            <a:schemeClr val="dk1"/>
                          </a:solidFill>
                          <a:latin typeface="Times New Roman" panose="02020603050405020304" pitchFamily="18" charset="0"/>
                          <a:ea typeface="Inter"/>
                          <a:cs typeface="Times New Roman" panose="02020603050405020304" pitchFamily="18" charset="0"/>
                          <a:sym typeface="Inter"/>
                        </a:rPr>
                        <a:t>Recall = 52.4%</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b="1" i="1" dirty="0">
                          <a:solidFill>
                            <a:schemeClr val="dk1"/>
                          </a:solidFill>
                          <a:latin typeface="Times New Roman" panose="02020603050405020304" pitchFamily="18" charset="0"/>
                          <a:ea typeface="Inter"/>
                          <a:cs typeface="Times New Roman" panose="02020603050405020304" pitchFamily="18" charset="0"/>
                          <a:sym typeface="Inter"/>
                        </a:rPr>
                        <a:t>Recall = 52%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b="1" i="1" dirty="0">
                          <a:solidFill>
                            <a:schemeClr val="dk1"/>
                          </a:solidFill>
                          <a:latin typeface="Times New Roman" panose="02020603050405020304" pitchFamily="18" charset="0"/>
                          <a:ea typeface="Inter"/>
                          <a:cs typeface="Times New Roman" panose="02020603050405020304" pitchFamily="18" charset="0"/>
                          <a:sym typeface="Inter"/>
                        </a:rPr>
                        <a:t>Recall = 72%</a:t>
                      </a:r>
                      <a:endParaRPr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496653">
                <a:tc>
                  <a:txBody>
                    <a:bodyPr/>
                    <a:lstStyle/>
                    <a:p>
                      <a:pPr marL="0" lvl="0" indent="0" algn="ctr" rtl="0">
                        <a:spcBef>
                          <a:spcPts val="0"/>
                        </a:spcBef>
                        <a:spcAft>
                          <a:spcPts val="0"/>
                        </a:spcAft>
                        <a:buNone/>
                      </a:pPr>
                      <a:r>
                        <a:rPr lang="en" b="0" dirty="0">
                          <a:solidFill>
                            <a:schemeClr val="dk1"/>
                          </a:solidFill>
                          <a:latin typeface="Times New Roman" panose="02020603050405020304" pitchFamily="18" charset="0"/>
                          <a:ea typeface="Inter"/>
                          <a:cs typeface="Times New Roman" panose="02020603050405020304" pitchFamily="18" charset="0"/>
                          <a:sym typeface="Inter"/>
                        </a:rPr>
                        <a:t>F1_Score = 0.784</a:t>
                      </a:r>
                      <a:endParaRPr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274300"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dirty="0">
                          <a:solidFill>
                            <a:schemeClr val="dk1"/>
                          </a:solidFill>
                          <a:latin typeface="Times New Roman" panose="02020603050405020304" pitchFamily="18" charset="0"/>
                          <a:ea typeface="Inter"/>
                          <a:cs typeface="Times New Roman" panose="02020603050405020304" pitchFamily="18" charset="0"/>
                          <a:sym typeface="Inter"/>
                        </a:rPr>
                        <a:t>F1_Score = 0.41</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F1_Score = 0.41</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Times New Roman" panose="02020603050405020304" pitchFamily="18" charset="0"/>
                          <a:ea typeface="Inter"/>
                          <a:cs typeface="Times New Roman" panose="02020603050405020304" pitchFamily="18" charset="0"/>
                          <a:sym typeface="Inter"/>
                        </a:rPr>
                        <a:t>F1_Score = 0.42</a:t>
                      </a:r>
                      <a:endParaRPr dirty="0">
                        <a:solidFill>
                          <a:schemeClr val="dk1"/>
                        </a:solidFill>
                        <a:latin typeface="Times New Roman" panose="02020603050405020304" pitchFamily="18" charset="0"/>
                        <a:ea typeface="Inter"/>
                        <a:cs typeface="Times New Roman" panose="02020603050405020304" pitchFamily="18" charset="0"/>
                        <a:sym typeface="Inter"/>
                      </a:endParaRPr>
                    </a:p>
                  </a:txBody>
                  <a:tcPr marL="182875" marR="18287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bl>
          </a:graphicData>
        </a:graphic>
      </p:graphicFrame>
      <p:sp>
        <p:nvSpPr>
          <p:cNvPr id="2" name="Google Shape;786;p58">
            <a:extLst>
              <a:ext uri="{FF2B5EF4-FFF2-40B4-BE49-F238E27FC236}">
                <a16:creationId xmlns:a16="http://schemas.microsoft.com/office/drawing/2014/main" id="{CCD00B5F-D578-FA23-481C-FD62452AD17F}"/>
              </a:ext>
            </a:extLst>
          </p:cNvPr>
          <p:cNvSpPr/>
          <p:nvPr/>
        </p:nvSpPr>
        <p:spPr>
          <a:xfrm>
            <a:off x="707875" y="4043500"/>
            <a:ext cx="7712125" cy="638567"/>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l">
              <a:lnSpc>
                <a:spcPct val="150000"/>
              </a:lnSpc>
              <a:buClr>
                <a:schemeClr val="tx1"/>
              </a:buClr>
              <a:buFont typeface="Wingdings" pitchFamily="2" charset="2"/>
              <a:buChar char="§"/>
            </a:pPr>
            <a:r>
              <a:rPr lang="en-IN" b="0" i="1" dirty="0">
                <a:solidFill>
                  <a:schemeClr val="tx1"/>
                </a:solidFill>
                <a:effectLst/>
                <a:latin typeface="Times New Roman" panose="02020603050405020304" pitchFamily="18" charset="0"/>
                <a:cs typeface="Times New Roman" panose="02020603050405020304" pitchFamily="18" charset="0"/>
              </a:rPr>
              <a:t>Model is underfitting and cannot be improved further. </a:t>
            </a:r>
          </a:p>
        </p:txBody>
      </p:sp>
    </p:spTree>
    <p:extLst>
      <p:ext uri="{BB962C8B-B14F-4D97-AF65-F5344CB8AC3E}">
        <p14:creationId xmlns:p14="http://schemas.microsoft.com/office/powerpoint/2010/main" val="3293182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1894179"/>
            <a:ext cx="7721382" cy="1140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Phase -2</a:t>
            </a:r>
            <a:br>
              <a:rPr lang="en" sz="6600" dirty="0"/>
            </a:br>
            <a:r>
              <a:rPr lang="en" sz="3200" dirty="0"/>
              <a:t>Feature Engineering &amp; Model Building</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24639680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419023"/>
            <a:ext cx="5967962" cy="8493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Feature Engineering</a:t>
            </a:r>
            <a:br>
              <a:rPr lang="en-US" sz="3600" dirty="0"/>
            </a:br>
            <a:r>
              <a:rPr lang="en-US" sz="1800" dirty="0"/>
              <a:t>Extracting new features from existing features </a:t>
            </a:r>
            <a:endParaRPr sz="3600" dirty="0"/>
          </a:p>
        </p:txBody>
      </p:sp>
      <p:sp>
        <p:nvSpPr>
          <p:cNvPr id="683" name="Google Shape;683;p53"/>
          <p:cNvSpPr txBox="1">
            <a:spLocks noGrp="1"/>
          </p:cNvSpPr>
          <p:nvPr>
            <p:ph type="title" idx="2"/>
          </p:nvPr>
        </p:nvSpPr>
        <p:spPr>
          <a:xfrm>
            <a:off x="369819" y="419023"/>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04</a:t>
            </a:r>
            <a:endParaRPr sz="4800" dirty="0"/>
          </a:p>
        </p:txBody>
      </p:sp>
      <p:graphicFrame>
        <p:nvGraphicFramePr>
          <p:cNvPr id="5" name="Table 8">
            <a:extLst>
              <a:ext uri="{FF2B5EF4-FFF2-40B4-BE49-F238E27FC236}">
                <a16:creationId xmlns:a16="http://schemas.microsoft.com/office/drawing/2014/main" id="{001DB2C7-8985-3060-7B96-FF2D98943858}"/>
              </a:ext>
            </a:extLst>
          </p:cNvPr>
          <p:cNvGraphicFramePr>
            <a:graphicFrameLocks noGrp="1"/>
          </p:cNvGraphicFramePr>
          <p:nvPr>
            <p:extLst>
              <p:ext uri="{D42A27DB-BD31-4B8C-83A1-F6EECF244321}">
                <p14:modId xmlns:p14="http://schemas.microsoft.com/office/powerpoint/2010/main" val="1482494050"/>
              </p:ext>
            </p:extLst>
          </p:nvPr>
        </p:nvGraphicFramePr>
        <p:xfrm>
          <a:off x="549728" y="1413330"/>
          <a:ext cx="8044544" cy="3393440"/>
        </p:xfrm>
        <a:graphic>
          <a:graphicData uri="http://schemas.openxmlformats.org/drawingml/2006/table">
            <a:tbl>
              <a:tblPr firstRow="1" bandRow="1">
                <a:tableStyleId>{84D9B5EE-A8C1-4979-8935-4D9FCF9C54A5}</a:tableStyleId>
              </a:tblPr>
              <a:tblGrid>
                <a:gridCol w="1083129">
                  <a:extLst>
                    <a:ext uri="{9D8B030D-6E8A-4147-A177-3AD203B41FA5}">
                      <a16:colId xmlns:a16="http://schemas.microsoft.com/office/drawing/2014/main" val="2549242128"/>
                    </a:ext>
                  </a:extLst>
                </a:gridCol>
                <a:gridCol w="1601409">
                  <a:extLst>
                    <a:ext uri="{9D8B030D-6E8A-4147-A177-3AD203B41FA5}">
                      <a16:colId xmlns:a16="http://schemas.microsoft.com/office/drawing/2014/main" val="4135361071"/>
                    </a:ext>
                  </a:extLst>
                </a:gridCol>
                <a:gridCol w="5360006">
                  <a:extLst>
                    <a:ext uri="{9D8B030D-6E8A-4147-A177-3AD203B41FA5}">
                      <a16:colId xmlns:a16="http://schemas.microsoft.com/office/drawing/2014/main" val="106669963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Features</a:t>
                      </a:r>
                    </a:p>
                  </a:txBody>
                  <a:tcPr>
                    <a:solidFill>
                      <a:schemeClr val="bg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Name of Features</a:t>
                      </a:r>
                    </a:p>
                  </a:txBody>
                  <a:tcPr>
                    <a:solidFill>
                      <a:schemeClr val="bg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Dictionary of new features</a:t>
                      </a:r>
                    </a:p>
                  </a:txBody>
                  <a:tcPr>
                    <a:solidFill>
                      <a:schemeClr val="bg1">
                        <a:lumMod val="40000"/>
                        <a:lumOff val="60000"/>
                      </a:schemeClr>
                    </a:solidFill>
                  </a:tcPr>
                </a:tc>
                <a:extLst>
                  <a:ext uri="{0D108BD9-81ED-4DB2-BD59-A6C34878D82A}">
                    <a16:rowId xmlns:a16="http://schemas.microsoft.com/office/drawing/2014/main" val="7050545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1</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fico_avg_score</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Fico high and fico low scores of each applicant was provided in the dataset. The average of it was taken and the field was named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fico_avg_score</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While making predictions, Fico Score is taken as input.</a:t>
                      </a:r>
                    </a:p>
                  </a:txBody>
                  <a:tcPr>
                    <a:solidFill>
                      <a:schemeClr val="tx2">
                        <a:lumMod val="60000"/>
                        <a:lumOff val="40000"/>
                      </a:schemeClr>
                    </a:solidFill>
                  </a:tcPr>
                </a:tc>
                <a:extLst>
                  <a:ext uri="{0D108BD9-81ED-4DB2-BD59-A6C34878D82A}">
                    <a16:rowId xmlns:a16="http://schemas.microsoft.com/office/drawing/2014/main" val="3470717161"/>
                  </a:ext>
                </a:extLst>
              </a:tr>
              <a:tr h="370840">
                <a:tc>
                  <a:txBody>
                    <a:bodyPr/>
                    <a:lstStyle/>
                    <a:p>
                      <a:r>
                        <a:rPr lang="en-US" sz="1200" b="0" dirty="0">
                          <a:latin typeface="Times New Roman" panose="02020603050405020304" pitchFamily="18" charset="0"/>
                          <a:cs typeface="Times New Roman" panose="02020603050405020304" pitchFamily="18" charset="0"/>
                        </a:rPr>
                        <a:t>Feature 2</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numb_col_val</a:t>
                      </a:r>
                      <a:endParaRPr lang="en-US" sz="1200" b="1"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is the combination of all the features related to the number of accounts of an individual in different categories.</a:t>
                      </a:r>
                    </a:p>
                  </a:txBody>
                  <a:tcPr>
                    <a:solidFill>
                      <a:schemeClr val="tx2">
                        <a:lumMod val="60000"/>
                        <a:lumOff val="40000"/>
                      </a:schemeClr>
                    </a:solidFill>
                  </a:tcPr>
                </a:tc>
                <a:extLst>
                  <a:ext uri="{0D108BD9-81ED-4DB2-BD59-A6C34878D82A}">
                    <a16:rowId xmlns:a16="http://schemas.microsoft.com/office/drawing/2014/main" val="161564965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3</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income_to_loan_ratio</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is the ratio between the loan amount issued and the annual income of the applicant.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income_to_loan_ratio</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annual_inc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loan_amount</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p>
                  </a:txBody>
                  <a:tcPr>
                    <a:solidFill>
                      <a:schemeClr val="tx2">
                        <a:lumMod val="60000"/>
                        <a:lumOff val="40000"/>
                      </a:schemeClr>
                    </a:solidFill>
                  </a:tcPr>
                </a:tc>
                <a:extLst>
                  <a:ext uri="{0D108BD9-81ED-4DB2-BD59-A6C34878D82A}">
                    <a16:rowId xmlns:a16="http://schemas.microsoft.com/office/drawing/2014/main" val="4642062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4</a:t>
                      </a:r>
                    </a:p>
                  </a:txBody>
                  <a:tcPr>
                    <a:solidFill>
                      <a:schemeClr val="bg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credit_line_ratio</a:t>
                      </a:r>
                      <a:endPar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is the ratio between open credit lines in the borrower’s file and the total number of credit lines ever opened in the borrower’s file.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credit_line_ratio</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open_acc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 </a:t>
                      </a:r>
                      <a:r>
                        <a:rPr lang="en-IN" sz="12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total_acc</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txBody>
                  <a:tcPr>
                    <a:solidFill>
                      <a:schemeClr val="tx2">
                        <a:lumMod val="60000"/>
                        <a:lumOff val="40000"/>
                      </a:schemeClr>
                    </a:solidFill>
                  </a:tcPr>
                </a:tc>
                <a:extLst>
                  <a:ext uri="{0D108BD9-81ED-4DB2-BD59-A6C34878D82A}">
                    <a16:rowId xmlns:a16="http://schemas.microsoft.com/office/drawing/2014/main" val="3010335379"/>
                  </a:ext>
                </a:extLst>
              </a:tr>
              <a:tr h="370840">
                <a:tc>
                  <a:txBody>
                    <a:bodyPr/>
                    <a:lstStyle/>
                    <a:p>
                      <a:r>
                        <a:rPr lang="en-US" sz="1200" b="0" dirty="0">
                          <a:latin typeface="Times New Roman" panose="02020603050405020304" pitchFamily="18" charset="0"/>
                          <a:cs typeface="Times New Roman" panose="02020603050405020304" pitchFamily="18" charset="0"/>
                        </a:rPr>
                        <a:t>Feature 5</a:t>
                      </a:r>
                    </a:p>
                  </a:txBody>
                  <a:tcPr>
                    <a:solidFill>
                      <a:schemeClr val="bg1">
                        <a:lumMod val="60000"/>
                        <a:lumOff val="40000"/>
                      </a:schemeClr>
                    </a:solidFill>
                  </a:tcPr>
                </a:tc>
                <a:tc>
                  <a:txBody>
                    <a:bodyPr/>
                    <a:lstStyle/>
                    <a:p>
                      <a:r>
                        <a:rPr lang="en-IN" sz="1200" b="1" dirty="0" err="1">
                          <a:effectLst/>
                          <a:latin typeface="Times New Roman" panose="02020603050405020304" pitchFamily="18" charset="0"/>
                          <a:cs typeface="Times New Roman" panose="02020603050405020304" pitchFamily="18" charset="0"/>
                        </a:rPr>
                        <a:t>disposable_inc</a:t>
                      </a:r>
                      <a:endParaRPr lang="en-US" sz="1200" b="1" dirty="0">
                        <a:latin typeface="Times New Roman" panose="02020603050405020304" pitchFamily="18" charset="0"/>
                        <a:cs typeface="Times New Roman" panose="02020603050405020304" pitchFamily="18" charset="0"/>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is an approximate income left with the individual after the person paid the principle amount of the loan for that year.</a:t>
                      </a:r>
                    </a:p>
                  </a:txBody>
                  <a:tcPr>
                    <a:solidFill>
                      <a:schemeClr val="tx2">
                        <a:lumMod val="60000"/>
                        <a:lumOff val="40000"/>
                      </a:schemeClr>
                    </a:solidFill>
                  </a:tcPr>
                </a:tc>
                <a:extLst>
                  <a:ext uri="{0D108BD9-81ED-4DB2-BD59-A6C34878D82A}">
                    <a16:rowId xmlns:a16="http://schemas.microsoft.com/office/drawing/2014/main" val="1330913098"/>
                  </a:ext>
                </a:extLst>
              </a:tr>
              <a:tr h="370840">
                <a:tc>
                  <a:txBody>
                    <a:bodyPr/>
                    <a:lstStyle/>
                    <a:p>
                      <a:r>
                        <a:rPr lang="en-US" sz="1200" b="0" dirty="0">
                          <a:latin typeface="Times New Roman" panose="02020603050405020304" pitchFamily="18" charset="0"/>
                          <a:cs typeface="Times New Roman" panose="02020603050405020304" pitchFamily="18" charset="0"/>
                        </a:rPr>
                        <a:t>Feature 6</a:t>
                      </a:r>
                    </a:p>
                  </a:txBody>
                  <a:tcPr>
                    <a:solidFill>
                      <a:schemeClr val="bg1">
                        <a:lumMod val="60000"/>
                        <a:lumOff val="40000"/>
                      </a:schemeClr>
                    </a:solidFill>
                  </a:tcPr>
                </a:tc>
                <a:tc>
                  <a:txBody>
                    <a:bodyPr/>
                    <a:lstStyle/>
                    <a:p>
                      <a:r>
                        <a:rPr lang="en-IN" sz="1200" b="1" dirty="0" err="1">
                          <a:effectLst/>
                          <a:latin typeface="Times New Roman" panose="02020603050405020304" pitchFamily="18" charset="0"/>
                          <a:cs typeface="Times New Roman" panose="02020603050405020304" pitchFamily="18" charset="0"/>
                        </a:rPr>
                        <a:t>addr_state</a:t>
                      </a:r>
                      <a:endParaRPr lang="en-US" sz="1200" b="1" dirty="0">
                        <a:latin typeface="Times New Roman" panose="02020603050405020304" pitchFamily="18" charset="0"/>
                        <a:cs typeface="Times New Roman" panose="02020603050405020304" pitchFamily="18" charset="0"/>
                      </a:endParaRPr>
                    </a:p>
                  </a:txBody>
                  <a:tcPr>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Dividing the states on the basis of their geographic location.</a:t>
                      </a:r>
                    </a:p>
                  </a:txBody>
                  <a:tcPr>
                    <a:solidFill>
                      <a:schemeClr val="tx2">
                        <a:lumMod val="60000"/>
                        <a:lumOff val="40000"/>
                      </a:schemeClr>
                    </a:solidFill>
                  </a:tcPr>
                </a:tc>
                <a:extLst>
                  <a:ext uri="{0D108BD9-81ED-4DB2-BD59-A6C34878D82A}">
                    <a16:rowId xmlns:a16="http://schemas.microsoft.com/office/drawing/2014/main" val="1348029155"/>
                  </a:ext>
                </a:extLst>
              </a:tr>
            </a:tbl>
          </a:graphicData>
        </a:graphic>
      </p:graphicFrame>
    </p:spTree>
    <p:extLst>
      <p:ext uri="{BB962C8B-B14F-4D97-AF65-F5344CB8AC3E}">
        <p14:creationId xmlns:p14="http://schemas.microsoft.com/office/powerpoint/2010/main" val="724433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3"/>
                                        </p:tgtEl>
                                        <p:attrNameLst>
                                          <p:attrName>style.visibility</p:attrName>
                                        </p:attrNameLst>
                                      </p:cBhvr>
                                      <p:to>
                                        <p:strVal val="visible"/>
                                      </p:to>
                                    </p:set>
                                    <p:animEffect transition="in" filter="blinds(horizontal)">
                                      <p:cBhvr>
                                        <p:cTn id="7" dur="500"/>
                                        <p:tgtEl>
                                          <p:spTgt spid="6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2"/>
                                        </p:tgtEl>
                                        <p:attrNameLst>
                                          <p:attrName>style.visibility</p:attrName>
                                        </p:attrNameLst>
                                      </p:cBhvr>
                                      <p:to>
                                        <p:strVal val="visible"/>
                                      </p:to>
                                    </p:set>
                                    <p:animEffect transition="in" filter="blinds(horizontal)">
                                      <p:cBhvr>
                                        <p:cTn id="10" dur="500"/>
                                        <p:tgtEl>
                                          <p:spTgt spid="68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Scaling &amp; Encoding</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1432398" y="2050428"/>
            <a:ext cx="4284637"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285935"/>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P</a:t>
            </a:r>
          </a:p>
          <a:p>
            <a:r>
              <a:rPr lang="en-US" sz="2000" dirty="0"/>
              <a:t>R</a:t>
            </a:r>
          </a:p>
          <a:p>
            <a:r>
              <a:rPr lang="en-US" sz="2000" dirty="0"/>
              <a:t>E</a:t>
            </a:r>
          </a:p>
          <a:p>
            <a:endParaRPr lang="en-US" sz="1000" dirty="0"/>
          </a:p>
          <a:p>
            <a:r>
              <a:rPr lang="en-US" sz="2000" dirty="0"/>
              <a:t>P</a:t>
            </a:r>
          </a:p>
          <a:p>
            <a:r>
              <a:rPr lang="en-US" sz="2000" dirty="0"/>
              <a:t>R</a:t>
            </a:r>
          </a:p>
          <a:p>
            <a:r>
              <a:rPr lang="en-US" sz="2000" dirty="0"/>
              <a:t>O</a:t>
            </a:r>
          </a:p>
          <a:p>
            <a:r>
              <a:rPr lang="en-US" sz="2000" dirty="0"/>
              <a:t>C</a:t>
            </a:r>
          </a:p>
          <a:p>
            <a:r>
              <a:rPr lang="en-US" sz="2000" dirty="0"/>
              <a:t>E</a:t>
            </a:r>
          </a:p>
          <a:p>
            <a:r>
              <a:rPr lang="en-US" sz="2000" dirty="0"/>
              <a:t>S</a:t>
            </a:r>
          </a:p>
          <a:p>
            <a:r>
              <a:rPr lang="en-US" sz="2000" dirty="0"/>
              <a:t>S</a:t>
            </a:r>
          </a:p>
          <a:p>
            <a:r>
              <a:rPr lang="en-US" sz="2000" dirty="0"/>
              <a:t>I</a:t>
            </a:r>
          </a:p>
          <a:p>
            <a:r>
              <a:rPr lang="en-US" sz="2000" dirty="0"/>
              <a:t>N</a:t>
            </a:r>
          </a:p>
          <a:p>
            <a:r>
              <a:rPr lang="en-US" sz="2000" dirty="0"/>
              <a:t>G</a:t>
            </a:r>
          </a:p>
          <a:p>
            <a:endParaRPr lang="en" sz="2000" dirty="0"/>
          </a:p>
        </p:txBody>
      </p:sp>
      <p:sp>
        <p:nvSpPr>
          <p:cNvPr id="4" name="Google Shape;786;p58">
            <a:extLst>
              <a:ext uri="{FF2B5EF4-FFF2-40B4-BE49-F238E27FC236}">
                <a16:creationId xmlns:a16="http://schemas.microsoft.com/office/drawing/2014/main" id="{1151C16A-E365-282F-08E1-B784E15AB301}"/>
              </a:ext>
            </a:extLst>
          </p:cNvPr>
          <p:cNvSpPr/>
          <p:nvPr/>
        </p:nvSpPr>
        <p:spPr>
          <a:xfrm>
            <a:off x="1414375" y="942396"/>
            <a:ext cx="7282731" cy="866766"/>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nSpc>
                <a:spcPct val="150000"/>
              </a:lnSpc>
              <a:buClr>
                <a:schemeClr val="tx1"/>
              </a:buClr>
              <a:buFont typeface="Wingdings" pitchFamily="2" charset="2"/>
              <a:buChar char="§"/>
            </a:pPr>
            <a:r>
              <a:rPr lang="en-IN" sz="1600" i="1" dirty="0">
                <a:latin typeface="Times New Roman" panose="02020603050405020304" pitchFamily="18" charset="0"/>
                <a:cs typeface="Times New Roman" panose="02020603050405020304" pitchFamily="18" charset="0"/>
              </a:rPr>
              <a:t>Using </a:t>
            </a:r>
            <a:r>
              <a:rPr lang="en-IN" sz="1600" b="1" i="1" dirty="0">
                <a:latin typeface="Times New Roman" panose="02020603050405020304" pitchFamily="18" charset="0"/>
                <a:cs typeface="Times New Roman" panose="02020603050405020304" pitchFamily="18" charset="0"/>
              </a:rPr>
              <a:t>log transformation </a:t>
            </a:r>
            <a:r>
              <a:rPr lang="en-IN" sz="1600" i="1" dirty="0">
                <a:latin typeface="Times New Roman" panose="02020603050405020304" pitchFamily="18" charset="0"/>
                <a:cs typeface="Times New Roman" panose="02020603050405020304" pitchFamily="18" charset="0"/>
              </a:rPr>
              <a:t>on</a:t>
            </a:r>
            <a:r>
              <a:rPr lang="en-IN" sz="1600" b="1"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loan_amnt</a:t>
            </a:r>
            <a:r>
              <a:rPr lang="en-IN" sz="1600" i="1" dirty="0">
                <a:latin typeface="Times New Roman" panose="02020603050405020304" pitchFamily="18" charset="0"/>
                <a:cs typeface="Times New Roman" panose="02020603050405020304" pitchFamily="18" charset="0"/>
              </a:rPr>
              <a:t> to reduce the impact of extreme values and improve its distribution.</a:t>
            </a:r>
          </a:p>
        </p:txBody>
      </p:sp>
      <p:sp>
        <p:nvSpPr>
          <p:cNvPr id="7" name="Google Shape;786;p58">
            <a:extLst>
              <a:ext uri="{FF2B5EF4-FFF2-40B4-BE49-F238E27FC236}">
                <a16:creationId xmlns:a16="http://schemas.microsoft.com/office/drawing/2014/main" id="{E48DD121-56F1-DBAD-4A85-AFB5F5346F6A}"/>
              </a:ext>
            </a:extLst>
          </p:cNvPr>
          <p:cNvSpPr/>
          <p:nvPr/>
        </p:nvSpPr>
        <p:spPr>
          <a:xfrm>
            <a:off x="1414374" y="1910372"/>
            <a:ext cx="7282731" cy="1671028"/>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285750" indent="-285750">
              <a:lnSpc>
                <a:spcPct val="150000"/>
              </a:lnSpc>
              <a:buClr>
                <a:schemeClr val="tx1"/>
              </a:buClr>
              <a:buFont typeface="Wingdings" pitchFamily="2" charset="2"/>
              <a:buChar char="§"/>
            </a:pPr>
            <a:r>
              <a:rPr lang="en-IN" sz="1600" i="1" dirty="0">
                <a:latin typeface="Times New Roman" panose="02020603050405020304" pitchFamily="18" charset="0"/>
                <a:cs typeface="Times New Roman" panose="02020603050405020304" pitchFamily="18" charset="0"/>
              </a:rPr>
              <a:t>By applying </a:t>
            </a:r>
            <a:r>
              <a:rPr lang="en-IN" sz="1600" b="1" i="1" dirty="0">
                <a:latin typeface="Times New Roman" panose="02020603050405020304" pitchFamily="18" charset="0"/>
                <a:cs typeface="Times New Roman" panose="02020603050405020304" pitchFamily="18" charset="0"/>
              </a:rPr>
              <a:t>min-max scaling</a:t>
            </a:r>
            <a:r>
              <a:rPr lang="en-IN" sz="1600" i="1" dirty="0">
                <a:latin typeface="Times New Roman" panose="02020603050405020304" pitchFamily="18" charset="0"/>
                <a:cs typeface="Times New Roman" panose="02020603050405020304" pitchFamily="18" charset="0"/>
              </a:rPr>
              <a:t>, we can transform the features to a similar scale and range. This can help the model to learn from all the features equally, and prevent the larger-scale features from dominating the model. This can lead to better model performance and generalization.</a:t>
            </a:r>
            <a:br>
              <a:rPr lang="en-IN" sz="1600" i="1" dirty="0">
                <a:latin typeface="Times New Roman" panose="02020603050405020304" pitchFamily="18" charset="0"/>
                <a:cs typeface="Times New Roman" panose="02020603050405020304" pitchFamily="18" charset="0"/>
              </a:rPr>
            </a:br>
            <a:endParaRPr lang="en-IN" sz="1600" i="1" dirty="0">
              <a:latin typeface="Times New Roman" panose="02020603050405020304" pitchFamily="18" charset="0"/>
              <a:cs typeface="Times New Roman" panose="02020603050405020304" pitchFamily="18" charset="0"/>
            </a:endParaRPr>
          </a:p>
        </p:txBody>
      </p:sp>
      <p:sp>
        <p:nvSpPr>
          <p:cNvPr id="9" name="Google Shape;786;p58">
            <a:extLst>
              <a:ext uri="{FF2B5EF4-FFF2-40B4-BE49-F238E27FC236}">
                <a16:creationId xmlns:a16="http://schemas.microsoft.com/office/drawing/2014/main" id="{63B70ACB-7B8D-3067-0031-D4C47C039246}"/>
              </a:ext>
            </a:extLst>
          </p:cNvPr>
          <p:cNvSpPr/>
          <p:nvPr/>
        </p:nvSpPr>
        <p:spPr>
          <a:xfrm>
            <a:off x="1414373" y="3682609"/>
            <a:ext cx="7282731" cy="1023813"/>
          </a:xfrm>
          <a:prstGeom prst="rect">
            <a:avLst/>
          </a:prstGeom>
          <a:solidFill>
            <a:schemeClr val="bg1">
              <a:lumMod val="40000"/>
              <a:lumOff val="6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285750" indent="-285750" algn="just">
              <a:lnSpc>
                <a:spcPct val="150000"/>
              </a:lnSpc>
              <a:buFont typeface="Wingdings" pitchFamily="2" charset="2"/>
              <a:buChar char="§"/>
            </a:pPr>
            <a:r>
              <a:rPr lang="en-IN" sz="1600" i="1" dirty="0">
                <a:latin typeface="Times New Roman" panose="02020603050405020304" pitchFamily="18" charset="0"/>
                <a:cs typeface="Times New Roman" panose="02020603050405020304" pitchFamily="18" charset="0"/>
              </a:rPr>
              <a:t>Encoding the categorical features: </a:t>
            </a:r>
            <a:r>
              <a:rPr lang="en-IN" sz="1600" b="1" i="1" dirty="0">
                <a:latin typeface="Times New Roman" panose="02020603050405020304" pitchFamily="18" charset="0"/>
                <a:cs typeface="Times New Roman" panose="02020603050405020304" pitchFamily="18" charset="0"/>
              </a:rPr>
              <a:t>Factorize encoding </a:t>
            </a:r>
            <a:r>
              <a:rPr lang="en-IN" sz="1600" i="1" dirty="0">
                <a:latin typeface="Times New Roman" panose="02020603050405020304" pitchFamily="18" charset="0"/>
                <a:cs typeface="Times New Roman" panose="02020603050405020304" pitchFamily="18" charset="0"/>
              </a:rPr>
              <a:t>can be useful because many of the features are categorical variables that have no inherent order or numerical meaning.</a:t>
            </a:r>
            <a:endParaRPr lang="en-US" sz="1600" dirty="0"/>
          </a:p>
        </p:txBody>
      </p:sp>
    </p:spTree>
    <p:extLst>
      <p:ext uri="{BB962C8B-B14F-4D97-AF65-F5344CB8AC3E}">
        <p14:creationId xmlns:p14="http://schemas.microsoft.com/office/powerpoint/2010/main" val="3186540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464149" y="2082179"/>
            <a:ext cx="4348139"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3" y="1285934"/>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D</a:t>
            </a:r>
          </a:p>
          <a:p>
            <a:r>
              <a:rPr lang="en-US" sz="2000" dirty="0"/>
              <a:t>A</a:t>
            </a:r>
          </a:p>
          <a:p>
            <a:r>
              <a:rPr lang="en-US" sz="2000" dirty="0"/>
              <a:t>T</a:t>
            </a:r>
          </a:p>
          <a:p>
            <a:r>
              <a:rPr lang="en-US" sz="2000" dirty="0"/>
              <a:t>A</a:t>
            </a:r>
          </a:p>
          <a:p>
            <a:endParaRPr lang="en-US" sz="1000" dirty="0"/>
          </a:p>
          <a:p>
            <a:r>
              <a:rPr lang="en-US" sz="2000" dirty="0"/>
              <a:t>I</a:t>
            </a:r>
          </a:p>
          <a:p>
            <a:r>
              <a:rPr lang="en-US" sz="2000" dirty="0"/>
              <a:t>M</a:t>
            </a:r>
          </a:p>
          <a:p>
            <a:r>
              <a:rPr lang="en-US" sz="2000" dirty="0"/>
              <a:t>B</a:t>
            </a:r>
          </a:p>
          <a:p>
            <a:r>
              <a:rPr lang="en-US" sz="2000" dirty="0"/>
              <a:t>A</a:t>
            </a:r>
          </a:p>
          <a:p>
            <a:r>
              <a:rPr lang="en-US" sz="2000" dirty="0"/>
              <a:t>L</a:t>
            </a:r>
          </a:p>
          <a:p>
            <a:r>
              <a:rPr lang="en-US" sz="2000" dirty="0"/>
              <a:t>A</a:t>
            </a:r>
          </a:p>
          <a:p>
            <a:r>
              <a:rPr lang="en-US" sz="2000" dirty="0"/>
              <a:t>N</a:t>
            </a:r>
          </a:p>
          <a:p>
            <a:r>
              <a:rPr lang="en-US" sz="2000" dirty="0"/>
              <a:t>C</a:t>
            </a:r>
          </a:p>
          <a:p>
            <a:r>
              <a:rPr lang="en-US" sz="2000" dirty="0"/>
              <a:t>E</a:t>
            </a:r>
          </a:p>
          <a:p>
            <a:endParaRPr lang="en" sz="2000" dirty="0"/>
          </a:p>
        </p:txBody>
      </p:sp>
      <p:sp>
        <p:nvSpPr>
          <p:cNvPr id="7" name="Google Shape;786;p58">
            <a:extLst>
              <a:ext uri="{FF2B5EF4-FFF2-40B4-BE49-F238E27FC236}">
                <a16:creationId xmlns:a16="http://schemas.microsoft.com/office/drawing/2014/main" id="{E48DD121-56F1-DBAD-4A85-AFB5F5346F6A}"/>
              </a:ext>
            </a:extLst>
          </p:cNvPr>
          <p:cNvSpPr/>
          <p:nvPr/>
        </p:nvSpPr>
        <p:spPr>
          <a:xfrm>
            <a:off x="1345780" y="1044749"/>
            <a:ext cx="7282731" cy="3054000"/>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just">
              <a:lnSpc>
                <a:spcPct val="150000"/>
              </a:lnSpc>
              <a:buClr>
                <a:schemeClr val="tx1"/>
              </a:buClr>
            </a:pPr>
            <a:r>
              <a:rPr lang="en-IN" sz="1600" b="1" i="1" dirty="0">
                <a:latin typeface="Times New Roman" panose="02020603050405020304" pitchFamily="18" charset="0"/>
                <a:cs typeface="Times New Roman" panose="02020603050405020304" pitchFamily="18" charset="0"/>
              </a:rPr>
              <a:t>CHECKING THE IMBALANCE IN THE DATA</a:t>
            </a:r>
          </a:p>
          <a:p>
            <a:pPr marL="285750" indent="-285750" algn="just">
              <a:lnSpc>
                <a:spcPct val="150000"/>
              </a:lnSpc>
              <a:buClr>
                <a:schemeClr val="tx1"/>
              </a:buClr>
              <a:buFont typeface="Wingdings" pitchFamily="2" charset="2"/>
              <a:buChar char="§"/>
            </a:pPr>
            <a:r>
              <a:rPr lang="en-IN" sz="1600" b="1" i="1" dirty="0" err="1">
                <a:latin typeface="Times New Roman" panose="02020603050405020304" pitchFamily="18" charset="0"/>
                <a:cs typeface="Times New Roman" panose="02020603050405020304" pitchFamily="18" charset="0"/>
              </a:rPr>
              <a:t>AdaSyn</a:t>
            </a:r>
            <a:r>
              <a:rPr lang="en-IN" sz="1600" i="1" dirty="0">
                <a:latin typeface="Times New Roman" panose="02020603050405020304" pitchFamily="18" charset="0"/>
                <a:cs typeface="Times New Roman" panose="02020603050405020304" pitchFamily="18" charset="0"/>
              </a:rPr>
              <a:t> is a resampling technique that can be used to address class imbalance in datasets, particularly in binary classification problems where the number of examples in one class (e.g., defaulters) is much smaller than the other class (e.g., non-defaulters).</a:t>
            </a:r>
          </a:p>
        </p:txBody>
      </p:sp>
    </p:spTree>
    <p:extLst>
      <p:ext uri="{BB962C8B-B14F-4D97-AF65-F5344CB8AC3E}">
        <p14:creationId xmlns:p14="http://schemas.microsoft.com/office/powerpoint/2010/main" val="4024263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320660"/>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S</a:t>
            </a:r>
          </a:p>
          <a:p>
            <a:r>
              <a:rPr lang="en-US" sz="2000" dirty="0"/>
              <a:t>E</a:t>
            </a:r>
          </a:p>
          <a:p>
            <a:r>
              <a:rPr lang="en-US" sz="2000" dirty="0"/>
              <a:t>L</a:t>
            </a:r>
          </a:p>
          <a:p>
            <a:r>
              <a:rPr lang="en-US" sz="2000" dirty="0"/>
              <a:t>E</a:t>
            </a:r>
          </a:p>
          <a:p>
            <a:r>
              <a:rPr lang="en-US" sz="2000" dirty="0"/>
              <a:t>C</a:t>
            </a:r>
          </a:p>
          <a:p>
            <a:r>
              <a:rPr lang="en-US" sz="2000" dirty="0"/>
              <a:t>T</a:t>
            </a:r>
          </a:p>
          <a:p>
            <a:r>
              <a:rPr lang="en-US" sz="2000" dirty="0"/>
              <a:t>I</a:t>
            </a:r>
          </a:p>
          <a:p>
            <a:r>
              <a:rPr lang="en-US" sz="2000" dirty="0"/>
              <a:t>O</a:t>
            </a:r>
          </a:p>
          <a:p>
            <a:r>
              <a:rPr lang="en-US" sz="2000" dirty="0"/>
              <a:t>N</a:t>
            </a:r>
          </a:p>
          <a:p>
            <a:endParaRPr lang="en" sz="2000" dirty="0"/>
          </a:p>
        </p:txBody>
      </p:sp>
      <p:sp>
        <p:nvSpPr>
          <p:cNvPr id="10" name="TextBox 9">
            <a:extLst>
              <a:ext uri="{FF2B5EF4-FFF2-40B4-BE49-F238E27FC236}">
                <a16:creationId xmlns:a16="http://schemas.microsoft.com/office/drawing/2014/main" id="{2F2D0AA5-0C10-479E-D344-5DC6DA4010A2}"/>
              </a:ext>
            </a:extLst>
          </p:cNvPr>
          <p:cNvSpPr txBox="1"/>
          <p:nvPr/>
        </p:nvSpPr>
        <p:spPr>
          <a:xfrm>
            <a:off x="1206944" y="359063"/>
            <a:ext cx="7580989" cy="699679"/>
          </a:xfrm>
          <a:prstGeom prst="rect">
            <a:avLst/>
          </a:prstGeom>
          <a:solidFill>
            <a:schemeClr val="tx2">
              <a:lumMod val="20000"/>
              <a:lumOff val="80000"/>
            </a:schemeClr>
          </a:solidFill>
        </p:spPr>
        <p:txBody>
          <a:bodyPr wrap="square" anchor="ctr">
            <a:spAutoFit/>
          </a:bodyPr>
          <a:lstStyle/>
          <a:p>
            <a:pPr>
              <a:lnSpc>
                <a:spcPct val="150000"/>
              </a:lnSpc>
            </a:pPr>
            <a:r>
              <a:rPr lang="en-IN" sz="1400" b="1" dirty="0">
                <a:solidFill>
                  <a:schemeClr val="tx1"/>
                </a:solidFill>
                <a:latin typeface="Times New Roman" panose="02020603050405020304" pitchFamily="18" charset="0"/>
                <a:cs typeface="Times New Roman" panose="02020603050405020304" pitchFamily="18" charset="0"/>
              </a:rPr>
              <a:t>Logistic regression </a:t>
            </a:r>
            <a:r>
              <a:rPr lang="en-IN" sz="1400" dirty="0">
                <a:solidFill>
                  <a:schemeClr val="tx1"/>
                </a:solidFill>
                <a:latin typeface="Times New Roman" panose="02020603050405020304" pitchFamily="18" charset="0"/>
                <a:cs typeface="Times New Roman" panose="02020603050405020304" pitchFamily="18" charset="0"/>
              </a:rPr>
              <a:t>is a binary classification method that uses a logistic function to estimate the probability of a binary outcome variable based on one or more predictor variables</a:t>
            </a:r>
            <a:endParaRPr lang="en-US" dirty="0"/>
          </a:p>
        </p:txBody>
      </p:sp>
      <p:sp>
        <p:nvSpPr>
          <p:cNvPr id="14" name="TextBox 13">
            <a:extLst>
              <a:ext uri="{FF2B5EF4-FFF2-40B4-BE49-F238E27FC236}">
                <a16:creationId xmlns:a16="http://schemas.microsoft.com/office/drawing/2014/main" id="{1B136FE5-A0BC-E054-B646-9A3A7DDA6A6A}"/>
              </a:ext>
            </a:extLst>
          </p:cNvPr>
          <p:cNvSpPr txBox="1"/>
          <p:nvPr/>
        </p:nvSpPr>
        <p:spPr>
          <a:xfrm>
            <a:off x="1206944" y="2798854"/>
            <a:ext cx="7580989" cy="1023101"/>
          </a:xfrm>
          <a:prstGeom prst="rect">
            <a:avLst/>
          </a:prstGeom>
          <a:solidFill>
            <a:schemeClr val="tx2">
              <a:lumMod val="20000"/>
              <a:lumOff val="80000"/>
            </a:schemeClr>
          </a:solidFill>
        </p:spPr>
        <p:txBody>
          <a:bodyPr wrap="square" anchor="ctr">
            <a:spAutoFit/>
          </a:bodyPr>
          <a:lstStyle/>
          <a:p>
            <a:pPr>
              <a:lnSpc>
                <a:spcPct val="150000"/>
              </a:lnSpc>
            </a:pPr>
            <a:r>
              <a:rPr lang="en-IN" sz="1400" b="1" dirty="0">
                <a:solidFill>
                  <a:schemeClr val="tx1"/>
                </a:solidFill>
                <a:latin typeface="Times New Roman" panose="02020603050405020304" pitchFamily="18" charset="0"/>
                <a:cs typeface="Times New Roman" panose="02020603050405020304" pitchFamily="18" charset="0"/>
              </a:rPr>
              <a:t>Decision tree classifier </a:t>
            </a:r>
            <a:r>
              <a:rPr lang="en-IN" sz="1400" dirty="0">
                <a:solidFill>
                  <a:schemeClr val="tx1"/>
                </a:solidFill>
                <a:latin typeface="Times New Roman" panose="02020603050405020304" pitchFamily="18" charset="0"/>
                <a:cs typeface="Times New Roman" panose="02020603050405020304" pitchFamily="18" charset="0"/>
              </a:rPr>
              <a:t>is a type of supervised machine learning algorithm that performs classification by recursively splitting the dataset into smaller and smaller subsets based on the feature values. The algorithm creates a tree-like model of decisions and their possible consequences.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6FA3B6C-8746-6874-219E-D2AAC88A58C3}"/>
              </a:ext>
            </a:extLst>
          </p:cNvPr>
          <p:cNvSpPr txBox="1"/>
          <p:nvPr/>
        </p:nvSpPr>
        <p:spPr>
          <a:xfrm>
            <a:off x="1206944" y="1232940"/>
            <a:ext cx="7580989" cy="1346266"/>
          </a:xfrm>
          <a:prstGeom prst="rect">
            <a:avLst/>
          </a:prstGeom>
          <a:solidFill>
            <a:schemeClr val="bg2">
              <a:lumMod val="20000"/>
              <a:lumOff val="80000"/>
            </a:schemeClr>
          </a:solidFill>
        </p:spPr>
        <p:txBody>
          <a:bodyPr wrap="square" anchor="ctr">
            <a:spAutoFit/>
          </a:bodyPr>
          <a:lstStyle/>
          <a:p>
            <a:pPr algn="just">
              <a:lnSpc>
                <a:spcPct val="150000"/>
              </a:lnSpc>
            </a:pPr>
            <a:r>
              <a:rPr lang="en-IN" sz="1400" b="1" dirty="0">
                <a:solidFill>
                  <a:schemeClr val="tx1"/>
                </a:solidFill>
                <a:latin typeface="Times New Roman" panose="02020603050405020304" pitchFamily="18" charset="0"/>
                <a:cs typeface="Times New Roman" panose="02020603050405020304" pitchFamily="18" charset="0"/>
              </a:rPr>
              <a:t>Random Forest Classifier </a:t>
            </a:r>
            <a:r>
              <a:rPr lang="en-IN" sz="1400" dirty="0">
                <a:solidFill>
                  <a:schemeClr val="tx1"/>
                </a:solidFill>
                <a:latin typeface="Times New Roman" panose="02020603050405020304" pitchFamily="18" charset="0"/>
                <a:cs typeface="Times New Roman" panose="02020603050405020304" pitchFamily="18" charset="0"/>
              </a:rPr>
              <a:t>is a type of ensemble learning method in which multiple decision trees are constructed and combined to improve the accuracy and robustness of the classification model. Each tree in the random forest is trained on a randomly selected subset of features and a randomly sampled subset of the training data.</a:t>
            </a:r>
          </a:p>
        </p:txBody>
      </p:sp>
      <p:sp>
        <p:nvSpPr>
          <p:cNvPr id="17" name="TextBox 16">
            <a:extLst>
              <a:ext uri="{FF2B5EF4-FFF2-40B4-BE49-F238E27FC236}">
                <a16:creationId xmlns:a16="http://schemas.microsoft.com/office/drawing/2014/main" id="{12D43DA8-C0FF-A95D-A614-8A84F08D7B90}"/>
              </a:ext>
            </a:extLst>
          </p:cNvPr>
          <p:cNvSpPr txBox="1"/>
          <p:nvPr/>
        </p:nvSpPr>
        <p:spPr>
          <a:xfrm>
            <a:off x="1206946" y="4099670"/>
            <a:ext cx="7580988" cy="699935"/>
          </a:xfrm>
          <a:prstGeom prst="rect">
            <a:avLst/>
          </a:prstGeom>
          <a:solidFill>
            <a:schemeClr val="tx2">
              <a:lumMod val="40000"/>
              <a:lumOff val="60000"/>
            </a:schemeClr>
          </a:solidFill>
        </p:spPr>
        <p:txBody>
          <a:bodyPr wrap="square">
            <a:spAutoFit/>
          </a:bodyPr>
          <a:lstStyle/>
          <a:p>
            <a:pPr>
              <a:lnSpc>
                <a:spcPct val="150000"/>
              </a:lnSpc>
            </a:pPr>
            <a:r>
              <a:rPr lang="en-IN" sz="1400" b="1" dirty="0" err="1">
                <a:solidFill>
                  <a:schemeClr val="tx1"/>
                </a:solidFill>
                <a:effectLst/>
                <a:latin typeface="Times New Roman" panose="02020603050405020304" pitchFamily="18" charset="0"/>
                <a:cs typeface="Times New Roman" panose="02020603050405020304" pitchFamily="18" charset="0"/>
              </a:rPr>
              <a:t>CatBoost</a:t>
            </a:r>
            <a:r>
              <a:rPr lang="en-IN" sz="1400" dirty="0">
                <a:solidFill>
                  <a:schemeClr val="tx1"/>
                </a:solidFill>
                <a:effectLst/>
                <a:latin typeface="Times New Roman" panose="02020603050405020304" pitchFamily="18" charset="0"/>
                <a:cs typeface="Times New Roman" panose="02020603050405020304" pitchFamily="18" charset="0"/>
              </a:rPr>
              <a:t> is a machine learning algorithm that is commonly used for classification tasks. It is an ensemble learning method that combines several decision trees to create a strong classifier.</a:t>
            </a:r>
          </a:p>
        </p:txBody>
      </p:sp>
    </p:spTree>
    <p:extLst>
      <p:ext uri="{BB962C8B-B14F-4D97-AF65-F5344CB8AC3E}">
        <p14:creationId xmlns:p14="http://schemas.microsoft.com/office/powerpoint/2010/main" val="2965038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43353" y="1320660"/>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S</a:t>
            </a:r>
          </a:p>
          <a:p>
            <a:r>
              <a:rPr lang="en-US" sz="2000" dirty="0"/>
              <a:t>E</a:t>
            </a:r>
          </a:p>
          <a:p>
            <a:r>
              <a:rPr lang="en-US" sz="2000" dirty="0"/>
              <a:t>L</a:t>
            </a:r>
          </a:p>
          <a:p>
            <a:r>
              <a:rPr lang="en-US" sz="2000" dirty="0"/>
              <a:t>E</a:t>
            </a:r>
          </a:p>
          <a:p>
            <a:r>
              <a:rPr lang="en-US" sz="2000" dirty="0"/>
              <a:t>C</a:t>
            </a:r>
          </a:p>
          <a:p>
            <a:r>
              <a:rPr lang="en-US" sz="2000" dirty="0"/>
              <a:t>T</a:t>
            </a:r>
          </a:p>
          <a:p>
            <a:r>
              <a:rPr lang="en-US" sz="2000" dirty="0"/>
              <a:t>I</a:t>
            </a:r>
          </a:p>
          <a:p>
            <a:r>
              <a:rPr lang="en-US" sz="2000" dirty="0"/>
              <a:t>O</a:t>
            </a:r>
          </a:p>
          <a:p>
            <a:r>
              <a:rPr lang="en-US" sz="2000" dirty="0"/>
              <a:t>N</a:t>
            </a:r>
          </a:p>
          <a:p>
            <a:endParaRPr lang="en" sz="2000" dirty="0"/>
          </a:p>
        </p:txBody>
      </p:sp>
      <p:sp>
        <p:nvSpPr>
          <p:cNvPr id="12" name="TextBox 11">
            <a:extLst>
              <a:ext uri="{FF2B5EF4-FFF2-40B4-BE49-F238E27FC236}">
                <a16:creationId xmlns:a16="http://schemas.microsoft.com/office/drawing/2014/main" id="{13173B19-B7C0-1D95-9B5D-4CF040A11470}"/>
              </a:ext>
            </a:extLst>
          </p:cNvPr>
          <p:cNvSpPr txBox="1"/>
          <p:nvPr/>
        </p:nvSpPr>
        <p:spPr>
          <a:xfrm>
            <a:off x="1181834" y="313010"/>
            <a:ext cx="7606099" cy="1346266"/>
          </a:xfrm>
          <a:prstGeom prst="rect">
            <a:avLst/>
          </a:prstGeom>
          <a:solidFill>
            <a:schemeClr val="tx2">
              <a:lumMod val="20000"/>
              <a:lumOff val="80000"/>
            </a:schemeClr>
          </a:solidFill>
        </p:spPr>
        <p:txBody>
          <a:bodyPr wrap="square">
            <a:spAutoFit/>
          </a:bodyPr>
          <a:lstStyle/>
          <a:p>
            <a:pPr algn="just">
              <a:lnSpc>
                <a:spcPct val="150000"/>
              </a:lnSpc>
            </a:pPr>
            <a:r>
              <a:rPr lang="en-IN" sz="1400" b="1" dirty="0">
                <a:solidFill>
                  <a:schemeClr val="tx1"/>
                </a:solidFill>
                <a:latin typeface="Times New Roman" panose="02020603050405020304" pitchFamily="18" charset="0"/>
                <a:cs typeface="Times New Roman" panose="02020603050405020304" pitchFamily="18" charset="0"/>
              </a:rPr>
              <a:t>Ridge Classifier </a:t>
            </a:r>
            <a:r>
              <a:rPr lang="en-IN" sz="1400" dirty="0">
                <a:solidFill>
                  <a:schemeClr val="tx1"/>
                </a:solidFill>
                <a:latin typeface="Times New Roman" panose="02020603050405020304" pitchFamily="18" charset="0"/>
                <a:cs typeface="Times New Roman" panose="02020603050405020304" pitchFamily="18" charset="0"/>
              </a:rPr>
              <a:t>is a type of linear model that performs binary classification by finding the linear combination of features that best separates the positive and negative classes. The Ridge Classifier adds an L2 regularization term to the objective function, which helps to prevent overfitting and improve the model's generalization ability.</a:t>
            </a:r>
          </a:p>
        </p:txBody>
      </p:sp>
      <p:sp>
        <p:nvSpPr>
          <p:cNvPr id="5" name="TextBox 4">
            <a:extLst>
              <a:ext uri="{FF2B5EF4-FFF2-40B4-BE49-F238E27FC236}">
                <a16:creationId xmlns:a16="http://schemas.microsoft.com/office/drawing/2014/main" id="{8A267F45-C13C-0CA2-9678-EE2538310799}"/>
              </a:ext>
            </a:extLst>
          </p:cNvPr>
          <p:cNvSpPr txBox="1"/>
          <p:nvPr/>
        </p:nvSpPr>
        <p:spPr>
          <a:xfrm>
            <a:off x="1181835" y="1708120"/>
            <a:ext cx="7606098" cy="1023101"/>
          </a:xfrm>
          <a:prstGeom prst="rect">
            <a:avLst/>
          </a:prstGeom>
          <a:solidFill>
            <a:schemeClr val="tx2">
              <a:lumMod val="40000"/>
              <a:lumOff val="60000"/>
            </a:schemeClr>
          </a:solidFill>
        </p:spPr>
        <p:txBody>
          <a:bodyPr wrap="square">
            <a:spAutoFit/>
          </a:bodyPr>
          <a:lstStyle/>
          <a:p>
            <a:pPr algn="just">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Naive Bayes </a:t>
            </a:r>
            <a:r>
              <a:rPr lang="en-IN" sz="1400" dirty="0">
                <a:solidFill>
                  <a:schemeClr val="tx1"/>
                </a:solidFill>
                <a:effectLst/>
                <a:latin typeface="Times New Roman" panose="02020603050405020304" pitchFamily="18" charset="0"/>
                <a:cs typeface="Times New Roman" panose="02020603050405020304" pitchFamily="18" charset="0"/>
              </a:rPr>
              <a:t>is a type of probabilistic machine learning algorithm that is commonly used for classification tasks. It is based on Bayes' theorem, which describes the probability of an event based on prior knowledge of related events.</a:t>
            </a:r>
          </a:p>
        </p:txBody>
      </p:sp>
      <p:sp>
        <p:nvSpPr>
          <p:cNvPr id="7" name="TextBox 6">
            <a:extLst>
              <a:ext uri="{FF2B5EF4-FFF2-40B4-BE49-F238E27FC236}">
                <a16:creationId xmlns:a16="http://schemas.microsoft.com/office/drawing/2014/main" id="{FDC36985-D543-BA0C-DB82-7E1FE8894E59}"/>
              </a:ext>
            </a:extLst>
          </p:cNvPr>
          <p:cNvSpPr txBox="1"/>
          <p:nvPr/>
        </p:nvSpPr>
        <p:spPr>
          <a:xfrm>
            <a:off x="1181835" y="2828998"/>
            <a:ext cx="7606098" cy="1023101"/>
          </a:xfrm>
          <a:prstGeom prst="rect">
            <a:avLst/>
          </a:prstGeom>
          <a:solidFill>
            <a:schemeClr val="bg2">
              <a:lumMod val="40000"/>
              <a:lumOff val="60000"/>
            </a:schemeClr>
          </a:solidFill>
        </p:spPr>
        <p:txBody>
          <a:bodyPr wrap="square">
            <a:spAutoFit/>
          </a:bodyPr>
          <a:lstStyle/>
          <a:p>
            <a:pPr algn="just">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AdaBoost,</a:t>
            </a:r>
            <a:r>
              <a:rPr lang="en-IN" sz="1400" dirty="0">
                <a:solidFill>
                  <a:schemeClr val="tx1"/>
                </a:solidFill>
                <a:effectLst/>
                <a:latin typeface="Times New Roman" panose="02020603050405020304" pitchFamily="18" charset="0"/>
                <a:cs typeface="Times New Roman" panose="02020603050405020304" pitchFamily="18" charset="0"/>
              </a:rPr>
              <a:t> short for Adaptive Boosting, is a machine learning algorithm that is commonly used for classification tasks. It is an ensemble learning method that combines several weak learners (e.g., decision trees, logistic regression) to create a strong classifier.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2BD7D1-39BA-8121-750D-060510DA299D}"/>
              </a:ext>
            </a:extLst>
          </p:cNvPr>
          <p:cNvSpPr txBox="1"/>
          <p:nvPr/>
        </p:nvSpPr>
        <p:spPr>
          <a:xfrm>
            <a:off x="1181836" y="3919797"/>
            <a:ext cx="7606097" cy="1023101"/>
          </a:xfrm>
          <a:prstGeom prst="rect">
            <a:avLst/>
          </a:prstGeom>
          <a:solidFill>
            <a:schemeClr val="tx2">
              <a:lumMod val="20000"/>
              <a:lumOff val="80000"/>
            </a:schemeClr>
          </a:solidFill>
        </p:spPr>
        <p:txBody>
          <a:bodyPr wrap="square">
            <a:spAutoFit/>
          </a:bodyPr>
          <a:lstStyle/>
          <a:p>
            <a:pPr>
              <a:lnSpc>
                <a:spcPct val="150000"/>
              </a:lnSpc>
            </a:pPr>
            <a:r>
              <a:rPr lang="en-IN" sz="1400" b="1" dirty="0">
                <a:solidFill>
                  <a:schemeClr val="tx1"/>
                </a:solidFill>
                <a:effectLst/>
                <a:latin typeface="Times New Roman" panose="02020603050405020304" pitchFamily="18" charset="0"/>
                <a:cs typeface="Times New Roman" panose="02020603050405020304" pitchFamily="18" charset="0"/>
              </a:rPr>
              <a:t>Gradient Boosting</a:t>
            </a:r>
            <a:r>
              <a:rPr lang="en-IN" sz="1400" dirty="0">
                <a:solidFill>
                  <a:schemeClr val="tx1"/>
                </a:solidFill>
                <a:effectLst/>
                <a:latin typeface="Times New Roman" panose="02020603050405020304" pitchFamily="18" charset="0"/>
                <a:cs typeface="Times New Roman" panose="02020603050405020304" pitchFamily="18" charset="0"/>
              </a:rPr>
              <a:t> is a machine learning algorithm that is commonly used for regression and classification tasks. It is an ensemble learning method that combines several weak learners (e.g., decision trees, linear models) to create a strong model.</a:t>
            </a:r>
          </a:p>
        </p:txBody>
      </p:sp>
    </p:spTree>
    <p:extLst>
      <p:ext uri="{BB962C8B-B14F-4D97-AF65-F5344CB8AC3E}">
        <p14:creationId xmlns:p14="http://schemas.microsoft.com/office/powerpoint/2010/main" val="3362564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348167"/>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US" sz="800" dirty="0"/>
          </a:p>
          <a:p>
            <a:r>
              <a:rPr lang="en-US" sz="1800" dirty="0"/>
              <a:t>E</a:t>
            </a:r>
          </a:p>
          <a:p>
            <a:r>
              <a:rPr lang="en-US" sz="1800" dirty="0"/>
              <a:t>V</a:t>
            </a:r>
          </a:p>
          <a:p>
            <a:r>
              <a:rPr lang="en-US" sz="1800" dirty="0"/>
              <a:t>A</a:t>
            </a:r>
          </a:p>
          <a:p>
            <a:r>
              <a:rPr lang="en-US" sz="1800" dirty="0"/>
              <a:t>L</a:t>
            </a:r>
          </a:p>
          <a:p>
            <a:r>
              <a:rPr lang="en-US" sz="1800" dirty="0"/>
              <a:t>U</a:t>
            </a:r>
          </a:p>
          <a:p>
            <a:r>
              <a:rPr lang="en-US" sz="1800" dirty="0"/>
              <a:t>A</a:t>
            </a:r>
          </a:p>
          <a:p>
            <a:r>
              <a:rPr lang="en-US" sz="1800" dirty="0"/>
              <a:t>T</a:t>
            </a:r>
          </a:p>
          <a:p>
            <a:r>
              <a:rPr lang="en-US" sz="1800" dirty="0"/>
              <a:t>I</a:t>
            </a:r>
          </a:p>
          <a:p>
            <a:r>
              <a:rPr lang="en-US" sz="1800" dirty="0"/>
              <a:t>O</a:t>
            </a:r>
          </a:p>
          <a:p>
            <a:r>
              <a:rPr lang="en-US" sz="1800" dirty="0"/>
              <a:t>N</a:t>
            </a:r>
          </a:p>
          <a:p>
            <a:endParaRPr lang="en" sz="1800" dirty="0"/>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Matrix</a:t>
            </a:r>
            <a:endParaRPr sz="2800" b="1" dirty="0"/>
          </a:p>
        </p:txBody>
      </p:sp>
      <p:pic>
        <p:nvPicPr>
          <p:cNvPr id="6" name="Picture 5" descr="Text, table&#10;&#10;Description automatically generated">
            <a:extLst>
              <a:ext uri="{FF2B5EF4-FFF2-40B4-BE49-F238E27FC236}">
                <a16:creationId xmlns:a16="http://schemas.microsoft.com/office/drawing/2014/main" id="{153A54A8-F4D5-F611-2A7C-CFD720569B0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196988" y="1325190"/>
            <a:ext cx="3680216" cy="3381233"/>
          </a:xfrm>
          <a:prstGeom prst="rect">
            <a:avLst/>
          </a:prstGeom>
        </p:spPr>
      </p:pic>
      <p:pic>
        <p:nvPicPr>
          <p:cNvPr id="9" name="Picture 8" descr="Text, table&#10;&#10;Description automatically generated">
            <a:extLst>
              <a:ext uri="{FF2B5EF4-FFF2-40B4-BE49-F238E27FC236}">
                <a16:creationId xmlns:a16="http://schemas.microsoft.com/office/drawing/2014/main" id="{15879A7F-A6E9-DAE7-D12A-8B124034378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5010416" y="1325190"/>
            <a:ext cx="3775776" cy="3381233"/>
          </a:xfrm>
          <a:prstGeom prst="rect">
            <a:avLst/>
          </a:prstGeom>
        </p:spPr>
      </p:pic>
      <p:sp>
        <p:nvSpPr>
          <p:cNvPr id="10" name="TextBox 9">
            <a:extLst>
              <a:ext uri="{FF2B5EF4-FFF2-40B4-BE49-F238E27FC236}">
                <a16:creationId xmlns:a16="http://schemas.microsoft.com/office/drawing/2014/main" id="{CB97902A-03C9-9587-917C-DF5A4DF0CC19}"/>
              </a:ext>
            </a:extLst>
          </p:cNvPr>
          <p:cNvSpPr txBox="1"/>
          <p:nvPr/>
        </p:nvSpPr>
        <p:spPr>
          <a:xfrm>
            <a:off x="1459950"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YEAR- 2013</a:t>
            </a:r>
            <a:r>
              <a:rPr lang="en-IN" sz="1400" b="1" dirty="0">
                <a:solidFill>
                  <a:schemeClr val="tx1"/>
                </a:solidFill>
                <a:effectLst/>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AB785785-CC2F-6309-FBCD-D0198B5A4FCA}"/>
              </a:ext>
            </a:extLst>
          </p:cNvPr>
          <p:cNvSpPr txBox="1"/>
          <p:nvPr/>
        </p:nvSpPr>
        <p:spPr>
          <a:xfrm>
            <a:off x="5087565"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YEAR- 2014</a:t>
            </a:r>
            <a:r>
              <a:rPr lang="en-IN" sz="1400" b="1" dirty="0">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048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348167"/>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US" sz="800" dirty="0"/>
          </a:p>
          <a:p>
            <a:r>
              <a:rPr lang="en-US" sz="1800" dirty="0"/>
              <a:t>E</a:t>
            </a:r>
          </a:p>
          <a:p>
            <a:r>
              <a:rPr lang="en-US" sz="1800" dirty="0"/>
              <a:t>V</a:t>
            </a:r>
          </a:p>
          <a:p>
            <a:r>
              <a:rPr lang="en-US" sz="1800" dirty="0"/>
              <a:t>A</a:t>
            </a:r>
          </a:p>
          <a:p>
            <a:r>
              <a:rPr lang="en-US" sz="1800" dirty="0"/>
              <a:t>L</a:t>
            </a:r>
          </a:p>
          <a:p>
            <a:r>
              <a:rPr lang="en-US" sz="1800" dirty="0"/>
              <a:t>U</a:t>
            </a:r>
          </a:p>
          <a:p>
            <a:r>
              <a:rPr lang="en-US" sz="1800" dirty="0"/>
              <a:t>A</a:t>
            </a:r>
          </a:p>
          <a:p>
            <a:r>
              <a:rPr lang="en-US" sz="1800" dirty="0"/>
              <a:t>T</a:t>
            </a:r>
          </a:p>
          <a:p>
            <a:r>
              <a:rPr lang="en-US" sz="1800" dirty="0"/>
              <a:t>I</a:t>
            </a:r>
          </a:p>
          <a:p>
            <a:r>
              <a:rPr lang="en-US" sz="1800" dirty="0"/>
              <a:t>O</a:t>
            </a:r>
          </a:p>
          <a:p>
            <a:r>
              <a:rPr lang="en-US" sz="1800" dirty="0"/>
              <a:t>N</a:t>
            </a:r>
          </a:p>
          <a:p>
            <a:endParaRPr lang="en" sz="1800" dirty="0"/>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Matrix</a:t>
            </a:r>
            <a:endParaRPr sz="2800" b="1" dirty="0"/>
          </a:p>
        </p:txBody>
      </p:sp>
      <p:sp>
        <p:nvSpPr>
          <p:cNvPr id="10" name="TextBox 9">
            <a:extLst>
              <a:ext uri="{FF2B5EF4-FFF2-40B4-BE49-F238E27FC236}">
                <a16:creationId xmlns:a16="http://schemas.microsoft.com/office/drawing/2014/main" id="{CB97902A-03C9-9587-917C-DF5A4DF0CC19}"/>
              </a:ext>
            </a:extLst>
          </p:cNvPr>
          <p:cNvSpPr txBox="1"/>
          <p:nvPr/>
        </p:nvSpPr>
        <p:spPr>
          <a:xfrm>
            <a:off x="1459950"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YEAR- 2015</a:t>
            </a:r>
            <a:r>
              <a:rPr lang="en-IN" sz="1400" b="1" dirty="0">
                <a:solidFill>
                  <a:schemeClr val="tx1"/>
                </a:solidFill>
                <a:effectLst/>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AB785785-CC2F-6309-FBCD-D0198B5A4FCA}"/>
              </a:ext>
            </a:extLst>
          </p:cNvPr>
          <p:cNvSpPr txBox="1"/>
          <p:nvPr/>
        </p:nvSpPr>
        <p:spPr>
          <a:xfrm>
            <a:off x="5087565"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YEAR- 2016</a:t>
            </a:r>
            <a:endParaRPr lang="en-IN" sz="1400" b="1"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Text, table&#10;&#10;Description automatically generated">
            <a:extLst>
              <a:ext uri="{FF2B5EF4-FFF2-40B4-BE49-F238E27FC236}">
                <a16:creationId xmlns:a16="http://schemas.microsoft.com/office/drawing/2014/main" id="{699A14F7-87A9-DEAC-DEB3-4891A60F71C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132559" y="1348167"/>
            <a:ext cx="3856670" cy="3358256"/>
          </a:xfrm>
          <a:prstGeom prst="rect">
            <a:avLst/>
          </a:prstGeom>
        </p:spPr>
      </p:pic>
      <p:pic>
        <p:nvPicPr>
          <p:cNvPr id="7" name="Picture 6" descr="Text, table&#10;&#10;Description automatically generated">
            <a:extLst>
              <a:ext uri="{FF2B5EF4-FFF2-40B4-BE49-F238E27FC236}">
                <a16:creationId xmlns:a16="http://schemas.microsoft.com/office/drawing/2014/main" id="{F2159935-E9FE-61C8-22D6-FABD2BABE89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5073091" y="1348168"/>
            <a:ext cx="3738420" cy="3358256"/>
          </a:xfrm>
          <a:prstGeom prst="rect">
            <a:avLst/>
          </a:prstGeom>
        </p:spPr>
      </p:pic>
    </p:spTree>
    <p:extLst>
      <p:ext uri="{BB962C8B-B14F-4D97-AF65-F5344CB8AC3E}">
        <p14:creationId xmlns:p14="http://schemas.microsoft.com/office/powerpoint/2010/main" val="960316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64"/>
          <p:cNvSpPr/>
          <p:nvPr/>
        </p:nvSpPr>
        <p:spPr>
          <a:xfrm>
            <a:off x="673375" y="1026160"/>
            <a:ext cx="7813428" cy="354584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Google Shape;682;p53">
            <a:extLst>
              <a:ext uri="{FF2B5EF4-FFF2-40B4-BE49-F238E27FC236}">
                <a16:creationId xmlns:a16="http://schemas.microsoft.com/office/drawing/2014/main" id="{A63BDD54-C2D1-9D5A-D4BE-6C1F8E4BA801}"/>
              </a:ext>
            </a:extLst>
          </p:cNvPr>
          <p:cNvSpPr txBox="1">
            <a:spLocks/>
          </p:cNvSpPr>
          <p:nvPr/>
        </p:nvSpPr>
        <p:spPr>
          <a:xfrm>
            <a:off x="596237" y="272400"/>
            <a:ext cx="5890711" cy="89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800"/>
              <a:buFont typeface="Antic Didone"/>
              <a:buNone/>
              <a:defRPr sz="70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9pPr>
          </a:lstStyle>
          <a:p>
            <a:r>
              <a:rPr lang="en-IN" sz="3600" dirty="0"/>
              <a:t>About Dataset</a:t>
            </a:r>
          </a:p>
        </p:txBody>
      </p:sp>
      <p:pic>
        <p:nvPicPr>
          <p:cNvPr id="4" name="image1.png">
            <a:extLst>
              <a:ext uri="{FF2B5EF4-FFF2-40B4-BE49-F238E27FC236}">
                <a16:creationId xmlns:a16="http://schemas.microsoft.com/office/drawing/2014/main" id="{4081C937-B604-2D52-59DF-BB8ADEA138AB}"/>
              </a:ext>
            </a:extLst>
          </p:cNvPr>
          <p:cNvPicPr/>
          <p:nvPr/>
        </p:nvPicPr>
        <p:blipFill>
          <a:blip r:embed="rId3"/>
          <a:srcRect/>
          <a:stretch>
            <a:fillRect/>
          </a:stretch>
        </p:blipFill>
        <p:spPr>
          <a:xfrm>
            <a:off x="914398" y="6800566"/>
            <a:ext cx="5730875" cy="2921000"/>
          </a:xfrm>
          <a:prstGeom prst="rect">
            <a:avLst/>
          </a:prstGeom>
          <a:ln/>
        </p:spPr>
      </p:pic>
      <p:pic>
        <p:nvPicPr>
          <p:cNvPr id="5" name="image1.png">
            <a:extLst>
              <a:ext uri="{FF2B5EF4-FFF2-40B4-BE49-F238E27FC236}">
                <a16:creationId xmlns:a16="http://schemas.microsoft.com/office/drawing/2014/main" id="{D8993F4C-A204-492F-1D6A-33D48ABB8887}"/>
              </a:ext>
            </a:extLst>
          </p:cNvPr>
          <p:cNvPicPr/>
          <p:nvPr/>
        </p:nvPicPr>
        <p:blipFill>
          <a:blip r:embed="rId3"/>
          <a:srcRect/>
          <a:stretch>
            <a:fillRect/>
          </a:stretch>
        </p:blipFill>
        <p:spPr>
          <a:xfrm>
            <a:off x="1447986" y="1212873"/>
            <a:ext cx="6264205" cy="3172413"/>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895"/>
                                        </p:tgtEl>
                                        <p:attrNameLst>
                                          <p:attrName>style.visibility</p:attrName>
                                        </p:attrNameLst>
                                      </p:cBhvr>
                                      <p:to>
                                        <p:strVal val="visible"/>
                                      </p:to>
                                    </p:set>
                                    <p:anim calcmode="lin" valueType="num">
                                      <p:cBhvr>
                                        <p:cTn id="10" dur="500" fill="hold"/>
                                        <p:tgtEl>
                                          <p:spTgt spid="895"/>
                                        </p:tgtEl>
                                        <p:attrNameLst>
                                          <p:attrName>ppt_w</p:attrName>
                                        </p:attrNameLst>
                                      </p:cBhvr>
                                      <p:tavLst>
                                        <p:tav tm="0">
                                          <p:val>
                                            <p:fltVal val="0"/>
                                          </p:val>
                                        </p:tav>
                                        <p:tav tm="100000">
                                          <p:val>
                                            <p:strVal val="#ppt_w"/>
                                          </p:val>
                                        </p:tav>
                                      </p:tavLst>
                                    </p:anim>
                                    <p:anim calcmode="lin" valueType="num">
                                      <p:cBhvr>
                                        <p:cTn id="11" dur="500" fill="hold"/>
                                        <p:tgtEl>
                                          <p:spTgt spid="8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348167"/>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US" sz="800" dirty="0"/>
          </a:p>
          <a:p>
            <a:r>
              <a:rPr lang="en-US" sz="1800" dirty="0"/>
              <a:t>E</a:t>
            </a:r>
          </a:p>
          <a:p>
            <a:r>
              <a:rPr lang="en-US" sz="1800" dirty="0"/>
              <a:t>V</a:t>
            </a:r>
          </a:p>
          <a:p>
            <a:r>
              <a:rPr lang="en-US" sz="1800" dirty="0"/>
              <a:t>A</a:t>
            </a:r>
          </a:p>
          <a:p>
            <a:r>
              <a:rPr lang="en-US" sz="1800" dirty="0"/>
              <a:t>L</a:t>
            </a:r>
          </a:p>
          <a:p>
            <a:r>
              <a:rPr lang="en-US" sz="1800" dirty="0"/>
              <a:t>U</a:t>
            </a:r>
          </a:p>
          <a:p>
            <a:r>
              <a:rPr lang="en-US" sz="1800" dirty="0"/>
              <a:t>A</a:t>
            </a:r>
          </a:p>
          <a:p>
            <a:r>
              <a:rPr lang="en-US" sz="1800" dirty="0"/>
              <a:t>T</a:t>
            </a:r>
          </a:p>
          <a:p>
            <a:r>
              <a:rPr lang="en-US" sz="1800" dirty="0"/>
              <a:t>I</a:t>
            </a:r>
          </a:p>
          <a:p>
            <a:r>
              <a:rPr lang="en-US" sz="1800" dirty="0"/>
              <a:t>O</a:t>
            </a:r>
          </a:p>
          <a:p>
            <a:r>
              <a:rPr lang="en-US" sz="1800" dirty="0"/>
              <a:t>N</a:t>
            </a:r>
          </a:p>
          <a:p>
            <a:endParaRPr lang="en" sz="1800" dirty="0"/>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Matrix</a:t>
            </a:r>
            <a:endParaRPr sz="2800" b="1" dirty="0"/>
          </a:p>
        </p:txBody>
      </p:sp>
      <p:sp>
        <p:nvSpPr>
          <p:cNvPr id="10" name="TextBox 9">
            <a:extLst>
              <a:ext uri="{FF2B5EF4-FFF2-40B4-BE49-F238E27FC236}">
                <a16:creationId xmlns:a16="http://schemas.microsoft.com/office/drawing/2014/main" id="{CB97902A-03C9-9587-917C-DF5A4DF0CC19}"/>
              </a:ext>
            </a:extLst>
          </p:cNvPr>
          <p:cNvSpPr txBox="1"/>
          <p:nvPr/>
        </p:nvSpPr>
        <p:spPr>
          <a:xfrm>
            <a:off x="1459950"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YEAR- 2017</a:t>
            </a:r>
            <a:r>
              <a:rPr lang="en-IN" sz="1400" b="1" dirty="0">
                <a:solidFill>
                  <a:schemeClr val="tx1"/>
                </a:solidFill>
                <a:effectLst/>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AB785785-CC2F-6309-FBCD-D0198B5A4FCA}"/>
              </a:ext>
            </a:extLst>
          </p:cNvPr>
          <p:cNvSpPr txBox="1"/>
          <p:nvPr/>
        </p:nvSpPr>
        <p:spPr>
          <a:xfrm>
            <a:off x="5087565" y="967727"/>
            <a:ext cx="3417254"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MODEL MATRIX OF YEAR- 2018</a:t>
            </a:r>
            <a:endParaRPr lang="en-IN" sz="1400" b="1" dirty="0">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Text, table&#10;&#10;Description automatically generated">
            <a:extLst>
              <a:ext uri="{FF2B5EF4-FFF2-40B4-BE49-F238E27FC236}">
                <a16:creationId xmlns:a16="http://schemas.microsoft.com/office/drawing/2014/main" id="{E7718746-3F9B-A793-32E0-E2838266E40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196988" y="1275504"/>
            <a:ext cx="3680216" cy="3419284"/>
          </a:xfrm>
          <a:prstGeom prst="rect">
            <a:avLst/>
          </a:prstGeom>
        </p:spPr>
      </p:pic>
      <p:pic>
        <p:nvPicPr>
          <p:cNvPr id="8" name="Picture 7" descr="Text, table&#10;&#10;Description automatically generated">
            <a:extLst>
              <a:ext uri="{FF2B5EF4-FFF2-40B4-BE49-F238E27FC236}">
                <a16:creationId xmlns:a16="http://schemas.microsoft.com/office/drawing/2014/main" id="{45687E85-5AB8-72F0-9391-74F7FF9F8124}"/>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5010416" y="1275504"/>
            <a:ext cx="3748500" cy="3430919"/>
          </a:xfrm>
          <a:prstGeom prst="rect">
            <a:avLst/>
          </a:prstGeom>
        </p:spPr>
      </p:pic>
    </p:spTree>
    <p:extLst>
      <p:ext uri="{BB962C8B-B14F-4D97-AF65-F5344CB8AC3E}">
        <p14:creationId xmlns:p14="http://schemas.microsoft.com/office/powerpoint/2010/main" val="767889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118996" y="1737026"/>
            <a:ext cx="3657834"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986143"/>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000" dirty="0"/>
              <a:t>M</a:t>
            </a:r>
          </a:p>
          <a:p>
            <a:r>
              <a:rPr lang="en-US" sz="2000" dirty="0"/>
              <a:t>O</a:t>
            </a:r>
          </a:p>
          <a:p>
            <a:r>
              <a:rPr lang="en-US" sz="2000" dirty="0"/>
              <a:t>D</a:t>
            </a:r>
          </a:p>
          <a:p>
            <a:r>
              <a:rPr lang="en-US" sz="2000" dirty="0"/>
              <a:t>E</a:t>
            </a:r>
          </a:p>
          <a:p>
            <a:r>
              <a:rPr lang="en-US" sz="2000" dirty="0"/>
              <a:t>L</a:t>
            </a:r>
          </a:p>
          <a:p>
            <a:endParaRPr lang="en-US" sz="900" dirty="0"/>
          </a:p>
          <a:p>
            <a:r>
              <a:rPr lang="en-US" sz="2000" dirty="0"/>
              <a:t>T</a:t>
            </a:r>
          </a:p>
          <a:p>
            <a:r>
              <a:rPr lang="en-US" sz="2000" dirty="0"/>
              <a:t>U</a:t>
            </a:r>
          </a:p>
          <a:p>
            <a:r>
              <a:rPr lang="en-US" sz="2000" dirty="0"/>
              <a:t>N</a:t>
            </a:r>
          </a:p>
          <a:p>
            <a:r>
              <a:rPr lang="en-US" sz="2000" dirty="0"/>
              <a:t>I</a:t>
            </a:r>
          </a:p>
          <a:p>
            <a:r>
              <a:rPr lang="en-US" sz="2000" dirty="0"/>
              <a:t>N</a:t>
            </a:r>
          </a:p>
          <a:p>
            <a:r>
              <a:rPr lang="en-US" sz="2000" dirty="0"/>
              <a:t>G</a:t>
            </a:r>
          </a:p>
          <a:p>
            <a:endParaRPr lang="en" sz="2000" dirty="0"/>
          </a:p>
        </p:txBody>
      </p:sp>
      <p:sp>
        <p:nvSpPr>
          <p:cNvPr id="12" name="TextBox 11">
            <a:extLst>
              <a:ext uri="{FF2B5EF4-FFF2-40B4-BE49-F238E27FC236}">
                <a16:creationId xmlns:a16="http://schemas.microsoft.com/office/drawing/2014/main" id="{13173B19-B7C0-1D95-9B5D-4CF040A11470}"/>
              </a:ext>
            </a:extLst>
          </p:cNvPr>
          <p:cNvSpPr txBox="1"/>
          <p:nvPr/>
        </p:nvSpPr>
        <p:spPr>
          <a:xfrm>
            <a:off x="1280616" y="3421486"/>
            <a:ext cx="6582771" cy="613181"/>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Ridge Classifier:</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Lambda: L2 Penalty : 0.1 to 1</a:t>
            </a:r>
          </a:p>
        </p:txBody>
      </p:sp>
      <p:sp>
        <p:nvSpPr>
          <p:cNvPr id="6" name="TextBox 5">
            <a:extLst>
              <a:ext uri="{FF2B5EF4-FFF2-40B4-BE49-F238E27FC236}">
                <a16:creationId xmlns:a16="http://schemas.microsoft.com/office/drawing/2014/main" id="{D96C538C-751C-C9FE-6472-19AC96E3E016}"/>
              </a:ext>
            </a:extLst>
          </p:cNvPr>
          <p:cNvSpPr txBox="1"/>
          <p:nvPr/>
        </p:nvSpPr>
        <p:spPr>
          <a:xfrm>
            <a:off x="1280616" y="570152"/>
            <a:ext cx="6582771" cy="378000"/>
          </a:xfrm>
          <a:prstGeom prst="rect">
            <a:avLst/>
          </a:prstGeom>
          <a:solidFill>
            <a:schemeClr val="tx2">
              <a:lumMod val="60000"/>
              <a:lumOff val="40000"/>
            </a:schemeClr>
          </a:solidFill>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We have applied </a:t>
            </a:r>
            <a:r>
              <a:rPr lang="en-IN" sz="1400" b="1" dirty="0">
                <a:latin typeface="Times New Roman" panose="02020603050405020304" pitchFamily="18" charset="0"/>
                <a:cs typeface="Times New Roman" panose="02020603050405020304" pitchFamily="18" charset="0"/>
              </a:rPr>
              <a:t>Hyper-parameter tunning for DT, RF and Ridge Classifier</a:t>
            </a:r>
            <a:r>
              <a:rPr lang="en-IN" sz="14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C20450C0-F0EA-75B9-B93D-F254AC2BD283}"/>
              </a:ext>
            </a:extLst>
          </p:cNvPr>
          <p:cNvSpPr txBox="1"/>
          <p:nvPr/>
        </p:nvSpPr>
        <p:spPr>
          <a:xfrm>
            <a:off x="1280616" y="1082317"/>
            <a:ext cx="6582770" cy="890180"/>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Decision Tree:</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Max Depth : [2,3,4,5,6]</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Criterion: ['Gini', 'Entropy]</a:t>
            </a:r>
          </a:p>
        </p:txBody>
      </p:sp>
      <p:sp>
        <p:nvSpPr>
          <p:cNvPr id="13" name="TextBox 12">
            <a:extLst>
              <a:ext uri="{FF2B5EF4-FFF2-40B4-BE49-F238E27FC236}">
                <a16:creationId xmlns:a16="http://schemas.microsoft.com/office/drawing/2014/main" id="{5AB0698D-4F9E-B138-DE7C-A5274DE3D109}"/>
              </a:ext>
            </a:extLst>
          </p:cNvPr>
          <p:cNvSpPr txBox="1"/>
          <p:nvPr/>
        </p:nvSpPr>
        <p:spPr>
          <a:xfrm>
            <a:off x="1280616" y="2113402"/>
            <a:ext cx="6582770" cy="1167179"/>
          </a:xfrm>
          <a:prstGeom prst="rect">
            <a:avLst/>
          </a:prstGeom>
          <a:solidFill>
            <a:schemeClr val="bg2">
              <a:lumMod val="40000"/>
              <a:lumOff val="60000"/>
            </a:schemeClr>
          </a:solidFill>
        </p:spPr>
        <p:txBody>
          <a:bodyPr wrap="square">
            <a:spAutoFit/>
          </a:bodyPr>
          <a:lstStyle/>
          <a:p>
            <a:pPr marL="628650" lvl="1"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For Random Forest:</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Max Depth : [2,3,4,5,6]</a:t>
            </a:r>
          </a:p>
          <a:p>
            <a:pPr marL="1085850" lvl="2" indent="-171450" algn="just">
              <a:lnSpc>
                <a:spcPct val="150000"/>
              </a:lnSpc>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Criterion: ['Gini', 'Entropy]</a:t>
            </a:r>
          </a:p>
          <a:p>
            <a:pPr marL="1085850" lvl="2" indent="-171450" algn="just">
              <a:lnSpc>
                <a:spcPct val="150000"/>
              </a:lnSpc>
              <a:buFont typeface="Arial" panose="020B0604020202020204" pitchFamily="34" charset="0"/>
              <a:buChar char="•"/>
            </a:pPr>
            <a:r>
              <a:rPr lang="en-IN" sz="1200" dirty="0" err="1">
                <a:latin typeface="Times New Roman" panose="02020603050405020304" pitchFamily="18" charset="0"/>
                <a:cs typeface="Times New Roman" panose="02020603050405020304" pitchFamily="18" charset="0"/>
              </a:rPr>
              <a:t>N_Estimators</a:t>
            </a:r>
            <a:r>
              <a:rPr lang="en-IN" sz="1200" dirty="0">
                <a:latin typeface="Times New Roman" panose="02020603050405020304" pitchFamily="18" charset="0"/>
                <a:cs typeface="Times New Roman" panose="02020603050405020304" pitchFamily="18" charset="0"/>
              </a:rPr>
              <a:t> : [100, 200, 300, 400, 500]</a:t>
            </a:r>
          </a:p>
        </p:txBody>
      </p:sp>
      <p:sp>
        <p:nvSpPr>
          <p:cNvPr id="15" name="TextBox 14">
            <a:extLst>
              <a:ext uri="{FF2B5EF4-FFF2-40B4-BE49-F238E27FC236}">
                <a16:creationId xmlns:a16="http://schemas.microsoft.com/office/drawing/2014/main" id="{8C35B9FF-60DD-9731-EAB0-D1410DB5A6C5}"/>
              </a:ext>
            </a:extLst>
          </p:cNvPr>
          <p:cNvSpPr txBox="1"/>
          <p:nvPr/>
        </p:nvSpPr>
        <p:spPr>
          <a:xfrm>
            <a:off x="1280615" y="4246872"/>
            <a:ext cx="6582769" cy="376770"/>
          </a:xfrm>
          <a:prstGeom prst="rect">
            <a:avLst/>
          </a:prstGeom>
          <a:solidFill>
            <a:schemeClr val="tx2"/>
          </a:solidFill>
        </p:spPr>
        <p:txBody>
          <a:bodyPr wrap="square">
            <a:spAutoFit/>
          </a:bodyPr>
          <a:lstStyle/>
          <a:p>
            <a:pPr algn="just">
              <a:lnSpc>
                <a:spcPct val="150000"/>
              </a:lnSpc>
            </a:pPr>
            <a:r>
              <a:rPr lang="en-IN" sz="1400" b="1" dirty="0">
                <a:latin typeface="Times New Roman" panose="02020603050405020304" pitchFamily="18" charset="0"/>
                <a:cs typeface="Times New Roman" panose="02020603050405020304" pitchFamily="18" charset="0"/>
              </a:rPr>
              <a:t>Out of all the models, Ridge Classifier gives the best results for all the Years.</a:t>
            </a:r>
            <a:r>
              <a:rPr lang="en-IN" sz="1400" b="1" dirty="0">
                <a:solidFill>
                  <a:schemeClr val="tx1"/>
                </a:solidFill>
                <a:effectLst/>
                <a:latin typeface="Times New Roman" panose="02020603050405020304" pitchFamily="18" charset="0"/>
                <a:cs typeface="Times New Roman" panose="02020603050405020304" pitchFamily="18" charset="0"/>
              </a:rPr>
              <a:t>. </a:t>
            </a:r>
            <a:endParaRPr lang="en-IN" sz="1200" b="1"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322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graphicFrame>
        <p:nvGraphicFramePr>
          <p:cNvPr id="5" name="Table 5">
            <a:extLst>
              <a:ext uri="{FF2B5EF4-FFF2-40B4-BE49-F238E27FC236}">
                <a16:creationId xmlns:a16="http://schemas.microsoft.com/office/drawing/2014/main" id="{AF2D93E2-C45E-E025-2205-F7241F780B68}"/>
              </a:ext>
            </a:extLst>
          </p:cNvPr>
          <p:cNvGraphicFramePr>
            <a:graphicFrameLocks noGrp="1"/>
          </p:cNvGraphicFramePr>
          <p:nvPr>
            <p:extLst>
              <p:ext uri="{D42A27DB-BD31-4B8C-83A1-F6EECF244321}">
                <p14:modId xmlns:p14="http://schemas.microsoft.com/office/powerpoint/2010/main" val="2121778603"/>
              </p:ext>
            </p:extLst>
          </p:nvPr>
        </p:nvGraphicFramePr>
        <p:xfrm>
          <a:off x="1196989" y="1157734"/>
          <a:ext cx="3498381" cy="3230877"/>
        </p:xfrm>
        <a:graphic>
          <a:graphicData uri="http://schemas.openxmlformats.org/drawingml/2006/table">
            <a:tbl>
              <a:tblPr firstRow="1" bandRow="1">
                <a:tableStyleId>{84D9B5EE-A8C1-4979-8935-4D9FCF9C54A5}</a:tableStyleId>
              </a:tblPr>
              <a:tblGrid>
                <a:gridCol w="1166127">
                  <a:extLst>
                    <a:ext uri="{9D8B030D-6E8A-4147-A177-3AD203B41FA5}">
                      <a16:colId xmlns:a16="http://schemas.microsoft.com/office/drawing/2014/main" val="255620543"/>
                    </a:ext>
                  </a:extLst>
                </a:gridCol>
                <a:gridCol w="1166127">
                  <a:extLst>
                    <a:ext uri="{9D8B030D-6E8A-4147-A177-3AD203B41FA5}">
                      <a16:colId xmlns:a16="http://schemas.microsoft.com/office/drawing/2014/main" val="3017731447"/>
                    </a:ext>
                  </a:extLst>
                </a:gridCol>
                <a:gridCol w="1166127">
                  <a:extLst>
                    <a:ext uri="{9D8B030D-6E8A-4147-A177-3AD203B41FA5}">
                      <a16:colId xmlns:a16="http://schemas.microsoft.com/office/drawing/2014/main" val="46652000"/>
                    </a:ext>
                  </a:extLst>
                </a:gridCol>
              </a:tblGrid>
              <a:tr h="529652">
                <a:tc gridSpan="3">
                  <a:txBody>
                    <a:bodyPr/>
                    <a:lstStyle/>
                    <a:p>
                      <a:pPr algn="ctr"/>
                      <a:r>
                        <a:rPr lang="en-IN" sz="1200" b="1" dirty="0">
                          <a:latin typeface="Times New Roman" panose="02020603050405020304" pitchFamily="18" charset="0"/>
                          <a:cs typeface="Times New Roman" panose="02020603050405020304" pitchFamily="18" charset="0"/>
                        </a:rPr>
                        <a:t>RIDGE CLASSIFIER DEPLOYMENT OF YEAR- 2013</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317791">
                <a:tc>
                  <a:txBody>
                    <a:bodyPr/>
                    <a:lstStyle/>
                    <a:p>
                      <a:endParaRPr lang="en-US" sz="12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688548">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1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[[77916   1733</a:t>
                      </a:r>
                    </a:p>
                    <a:p>
                      <a:r>
                        <a:rPr lang="en-US" sz="1100" dirty="0">
                          <a:latin typeface="Times New Roman" panose="02020603050405020304" pitchFamily="18" charset="0"/>
                          <a:cs typeface="Times New Roman" panose="02020603050405020304" pitchFamily="18" charset="0"/>
                        </a:rPr>
                        <a:t> [4363     74604]]</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[[33378   758</a:t>
                      </a:r>
                    </a:p>
                    <a:p>
                      <a:r>
                        <a:rPr lang="en-US" sz="1100" dirty="0">
                          <a:latin typeface="Times New Roman" panose="02020603050405020304" pitchFamily="18" charset="0"/>
                          <a:cs typeface="Times New Roman" panose="02020603050405020304" pitchFamily="18" charset="0"/>
                        </a:rPr>
                        <a:t> [695       5613]]</a:t>
                      </a:r>
                    </a:p>
                  </a:txBody>
                  <a:tcPr>
                    <a:solidFill>
                      <a:schemeClr val="tx2">
                        <a:lumMod val="20000"/>
                        <a:lumOff val="80000"/>
                      </a:schemeClr>
                    </a:solidFill>
                  </a:tcPr>
                </a:tc>
                <a:extLst>
                  <a:ext uri="{0D108BD9-81ED-4DB2-BD59-A6C34878D82A}">
                    <a16:rowId xmlns:a16="http://schemas.microsoft.com/office/drawing/2014/main" val="1240549098"/>
                  </a:ext>
                </a:extLst>
              </a:tr>
              <a:tr h="300136">
                <a:tc>
                  <a:txBody>
                    <a:bodyPr/>
                    <a:lstStyle/>
                    <a:p>
                      <a:r>
                        <a:rPr lang="en-US" sz="11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0.961568</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0.964074</a:t>
                      </a:r>
                    </a:p>
                  </a:txBody>
                  <a:tcPr>
                    <a:solidFill>
                      <a:schemeClr val="tx2">
                        <a:lumMod val="20000"/>
                        <a:lumOff val="80000"/>
                      </a:schemeClr>
                    </a:solidFill>
                  </a:tcPr>
                </a:tc>
                <a:extLst>
                  <a:ext uri="{0D108BD9-81ED-4DB2-BD59-A6C34878D82A}">
                    <a16:rowId xmlns:a16="http://schemas.microsoft.com/office/drawing/2014/main" val="2393296277"/>
                  </a:ext>
                </a:extLst>
              </a:tr>
              <a:tr h="300136">
                <a:tc>
                  <a:txBody>
                    <a:bodyPr/>
                    <a:lstStyle/>
                    <a:p>
                      <a:r>
                        <a:rPr lang="en-US" sz="11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0.977298</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0.881023</a:t>
                      </a:r>
                    </a:p>
                  </a:txBody>
                  <a:tcPr>
                    <a:solidFill>
                      <a:schemeClr val="tx2">
                        <a:lumMod val="20000"/>
                        <a:lumOff val="80000"/>
                      </a:schemeClr>
                    </a:solidFill>
                  </a:tcPr>
                </a:tc>
                <a:extLst>
                  <a:ext uri="{0D108BD9-81ED-4DB2-BD59-A6C34878D82A}">
                    <a16:rowId xmlns:a16="http://schemas.microsoft.com/office/drawing/2014/main" val="1025026027"/>
                  </a:ext>
                </a:extLst>
              </a:tr>
              <a:tr h="300136">
                <a:tc>
                  <a:txBody>
                    <a:bodyPr/>
                    <a:lstStyle/>
                    <a:p>
                      <a:r>
                        <a:rPr lang="en-US" sz="11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0.944749</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0.889822</a:t>
                      </a:r>
                    </a:p>
                  </a:txBody>
                  <a:tcPr>
                    <a:solidFill>
                      <a:schemeClr val="tx2">
                        <a:lumMod val="20000"/>
                        <a:lumOff val="80000"/>
                      </a:schemeClr>
                    </a:solidFill>
                  </a:tcPr>
                </a:tc>
                <a:extLst>
                  <a:ext uri="{0D108BD9-81ED-4DB2-BD59-A6C34878D82A}">
                    <a16:rowId xmlns:a16="http://schemas.microsoft.com/office/drawing/2014/main" val="4015717792"/>
                  </a:ext>
                </a:extLst>
              </a:tr>
              <a:tr h="300136">
                <a:tc>
                  <a:txBody>
                    <a:bodyPr/>
                    <a:lstStyle/>
                    <a:p>
                      <a:r>
                        <a:rPr lang="en-US" sz="11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0.960748</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0.885401</a:t>
                      </a:r>
                    </a:p>
                  </a:txBody>
                  <a:tcPr>
                    <a:solidFill>
                      <a:schemeClr val="tx2">
                        <a:lumMod val="20000"/>
                        <a:lumOff val="80000"/>
                      </a:schemeClr>
                    </a:solidFill>
                  </a:tcPr>
                </a:tc>
                <a:extLst>
                  <a:ext uri="{0D108BD9-81ED-4DB2-BD59-A6C34878D82A}">
                    <a16:rowId xmlns:a16="http://schemas.microsoft.com/office/drawing/2014/main" val="3590744410"/>
                  </a:ext>
                </a:extLst>
              </a:tr>
              <a:tr h="494342">
                <a:tc>
                  <a:txBody>
                    <a:bodyPr/>
                    <a:lstStyle/>
                    <a:p>
                      <a:r>
                        <a:rPr lang="en-US" sz="11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r>
                        <a:rPr lang="en-US" sz="1100" dirty="0">
                          <a:latin typeface="Times New Roman" panose="02020603050405020304" pitchFamily="18" charset="0"/>
                          <a:cs typeface="Times New Roman" panose="02020603050405020304" pitchFamily="18" charset="0"/>
                        </a:rPr>
                        <a:t>0.961496</a:t>
                      </a:r>
                    </a:p>
                  </a:txBody>
                  <a:tcPr>
                    <a:solidFill>
                      <a:schemeClr val="tx2">
                        <a:lumMod val="20000"/>
                        <a:lumOff val="80000"/>
                      </a:schemeClr>
                    </a:solidFill>
                  </a:tcPr>
                </a:tc>
                <a:tc>
                  <a:txBody>
                    <a:bodyPr/>
                    <a:lstStyle/>
                    <a:p>
                      <a:r>
                        <a:rPr lang="en-US" sz="1100" dirty="0">
                          <a:latin typeface="Times New Roman" panose="02020603050405020304" pitchFamily="18" charset="0"/>
                          <a:cs typeface="Times New Roman" panose="02020603050405020304" pitchFamily="18" charset="0"/>
                        </a:rPr>
                        <a:t>0.933809</a:t>
                      </a: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7" name="Picture 6" descr="Chart&#10;&#10;Description automatically generated">
            <a:extLst>
              <a:ext uri="{FF2B5EF4-FFF2-40B4-BE49-F238E27FC236}">
                <a16:creationId xmlns:a16="http://schemas.microsoft.com/office/drawing/2014/main" id="{AE0453AD-A642-95CA-31ED-A441537E97C4}"/>
              </a:ext>
            </a:extLst>
          </p:cNvPr>
          <p:cNvPicPr>
            <a:picLocks noChangeAspect="1"/>
          </p:cNvPicPr>
          <p:nvPr/>
        </p:nvPicPr>
        <p:blipFill>
          <a:blip r:embed="rId3"/>
          <a:stretch>
            <a:fillRect/>
          </a:stretch>
        </p:blipFill>
        <p:spPr>
          <a:xfrm>
            <a:off x="4864546" y="1187059"/>
            <a:ext cx="3923388" cy="3201555"/>
          </a:xfrm>
          <a:prstGeom prst="rect">
            <a:avLst/>
          </a:prstGeom>
        </p:spPr>
      </p:pic>
    </p:spTree>
    <p:extLst>
      <p:ext uri="{BB962C8B-B14F-4D97-AF65-F5344CB8AC3E}">
        <p14:creationId xmlns:p14="http://schemas.microsoft.com/office/powerpoint/2010/main" val="1744034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pic>
        <p:nvPicPr>
          <p:cNvPr id="6" name="Picture 5">
            <a:extLst>
              <a:ext uri="{FF2B5EF4-FFF2-40B4-BE49-F238E27FC236}">
                <a16:creationId xmlns:a16="http://schemas.microsoft.com/office/drawing/2014/main" id="{44169CD6-1521-421B-4D83-40370BD070B9}"/>
              </a:ext>
            </a:extLst>
          </p:cNvPr>
          <p:cNvPicPr>
            <a:picLocks noChangeAspect="1"/>
          </p:cNvPicPr>
          <p:nvPr/>
        </p:nvPicPr>
        <p:blipFill>
          <a:blip r:embed="rId3"/>
          <a:stretch>
            <a:fillRect/>
          </a:stretch>
        </p:blipFill>
        <p:spPr>
          <a:xfrm>
            <a:off x="5233522" y="1090217"/>
            <a:ext cx="3596988" cy="3157686"/>
          </a:xfrm>
          <a:prstGeom prst="rect">
            <a:avLst/>
          </a:prstGeom>
        </p:spPr>
      </p:pic>
      <p:graphicFrame>
        <p:nvGraphicFramePr>
          <p:cNvPr id="8" name="Table 5">
            <a:extLst>
              <a:ext uri="{FF2B5EF4-FFF2-40B4-BE49-F238E27FC236}">
                <a16:creationId xmlns:a16="http://schemas.microsoft.com/office/drawing/2014/main" id="{BC701B0B-B5B4-DA64-C9CE-04D678816D2A}"/>
              </a:ext>
            </a:extLst>
          </p:cNvPr>
          <p:cNvGraphicFramePr>
            <a:graphicFrameLocks noGrp="1"/>
          </p:cNvGraphicFramePr>
          <p:nvPr>
            <p:extLst>
              <p:ext uri="{D42A27DB-BD31-4B8C-83A1-F6EECF244321}">
                <p14:modId xmlns:p14="http://schemas.microsoft.com/office/powerpoint/2010/main" val="870730776"/>
              </p:ext>
            </p:extLst>
          </p:nvPr>
        </p:nvGraphicFramePr>
        <p:xfrm>
          <a:off x="1196988" y="1079288"/>
          <a:ext cx="3903321" cy="3168615"/>
        </p:xfrm>
        <a:graphic>
          <a:graphicData uri="http://schemas.openxmlformats.org/drawingml/2006/table">
            <a:tbl>
              <a:tblPr firstRow="1" bandRow="1">
                <a:tableStyleId>{84D9B5EE-A8C1-4979-8935-4D9FCF9C54A5}</a:tableStyleId>
              </a:tblPr>
              <a:tblGrid>
                <a:gridCol w="1301107">
                  <a:extLst>
                    <a:ext uri="{9D8B030D-6E8A-4147-A177-3AD203B41FA5}">
                      <a16:colId xmlns:a16="http://schemas.microsoft.com/office/drawing/2014/main" val="255620543"/>
                    </a:ext>
                  </a:extLst>
                </a:gridCol>
                <a:gridCol w="1301107">
                  <a:extLst>
                    <a:ext uri="{9D8B030D-6E8A-4147-A177-3AD203B41FA5}">
                      <a16:colId xmlns:a16="http://schemas.microsoft.com/office/drawing/2014/main" val="3017731447"/>
                    </a:ext>
                  </a:extLst>
                </a:gridCol>
                <a:gridCol w="1301107">
                  <a:extLst>
                    <a:ext uri="{9D8B030D-6E8A-4147-A177-3AD203B41FA5}">
                      <a16:colId xmlns:a16="http://schemas.microsoft.com/office/drawing/2014/main" val="46652000"/>
                    </a:ext>
                  </a:extLst>
                </a:gridCol>
              </a:tblGrid>
              <a:tr h="337647">
                <a:tc gridSpan="3">
                  <a:txBody>
                    <a:bodyPr/>
                    <a:lstStyle/>
                    <a:p>
                      <a:pPr algn="ctr"/>
                      <a:r>
                        <a:rPr lang="en-IN" sz="1400" b="1" dirty="0">
                          <a:latin typeface="Times New Roman" panose="02020603050405020304" pitchFamily="18" charset="0"/>
                          <a:cs typeface="Times New Roman" panose="02020603050405020304" pitchFamily="18" charset="0"/>
                        </a:rPr>
                        <a:t>RIDGE CLASSIFIER DEPLOYMENT OF YEAR- 2014</a:t>
                      </a:r>
                      <a:endParaRPr lang="en-US" sz="14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337647">
                <a:tc>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4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4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506470">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[[133205   2504</a:t>
                      </a:r>
                    </a:p>
                    <a:p>
                      <a:r>
                        <a:rPr lang="en-US" sz="1200" dirty="0">
                          <a:latin typeface="Times New Roman" panose="02020603050405020304" pitchFamily="18" charset="0"/>
                          <a:cs typeface="Times New Roman" panose="02020603050405020304" pitchFamily="18" charset="0"/>
                        </a:rPr>
                        <a:t> [6940       134667]]</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[[56934   1227</a:t>
                      </a:r>
                    </a:p>
                    <a:p>
                      <a:r>
                        <a:rPr lang="en-US" sz="1200" dirty="0">
                          <a:latin typeface="Times New Roman" panose="02020603050405020304" pitchFamily="18" charset="0"/>
                          <a:cs typeface="Times New Roman" panose="02020603050405020304" pitchFamily="18" charset="0"/>
                        </a:rPr>
                        <a:t> [988       11535]]</a:t>
                      </a:r>
                    </a:p>
                  </a:txBody>
                  <a:tcPr>
                    <a:solidFill>
                      <a:schemeClr val="tx2">
                        <a:lumMod val="20000"/>
                        <a:lumOff val="80000"/>
                      </a:schemeClr>
                    </a:solidFill>
                  </a:tcPr>
                </a:tc>
                <a:extLst>
                  <a:ext uri="{0D108BD9-81ED-4DB2-BD59-A6C34878D82A}">
                    <a16:rowId xmlns:a16="http://schemas.microsoft.com/office/drawing/2014/main" val="1240549098"/>
                  </a:ext>
                </a:extLst>
              </a:tr>
              <a:tr h="303882">
                <a:tc>
                  <a:txBody>
                    <a:bodyPr/>
                    <a:lstStyle/>
                    <a:p>
                      <a:r>
                        <a:rPr lang="en-US" sz="12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0.965945</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0.968663</a:t>
                      </a:r>
                    </a:p>
                  </a:txBody>
                  <a:tcPr>
                    <a:solidFill>
                      <a:schemeClr val="tx2">
                        <a:lumMod val="20000"/>
                        <a:lumOff val="80000"/>
                      </a:schemeClr>
                    </a:solidFill>
                  </a:tcPr>
                </a:tc>
                <a:extLst>
                  <a:ext uri="{0D108BD9-81ED-4DB2-BD59-A6C34878D82A}">
                    <a16:rowId xmlns:a16="http://schemas.microsoft.com/office/drawing/2014/main" val="2393296277"/>
                  </a:ext>
                </a:extLst>
              </a:tr>
              <a:tr h="303882">
                <a:tc>
                  <a:txBody>
                    <a:bodyPr/>
                    <a:lstStyle/>
                    <a:p>
                      <a:r>
                        <a:rPr lang="en-US" sz="12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0.981745</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0.903855</a:t>
                      </a:r>
                    </a:p>
                  </a:txBody>
                  <a:tcPr>
                    <a:solidFill>
                      <a:schemeClr val="tx2">
                        <a:lumMod val="20000"/>
                        <a:lumOff val="80000"/>
                      </a:schemeClr>
                    </a:solidFill>
                  </a:tcPr>
                </a:tc>
                <a:extLst>
                  <a:ext uri="{0D108BD9-81ED-4DB2-BD59-A6C34878D82A}">
                    <a16:rowId xmlns:a16="http://schemas.microsoft.com/office/drawing/2014/main" val="1025026027"/>
                  </a:ext>
                </a:extLst>
              </a:tr>
              <a:tr h="303882">
                <a:tc>
                  <a:txBody>
                    <a:bodyPr/>
                    <a:lstStyle/>
                    <a:p>
                      <a:r>
                        <a:rPr lang="en-US" sz="12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0.950991</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0.921105</a:t>
                      </a:r>
                    </a:p>
                  </a:txBody>
                  <a:tcPr>
                    <a:solidFill>
                      <a:schemeClr val="tx2">
                        <a:lumMod val="20000"/>
                        <a:lumOff val="80000"/>
                      </a:schemeClr>
                    </a:solidFill>
                  </a:tcPr>
                </a:tc>
                <a:extLst>
                  <a:ext uri="{0D108BD9-81ED-4DB2-BD59-A6C34878D82A}">
                    <a16:rowId xmlns:a16="http://schemas.microsoft.com/office/drawing/2014/main" val="4015717792"/>
                  </a:ext>
                </a:extLst>
              </a:tr>
              <a:tr h="303882">
                <a:tc>
                  <a:txBody>
                    <a:bodyPr/>
                    <a:lstStyle/>
                    <a:p>
                      <a:r>
                        <a:rPr lang="en-US" sz="12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0.966124</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0.912399</a:t>
                      </a:r>
                    </a:p>
                  </a:txBody>
                  <a:tcPr>
                    <a:solidFill>
                      <a:schemeClr val="tx2">
                        <a:lumMod val="20000"/>
                        <a:lumOff val="80000"/>
                      </a:schemeClr>
                    </a:solidFill>
                  </a:tcPr>
                </a:tc>
                <a:extLst>
                  <a:ext uri="{0D108BD9-81ED-4DB2-BD59-A6C34878D82A}">
                    <a16:rowId xmlns:a16="http://schemas.microsoft.com/office/drawing/2014/main" val="3590744410"/>
                  </a:ext>
                </a:extLst>
              </a:tr>
              <a:tr h="303882">
                <a:tc>
                  <a:txBody>
                    <a:bodyPr/>
                    <a:lstStyle/>
                    <a:p>
                      <a:r>
                        <a:rPr lang="en-US" sz="12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r>
                        <a:rPr lang="en-US" sz="1200" dirty="0">
                          <a:latin typeface="Times New Roman" panose="02020603050405020304" pitchFamily="18" charset="0"/>
                          <a:cs typeface="Times New Roman" panose="02020603050405020304" pitchFamily="18" charset="0"/>
                        </a:rPr>
                        <a:t>0.966270</a:t>
                      </a:r>
                    </a:p>
                  </a:txBody>
                  <a:tcPr>
                    <a:solidFill>
                      <a:schemeClr val="tx2">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0.950004</a:t>
                      </a: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spTree>
    <p:extLst>
      <p:ext uri="{BB962C8B-B14F-4D97-AF65-F5344CB8AC3E}">
        <p14:creationId xmlns:p14="http://schemas.microsoft.com/office/powerpoint/2010/main" val="1564257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graphicFrame>
        <p:nvGraphicFramePr>
          <p:cNvPr id="5" name="Table 5">
            <a:extLst>
              <a:ext uri="{FF2B5EF4-FFF2-40B4-BE49-F238E27FC236}">
                <a16:creationId xmlns:a16="http://schemas.microsoft.com/office/drawing/2014/main" id="{D71A7C47-E416-9585-464D-477F771FBEAF}"/>
              </a:ext>
            </a:extLst>
          </p:cNvPr>
          <p:cNvGraphicFramePr>
            <a:graphicFrameLocks noGrp="1"/>
          </p:cNvGraphicFramePr>
          <p:nvPr>
            <p:extLst>
              <p:ext uri="{D42A27DB-BD31-4B8C-83A1-F6EECF244321}">
                <p14:modId xmlns:p14="http://schemas.microsoft.com/office/powerpoint/2010/main" val="1927366849"/>
              </p:ext>
            </p:extLst>
          </p:nvPr>
        </p:nvGraphicFramePr>
        <p:xfrm>
          <a:off x="1196619" y="1198378"/>
          <a:ext cx="3556134" cy="3069635"/>
        </p:xfrm>
        <a:graphic>
          <a:graphicData uri="http://schemas.openxmlformats.org/drawingml/2006/table">
            <a:tbl>
              <a:tblPr firstRow="1" bandRow="1">
                <a:tableStyleId>{84D9B5EE-A8C1-4979-8935-4D9FCF9C54A5}</a:tableStyleId>
              </a:tblPr>
              <a:tblGrid>
                <a:gridCol w="1185378">
                  <a:extLst>
                    <a:ext uri="{9D8B030D-6E8A-4147-A177-3AD203B41FA5}">
                      <a16:colId xmlns:a16="http://schemas.microsoft.com/office/drawing/2014/main" val="255620543"/>
                    </a:ext>
                  </a:extLst>
                </a:gridCol>
                <a:gridCol w="1185378">
                  <a:extLst>
                    <a:ext uri="{9D8B030D-6E8A-4147-A177-3AD203B41FA5}">
                      <a16:colId xmlns:a16="http://schemas.microsoft.com/office/drawing/2014/main" val="3017731447"/>
                    </a:ext>
                  </a:extLst>
                </a:gridCol>
                <a:gridCol w="1185378">
                  <a:extLst>
                    <a:ext uri="{9D8B030D-6E8A-4147-A177-3AD203B41FA5}">
                      <a16:colId xmlns:a16="http://schemas.microsoft.com/office/drawing/2014/main" val="46652000"/>
                    </a:ext>
                  </a:extLst>
                </a:gridCol>
              </a:tblGrid>
              <a:tr h="378686">
                <a:tc gridSpan="3">
                  <a:txBody>
                    <a:bodyPr/>
                    <a:lstStyle/>
                    <a:p>
                      <a:pPr algn="ctr"/>
                      <a:r>
                        <a:rPr lang="en-IN" sz="1200" b="1" dirty="0">
                          <a:latin typeface="Times New Roman" panose="02020603050405020304" pitchFamily="18" charset="0"/>
                          <a:cs typeface="Times New Roman" panose="02020603050405020304" pitchFamily="18" charset="0"/>
                        </a:rPr>
                        <a:t>RIDGE CLASSIFIER DEPLOYMENT OF YEAR- 2015</a:t>
                      </a:r>
                      <a:endParaRPr lang="en-US" sz="12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279663">
                <a:tc>
                  <a:txBody>
                    <a:bodyPr/>
                    <a:lstStyle/>
                    <a:p>
                      <a:endParaRPr lang="en-US" sz="12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2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492292">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1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900" dirty="0">
                          <a:latin typeface="Times New Roman" panose="02020603050405020304" pitchFamily="18" charset="0"/>
                          <a:cs typeface="Times New Roman" panose="02020603050405020304" pitchFamily="18" charset="0"/>
                        </a:rPr>
                        <a:t>[[222093   3857</a:t>
                      </a:r>
                    </a:p>
                    <a:p>
                      <a:r>
                        <a:rPr lang="en-US" sz="900" dirty="0">
                          <a:latin typeface="Times New Roman" panose="02020603050405020304" pitchFamily="18" charset="0"/>
                          <a:cs typeface="Times New Roman" panose="02020603050405020304" pitchFamily="18" charset="0"/>
                        </a:rPr>
                        <a:t> [10771       226145]]</a:t>
                      </a:r>
                    </a:p>
                  </a:txBody>
                  <a:tcPr>
                    <a:solidFill>
                      <a:schemeClr val="tx2">
                        <a:lumMod val="20000"/>
                        <a:lumOff val="80000"/>
                      </a:schemeClr>
                    </a:solidFill>
                  </a:tcPr>
                </a:tc>
                <a:tc>
                  <a:txBody>
                    <a:bodyPr/>
                    <a:lstStyle/>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[[222093   3857</a:t>
                      </a:r>
                    </a:p>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 [10771       226145]]</a:t>
                      </a:r>
                    </a:p>
                  </a:txBody>
                  <a:tcPr>
                    <a:solidFill>
                      <a:schemeClr val="tx2">
                        <a:lumMod val="20000"/>
                        <a:lumOff val="80000"/>
                      </a:schemeClr>
                    </a:solidFill>
                  </a:tcPr>
                </a:tc>
                <a:extLst>
                  <a:ext uri="{0D108BD9-81ED-4DB2-BD59-A6C34878D82A}">
                    <a16:rowId xmlns:a16="http://schemas.microsoft.com/office/drawing/2014/main" val="1240549098"/>
                  </a:ext>
                </a:extLst>
              </a:tr>
              <a:tr h="353440">
                <a:tc>
                  <a:txBody>
                    <a:bodyPr/>
                    <a:lstStyle/>
                    <a:p>
                      <a:r>
                        <a:rPr lang="en-US" sz="11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0.9683969010469553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0.971983133548168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393296277"/>
                  </a:ext>
                </a:extLst>
              </a:tr>
              <a:tr h="353440">
                <a:tc>
                  <a:txBody>
                    <a:bodyPr/>
                    <a:lstStyle/>
                    <a:p>
                      <a:r>
                        <a:rPr lang="en-US" sz="11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0.9832305806036469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0.9226644669003918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25026027"/>
                  </a:ext>
                </a:extLst>
              </a:tr>
              <a:tr h="353440">
                <a:tc>
                  <a:txBody>
                    <a:bodyPr/>
                    <a:lstStyle/>
                    <a:p>
                      <a:r>
                        <a:rPr lang="en-US" sz="11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0.9545366290161914</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0.9368848682832852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015717792"/>
                  </a:ext>
                </a:extLst>
              </a:tr>
              <a:tr h="353440">
                <a:tc>
                  <a:txBody>
                    <a:bodyPr/>
                    <a:lstStyle/>
                    <a:p>
                      <a:r>
                        <a:rPr lang="en-US" sz="11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0.9686711585331899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0.9587611172760141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590744410"/>
                  </a:ext>
                </a:extLst>
              </a:tr>
              <a:tr h="353440">
                <a:tc>
                  <a:txBody>
                    <a:bodyPr/>
                    <a:lstStyle/>
                    <a:p>
                      <a:r>
                        <a:rPr lang="en-US" sz="11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0.9686711585331899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0.9297202942521092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7" name="Picture 6">
            <a:extLst>
              <a:ext uri="{FF2B5EF4-FFF2-40B4-BE49-F238E27FC236}">
                <a16:creationId xmlns:a16="http://schemas.microsoft.com/office/drawing/2014/main" id="{A45F8EF2-FFA6-9898-C8F8-A92ECC59204E}"/>
              </a:ext>
            </a:extLst>
          </p:cNvPr>
          <p:cNvPicPr>
            <a:picLocks noChangeAspect="1"/>
          </p:cNvPicPr>
          <p:nvPr/>
        </p:nvPicPr>
        <p:blipFill>
          <a:blip r:embed="rId3"/>
          <a:stretch>
            <a:fillRect/>
          </a:stretch>
        </p:blipFill>
        <p:spPr>
          <a:xfrm>
            <a:off x="4954027" y="1198378"/>
            <a:ext cx="3833907" cy="3069635"/>
          </a:xfrm>
          <a:prstGeom prst="rect">
            <a:avLst/>
          </a:prstGeom>
        </p:spPr>
      </p:pic>
    </p:spTree>
    <p:extLst>
      <p:ext uri="{BB962C8B-B14F-4D97-AF65-F5344CB8AC3E}">
        <p14:creationId xmlns:p14="http://schemas.microsoft.com/office/powerpoint/2010/main" val="3004559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graphicFrame>
        <p:nvGraphicFramePr>
          <p:cNvPr id="6" name="Table 5">
            <a:extLst>
              <a:ext uri="{FF2B5EF4-FFF2-40B4-BE49-F238E27FC236}">
                <a16:creationId xmlns:a16="http://schemas.microsoft.com/office/drawing/2014/main" id="{FBA55A80-AC64-0670-C8A3-63709E70D9BD}"/>
              </a:ext>
            </a:extLst>
          </p:cNvPr>
          <p:cNvGraphicFramePr>
            <a:graphicFrameLocks noGrp="1"/>
          </p:cNvGraphicFramePr>
          <p:nvPr>
            <p:extLst>
              <p:ext uri="{D42A27DB-BD31-4B8C-83A1-F6EECF244321}">
                <p14:modId xmlns:p14="http://schemas.microsoft.com/office/powerpoint/2010/main" val="320845153"/>
              </p:ext>
            </p:extLst>
          </p:nvPr>
        </p:nvGraphicFramePr>
        <p:xfrm>
          <a:off x="1196988" y="1198378"/>
          <a:ext cx="3375012" cy="3031455"/>
        </p:xfrm>
        <a:graphic>
          <a:graphicData uri="http://schemas.openxmlformats.org/drawingml/2006/table">
            <a:tbl>
              <a:tblPr firstRow="1" bandRow="1">
                <a:tableStyleId>{84D9B5EE-A8C1-4979-8935-4D9FCF9C54A5}</a:tableStyleId>
              </a:tblPr>
              <a:tblGrid>
                <a:gridCol w="1125004">
                  <a:extLst>
                    <a:ext uri="{9D8B030D-6E8A-4147-A177-3AD203B41FA5}">
                      <a16:colId xmlns:a16="http://schemas.microsoft.com/office/drawing/2014/main" val="255620543"/>
                    </a:ext>
                  </a:extLst>
                </a:gridCol>
                <a:gridCol w="1125004">
                  <a:extLst>
                    <a:ext uri="{9D8B030D-6E8A-4147-A177-3AD203B41FA5}">
                      <a16:colId xmlns:a16="http://schemas.microsoft.com/office/drawing/2014/main" val="3017731447"/>
                    </a:ext>
                  </a:extLst>
                </a:gridCol>
                <a:gridCol w="1125004">
                  <a:extLst>
                    <a:ext uri="{9D8B030D-6E8A-4147-A177-3AD203B41FA5}">
                      <a16:colId xmlns:a16="http://schemas.microsoft.com/office/drawing/2014/main" val="46652000"/>
                    </a:ext>
                  </a:extLst>
                </a:gridCol>
              </a:tblGrid>
              <a:tr h="436597">
                <a:tc gridSpan="3">
                  <a:txBody>
                    <a:bodyPr/>
                    <a:lstStyle/>
                    <a:p>
                      <a:pPr algn="ctr"/>
                      <a:r>
                        <a:rPr lang="en-IN" sz="1100" b="1" dirty="0">
                          <a:latin typeface="Times New Roman" panose="02020603050405020304" pitchFamily="18" charset="0"/>
                          <a:cs typeface="Times New Roman" panose="02020603050405020304" pitchFamily="18" charset="0"/>
                        </a:rPr>
                        <a:t>RIDGE CLASSIFIER DEPLOYMENT OF YEAR- 2016</a:t>
                      </a:r>
                      <a:endParaRPr lang="en-US" sz="11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345462">
                <a:tc>
                  <a:txBody>
                    <a:bodyPr/>
                    <a:lstStyle/>
                    <a:p>
                      <a:endParaRPr lang="en-US" sz="11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1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1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584728">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05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900" dirty="0">
                          <a:latin typeface="Times New Roman" panose="02020603050405020304" pitchFamily="18" charset="0"/>
                          <a:cs typeface="Times New Roman" panose="02020603050405020304" pitchFamily="18" charset="0"/>
                        </a:rPr>
                        <a:t>[[219438   3184</a:t>
                      </a:r>
                    </a:p>
                    <a:p>
                      <a:r>
                        <a:rPr lang="en-US" sz="900" dirty="0">
                          <a:latin typeface="Times New Roman" panose="02020603050405020304" pitchFamily="18" charset="0"/>
                          <a:cs typeface="Times New Roman" panose="02020603050405020304" pitchFamily="18" charset="0"/>
                        </a:rPr>
                        <a:t> [11150     201444]]</a:t>
                      </a:r>
                    </a:p>
                  </a:txBody>
                  <a:tcPr>
                    <a:solidFill>
                      <a:schemeClr val="tx2">
                        <a:lumMod val="20000"/>
                        <a:lumOff val="80000"/>
                      </a:schemeClr>
                    </a:solidFill>
                  </a:tcPr>
                </a:tc>
                <a:tc>
                  <a:txBody>
                    <a:bodyPr/>
                    <a:lstStyle/>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[[94719     691</a:t>
                      </a:r>
                    </a:p>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 [2992       20227]]</a:t>
                      </a:r>
                    </a:p>
                  </a:txBody>
                  <a:tcPr>
                    <a:solidFill>
                      <a:schemeClr val="tx2">
                        <a:lumMod val="20000"/>
                        <a:lumOff val="80000"/>
                      </a:schemeClr>
                    </a:solidFill>
                  </a:tcPr>
                </a:tc>
                <a:extLst>
                  <a:ext uri="{0D108BD9-81ED-4DB2-BD59-A6C34878D82A}">
                    <a16:rowId xmlns:a16="http://schemas.microsoft.com/office/drawing/2014/main" val="1240549098"/>
                  </a:ext>
                </a:extLst>
              </a:tr>
              <a:tr h="310916">
                <a:tc>
                  <a:txBody>
                    <a:bodyPr/>
                    <a:lstStyle/>
                    <a:p>
                      <a:r>
                        <a:rPr lang="en-US" sz="105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0.967065</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0.968954</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393296277"/>
                  </a:ext>
                </a:extLst>
              </a:tr>
              <a:tr h="310916">
                <a:tc>
                  <a:txBody>
                    <a:bodyPr/>
                    <a:lstStyle/>
                    <a:p>
                      <a:r>
                        <a:rPr lang="en-US" sz="105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1050" kern="1200" dirty="0">
                          <a:solidFill>
                            <a:srgbClr val="000000"/>
                          </a:solidFill>
                          <a:latin typeface="Times New Roman" panose="02020603050405020304" pitchFamily="18" charset="0"/>
                          <a:ea typeface="Arial"/>
                          <a:cs typeface="Times New Roman" panose="02020603050405020304" pitchFamily="18" charset="0"/>
                        </a:rPr>
                        <a:t>0.984440 </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0.966966</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25026027"/>
                  </a:ext>
                </a:extLst>
              </a:tr>
              <a:tr h="310916">
                <a:tc>
                  <a:txBody>
                    <a:bodyPr/>
                    <a:lstStyle/>
                    <a:p>
                      <a:r>
                        <a:rPr lang="en-US" sz="105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0.947553</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0.871140</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015717792"/>
                  </a:ext>
                </a:extLst>
              </a:tr>
              <a:tr h="310916">
                <a:tc>
                  <a:txBody>
                    <a:bodyPr/>
                    <a:lstStyle/>
                    <a:p>
                      <a:r>
                        <a:rPr lang="en-US" sz="105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0.965644</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0.916555</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590744410"/>
                  </a:ext>
                </a:extLst>
              </a:tr>
              <a:tr h="421004">
                <a:tc>
                  <a:txBody>
                    <a:bodyPr/>
                    <a:lstStyle/>
                    <a:p>
                      <a:r>
                        <a:rPr lang="en-US" sz="105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1050" kern="1200" dirty="0">
                          <a:solidFill>
                            <a:srgbClr val="000000"/>
                          </a:solidFill>
                          <a:latin typeface="Times New Roman" panose="02020603050405020304" pitchFamily="18" charset="0"/>
                          <a:ea typeface="Arial"/>
                          <a:cs typeface="Times New Roman" panose="02020603050405020304" pitchFamily="18" charset="0"/>
                        </a:rPr>
                        <a:t>0.966625</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1050" kern="1200" dirty="0">
                          <a:solidFill>
                            <a:srgbClr val="000000"/>
                          </a:solidFill>
                          <a:latin typeface="Times New Roman" panose="02020603050405020304" pitchFamily="18" charset="0"/>
                          <a:ea typeface="Arial"/>
                          <a:cs typeface="Times New Roman" panose="02020603050405020304" pitchFamily="18" charset="0"/>
                        </a:rPr>
                        <a:t>0.931949 </a:t>
                      </a:r>
                      <a:endParaRPr lang="en-IN" sz="105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8" name="Picture 7" descr="Chart&#10;&#10;Description automatically generated">
            <a:extLst>
              <a:ext uri="{FF2B5EF4-FFF2-40B4-BE49-F238E27FC236}">
                <a16:creationId xmlns:a16="http://schemas.microsoft.com/office/drawing/2014/main" id="{15EDE3C6-DFEF-9CF6-5DE3-4166C1D86F6F}"/>
              </a:ext>
            </a:extLst>
          </p:cNvPr>
          <p:cNvPicPr>
            <a:picLocks noChangeAspect="1"/>
          </p:cNvPicPr>
          <p:nvPr/>
        </p:nvPicPr>
        <p:blipFill>
          <a:blip r:embed="rId3"/>
          <a:stretch>
            <a:fillRect/>
          </a:stretch>
        </p:blipFill>
        <p:spPr>
          <a:xfrm>
            <a:off x="4791049" y="1198378"/>
            <a:ext cx="3996885" cy="3031455"/>
          </a:xfrm>
          <a:prstGeom prst="rect">
            <a:avLst/>
          </a:prstGeom>
        </p:spPr>
      </p:pic>
    </p:spTree>
    <p:extLst>
      <p:ext uri="{BB962C8B-B14F-4D97-AF65-F5344CB8AC3E}">
        <p14:creationId xmlns:p14="http://schemas.microsoft.com/office/powerpoint/2010/main" val="2114065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graphicFrame>
        <p:nvGraphicFramePr>
          <p:cNvPr id="5" name="Table 5">
            <a:extLst>
              <a:ext uri="{FF2B5EF4-FFF2-40B4-BE49-F238E27FC236}">
                <a16:creationId xmlns:a16="http://schemas.microsoft.com/office/drawing/2014/main" id="{10EA9949-8093-FAA9-E98B-C9031F7AF27B}"/>
              </a:ext>
            </a:extLst>
          </p:cNvPr>
          <p:cNvGraphicFramePr>
            <a:graphicFrameLocks noGrp="1"/>
          </p:cNvGraphicFramePr>
          <p:nvPr>
            <p:extLst>
              <p:ext uri="{D42A27DB-BD31-4B8C-83A1-F6EECF244321}">
                <p14:modId xmlns:p14="http://schemas.microsoft.com/office/powerpoint/2010/main" val="4080938549"/>
              </p:ext>
            </p:extLst>
          </p:nvPr>
        </p:nvGraphicFramePr>
        <p:xfrm>
          <a:off x="1196989" y="1221163"/>
          <a:ext cx="3287925" cy="3063451"/>
        </p:xfrm>
        <a:graphic>
          <a:graphicData uri="http://schemas.openxmlformats.org/drawingml/2006/table">
            <a:tbl>
              <a:tblPr firstRow="1" bandRow="1">
                <a:tableStyleId>{84D9B5EE-A8C1-4979-8935-4D9FCF9C54A5}</a:tableStyleId>
              </a:tblPr>
              <a:tblGrid>
                <a:gridCol w="1095975">
                  <a:extLst>
                    <a:ext uri="{9D8B030D-6E8A-4147-A177-3AD203B41FA5}">
                      <a16:colId xmlns:a16="http://schemas.microsoft.com/office/drawing/2014/main" val="255620543"/>
                    </a:ext>
                  </a:extLst>
                </a:gridCol>
                <a:gridCol w="1095975">
                  <a:extLst>
                    <a:ext uri="{9D8B030D-6E8A-4147-A177-3AD203B41FA5}">
                      <a16:colId xmlns:a16="http://schemas.microsoft.com/office/drawing/2014/main" val="3017731447"/>
                    </a:ext>
                  </a:extLst>
                </a:gridCol>
                <a:gridCol w="1095975">
                  <a:extLst>
                    <a:ext uri="{9D8B030D-6E8A-4147-A177-3AD203B41FA5}">
                      <a16:colId xmlns:a16="http://schemas.microsoft.com/office/drawing/2014/main" val="46652000"/>
                    </a:ext>
                  </a:extLst>
                </a:gridCol>
              </a:tblGrid>
              <a:tr h="382932">
                <a:tc gridSpan="3">
                  <a:txBody>
                    <a:bodyPr/>
                    <a:lstStyle/>
                    <a:p>
                      <a:pPr algn="ctr"/>
                      <a:r>
                        <a:rPr lang="en-IN" sz="1000" b="1" dirty="0">
                          <a:latin typeface="Times New Roman" panose="02020603050405020304" pitchFamily="18" charset="0"/>
                          <a:cs typeface="Times New Roman" panose="02020603050405020304" pitchFamily="18" charset="0"/>
                        </a:rPr>
                        <a:t>RIDGE CLASSIFIER DEPLOYMENT OF YEAR- 2017</a:t>
                      </a:r>
                      <a:endParaRPr lang="en-US" sz="10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382932">
                <a:tc>
                  <a:txBody>
                    <a:bodyPr/>
                    <a:lstStyle/>
                    <a:p>
                      <a:endParaRPr lang="en-US" sz="10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0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0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574397">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9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900" dirty="0">
                          <a:latin typeface="Times New Roman" panose="02020603050405020304" pitchFamily="18" charset="0"/>
                          <a:cs typeface="Times New Roman" panose="02020603050405020304" pitchFamily="18" charset="0"/>
                        </a:rPr>
                        <a:t>[[158576   1818</a:t>
                      </a:r>
                    </a:p>
                    <a:p>
                      <a:r>
                        <a:rPr lang="en-US" sz="900" dirty="0">
                          <a:latin typeface="Times New Roman" panose="02020603050405020304" pitchFamily="18" charset="0"/>
                          <a:cs typeface="Times New Roman" panose="02020603050405020304" pitchFamily="18" charset="0"/>
                        </a:rPr>
                        <a:t> [6925       154195]]</a:t>
                      </a:r>
                    </a:p>
                  </a:txBody>
                  <a:tcPr>
                    <a:solidFill>
                      <a:schemeClr val="tx2">
                        <a:lumMod val="20000"/>
                        <a:lumOff val="80000"/>
                      </a:schemeClr>
                    </a:solidFill>
                  </a:tcPr>
                </a:tc>
                <a:tc>
                  <a:txBody>
                    <a:bodyPr/>
                    <a:lstStyle/>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[[68460     281</a:t>
                      </a:r>
                    </a:p>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 [2467       15421]]</a:t>
                      </a:r>
                    </a:p>
                  </a:txBody>
                  <a:tcPr>
                    <a:solidFill>
                      <a:schemeClr val="tx2">
                        <a:lumMod val="20000"/>
                        <a:lumOff val="80000"/>
                      </a:schemeClr>
                    </a:solidFill>
                  </a:tcPr>
                </a:tc>
                <a:extLst>
                  <a:ext uri="{0D108BD9-81ED-4DB2-BD59-A6C34878D82A}">
                    <a16:rowId xmlns:a16="http://schemas.microsoft.com/office/drawing/2014/main" val="1240549098"/>
                  </a:ext>
                </a:extLst>
              </a:tr>
              <a:tr h="344638">
                <a:tc>
                  <a:txBody>
                    <a:bodyPr/>
                    <a:lstStyle/>
                    <a:p>
                      <a:r>
                        <a:rPr lang="en-US" sz="9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0.972807</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0.968279</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393296277"/>
                  </a:ext>
                </a:extLst>
              </a:tr>
              <a:tr h="344638">
                <a:tc>
                  <a:txBody>
                    <a:bodyPr/>
                    <a:lstStyle/>
                    <a:p>
                      <a:r>
                        <a:rPr lang="en-US" sz="9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0.988347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0.982104</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25026027"/>
                  </a:ext>
                </a:extLst>
              </a:tr>
              <a:tr h="344638">
                <a:tc>
                  <a:txBody>
                    <a:bodyPr/>
                    <a:lstStyle/>
                    <a:p>
                      <a:r>
                        <a:rPr lang="en-US" sz="9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0.957020</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0.862086</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015717792"/>
                  </a:ext>
                </a:extLst>
              </a:tr>
              <a:tr h="344638">
                <a:tc>
                  <a:txBody>
                    <a:bodyPr/>
                    <a:lstStyle/>
                    <a:p>
                      <a:r>
                        <a:rPr lang="en-US" sz="9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0.972431</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0.918190</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590744410"/>
                  </a:ext>
                </a:extLst>
              </a:tr>
              <a:tr h="344638">
                <a:tc>
                  <a:txBody>
                    <a:bodyPr/>
                    <a:lstStyle/>
                    <a:p>
                      <a:r>
                        <a:rPr lang="en-US" sz="9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0.972843</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0.928999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7" name="Picture 6">
            <a:extLst>
              <a:ext uri="{FF2B5EF4-FFF2-40B4-BE49-F238E27FC236}">
                <a16:creationId xmlns:a16="http://schemas.microsoft.com/office/drawing/2014/main" id="{19BCAA1E-9185-B971-C49B-338FEFA3B3F9}"/>
              </a:ext>
            </a:extLst>
          </p:cNvPr>
          <p:cNvPicPr>
            <a:picLocks noChangeAspect="1"/>
          </p:cNvPicPr>
          <p:nvPr/>
        </p:nvPicPr>
        <p:blipFill>
          <a:blip r:embed="rId3"/>
          <a:stretch>
            <a:fillRect/>
          </a:stretch>
        </p:blipFill>
        <p:spPr>
          <a:xfrm>
            <a:off x="4659088" y="1221163"/>
            <a:ext cx="3985446" cy="3063451"/>
          </a:xfrm>
          <a:prstGeom prst="rect">
            <a:avLst/>
          </a:prstGeom>
        </p:spPr>
      </p:pic>
    </p:spTree>
    <p:extLst>
      <p:ext uri="{BB962C8B-B14F-4D97-AF65-F5344CB8AC3E}">
        <p14:creationId xmlns:p14="http://schemas.microsoft.com/office/powerpoint/2010/main" val="1925000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512309" y="2130339"/>
            <a:ext cx="4444460"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56054" y="119837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M</a:t>
            </a:r>
          </a:p>
          <a:p>
            <a:r>
              <a:rPr lang="en-US" sz="1800" dirty="0"/>
              <a:t>O</a:t>
            </a:r>
          </a:p>
          <a:p>
            <a:r>
              <a:rPr lang="en-US" sz="1800" dirty="0"/>
              <a:t>D</a:t>
            </a:r>
          </a:p>
          <a:p>
            <a:r>
              <a:rPr lang="en-US" sz="1800" dirty="0"/>
              <a:t>E</a:t>
            </a:r>
          </a:p>
          <a:p>
            <a:r>
              <a:rPr lang="en-US" sz="1800" dirty="0"/>
              <a:t>L</a:t>
            </a:r>
          </a:p>
          <a:p>
            <a:endParaRPr lang="en" sz="900" dirty="0"/>
          </a:p>
          <a:p>
            <a:r>
              <a:rPr lang="en" sz="1800" dirty="0"/>
              <a:t>D</a:t>
            </a:r>
          </a:p>
          <a:p>
            <a:r>
              <a:rPr lang="en" sz="1800" dirty="0"/>
              <a:t>E</a:t>
            </a:r>
          </a:p>
          <a:p>
            <a:r>
              <a:rPr lang="en" sz="1800" dirty="0"/>
              <a:t>P</a:t>
            </a:r>
          </a:p>
          <a:p>
            <a:r>
              <a:rPr lang="en" sz="1800" dirty="0"/>
              <a:t>L</a:t>
            </a:r>
          </a:p>
          <a:p>
            <a:r>
              <a:rPr lang="en" sz="1800" dirty="0"/>
              <a:t>O</a:t>
            </a:r>
          </a:p>
          <a:p>
            <a:r>
              <a:rPr lang="en" sz="1800" dirty="0"/>
              <a:t>Y</a:t>
            </a:r>
          </a:p>
          <a:p>
            <a:r>
              <a:rPr lang="en" sz="1800" dirty="0"/>
              <a:t>M</a:t>
            </a:r>
          </a:p>
          <a:p>
            <a:r>
              <a:rPr lang="en" sz="1800" dirty="0"/>
              <a:t>E</a:t>
            </a:r>
          </a:p>
          <a:p>
            <a:r>
              <a:rPr lang="en" sz="1800" dirty="0"/>
              <a:t>N</a:t>
            </a:r>
          </a:p>
          <a:p>
            <a:r>
              <a:rPr lang="en" sz="18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196988" y="356141"/>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Year Wise Model Deployment</a:t>
            </a:r>
            <a:endParaRPr sz="2800" b="1" dirty="0"/>
          </a:p>
        </p:txBody>
      </p:sp>
      <p:graphicFrame>
        <p:nvGraphicFramePr>
          <p:cNvPr id="6" name="Table 5">
            <a:extLst>
              <a:ext uri="{FF2B5EF4-FFF2-40B4-BE49-F238E27FC236}">
                <a16:creationId xmlns:a16="http://schemas.microsoft.com/office/drawing/2014/main" id="{55C03038-14EE-F0CE-C85E-5ACEEE2CAB62}"/>
              </a:ext>
            </a:extLst>
          </p:cNvPr>
          <p:cNvGraphicFramePr>
            <a:graphicFrameLocks noGrp="1"/>
          </p:cNvGraphicFramePr>
          <p:nvPr>
            <p:extLst>
              <p:ext uri="{D42A27DB-BD31-4B8C-83A1-F6EECF244321}">
                <p14:modId xmlns:p14="http://schemas.microsoft.com/office/powerpoint/2010/main" val="1707032823"/>
              </p:ext>
            </p:extLst>
          </p:nvPr>
        </p:nvGraphicFramePr>
        <p:xfrm>
          <a:off x="1196988" y="1191866"/>
          <a:ext cx="3188508" cy="3321164"/>
        </p:xfrm>
        <a:graphic>
          <a:graphicData uri="http://schemas.openxmlformats.org/drawingml/2006/table">
            <a:tbl>
              <a:tblPr firstRow="1" bandRow="1">
                <a:tableStyleId>{84D9B5EE-A8C1-4979-8935-4D9FCF9C54A5}</a:tableStyleId>
              </a:tblPr>
              <a:tblGrid>
                <a:gridCol w="1062836">
                  <a:extLst>
                    <a:ext uri="{9D8B030D-6E8A-4147-A177-3AD203B41FA5}">
                      <a16:colId xmlns:a16="http://schemas.microsoft.com/office/drawing/2014/main" val="255620543"/>
                    </a:ext>
                  </a:extLst>
                </a:gridCol>
                <a:gridCol w="1062836">
                  <a:extLst>
                    <a:ext uri="{9D8B030D-6E8A-4147-A177-3AD203B41FA5}">
                      <a16:colId xmlns:a16="http://schemas.microsoft.com/office/drawing/2014/main" val="3017731447"/>
                    </a:ext>
                  </a:extLst>
                </a:gridCol>
                <a:gridCol w="1062836">
                  <a:extLst>
                    <a:ext uri="{9D8B030D-6E8A-4147-A177-3AD203B41FA5}">
                      <a16:colId xmlns:a16="http://schemas.microsoft.com/office/drawing/2014/main" val="46652000"/>
                    </a:ext>
                  </a:extLst>
                </a:gridCol>
              </a:tblGrid>
              <a:tr h="476844">
                <a:tc gridSpan="3">
                  <a:txBody>
                    <a:bodyPr/>
                    <a:lstStyle/>
                    <a:p>
                      <a:pPr algn="ctr"/>
                      <a:r>
                        <a:rPr lang="en-IN" sz="1000" b="1" dirty="0">
                          <a:latin typeface="Times New Roman" panose="02020603050405020304" pitchFamily="18" charset="0"/>
                          <a:cs typeface="Times New Roman" panose="02020603050405020304" pitchFamily="18" charset="0"/>
                        </a:rPr>
                        <a:t>RIDGE CLASSIFIER DEPLOYMENT OF YEAR- 2018</a:t>
                      </a:r>
                      <a:endParaRPr lang="en-US" sz="1000" b="1" dirty="0">
                        <a:latin typeface="Times New Roman" panose="02020603050405020304" pitchFamily="18" charset="0"/>
                        <a:cs typeface="Times New Roman" panose="02020603050405020304" pitchFamily="18" charset="0"/>
                      </a:endParaRPr>
                    </a:p>
                  </a:txBody>
                  <a:tcPr>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406332">
                <a:tc>
                  <a:txBody>
                    <a:bodyPr/>
                    <a:lstStyle/>
                    <a:p>
                      <a:endParaRPr lang="en-US" sz="1000" b="1"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r>
                        <a:rPr lang="en-US" sz="1000" b="1" dirty="0">
                          <a:latin typeface="Times New Roman" panose="02020603050405020304" pitchFamily="18" charset="0"/>
                          <a:cs typeface="Times New Roman" panose="02020603050405020304" pitchFamily="18" charset="0"/>
                        </a:rPr>
                        <a:t>Train Metrics</a:t>
                      </a:r>
                    </a:p>
                  </a:txBody>
                  <a:tcPr>
                    <a:solidFill>
                      <a:schemeClr val="accent6"/>
                    </a:solidFill>
                  </a:tcPr>
                </a:tc>
                <a:tc>
                  <a:txBody>
                    <a:bodyPr/>
                    <a:lstStyle/>
                    <a:p>
                      <a:r>
                        <a:rPr lang="en-US" sz="1000" b="1" dirty="0">
                          <a:latin typeface="Times New Roman" panose="02020603050405020304" pitchFamily="18" charset="0"/>
                          <a:cs typeface="Times New Roman" panose="02020603050405020304" pitchFamily="18" charset="0"/>
                        </a:rPr>
                        <a:t>Test Metrics</a:t>
                      </a:r>
                    </a:p>
                  </a:txBody>
                  <a:tcPr>
                    <a:solidFill>
                      <a:schemeClr val="accent6"/>
                    </a:solidFill>
                  </a:tcPr>
                </a:tc>
                <a:extLst>
                  <a:ext uri="{0D108BD9-81ED-4DB2-BD59-A6C34878D82A}">
                    <a16:rowId xmlns:a16="http://schemas.microsoft.com/office/drawing/2014/main" val="1466540522"/>
                  </a:ext>
                </a:extLst>
              </a:tr>
              <a:tr h="609498">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900" b="1" dirty="0">
                          <a:latin typeface="Times New Roman" panose="02020603050405020304" pitchFamily="18" charset="0"/>
                          <a:cs typeface="Times New Roman" panose="02020603050405020304" pitchFamily="18" charset="0"/>
                        </a:rPr>
                        <a:t>Confusion Matrix</a:t>
                      </a:r>
                    </a:p>
                  </a:txBody>
                  <a:tcPr>
                    <a:solidFill>
                      <a:schemeClr val="accent2"/>
                    </a:solidFill>
                  </a:tcPr>
                </a:tc>
                <a:tc>
                  <a:txBody>
                    <a:bodyPr/>
                    <a:lstStyle/>
                    <a:p>
                      <a:r>
                        <a:rPr lang="en-US" sz="900" dirty="0">
                          <a:latin typeface="Times New Roman" panose="02020603050405020304" pitchFamily="18" charset="0"/>
                          <a:cs typeface="Times New Roman" panose="02020603050405020304" pitchFamily="18" charset="0"/>
                        </a:rPr>
                        <a:t>[[91325    321</a:t>
                      </a:r>
                    </a:p>
                    <a:p>
                      <a:r>
                        <a:rPr lang="en-US" sz="900" dirty="0">
                          <a:latin typeface="Times New Roman" panose="02020603050405020304" pitchFamily="18" charset="0"/>
                          <a:cs typeface="Times New Roman" panose="02020603050405020304" pitchFamily="18" charset="0"/>
                        </a:rPr>
                        <a:t> [3047      92056]]</a:t>
                      </a:r>
                    </a:p>
                  </a:txBody>
                  <a:tcPr>
                    <a:solidFill>
                      <a:schemeClr val="tx2">
                        <a:lumMod val="20000"/>
                        <a:lumOff val="80000"/>
                      </a:schemeClr>
                    </a:solidFill>
                  </a:tcPr>
                </a:tc>
                <a:tc>
                  <a:txBody>
                    <a:bodyPr/>
                    <a:lstStyle/>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[[39142     135</a:t>
                      </a:r>
                    </a:p>
                    <a:p>
                      <a:pPr marL="0" algn="l" defTabSz="755934" rtl="0" eaLnBrk="1" latinLnBrk="0" hangingPunct="1"/>
                      <a:r>
                        <a:rPr lang="en-US" sz="900" kern="1200" dirty="0">
                          <a:solidFill>
                            <a:srgbClr val="000000"/>
                          </a:solidFill>
                          <a:latin typeface="Times New Roman" panose="02020603050405020304" pitchFamily="18" charset="0"/>
                          <a:cs typeface="Times New Roman" panose="02020603050405020304" pitchFamily="18" charset="0"/>
                        </a:rPr>
                        <a:t> [646         11413]]</a:t>
                      </a:r>
                    </a:p>
                  </a:txBody>
                  <a:tcPr>
                    <a:solidFill>
                      <a:schemeClr val="tx2">
                        <a:lumMod val="20000"/>
                        <a:lumOff val="80000"/>
                      </a:schemeClr>
                    </a:solidFill>
                  </a:tcPr>
                </a:tc>
                <a:extLst>
                  <a:ext uri="{0D108BD9-81ED-4DB2-BD59-A6C34878D82A}">
                    <a16:rowId xmlns:a16="http://schemas.microsoft.com/office/drawing/2014/main" val="1240549098"/>
                  </a:ext>
                </a:extLst>
              </a:tr>
              <a:tr h="365698">
                <a:tc>
                  <a:txBody>
                    <a:bodyPr/>
                    <a:lstStyle/>
                    <a:p>
                      <a:r>
                        <a:rPr lang="en-US" sz="900" b="1" dirty="0">
                          <a:latin typeface="Times New Roman" panose="02020603050405020304" pitchFamily="18" charset="0"/>
                          <a:cs typeface="Times New Roman" panose="02020603050405020304" pitchFamily="18" charset="0"/>
                        </a:rPr>
                        <a:t>Accuracy</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0.981965</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0.984787</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393296277"/>
                  </a:ext>
                </a:extLst>
              </a:tr>
              <a:tr h="365698">
                <a:tc>
                  <a:txBody>
                    <a:bodyPr/>
                    <a:lstStyle/>
                    <a:p>
                      <a:r>
                        <a:rPr lang="en-US" sz="900" b="1" dirty="0">
                          <a:latin typeface="Times New Roman" panose="02020603050405020304" pitchFamily="18" charset="0"/>
                          <a:cs typeface="Times New Roman" panose="02020603050405020304" pitchFamily="18" charset="0"/>
                        </a:rPr>
                        <a:t>Precision</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0.996525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0.988310</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25026027"/>
                  </a:ext>
                </a:extLst>
              </a:tr>
              <a:tr h="365698">
                <a:tc>
                  <a:txBody>
                    <a:bodyPr/>
                    <a:lstStyle/>
                    <a:p>
                      <a:r>
                        <a:rPr lang="en-US" sz="900" b="1" dirty="0">
                          <a:latin typeface="Times New Roman" panose="02020603050405020304" pitchFamily="18" charset="0"/>
                          <a:cs typeface="Times New Roman" panose="02020603050405020304" pitchFamily="18" charset="0"/>
                        </a:rPr>
                        <a:t>Recall </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0.967961</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0.946430</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015717792"/>
                  </a:ext>
                </a:extLst>
              </a:tr>
              <a:tr h="365698">
                <a:tc>
                  <a:txBody>
                    <a:bodyPr/>
                    <a:lstStyle/>
                    <a:p>
                      <a:r>
                        <a:rPr lang="en-US" sz="900" b="1" dirty="0">
                          <a:latin typeface="Times New Roman" panose="02020603050405020304" pitchFamily="18" charset="0"/>
                          <a:cs typeface="Times New Roman" panose="02020603050405020304" pitchFamily="18" charset="0"/>
                        </a:rPr>
                        <a:t>F1 Score</a:t>
                      </a:r>
                    </a:p>
                  </a:txBody>
                  <a:tcPr>
                    <a:solidFill>
                      <a:schemeClr val="accent2"/>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0.982035</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0.966917</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590744410"/>
                  </a:ext>
                </a:extLst>
              </a:tr>
              <a:tr h="365698">
                <a:tc>
                  <a:txBody>
                    <a:bodyPr/>
                    <a:lstStyle/>
                    <a:p>
                      <a:r>
                        <a:rPr lang="en-US" sz="900" b="1" dirty="0">
                          <a:latin typeface="Times New Roman" panose="02020603050405020304" pitchFamily="18" charset="0"/>
                          <a:cs typeface="Times New Roman" panose="02020603050405020304" pitchFamily="18" charset="0"/>
                        </a:rPr>
                        <a:t>ROC-AUC Curve</a:t>
                      </a:r>
                    </a:p>
                  </a:txBody>
                  <a:tcPr>
                    <a:solidFill>
                      <a:schemeClr val="accent2"/>
                    </a:solidFill>
                  </a:tcPr>
                </a:tc>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IN" sz="900" kern="1200" dirty="0">
                          <a:solidFill>
                            <a:srgbClr val="000000"/>
                          </a:solidFill>
                          <a:latin typeface="Times New Roman" panose="02020603050405020304" pitchFamily="18" charset="0"/>
                          <a:ea typeface="Arial"/>
                          <a:cs typeface="Times New Roman" panose="02020603050405020304" pitchFamily="18" charset="0"/>
                        </a:rPr>
                        <a:t>0.982229</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marL="0" algn="l" defTabSz="755934" rtl="0" eaLnBrk="1" latinLnBrk="0" hangingPunct="1"/>
                      <a:r>
                        <a:rPr lang="en-IN" sz="900" kern="1200" dirty="0">
                          <a:solidFill>
                            <a:srgbClr val="000000"/>
                          </a:solidFill>
                          <a:latin typeface="Times New Roman" panose="02020603050405020304" pitchFamily="18" charset="0"/>
                          <a:ea typeface="Arial"/>
                          <a:cs typeface="Times New Roman" panose="02020603050405020304" pitchFamily="18" charset="0"/>
                        </a:rPr>
                        <a:t>0.971496 </a:t>
                      </a:r>
                      <a:endParaRPr lang="en-IN" sz="900" kern="1200" dirty="0">
                        <a:solidFill>
                          <a:srgbClr val="000000"/>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8" name="Picture 7" descr="Chart&#10;&#10;Description automatically generated">
            <a:extLst>
              <a:ext uri="{FF2B5EF4-FFF2-40B4-BE49-F238E27FC236}">
                <a16:creationId xmlns:a16="http://schemas.microsoft.com/office/drawing/2014/main" id="{ED624292-7F73-39D3-3CC8-0BA66D3BC036}"/>
              </a:ext>
            </a:extLst>
          </p:cNvPr>
          <p:cNvPicPr>
            <a:picLocks noChangeAspect="1"/>
          </p:cNvPicPr>
          <p:nvPr/>
        </p:nvPicPr>
        <p:blipFill>
          <a:blip r:embed="rId3"/>
          <a:stretch>
            <a:fillRect/>
          </a:stretch>
        </p:blipFill>
        <p:spPr>
          <a:xfrm>
            <a:off x="4607693" y="1191866"/>
            <a:ext cx="4180241" cy="3321166"/>
          </a:xfrm>
          <a:prstGeom prst="rect">
            <a:avLst/>
          </a:prstGeom>
        </p:spPr>
      </p:pic>
    </p:spTree>
    <p:extLst>
      <p:ext uri="{BB962C8B-B14F-4D97-AF65-F5344CB8AC3E}">
        <p14:creationId xmlns:p14="http://schemas.microsoft.com/office/powerpoint/2010/main" val="1207849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91A5-6554-B091-A58E-CA0890BA2319}"/>
              </a:ext>
            </a:extLst>
          </p:cNvPr>
          <p:cNvSpPr>
            <a:spLocks noGrp="1"/>
          </p:cNvSpPr>
          <p:nvPr>
            <p:ph type="title"/>
          </p:nvPr>
        </p:nvSpPr>
        <p:spPr>
          <a:xfrm>
            <a:off x="1204333" y="444436"/>
            <a:ext cx="7504770" cy="4254628"/>
          </a:xfrm>
          <a:solidFill>
            <a:schemeClr val="tx2">
              <a:lumMod val="20000"/>
              <a:lumOff val="80000"/>
            </a:schemeClr>
          </a:solidFill>
        </p:spPr>
        <p:txBody>
          <a:bodyPr anchor="t"/>
          <a:lstStyle/>
          <a:p>
            <a:pPr marL="139700" indent="0" algn="l">
              <a:lnSpc>
                <a:spcPct val="150000"/>
              </a:lnSpc>
            </a:pPr>
            <a:r>
              <a:rPr lang="en-IN" sz="1200" dirty="0">
                <a:solidFill>
                  <a:schemeClr val="tx1"/>
                </a:solidFill>
                <a:latin typeface="Times New Roman" panose="02020603050405020304" pitchFamily="18" charset="0"/>
                <a:cs typeface="Times New Roman" panose="02020603050405020304" pitchFamily="18" charset="0"/>
              </a:rPr>
              <a:t>Based on the performance metrics you provided, </a:t>
            </a:r>
            <a:r>
              <a:rPr lang="en-IN" sz="1200" b="1" dirty="0">
                <a:solidFill>
                  <a:schemeClr val="tx1"/>
                </a:solidFill>
                <a:latin typeface="Times New Roman" panose="02020603050405020304" pitchFamily="18" charset="0"/>
                <a:cs typeface="Times New Roman" panose="02020603050405020304" pitchFamily="18" charset="0"/>
              </a:rPr>
              <a:t>it appears that the Ridge Classifier is performing very well</a:t>
            </a:r>
            <a:r>
              <a:rPr lang="en-IN" sz="1200" dirty="0">
                <a:solidFill>
                  <a:schemeClr val="tx1"/>
                </a:solidFill>
                <a:latin typeface="Times New Roman" panose="02020603050405020304" pitchFamily="18" charset="0"/>
                <a:cs typeface="Times New Roman" panose="02020603050405020304" pitchFamily="18" charset="0"/>
              </a:rPr>
              <a:t>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a:t>
            </a:r>
            <a:br>
              <a:rPr lang="en-IN" sz="1200" dirty="0">
                <a:solidFill>
                  <a:schemeClr val="tx1"/>
                </a:solidFill>
                <a:latin typeface="Times New Roman" panose="02020603050405020304" pitchFamily="18" charset="0"/>
                <a:cs typeface="Times New Roman" panose="02020603050405020304" pitchFamily="18" charset="0"/>
              </a:rPr>
            </a:br>
            <a:br>
              <a:rPr lang="en-IN" sz="1200" dirty="0">
                <a:solidFill>
                  <a:schemeClr val="tx1"/>
                </a:solidFill>
                <a:latin typeface="Times New Roman" panose="02020603050405020304" pitchFamily="18" charset="0"/>
                <a:cs typeface="Times New Roman" panose="02020603050405020304" pitchFamily="18" charset="0"/>
              </a:rPr>
            </a:br>
            <a:r>
              <a:rPr lang="en-IN" sz="1200" dirty="0">
                <a:solidFill>
                  <a:schemeClr val="tx1"/>
                </a:solidFill>
                <a:latin typeface="Times New Roman" panose="02020603050405020304" pitchFamily="18" charset="0"/>
                <a:cs typeface="Times New Roman" panose="02020603050405020304" pitchFamily="18" charset="0"/>
              </a:rPr>
              <a:t>The F1 score, which is a harmonic mean of precision and recall, is a good measure of the overall performance of the model. The </a:t>
            </a:r>
            <a:r>
              <a:rPr lang="en-IN" sz="1200" b="1" dirty="0">
                <a:solidFill>
                  <a:schemeClr val="tx1"/>
                </a:solidFill>
                <a:latin typeface="Times New Roman" panose="02020603050405020304" pitchFamily="18" charset="0"/>
                <a:cs typeface="Times New Roman" panose="02020603050405020304" pitchFamily="18" charset="0"/>
              </a:rPr>
              <a:t>F1 score of 96% for the training data and 92% for the test data </a:t>
            </a:r>
            <a:r>
              <a:rPr lang="en-IN" sz="1200" dirty="0">
                <a:solidFill>
                  <a:schemeClr val="tx1"/>
                </a:solidFill>
                <a:latin typeface="Times New Roman" panose="02020603050405020304" pitchFamily="18" charset="0"/>
                <a:cs typeface="Times New Roman" panose="02020603050405020304" pitchFamily="18" charset="0"/>
              </a:rPr>
              <a:t>indicates that the model is performing very well overall, with high accuracy and relatively low error rates.</a:t>
            </a:r>
            <a:br>
              <a:rPr lang="en-IN" sz="1200" dirty="0">
                <a:solidFill>
                  <a:schemeClr val="tx1"/>
                </a:solidFill>
                <a:latin typeface="Times New Roman" panose="02020603050405020304" pitchFamily="18" charset="0"/>
                <a:cs typeface="Times New Roman" panose="02020603050405020304" pitchFamily="18" charset="0"/>
              </a:rPr>
            </a:br>
            <a:br>
              <a:rPr lang="en-IN" sz="1200" dirty="0">
                <a:solidFill>
                  <a:schemeClr val="tx1"/>
                </a:solidFill>
                <a:latin typeface="Times New Roman" panose="02020603050405020304" pitchFamily="18" charset="0"/>
                <a:cs typeface="Times New Roman" panose="02020603050405020304" pitchFamily="18" charset="0"/>
              </a:rPr>
            </a:br>
            <a:r>
              <a:rPr lang="en-IN" sz="1200" dirty="0">
                <a:solidFill>
                  <a:schemeClr val="tx1"/>
                </a:solidFill>
                <a:latin typeface="Times New Roman" panose="02020603050405020304" pitchFamily="18" charset="0"/>
                <a:cs typeface="Times New Roman" panose="02020603050405020304" pitchFamily="18" charset="0"/>
              </a:rPr>
              <a:t>It is worth noting that Ridge Classifier is a linear classifier that uses L2 regularization to prevent overfitting. It works well with high-dimensional and sparse data, and it can be faster and more scalable than some other algorithms such as logistic regression or SVMs. However, it may not perform as well on datasets with complex or nonlinear relationships between the features and the target variable. Depending on the specific characteristics of the dataset, other algorithms such as decision trees, random forests, or neural networks may be able to achieve higher accuracy.</a:t>
            </a:r>
          </a:p>
        </p:txBody>
      </p:sp>
      <p:sp>
        <p:nvSpPr>
          <p:cNvPr id="5" name="Google Shape;1436;p89">
            <a:extLst>
              <a:ext uri="{FF2B5EF4-FFF2-40B4-BE49-F238E27FC236}">
                <a16:creationId xmlns:a16="http://schemas.microsoft.com/office/drawing/2014/main" id="{F731DB46-6EAD-54A0-0C9D-82D3F5F78492}"/>
              </a:ext>
            </a:extLst>
          </p:cNvPr>
          <p:cNvSpPr/>
          <p:nvPr/>
        </p:nvSpPr>
        <p:spPr>
          <a:xfrm rot="16200000">
            <a:off x="-881959" y="1421932"/>
            <a:ext cx="3005344"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6" name="Google Shape;683;p53">
            <a:extLst>
              <a:ext uri="{FF2B5EF4-FFF2-40B4-BE49-F238E27FC236}">
                <a16:creationId xmlns:a16="http://schemas.microsoft.com/office/drawing/2014/main" id="{B7FBEFC8-2064-54A6-F18C-091D6ED36905}"/>
              </a:ext>
            </a:extLst>
          </p:cNvPr>
          <p:cNvSpPr txBox="1">
            <a:spLocks/>
          </p:cNvSpPr>
          <p:nvPr/>
        </p:nvSpPr>
        <p:spPr>
          <a:xfrm>
            <a:off x="233939" y="448228"/>
            <a:ext cx="707722" cy="257163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1800" dirty="0"/>
              <a:t>C</a:t>
            </a:r>
          </a:p>
          <a:p>
            <a:r>
              <a:rPr lang="en-US" sz="1800" dirty="0"/>
              <a:t>O</a:t>
            </a:r>
          </a:p>
          <a:p>
            <a:r>
              <a:rPr lang="en-US" sz="1800" dirty="0"/>
              <a:t>N</a:t>
            </a:r>
          </a:p>
          <a:p>
            <a:r>
              <a:rPr lang="en-US" sz="1800" dirty="0"/>
              <a:t>C</a:t>
            </a:r>
          </a:p>
          <a:p>
            <a:r>
              <a:rPr lang="en-US" sz="1800" dirty="0"/>
              <a:t>L</a:t>
            </a:r>
          </a:p>
          <a:p>
            <a:r>
              <a:rPr lang="en-US" sz="1800" dirty="0"/>
              <a:t>U</a:t>
            </a:r>
          </a:p>
          <a:p>
            <a:r>
              <a:rPr lang="en-US" sz="1800" dirty="0"/>
              <a:t>S</a:t>
            </a:r>
          </a:p>
          <a:p>
            <a:r>
              <a:rPr lang="en-US" sz="1800" dirty="0"/>
              <a:t>I</a:t>
            </a:r>
          </a:p>
          <a:p>
            <a:r>
              <a:rPr lang="en-US" sz="1800" dirty="0"/>
              <a:t>O</a:t>
            </a:r>
          </a:p>
          <a:p>
            <a:r>
              <a:rPr lang="en-US" sz="1800" dirty="0"/>
              <a:t>N</a:t>
            </a:r>
            <a:endParaRPr lang="en" sz="1800" dirty="0"/>
          </a:p>
        </p:txBody>
      </p:sp>
    </p:spTree>
    <p:extLst>
      <p:ext uri="{BB962C8B-B14F-4D97-AF65-F5344CB8AC3E}">
        <p14:creationId xmlns:p14="http://schemas.microsoft.com/office/powerpoint/2010/main" val="3281359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1"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1795971" y="522187"/>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References </a:t>
            </a:r>
            <a:endParaRPr sz="3600" dirty="0"/>
          </a:p>
        </p:txBody>
      </p:sp>
      <p:sp>
        <p:nvSpPr>
          <p:cNvPr id="683" name="Google Shape;683;p53"/>
          <p:cNvSpPr txBox="1">
            <a:spLocks noGrp="1"/>
          </p:cNvSpPr>
          <p:nvPr>
            <p:ph type="title" idx="2"/>
          </p:nvPr>
        </p:nvSpPr>
        <p:spPr>
          <a:xfrm>
            <a:off x="369819" y="516995"/>
            <a:ext cx="1239192" cy="8493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05</a:t>
            </a:r>
            <a:endParaRPr sz="4800" dirty="0"/>
          </a:p>
        </p:txBody>
      </p:sp>
      <p:sp>
        <p:nvSpPr>
          <p:cNvPr id="2" name="Google Shape;802;p59">
            <a:extLst>
              <a:ext uri="{FF2B5EF4-FFF2-40B4-BE49-F238E27FC236}">
                <a16:creationId xmlns:a16="http://schemas.microsoft.com/office/drawing/2014/main" id="{DF3B308E-3B84-0192-36E4-5CE661ED12A3}"/>
              </a:ext>
            </a:extLst>
          </p:cNvPr>
          <p:cNvSpPr/>
          <p:nvPr/>
        </p:nvSpPr>
        <p:spPr>
          <a:xfrm>
            <a:off x="581632" y="1985656"/>
            <a:ext cx="3130091" cy="271260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805;p59">
            <a:extLst>
              <a:ext uri="{FF2B5EF4-FFF2-40B4-BE49-F238E27FC236}">
                <a16:creationId xmlns:a16="http://schemas.microsoft.com/office/drawing/2014/main" id="{180122BA-B634-457C-9008-F276FEE87585}"/>
              </a:ext>
            </a:extLst>
          </p:cNvPr>
          <p:cNvSpPr txBox="1">
            <a:spLocks/>
          </p:cNvSpPr>
          <p:nvPr/>
        </p:nvSpPr>
        <p:spPr>
          <a:xfrm>
            <a:off x="479233" y="2023305"/>
            <a:ext cx="3232490" cy="1318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digitalcommons.bard.edu</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cgi</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viewcontent.cgi?article</a:t>
            </a:r>
            <a:r>
              <a:rPr lang="en-IN" sz="1200" dirty="0">
                <a:solidFill>
                  <a:schemeClr val="tx1"/>
                </a:solidFill>
                <a:latin typeface="Times New Roman" panose="02020603050405020304" pitchFamily="18" charset="0"/>
                <a:cs typeface="Times New Roman" panose="02020603050405020304" pitchFamily="18" charset="0"/>
              </a:rPr>
              <a:t>=1299&amp;context=senproj_s2019 </a:t>
            </a: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https://cs229.stanford.edu/proj2018/report/69.pdf</a:t>
            </a: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home.csulb.edu</a:t>
            </a:r>
            <a:r>
              <a:rPr lang="en-IN" sz="1200" dirty="0">
                <a:solidFill>
                  <a:schemeClr val="tx1"/>
                </a:solidFill>
                <a:latin typeface="Times New Roman" panose="02020603050405020304" pitchFamily="18" charset="0"/>
                <a:cs typeface="Times New Roman" panose="02020603050405020304" pitchFamily="18" charset="0"/>
              </a:rPr>
              <a:t>/~jchang9/files/</a:t>
            </a:r>
            <a:r>
              <a:rPr lang="en-IN" sz="1200" dirty="0" err="1">
                <a:solidFill>
                  <a:schemeClr val="tx1"/>
                </a:solidFill>
                <a:latin typeface="Times New Roman" panose="02020603050405020304" pitchFamily="18" charset="0"/>
                <a:cs typeface="Times New Roman" panose="02020603050405020304" pitchFamily="18" charset="0"/>
              </a:rPr>
              <a:t>jonathan_guzman_honors_thesis.pdf</a:t>
            </a:r>
            <a:endParaRPr lang="en-IN" sz="1200" dirty="0">
              <a:solidFill>
                <a:schemeClr val="tx1"/>
              </a:solidFill>
              <a:latin typeface="Times New Roman" panose="02020603050405020304" pitchFamily="18" charset="0"/>
              <a:cs typeface="Times New Roman" panose="02020603050405020304" pitchFamily="18" charset="0"/>
            </a:endParaRPr>
          </a:p>
          <a:p>
            <a:pPr marL="425450" indent="-2857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https://</a:t>
            </a:r>
            <a:r>
              <a:rPr lang="en-IN" sz="1200" dirty="0" err="1">
                <a:solidFill>
                  <a:schemeClr val="tx1"/>
                </a:solidFill>
                <a:latin typeface="Times New Roman" panose="02020603050405020304" pitchFamily="18" charset="0"/>
                <a:cs typeface="Times New Roman" panose="02020603050405020304" pitchFamily="18" charset="0"/>
              </a:rPr>
              <a:t>medium.com</a:t>
            </a:r>
            <a:r>
              <a:rPr lang="en-IN" sz="1200" dirty="0">
                <a:solidFill>
                  <a:schemeClr val="tx1"/>
                </a:solidFill>
                <a:latin typeface="Times New Roman" panose="02020603050405020304" pitchFamily="18" charset="0"/>
                <a:cs typeface="Times New Roman" panose="02020603050405020304" pitchFamily="18" charset="0"/>
              </a:rPr>
              <a:t>/</a:t>
            </a:r>
            <a:r>
              <a:rPr lang="en-IN" sz="1200" dirty="0" err="1">
                <a:solidFill>
                  <a:schemeClr val="tx1"/>
                </a:solidFill>
                <a:latin typeface="Times New Roman" panose="02020603050405020304" pitchFamily="18" charset="0"/>
                <a:cs typeface="Times New Roman" panose="02020603050405020304" pitchFamily="18" charset="0"/>
              </a:rPr>
              <a:t>swlh</a:t>
            </a:r>
            <a:r>
              <a:rPr lang="en-IN" sz="1200" dirty="0">
                <a:solidFill>
                  <a:schemeClr val="tx1"/>
                </a:solidFill>
                <a:latin typeface="Times New Roman" panose="02020603050405020304" pitchFamily="18" charset="0"/>
                <a:cs typeface="Times New Roman" panose="02020603050405020304" pitchFamily="18" charset="0"/>
              </a:rPr>
              <a:t>/lending-club-data-web-app-ada56ff64cee </a:t>
            </a:r>
          </a:p>
        </p:txBody>
      </p:sp>
      <p:sp>
        <p:nvSpPr>
          <p:cNvPr id="4" name="Google Shape;812;p59">
            <a:extLst>
              <a:ext uri="{FF2B5EF4-FFF2-40B4-BE49-F238E27FC236}">
                <a16:creationId xmlns:a16="http://schemas.microsoft.com/office/drawing/2014/main" id="{4E9FA40F-BC6A-D4BE-98D3-958784B8117E}"/>
              </a:ext>
            </a:extLst>
          </p:cNvPr>
          <p:cNvSpPr txBox="1">
            <a:spLocks/>
          </p:cNvSpPr>
          <p:nvPr/>
        </p:nvSpPr>
        <p:spPr>
          <a:xfrm>
            <a:off x="581632" y="1530944"/>
            <a:ext cx="2529781" cy="4215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Research Papers</a:t>
            </a:r>
          </a:p>
        </p:txBody>
      </p:sp>
      <p:sp>
        <p:nvSpPr>
          <p:cNvPr id="6" name="Google Shape;802;p59">
            <a:extLst>
              <a:ext uri="{FF2B5EF4-FFF2-40B4-BE49-F238E27FC236}">
                <a16:creationId xmlns:a16="http://schemas.microsoft.com/office/drawing/2014/main" id="{3E3CF8CF-8C33-C0DC-4307-28183A87FC07}"/>
              </a:ext>
            </a:extLst>
          </p:cNvPr>
          <p:cNvSpPr/>
          <p:nvPr/>
        </p:nvSpPr>
        <p:spPr>
          <a:xfrm>
            <a:off x="3893230" y="2079179"/>
            <a:ext cx="4669136" cy="540733"/>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7" name="Google Shape;805;p59">
            <a:extLst>
              <a:ext uri="{FF2B5EF4-FFF2-40B4-BE49-F238E27FC236}">
                <a16:creationId xmlns:a16="http://schemas.microsoft.com/office/drawing/2014/main" id="{1A4528DD-C1B8-6972-8AA8-156C2B767F21}"/>
              </a:ext>
            </a:extLst>
          </p:cNvPr>
          <p:cNvSpPr txBox="1">
            <a:spLocks/>
          </p:cNvSpPr>
          <p:nvPr/>
        </p:nvSpPr>
        <p:spPr>
          <a:xfrm>
            <a:off x="3893231" y="2085597"/>
            <a:ext cx="2877384" cy="3848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www.lendingclub.com</a:t>
            </a:r>
            <a:r>
              <a:rPr lang="en-IN" dirty="0">
                <a:solidFill>
                  <a:schemeClr val="tx1"/>
                </a:solidFill>
                <a:latin typeface="Times New Roman" panose="02020603050405020304" pitchFamily="18" charset="0"/>
                <a:cs typeface="Times New Roman" panose="02020603050405020304" pitchFamily="18" charset="0"/>
              </a:rPr>
              <a:t>/ </a:t>
            </a:r>
          </a:p>
        </p:txBody>
      </p:sp>
      <p:sp>
        <p:nvSpPr>
          <p:cNvPr id="8" name="Google Shape;812;p59">
            <a:extLst>
              <a:ext uri="{FF2B5EF4-FFF2-40B4-BE49-F238E27FC236}">
                <a16:creationId xmlns:a16="http://schemas.microsoft.com/office/drawing/2014/main" id="{BF8CE661-DCA0-5D58-4F11-5F8BD2B54DF6}"/>
              </a:ext>
            </a:extLst>
          </p:cNvPr>
          <p:cNvSpPr txBox="1">
            <a:spLocks/>
          </p:cNvSpPr>
          <p:nvPr/>
        </p:nvSpPr>
        <p:spPr>
          <a:xfrm>
            <a:off x="3893230" y="1530944"/>
            <a:ext cx="4669135"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Official Website</a:t>
            </a:r>
          </a:p>
        </p:txBody>
      </p:sp>
      <p:sp>
        <p:nvSpPr>
          <p:cNvPr id="5" name="Google Shape;802;p59">
            <a:extLst>
              <a:ext uri="{FF2B5EF4-FFF2-40B4-BE49-F238E27FC236}">
                <a16:creationId xmlns:a16="http://schemas.microsoft.com/office/drawing/2014/main" id="{ED8BBCCE-F87E-1961-8B17-57F9738D4D0A}"/>
              </a:ext>
            </a:extLst>
          </p:cNvPr>
          <p:cNvSpPr/>
          <p:nvPr/>
        </p:nvSpPr>
        <p:spPr>
          <a:xfrm>
            <a:off x="3893231" y="3341960"/>
            <a:ext cx="4669136" cy="1279353"/>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05;p59">
            <a:extLst>
              <a:ext uri="{FF2B5EF4-FFF2-40B4-BE49-F238E27FC236}">
                <a16:creationId xmlns:a16="http://schemas.microsoft.com/office/drawing/2014/main" id="{0C7E2C6C-67BD-6DE1-CE63-298443B27A14}"/>
              </a:ext>
            </a:extLst>
          </p:cNvPr>
          <p:cNvSpPr txBox="1">
            <a:spLocks/>
          </p:cNvSpPr>
          <p:nvPr/>
        </p:nvSpPr>
        <p:spPr>
          <a:xfrm>
            <a:off x="3893230" y="3466389"/>
            <a:ext cx="4669136" cy="1030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www.kaggle.com</a:t>
            </a:r>
            <a:r>
              <a:rPr lang="en-IN" dirty="0">
                <a:solidFill>
                  <a:schemeClr val="tx1"/>
                </a:solidFill>
                <a:latin typeface="Times New Roman" panose="02020603050405020304" pitchFamily="18" charset="0"/>
                <a:cs typeface="Times New Roman" panose="02020603050405020304" pitchFamily="18" charset="0"/>
              </a:rPr>
              <a:t>/datasets/ethon0426/lending-club-20072020q1 </a:t>
            </a:r>
          </a:p>
          <a:p>
            <a:pPr>
              <a:buFont typeface="Wingdings" pitchFamily="2" charset="2"/>
              <a:buChar char="§"/>
            </a:pPr>
            <a:r>
              <a:rPr lang="en-IN" dirty="0">
                <a:solidFill>
                  <a:schemeClr val="tx1"/>
                </a:solidFill>
                <a:latin typeface="Times New Roman" panose="02020603050405020304" pitchFamily="18" charset="0"/>
                <a:cs typeface="Times New Roman" panose="02020603050405020304" pitchFamily="18" charset="0"/>
              </a:rPr>
              <a:t>https://</a:t>
            </a:r>
            <a:r>
              <a:rPr lang="en-IN" dirty="0" err="1">
                <a:solidFill>
                  <a:schemeClr val="tx1"/>
                </a:solidFill>
                <a:latin typeface="Times New Roman" panose="02020603050405020304" pitchFamily="18" charset="0"/>
                <a:cs typeface="Times New Roman" panose="02020603050405020304" pitchFamily="18" charset="0"/>
              </a:rPr>
              <a:t>www.youtube.com</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watch?v</a:t>
            </a:r>
            <a:r>
              <a:rPr lang="en-IN" dirty="0">
                <a:solidFill>
                  <a:schemeClr val="tx1"/>
                </a:solidFill>
                <a:latin typeface="Times New Roman" panose="02020603050405020304" pitchFamily="18" charset="0"/>
                <a:cs typeface="Times New Roman" panose="02020603050405020304" pitchFamily="18" charset="0"/>
              </a:rPr>
              <a:t>=bScpRt1C8V0&amp;t=822s </a:t>
            </a:r>
          </a:p>
        </p:txBody>
      </p:sp>
      <p:sp>
        <p:nvSpPr>
          <p:cNvPr id="10" name="Google Shape;812;p59">
            <a:extLst>
              <a:ext uri="{FF2B5EF4-FFF2-40B4-BE49-F238E27FC236}">
                <a16:creationId xmlns:a16="http://schemas.microsoft.com/office/drawing/2014/main" id="{E9EA0B91-3BAF-B967-32B5-0EC97C621405}"/>
              </a:ext>
            </a:extLst>
          </p:cNvPr>
          <p:cNvSpPr txBox="1">
            <a:spLocks/>
          </p:cNvSpPr>
          <p:nvPr/>
        </p:nvSpPr>
        <p:spPr>
          <a:xfrm>
            <a:off x="3893230" y="2841887"/>
            <a:ext cx="4669137" cy="4215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000" b="1" dirty="0"/>
              <a:t>Kaggle Link &amp; Video Reference Link</a:t>
            </a:r>
          </a:p>
        </p:txBody>
      </p:sp>
    </p:spTree>
    <p:extLst>
      <p:ext uri="{BB962C8B-B14F-4D97-AF65-F5344CB8AC3E}">
        <p14:creationId xmlns:p14="http://schemas.microsoft.com/office/powerpoint/2010/main" val="114041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6" grpId="0" animBg="1"/>
      <p:bldP spid="7" grpId="0"/>
      <p:bldP spid="8" grpId="0" animBg="1"/>
      <p:bldP spid="5" grpId="0" animBg="1"/>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3"/>
          <p:cNvSpPr/>
          <p:nvPr/>
        </p:nvSpPr>
        <p:spPr>
          <a:xfrm>
            <a:off x="673374" y="2517468"/>
            <a:ext cx="5418045" cy="196546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p53"/>
          <p:cNvSpPr txBox="1">
            <a:spLocks noGrp="1"/>
          </p:cNvSpPr>
          <p:nvPr>
            <p:ph type="subTitle" idx="1"/>
          </p:nvPr>
        </p:nvSpPr>
        <p:spPr>
          <a:xfrm>
            <a:off x="570729" y="2996346"/>
            <a:ext cx="5520691" cy="1605825"/>
          </a:xfrm>
          <a:prstGeom prst="rect">
            <a:avLst/>
          </a:prstGeom>
        </p:spPr>
        <p:txBody>
          <a:bodyPr spcFirstLastPara="1" wrap="square" lIns="91425" tIns="91425" rIns="91425" bIns="91425" anchor="b" anchorCtr="0">
            <a:noAutofit/>
          </a:bodyPr>
          <a:lstStyle/>
          <a:p>
            <a:pPr marL="139700" indent="0">
              <a:lnSpc>
                <a:spcPct val="150000"/>
              </a:lnSpc>
              <a:spcAft>
                <a:spcPts val="800"/>
              </a:spcAft>
            </a:pPr>
            <a:r>
              <a:rPr lang="en-GB" sz="1400" dirty="0">
                <a:effectLst/>
                <a:latin typeface="Times New Roman" panose="02020603050405020304" pitchFamily="18" charset="0"/>
                <a:ea typeface="Times New Roman" panose="02020603050405020304" pitchFamily="18" charset="0"/>
              </a:rPr>
              <a:t>To classify if the borrower will default on the loan using the borrower's finance history. That means, given a set of new predictor variables, we need to predict the target variable (‘</a:t>
            </a:r>
            <a:r>
              <a:rPr lang="en-GB" sz="1400" dirty="0" err="1">
                <a:effectLst/>
                <a:latin typeface="Times New Roman" panose="02020603050405020304" pitchFamily="18" charset="0"/>
                <a:ea typeface="Times New Roman" panose="02020603050405020304" pitchFamily="18" charset="0"/>
              </a:rPr>
              <a:t>loan_status</a:t>
            </a:r>
            <a:r>
              <a:rPr lang="en-GB" sz="1400" dirty="0">
                <a:effectLst/>
                <a:latin typeface="Times New Roman" panose="02020603050405020304" pitchFamily="18" charset="0"/>
                <a:ea typeface="Times New Roman" panose="02020603050405020304" pitchFamily="18" charset="0"/>
              </a:rPr>
              <a:t>’) as </a:t>
            </a:r>
          </a:p>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Charged Off</a:t>
            </a:r>
            <a:endParaRPr lang="en-GB" sz="1400" dirty="0">
              <a:effectLst/>
              <a:latin typeface="Times New Roman" panose="02020603050405020304" pitchFamily="18" charset="0"/>
              <a:ea typeface="Times New Roman" panose="02020603050405020304" pitchFamily="18" charset="0"/>
            </a:endParaRPr>
          </a:p>
          <a:p>
            <a:pPr marL="139700" indent="0">
              <a:lnSpc>
                <a:spcPct val="150000"/>
              </a:lnSpc>
              <a:spcAft>
                <a:spcPts val="800"/>
              </a:spcAft>
            </a:pPr>
            <a:r>
              <a:rPr lang="en-GB" dirty="0">
                <a:latin typeface="Times New Roman" panose="02020603050405020304" pitchFamily="18" charset="0"/>
                <a:ea typeface="Arial" panose="020B0604020202020204" pitchFamily="34" charset="0"/>
              </a:rPr>
              <a:t>Fully Paid</a:t>
            </a:r>
            <a:endParaRPr lang="en-IN" sz="1400" dirty="0">
              <a:effectLst/>
              <a:latin typeface="Arial" panose="020B0604020202020204" pitchFamily="34" charset="0"/>
              <a:ea typeface="Arial" panose="020B0604020202020204" pitchFamily="34" charset="0"/>
            </a:endParaRPr>
          </a:p>
        </p:txBody>
      </p:sp>
      <p:sp>
        <p:nvSpPr>
          <p:cNvPr id="682" name="Google Shape;682;p53"/>
          <p:cNvSpPr txBox="1">
            <a:spLocks noGrp="1"/>
          </p:cNvSpPr>
          <p:nvPr>
            <p:ph type="title"/>
          </p:nvPr>
        </p:nvSpPr>
        <p:spPr>
          <a:xfrm>
            <a:off x="630374" y="1741020"/>
            <a:ext cx="5890711" cy="89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Problem Statement</a:t>
            </a:r>
            <a:endParaRPr sz="3600" dirty="0"/>
          </a:p>
        </p:txBody>
      </p:sp>
      <p:sp>
        <p:nvSpPr>
          <p:cNvPr id="683" name="Google Shape;683;p53"/>
          <p:cNvSpPr txBox="1">
            <a:spLocks noGrp="1"/>
          </p:cNvSpPr>
          <p:nvPr>
            <p:ph type="title" idx="2"/>
          </p:nvPr>
        </p:nvSpPr>
        <p:spPr>
          <a:xfrm>
            <a:off x="676188" y="667657"/>
            <a:ext cx="1375851" cy="9069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01</a:t>
            </a:r>
            <a:endParaRPr sz="4800" dirty="0"/>
          </a:p>
        </p:txBody>
      </p:sp>
      <p:cxnSp>
        <p:nvCxnSpPr>
          <p:cNvPr id="2" name="Google Shape;598;p49">
            <a:extLst>
              <a:ext uri="{FF2B5EF4-FFF2-40B4-BE49-F238E27FC236}">
                <a16:creationId xmlns:a16="http://schemas.microsoft.com/office/drawing/2014/main" id="{E1CFCE93-6071-962C-4ACB-859C11346D0D}"/>
              </a:ext>
            </a:extLst>
          </p:cNvPr>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sp>
        <p:nvSpPr>
          <p:cNvPr id="3" name="Google Shape;607;p49">
            <a:extLst>
              <a:ext uri="{FF2B5EF4-FFF2-40B4-BE49-F238E27FC236}">
                <a16:creationId xmlns:a16="http://schemas.microsoft.com/office/drawing/2014/main" id="{F6DBB1AE-4F68-7AFA-3EF1-0874DB0ABE60}"/>
              </a:ext>
            </a:extLst>
          </p:cNvPr>
          <p:cNvSpPr txBox="1"/>
          <p:nvPr/>
        </p:nvSpPr>
        <p:spPr>
          <a:xfrm>
            <a:off x="7440857"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4" name="Google Shape;897;p64">
            <a:extLst>
              <a:ext uri="{FF2B5EF4-FFF2-40B4-BE49-F238E27FC236}">
                <a16:creationId xmlns:a16="http://schemas.microsoft.com/office/drawing/2014/main" id="{E5CB3438-D97A-6437-6AAB-98E38D4FDF5A}"/>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5" name="Google Shape;900;p64">
            <a:extLst>
              <a:ext uri="{FF2B5EF4-FFF2-40B4-BE49-F238E27FC236}">
                <a16:creationId xmlns:a16="http://schemas.microsoft.com/office/drawing/2014/main" id="{CA95C014-5BFD-BA85-7732-8DE2F1D02EBB}"/>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6" name="Google Shape;903;p64">
            <a:extLst>
              <a:ext uri="{FF2B5EF4-FFF2-40B4-BE49-F238E27FC236}">
                <a16:creationId xmlns:a16="http://schemas.microsoft.com/office/drawing/2014/main" id="{8454875C-4AF8-22BD-243A-58E93F88D10B}"/>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Inter"/>
                <a:ea typeface="Inter"/>
                <a:cs typeface="Inter"/>
                <a:sym typeface="Inter"/>
              </a:rPr>
              <a:t>DOLLARS</a:t>
            </a:r>
            <a:endParaRPr sz="1000" dirty="0">
              <a:latin typeface="Inter"/>
              <a:ea typeface="Inter"/>
              <a:cs typeface="Inter"/>
              <a:sym typeface="Inter"/>
            </a:endParaRPr>
          </a:p>
        </p:txBody>
      </p:sp>
      <p:sp>
        <p:nvSpPr>
          <p:cNvPr id="7" name="Google Shape;597;p49">
            <a:extLst>
              <a:ext uri="{FF2B5EF4-FFF2-40B4-BE49-F238E27FC236}">
                <a16:creationId xmlns:a16="http://schemas.microsoft.com/office/drawing/2014/main" id="{43DC5D76-B17D-ACD7-4E72-524D669D8E60}"/>
              </a:ext>
            </a:extLst>
          </p:cNvPr>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sp>
        <p:nvSpPr>
          <p:cNvPr id="8" name="Right Arrow 7">
            <a:extLst>
              <a:ext uri="{FF2B5EF4-FFF2-40B4-BE49-F238E27FC236}">
                <a16:creationId xmlns:a16="http://schemas.microsoft.com/office/drawing/2014/main" id="{6EB7A243-57DB-B4C5-FEA5-2EF9AFA0C697}"/>
              </a:ext>
            </a:extLst>
          </p:cNvPr>
          <p:cNvSpPr/>
          <p:nvPr/>
        </p:nvSpPr>
        <p:spPr>
          <a:xfrm>
            <a:off x="1941634" y="3799258"/>
            <a:ext cx="229070" cy="11321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A7253069-9785-272A-7649-6301836CBC95}"/>
              </a:ext>
            </a:extLst>
          </p:cNvPr>
          <p:cNvSpPr/>
          <p:nvPr/>
        </p:nvSpPr>
        <p:spPr>
          <a:xfrm>
            <a:off x="1953827" y="4226618"/>
            <a:ext cx="229070" cy="11321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681;p53">
            <a:extLst>
              <a:ext uri="{FF2B5EF4-FFF2-40B4-BE49-F238E27FC236}">
                <a16:creationId xmlns:a16="http://schemas.microsoft.com/office/drawing/2014/main" id="{6A2F5311-C7F3-0049-925C-CE38E0C96714}"/>
              </a:ext>
            </a:extLst>
          </p:cNvPr>
          <p:cNvSpPr txBox="1">
            <a:spLocks/>
          </p:cNvSpPr>
          <p:nvPr/>
        </p:nvSpPr>
        <p:spPr>
          <a:xfrm>
            <a:off x="2067057" y="3806354"/>
            <a:ext cx="547577" cy="361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1    </a:t>
            </a:r>
            <a:endParaRPr lang="en-IN" dirty="0">
              <a:latin typeface="Arial" panose="020B0604020202020204" pitchFamily="34" charset="0"/>
              <a:ea typeface="Arial" panose="020B0604020202020204" pitchFamily="34" charset="0"/>
            </a:endParaRPr>
          </a:p>
        </p:txBody>
      </p:sp>
      <p:sp>
        <p:nvSpPr>
          <p:cNvPr id="11" name="Google Shape;681;p53">
            <a:extLst>
              <a:ext uri="{FF2B5EF4-FFF2-40B4-BE49-F238E27FC236}">
                <a16:creationId xmlns:a16="http://schemas.microsoft.com/office/drawing/2014/main" id="{F32AD933-D884-A448-7801-31B3B2FC6C15}"/>
              </a:ext>
            </a:extLst>
          </p:cNvPr>
          <p:cNvSpPr txBox="1">
            <a:spLocks/>
          </p:cNvSpPr>
          <p:nvPr/>
        </p:nvSpPr>
        <p:spPr>
          <a:xfrm>
            <a:off x="2088083" y="4247616"/>
            <a:ext cx="547577" cy="3616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39700" indent="0">
              <a:lnSpc>
                <a:spcPct val="150000"/>
              </a:lnSpc>
              <a:spcAft>
                <a:spcPts val="800"/>
              </a:spcAft>
            </a:pPr>
            <a:r>
              <a:rPr lang="en-GB" dirty="0">
                <a:latin typeface="Times New Roman" panose="02020603050405020304" pitchFamily="18" charset="0"/>
                <a:ea typeface="Times New Roman" panose="02020603050405020304" pitchFamily="18" charset="0"/>
              </a:rPr>
              <a:t>0   </a:t>
            </a:r>
            <a:endParaRPr lang="en-IN"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82"/>
                                        </p:tgtEl>
                                        <p:attrNameLst>
                                          <p:attrName>style.visibility</p:attrName>
                                        </p:attrNameLst>
                                      </p:cBhvr>
                                      <p:to>
                                        <p:strVal val="visible"/>
                                      </p:to>
                                    </p:set>
                                    <p:animEffect transition="in" filter="checkerboard(across)">
                                      <p:cBhvr>
                                        <p:cTn id="7" dur="500"/>
                                        <p:tgtEl>
                                          <p:spTgt spid="68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81">
                                            <p:txEl>
                                              <p:pRg st="0" end="0"/>
                                            </p:txEl>
                                          </p:spTgt>
                                        </p:tgtEl>
                                        <p:attrNameLst>
                                          <p:attrName>style.visibility</p:attrName>
                                        </p:attrNameLst>
                                      </p:cBhvr>
                                      <p:to>
                                        <p:strVal val="visible"/>
                                      </p:to>
                                    </p:set>
                                    <p:animEffect transition="in" filter="checkerboard(across)">
                                      <p:cBhvr>
                                        <p:cTn id="10" dur="500"/>
                                        <p:tgtEl>
                                          <p:spTgt spid="6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81">
                                            <p:txEl>
                                              <p:pRg st="1" end="1"/>
                                            </p:txEl>
                                          </p:spTgt>
                                        </p:tgtEl>
                                        <p:attrNameLst>
                                          <p:attrName>style.visibility</p:attrName>
                                        </p:attrNameLst>
                                      </p:cBhvr>
                                      <p:to>
                                        <p:strVal val="visible"/>
                                      </p:to>
                                    </p:set>
                                    <p:animEffect transition="in" filter="checkerboard(across)">
                                      <p:cBhvr>
                                        <p:cTn id="15" dur="500"/>
                                        <p:tgtEl>
                                          <p:spTgt spid="6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81">
                                            <p:txEl>
                                              <p:pRg st="2" end="2"/>
                                            </p:txEl>
                                          </p:spTgt>
                                        </p:tgtEl>
                                        <p:attrNameLst>
                                          <p:attrName>style.visibility</p:attrName>
                                        </p:attrNameLst>
                                      </p:cBhvr>
                                      <p:to>
                                        <p:strVal val="visible"/>
                                      </p:to>
                                    </p:set>
                                    <p:animEffect transition="in" filter="checkerboard(across)">
                                      <p:cBhvr>
                                        <p:cTn id="20" dur="500"/>
                                        <p:tgtEl>
                                          <p:spTgt spid="681">
                                            <p:txEl>
                                              <p:pRg st="2" end="2"/>
                                            </p:txEl>
                                          </p:spTgt>
                                        </p:tgtEl>
                                      </p:cBhvr>
                                    </p:animEffect>
                                  </p:childTnLst>
                                </p:cTn>
                              </p:par>
                            </p:childTnLst>
                          </p:cTn>
                        </p:par>
                        <p:par>
                          <p:cTn id="21" fill="hold">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500"/>
                                        <p:tgtEl>
                                          <p:spTgt spid="8"/>
                                        </p:tgtEl>
                                      </p:cBhvr>
                                    </p:animEffect>
                                  </p:childTnLst>
                                </p:cTn>
                              </p:par>
                            </p:childTnLst>
                          </p:cTn>
                        </p:par>
                        <p:par>
                          <p:cTn id="25" fill="hold">
                            <p:stCondLst>
                              <p:cond delay="1000"/>
                            </p:stCondLst>
                            <p:childTnLst>
                              <p:par>
                                <p:cTn id="26" presetID="5" presetClass="entr" presetSubtype="10" fill="hold" grpId="1" nodeType="after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8" dur="500"/>
                                        <p:tgtEl>
                                          <p:spTgt spid="10">
                                            <p:txEl>
                                              <p:pRg st="0" end="0"/>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par>
                                <p:cTn id="32" presetID="5" presetClass="entr" presetSubtype="10" fill="hold" grpId="1"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uiExpand="1" build="p"/>
      <p:bldP spid="682" grpId="0"/>
      <p:bldP spid="8" grpId="0" animBg="1"/>
      <p:bldP spid="9" grpId="0" animBg="1"/>
      <p:bldP spid="10" grpId="1" build="allAtOnce"/>
      <p:bldP spid="11" grpId="1"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2110605"/>
            <a:ext cx="7066500" cy="1140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41415261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540875" y="2110604"/>
            <a:ext cx="7066500" cy="1444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Phase -1</a:t>
            </a:r>
            <a:br>
              <a:rPr lang="en" sz="6600" dirty="0"/>
            </a:br>
            <a:r>
              <a:rPr lang="en" sz="3200" dirty="0"/>
              <a:t>EDA with Base Model</a:t>
            </a:r>
            <a:endParaRPr sz="5200" dirty="0"/>
          </a:p>
        </p:txBody>
      </p:sp>
      <p:sp>
        <p:nvSpPr>
          <p:cNvPr id="597" name="Google Shape;597;p49"/>
          <p:cNvSpPr txBox="1"/>
          <p:nvPr/>
        </p:nvSpPr>
        <p:spPr>
          <a:xfrm>
            <a:off x="6808304" y="814600"/>
            <a:ext cx="672307"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Inter"/>
                <a:ea typeface="Inter"/>
                <a:cs typeface="Inter"/>
                <a:sym typeface="Inter"/>
              </a:rPr>
              <a:t>Period:</a:t>
            </a:r>
            <a:endParaRPr sz="1000" dirty="0">
              <a:latin typeface="Inter"/>
              <a:ea typeface="Inter"/>
              <a:cs typeface="Inter"/>
              <a:sym typeface="Inter"/>
            </a:endParaRPr>
          </a:p>
        </p:txBody>
      </p:sp>
      <p:cxnSp>
        <p:nvCxnSpPr>
          <p:cNvPr id="598" name="Google Shape;598;p49"/>
          <p:cNvCxnSpPr/>
          <p:nvPr/>
        </p:nvCxnSpPr>
        <p:spPr>
          <a:xfrm>
            <a:off x="7495425" y="1081550"/>
            <a:ext cx="1081800" cy="0"/>
          </a:xfrm>
          <a:prstGeom prst="straightConnector1">
            <a:avLst/>
          </a:prstGeom>
          <a:noFill/>
          <a:ln w="9525" cap="flat" cmpd="sng">
            <a:solidFill>
              <a:schemeClr val="dk1"/>
            </a:solidFill>
            <a:prstDash val="solid"/>
            <a:round/>
            <a:headEnd type="none" w="med" len="med"/>
            <a:tailEnd type="none" w="med" len="med"/>
          </a:ln>
        </p:spPr>
      </p:cxnSp>
      <p:cxnSp>
        <p:nvCxnSpPr>
          <p:cNvPr id="604" name="Google Shape;604;p49"/>
          <p:cNvCxnSpPr/>
          <p:nvPr/>
        </p:nvCxnSpPr>
        <p:spPr>
          <a:xfrm>
            <a:off x="6646125" y="4404125"/>
            <a:ext cx="19311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6641825" y="4480325"/>
            <a:ext cx="1931100" cy="3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Inter"/>
                <a:ea typeface="Inter"/>
                <a:cs typeface="Inter"/>
                <a:sym typeface="Inter"/>
              </a:rPr>
              <a:t>Presented By</a:t>
            </a:r>
          </a:p>
        </p:txBody>
      </p:sp>
      <p:sp>
        <p:nvSpPr>
          <p:cNvPr id="607" name="Google Shape;607;p49"/>
          <p:cNvSpPr txBox="1"/>
          <p:nvPr/>
        </p:nvSpPr>
        <p:spPr>
          <a:xfrm>
            <a:off x="7480612" y="752091"/>
            <a:ext cx="1206189"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nter"/>
                <a:ea typeface="Inter"/>
                <a:cs typeface="Inter"/>
                <a:sym typeface="Inter"/>
              </a:rPr>
              <a:t>2013-2018</a:t>
            </a:r>
            <a:endParaRPr b="1" dirty="0">
              <a:latin typeface="Inter"/>
              <a:ea typeface="Inter"/>
              <a:cs typeface="Inter"/>
              <a:sym typeface="Inter"/>
            </a:endParaRPr>
          </a:p>
        </p:txBody>
      </p:sp>
      <p:sp>
        <p:nvSpPr>
          <p:cNvPr id="608" name="Google Shape;608;p49"/>
          <p:cNvSpPr txBox="1"/>
          <p:nvPr/>
        </p:nvSpPr>
        <p:spPr>
          <a:xfrm>
            <a:off x="6646125" y="3904200"/>
            <a:ext cx="1931100" cy="42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latin typeface="Alex Brush"/>
                <a:ea typeface="Alex Brush"/>
                <a:cs typeface="Alex Brush"/>
                <a:sym typeface="Alex Brush"/>
              </a:rPr>
              <a:t>Group 3</a:t>
            </a:r>
            <a:endParaRPr sz="3000" dirty="0">
              <a:latin typeface="Alex Brush"/>
              <a:ea typeface="Alex Brush"/>
              <a:cs typeface="Alex Brush"/>
              <a:sym typeface="Alex Brush"/>
            </a:endParaRPr>
          </a:p>
        </p:txBody>
      </p:sp>
      <p:sp>
        <p:nvSpPr>
          <p:cNvPr id="2" name="Google Shape;897;p64">
            <a:extLst>
              <a:ext uri="{FF2B5EF4-FFF2-40B4-BE49-F238E27FC236}">
                <a16:creationId xmlns:a16="http://schemas.microsoft.com/office/drawing/2014/main" id="{A27FA674-458C-A9AD-A96A-E3F2FF3DF994}"/>
              </a:ext>
            </a:extLst>
          </p:cNvPr>
          <p:cNvSpPr txBox="1"/>
          <p:nvPr/>
        </p:nvSpPr>
        <p:spPr>
          <a:xfrm>
            <a:off x="6899225" y="1166900"/>
            <a:ext cx="460500" cy="64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200">
                <a:latin typeface="Antic Didone"/>
                <a:ea typeface="Antic Didone"/>
                <a:cs typeface="Antic Didone"/>
                <a:sym typeface="Antic Didone"/>
              </a:rPr>
              <a:t>$</a:t>
            </a:r>
            <a:endParaRPr sz="4200">
              <a:latin typeface="Antic Didone"/>
              <a:ea typeface="Antic Didone"/>
              <a:cs typeface="Antic Didone"/>
              <a:sym typeface="Antic Didone"/>
            </a:endParaRPr>
          </a:p>
        </p:txBody>
      </p:sp>
      <p:sp>
        <p:nvSpPr>
          <p:cNvPr id="3" name="Google Shape;900;p64">
            <a:extLst>
              <a:ext uri="{FF2B5EF4-FFF2-40B4-BE49-F238E27FC236}">
                <a16:creationId xmlns:a16="http://schemas.microsoft.com/office/drawing/2014/main" id="{A84C6B87-5C4E-9381-2EC6-6ED4F4B6E405}"/>
              </a:ext>
            </a:extLst>
          </p:cNvPr>
          <p:cNvSpPr/>
          <p:nvPr/>
        </p:nvSpPr>
        <p:spPr>
          <a:xfrm>
            <a:off x="7499425" y="1321825"/>
            <a:ext cx="1081800" cy="267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b="1" dirty="0">
                <a:latin typeface="Inter"/>
                <a:ea typeface="Inter"/>
                <a:cs typeface="Inter"/>
                <a:sym typeface="Inter"/>
              </a:rPr>
              <a:t>XXXXXXXXX</a:t>
            </a:r>
            <a:endParaRPr sz="1000" b="1" dirty="0">
              <a:latin typeface="Inter"/>
              <a:ea typeface="Inter"/>
              <a:cs typeface="Inter"/>
              <a:sym typeface="Inter"/>
            </a:endParaRPr>
          </a:p>
        </p:txBody>
      </p:sp>
      <p:sp>
        <p:nvSpPr>
          <p:cNvPr id="4" name="Google Shape;903;p64">
            <a:extLst>
              <a:ext uri="{FF2B5EF4-FFF2-40B4-BE49-F238E27FC236}">
                <a16:creationId xmlns:a16="http://schemas.microsoft.com/office/drawing/2014/main" id="{C70C155C-0309-3D48-DF4E-C1EEA58F161F}"/>
              </a:ext>
            </a:extLst>
          </p:cNvPr>
          <p:cNvSpPr txBox="1"/>
          <p:nvPr/>
        </p:nvSpPr>
        <p:spPr>
          <a:xfrm>
            <a:off x="7495600" y="1625500"/>
            <a:ext cx="10818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Inter"/>
                <a:ea typeface="Inter"/>
                <a:cs typeface="Inter"/>
                <a:sym typeface="Inter"/>
              </a:rPr>
              <a:t>DOLLARS</a:t>
            </a:r>
            <a:endParaRPr sz="1000">
              <a:latin typeface="Inter"/>
              <a:ea typeface="Inter"/>
              <a:cs typeface="Inter"/>
              <a:sym typeface="Inter"/>
            </a:endParaRPr>
          </a:p>
        </p:txBody>
      </p:sp>
    </p:spTree>
    <p:extLst>
      <p:ext uri="{BB962C8B-B14F-4D97-AF65-F5344CB8AC3E}">
        <p14:creationId xmlns:p14="http://schemas.microsoft.com/office/powerpoint/2010/main" val="42904934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2300320" y="516995"/>
            <a:ext cx="5967962" cy="849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Exploratory Data Analysis</a:t>
            </a:r>
            <a:endParaRPr sz="3600" dirty="0"/>
          </a:p>
        </p:txBody>
      </p:sp>
      <p:sp>
        <p:nvSpPr>
          <p:cNvPr id="683" name="Google Shape;683;p53"/>
          <p:cNvSpPr txBox="1">
            <a:spLocks noGrp="1"/>
          </p:cNvSpPr>
          <p:nvPr>
            <p:ph type="title" idx="2"/>
          </p:nvPr>
        </p:nvSpPr>
        <p:spPr>
          <a:xfrm>
            <a:off x="716692" y="462150"/>
            <a:ext cx="1374921" cy="892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02</a:t>
            </a:r>
            <a:endParaRPr sz="4800" dirty="0"/>
          </a:p>
        </p:txBody>
      </p:sp>
      <p:cxnSp>
        <p:nvCxnSpPr>
          <p:cNvPr id="14" name="Google Shape;1435;p89">
            <a:extLst>
              <a:ext uri="{FF2B5EF4-FFF2-40B4-BE49-F238E27FC236}">
                <a16:creationId xmlns:a16="http://schemas.microsoft.com/office/drawing/2014/main" id="{FD2CBD8D-EF47-ACB7-29C3-3549B1AF4116}"/>
              </a:ext>
            </a:extLst>
          </p:cNvPr>
          <p:cNvCxnSpPr>
            <a:cxnSpLocks/>
            <a:stCxn id="18" idx="3"/>
            <a:endCxn id="19" idx="1"/>
          </p:cNvCxnSpPr>
          <p:nvPr/>
        </p:nvCxnSpPr>
        <p:spPr>
          <a:xfrm flipV="1">
            <a:off x="1787530" y="3512894"/>
            <a:ext cx="332723" cy="2"/>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438;p89">
            <a:extLst>
              <a:ext uri="{FF2B5EF4-FFF2-40B4-BE49-F238E27FC236}">
                <a16:creationId xmlns:a16="http://schemas.microsoft.com/office/drawing/2014/main" id="{A0E62891-D3A5-0D6D-9DB2-1ADD86B552F3}"/>
              </a:ext>
            </a:extLst>
          </p:cNvPr>
          <p:cNvCxnSpPr>
            <a:cxnSpLocks/>
            <a:stCxn id="19" idx="3"/>
            <a:endCxn id="20" idx="1"/>
          </p:cNvCxnSpPr>
          <p:nvPr/>
        </p:nvCxnSpPr>
        <p:spPr>
          <a:xfrm flipV="1">
            <a:off x="3447405" y="3512893"/>
            <a:ext cx="390970" cy="1"/>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440;p89">
            <a:extLst>
              <a:ext uri="{FF2B5EF4-FFF2-40B4-BE49-F238E27FC236}">
                <a16:creationId xmlns:a16="http://schemas.microsoft.com/office/drawing/2014/main" id="{85FF7B28-72F3-DC6D-D047-69B8C28872CB}"/>
              </a:ext>
            </a:extLst>
          </p:cNvPr>
          <p:cNvCxnSpPr>
            <a:cxnSpLocks/>
            <a:stCxn id="20" idx="3"/>
            <a:endCxn id="21" idx="1"/>
          </p:cNvCxnSpPr>
          <p:nvPr/>
        </p:nvCxnSpPr>
        <p:spPr>
          <a:xfrm>
            <a:off x="5165527" y="3512893"/>
            <a:ext cx="425539" cy="1"/>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442;p89">
            <a:extLst>
              <a:ext uri="{FF2B5EF4-FFF2-40B4-BE49-F238E27FC236}">
                <a16:creationId xmlns:a16="http://schemas.microsoft.com/office/drawing/2014/main" id="{D92E3DF1-5B45-6C60-2DA1-D8C700EF987A}"/>
              </a:ext>
            </a:extLst>
          </p:cNvPr>
          <p:cNvCxnSpPr>
            <a:cxnSpLocks/>
            <a:stCxn id="21" idx="3"/>
          </p:cNvCxnSpPr>
          <p:nvPr/>
        </p:nvCxnSpPr>
        <p:spPr>
          <a:xfrm>
            <a:off x="6918218" y="3512894"/>
            <a:ext cx="347988" cy="0"/>
          </a:xfrm>
          <a:prstGeom prst="straightConnector1">
            <a:avLst/>
          </a:prstGeom>
          <a:noFill/>
          <a:ln w="9525" cap="flat" cmpd="sng">
            <a:solidFill>
              <a:schemeClr val="dk1"/>
            </a:solidFill>
            <a:prstDash val="solid"/>
            <a:round/>
            <a:headEnd type="none" w="med" len="med"/>
            <a:tailEnd type="none" w="med" len="med"/>
          </a:ln>
        </p:spPr>
      </p:cxnSp>
      <p:sp>
        <p:nvSpPr>
          <p:cNvPr id="47" name="Google Shape;683;p53">
            <a:extLst>
              <a:ext uri="{FF2B5EF4-FFF2-40B4-BE49-F238E27FC236}">
                <a16:creationId xmlns:a16="http://schemas.microsoft.com/office/drawing/2014/main" id="{6D8FE8FC-11D9-9EE8-44ED-3604F652D972}"/>
              </a:ext>
            </a:extLst>
          </p:cNvPr>
          <p:cNvSpPr txBox="1">
            <a:spLocks/>
          </p:cNvSpPr>
          <p:nvPr/>
        </p:nvSpPr>
        <p:spPr>
          <a:xfrm>
            <a:off x="459236" y="1768370"/>
            <a:ext cx="1326710"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01</a:t>
            </a:r>
          </a:p>
        </p:txBody>
      </p:sp>
      <p:sp>
        <p:nvSpPr>
          <p:cNvPr id="18" name="Google Shape;1436;p89">
            <a:extLst>
              <a:ext uri="{FF2B5EF4-FFF2-40B4-BE49-F238E27FC236}">
                <a16:creationId xmlns:a16="http://schemas.microsoft.com/office/drawing/2014/main" id="{9EF54566-1FDB-7C9A-3828-2EE5B71E42F7}"/>
              </a:ext>
            </a:extLst>
          </p:cNvPr>
          <p:cNvSpPr/>
          <p:nvPr/>
        </p:nvSpPr>
        <p:spPr>
          <a:xfrm>
            <a:off x="460378" y="2561812"/>
            <a:ext cx="1327152" cy="1902167"/>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5" name="Google Shape;1426;p89">
            <a:extLst>
              <a:ext uri="{FF2B5EF4-FFF2-40B4-BE49-F238E27FC236}">
                <a16:creationId xmlns:a16="http://schemas.microsoft.com/office/drawing/2014/main" id="{E7EAF785-4832-F061-6A71-9FB61AC0345E}"/>
              </a:ext>
            </a:extLst>
          </p:cNvPr>
          <p:cNvSpPr txBox="1"/>
          <p:nvPr/>
        </p:nvSpPr>
        <p:spPr>
          <a:xfrm>
            <a:off x="502255" y="3084694"/>
            <a:ext cx="1243398"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Column Selection</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0" name="Google Shape;683;p53">
            <a:extLst>
              <a:ext uri="{FF2B5EF4-FFF2-40B4-BE49-F238E27FC236}">
                <a16:creationId xmlns:a16="http://schemas.microsoft.com/office/drawing/2014/main" id="{A5C283DB-1B1A-0238-9513-08C52A82A3BC}"/>
              </a:ext>
            </a:extLst>
          </p:cNvPr>
          <p:cNvSpPr txBox="1">
            <a:spLocks/>
          </p:cNvSpPr>
          <p:nvPr/>
        </p:nvSpPr>
        <p:spPr>
          <a:xfrm>
            <a:off x="2121132"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02</a:t>
            </a:r>
          </a:p>
        </p:txBody>
      </p:sp>
      <p:sp>
        <p:nvSpPr>
          <p:cNvPr id="19" name="Google Shape;1437;p89">
            <a:extLst>
              <a:ext uri="{FF2B5EF4-FFF2-40B4-BE49-F238E27FC236}">
                <a16:creationId xmlns:a16="http://schemas.microsoft.com/office/drawing/2014/main" id="{633F1C97-51C0-182C-BB9F-21B2B123A959}"/>
              </a:ext>
            </a:extLst>
          </p:cNvPr>
          <p:cNvSpPr/>
          <p:nvPr/>
        </p:nvSpPr>
        <p:spPr>
          <a:xfrm>
            <a:off x="2120253" y="2561811"/>
            <a:ext cx="1327152" cy="1902165"/>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43" name="Google Shape;683;p53">
            <a:extLst>
              <a:ext uri="{FF2B5EF4-FFF2-40B4-BE49-F238E27FC236}">
                <a16:creationId xmlns:a16="http://schemas.microsoft.com/office/drawing/2014/main" id="{8991AC9F-3968-DA89-D300-4AF670747C9B}"/>
              </a:ext>
            </a:extLst>
          </p:cNvPr>
          <p:cNvSpPr txBox="1">
            <a:spLocks/>
          </p:cNvSpPr>
          <p:nvPr/>
        </p:nvSpPr>
        <p:spPr>
          <a:xfrm>
            <a:off x="3835622"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03</a:t>
            </a:r>
          </a:p>
        </p:txBody>
      </p:sp>
      <p:sp>
        <p:nvSpPr>
          <p:cNvPr id="20" name="Google Shape;1439;p89">
            <a:extLst>
              <a:ext uri="{FF2B5EF4-FFF2-40B4-BE49-F238E27FC236}">
                <a16:creationId xmlns:a16="http://schemas.microsoft.com/office/drawing/2014/main" id="{2C162146-6B49-AAD8-0910-E365DF469D9A}"/>
              </a:ext>
            </a:extLst>
          </p:cNvPr>
          <p:cNvSpPr/>
          <p:nvPr/>
        </p:nvSpPr>
        <p:spPr>
          <a:xfrm>
            <a:off x="3838375" y="2561810"/>
            <a:ext cx="1327152" cy="1902165"/>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50" name="Google Shape;683;p53">
            <a:extLst>
              <a:ext uri="{FF2B5EF4-FFF2-40B4-BE49-F238E27FC236}">
                <a16:creationId xmlns:a16="http://schemas.microsoft.com/office/drawing/2014/main" id="{D07CE657-F8C6-DDB6-567D-55CCCE1AF5BA}"/>
              </a:ext>
            </a:extLst>
          </p:cNvPr>
          <p:cNvSpPr txBox="1">
            <a:spLocks/>
          </p:cNvSpPr>
          <p:nvPr/>
        </p:nvSpPr>
        <p:spPr>
          <a:xfrm>
            <a:off x="5600128" y="1775404"/>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04</a:t>
            </a:r>
          </a:p>
        </p:txBody>
      </p:sp>
      <p:sp>
        <p:nvSpPr>
          <p:cNvPr id="21" name="Google Shape;1441;p89">
            <a:extLst>
              <a:ext uri="{FF2B5EF4-FFF2-40B4-BE49-F238E27FC236}">
                <a16:creationId xmlns:a16="http://schemas.microsoft.com/office/drawing/2014/main" id="{FB26619D-863E-8C8D-E740-7A27F0683EC2}"/>
              </a:ext>
            </a:extLst>
          </p:cNvPr>
          <p:cNvSpPr/>
          <p:nvPr/>
        </p:nvSpPr>
        <p:spPr>
          <a:xfrm>
            <a:off x="5591066" y="2561811"/>
            <a:ext cx="1327152" cy="1902165"/>
          </a:xfrm>
          <a:prstGeom prst="rect">
            <a:avLst/>
          </a:prstGeom>
          <a:solidFill>
            <a:schemeClr val="accent1">
              <a:lumMod val="9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a:solidFill>
                <a:schemeClr val="dk1"/>
              </a:solidFill>
              <a:latin typeface="Inter"/>
              <a:ea typeface="Inter"/>
              <a:sym typeface="Inter"/>
            </a:endParaRPr>
          </a:p>
        </p:txBody>
      </p:sp>
      <p:sp>
        <p:nvSpPr>
          <p:cNvPr id="651" name="Google Shape;1426;p89">
            <a:extLst>
              <a:ext uri="{FF2B5EF4-FFF2-40B4-BE49-F238E27FC236}">
                <a16:creationId xmlns:a16="http://schemas.microsoft.com/office/drawing/2014/main" id="{B0346BA7-9A62-38A8-30C7-765607DD222C}"/>
              </a:ext>
            </a:extLst>
          </p:cNvPr>
          <p:cNvSpPr txBox="1"/>
          <p:nvPr/>
        </p:nvSpPr>
        <p:spPr>
          <a:xfrm>
            <a:off x="2120253" y="2950996"/>
            <a:ext cx="1327152"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Univariate followed by </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Bivariate Analysis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2" name="Google Shape;1426;p89">
            <a:extLst>
              <a:ext uri="{FF2B5EF4-FFF2-40B4-BE49-F238E27FC236}">
                <a16:creationId xmlns:a16="http://schemas.microsoft.com/office/drawing/2014/main" id="{0A40F574-DFF9-1958-4B8A-05D9701AB38C}"/>
              </a:ext>
            </a:extLst>
          </p:cNvPr>
          <p:cNvSpPr txBox="1"/>
          <p:nvPr/>
        </p:nvSpPr>
        <p:spPr>
          <a:xfrm>
            <a:off x="3838176" y="3076725"/>
            <a:ext cx="1328031"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Treating</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Missing Values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3" name="Google Shape;1426;p89">
            <a:extLst>
              <a:ext uri="{FF2B5EF4-FFF2-40B4-BE49-F238E27FC236}">
                <a16:creationId xmlns:a16="http://schemas.microsoft.com/office/drawing/2014/main" id="{A9926EFD-9185-9277-4B6E-760DB31413C8}"/>
              </a:ext>
            </a:extLst>
          </p:cNvPr>
          <p:cNvSpPr txBox="1"/>
          <p:nvPr/>
        </p:nvSpPr>
        <p:spPr>
          <a:xfrm>
            <a:off x="5590386" y="3173131"/>
            <a:ext cx="1327832" cy="56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Statistical Analysis</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72" name="Google Shape;683;p53">
            <a:extLst>
              <a:ext uri="{FF2B5EF4-FFF2-40B4-BE49-F238E27FC236}">
                <a16:creationId xmlns:a16="http://schemas.microsoft.com/office/drawing/2014/main" id="{241EF289-319F-D860-6446-D84963316088}"/>
              </a:ext>
            </a:extLst>
          </p:cNvPr>
          <p:cNvSpPr txBox="1">
            <a:spLocks/>
          </p:cNvSpPr>
          <p:nvPr/>
        </p:nvSpPr>
        <p:spPr>
          <a:xfrm>
            <a:off x="7275268" y="1768370"/>
            <a:ext cx="1327152" cy="89227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800" dirty="0"/>
              <a:t>Phase </a:t>
            </a:r>
          </a:p>
          <a:p>
            <a:r>
              <a:rPr lang="en" sz="2800" dirty="0"/>
              <a:t>05</a:t>
            </a:r>
          </a:p>
        </p:txBody>
      </p:sp>
      <p:sp>
        <p:nvSpPr>
          <p:cNvPr id="656" name="Google Shape;1441;p89">
            <a:extLst>
              <a:ext uri="{FF2B5EF4-FFF2-40B4-BE49-F238E27FC236}">
                <a16:creationId xmlns:a16="http://schemas.microsoft.com/office/drawing/2014/main" id="{FC0E0108-71B1-64AD-CB48-63D0B9D12FE0}"/>
              </a:ext>
            </a:extLst>
          </p:cNvPr>
          <p:cNvSpPr/>
          <p:nvPr/>
        </p:nvSpPr>
        <p:spPr>
          <a:xfrm>
            <a:off x="7275268" y="2561810"/>
            <a:ext cx="1327152" cy="1902165"/>
          </a:xfrm>
          <a:prstGeom prst="rect">
            <a:avLst/>
          </a:prstGeom>
          <a:solidFill>
            <a:schemeClr val="accent1">
              <a:lumMod val="75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lgn="ctr"/>
            <a:endParaRPr dirty="0">
              <a:solidFill>
                <a:schemeClr val="dk1"/>
              </a:solidFill>
              <a:latin typeface="Inter"/>
              <a:ea typeface="Inter"/>
              <a:sym typeface="Inter"/>
            </a:endParaRPr>
          </a:p>
        </p:txBody>
      </p:sp>
      <p:sp>
        <p:nvSpPr>
          <p:cNvPr id="674" name="Google Shape;1426;p89">
            <a:extLst>
              <a:ext uri="{FF2B5EF4-FFF2-40B4-BE49-F238E27FC236}">
                <a16:creationId xmlns:a16="http://schemas.microsoft.com/office/drawing/2014/main" id="{4B353832-8A96-7BC1-C31F-8A1F2FE6B264}"/>
              </a:ext>
            </a:extLst>
          </p:cNvPr>
          <p:cNvSpPr txBox="1"/>
          <p:nvPr/>
        </p:nvSpPr>
        <p:spPr>
          <a:xfrm>
            <a:off x="7265526" y="3007453"/>
            <a:ext cx="1327832" cy="1109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Data Pre- Processing </a:t>
            </a:r>
          </a:p>
          <a:p>
            <a:pPr marL="0" lvl="0" indent="0" algn="ctr" rtl="0">
              <a:spcBef>
                <a:spcPts val="0"/>
              </a:spcBef>
              <a:spcAft>
                <a:spcPts val="0"/>
              </a:spcAft>
              <a:buNone/>
            </a:pPr>
            <a:r>
              <a:rPr lang="en" sz="1600" dirty="0">
                <a:solidFill>
                  <a:schemeClr val="dk1"/>
                </a:solidFill>
                <a:latin typeface="Times New Roman" panose="02020603050405020304" pitchFamily="18" charset="0"/>
                <a:ea typeface="Inter"/>
                <a:cs typeface="Times New Roman" panose="02020603050405020304" pitchFamily="18" charset="0"/>
                <a:sym typeface="Inter"/>
              </a:rPr>
              <a:t>(Scaling &amp; Encoding)</a:t>
            </a:r>
            <a:endParaRPr sz="1600" dirty="0">
              <a:solidFill>
                <a:schemeClr val="dk1"/>
              </a:solidFill>
              <a:latin typeface="Times New Roman" panose="02020603050405020304" pitchFamily="18" charset="0"/>
              <a:ea typeface="Inter"/>
              <a:cs typeface="Times New Roman" panose="02020603050405020304" pitchFamily="18" charset="0"/>
              <a:sym typeface="Inter"/>
            </a:endParaRPr>
          </a:p>
        </p:txBody>
      </p:sp>
    </p:spTree>
    <p:extLst>
      <p:ext uri="{BB962C8B-B14F-4D97-AF65-F5344CB8AC3E}">
        <p14:creationId xmlns:p14="http://schemas.microsoft.com/office/powerpoint/2010/main" val="241223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651"/>
                                        </p:tgtEl>
                                        <p:attrNameLst>
                                          <p:attrName>style.visibility</p:attrName>
                                        </p:attrNameLst>
                                      </p:cBhvr>
                                      <p:to>
                                        <p:strVal val="visible"/>
                                      </p:to>
                                    </p:set>
                                    <p:anim calcmode="lin" valueType="num">
                                      <p:cBhvr>
                                        <p:cTn id="31" dur="500" fill="hold"/>
                                        <p:tgtEl>
                                          <p:spTgt spid="651"/>
                                        </p:tgtEl>
                                        <p:attrNameLst>
                                          <p:attrName>ppt_w</p:attrName>
                                        </p:attrNameLst>
                                      </p:cBhvr>
                                      <p:tavLst>
                                        <p:tav tm="0">
                                          <p:val>
                                            <p:fltVal val="0"/>
                                          </p:val>
                                        </p:tav>
                                        <p:tav tm="100000">
                                          <p:val>
                                            <p:strVal val="#ppt_w"/>
                                          </p:val>
                                        </p:tav>
                                      </p:tavLst>
                                    </p:anim>
                                    <p:anim calcmode="lin" valueType="num">
                                      <p:cBhvr>
                                        <p:cTn id="32" dur="500" fill="hold"/>
                                        <p:tgtEl>
                                          <p:spTgt spid="651"/>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652"/>
                                        </p:tgtEl>
                                        <p:attrNameLst>
                                          <p:attrName>style.visibility</p:attrName>
                                        </p:attrNameLst>
                                      </p:cBhvr>
                                      <p:to>
                                        <p:strVal val="visible"/>
                                      </p:to>
                                    </p:set>
                                    <p:anim calcmode="lin" valueType="num">
                                      <p:cBhvr>
                                        <p:cTn id="49" dur="500" fill="hold"/>
                                        <p:tgtEl>
                                          <p:spTgt spid="652"/>
                                        </p:tgtEl>
                                        <p:attrNameLst>
                                          <p:attrName>ppt_w</p:attrName>
                                        </p:attrNameLst>
                                      </p:cBhvr>
                                      <p:tavLst>
                                        <p:tav tm="0">
                                          <p:val>
                                            <p:fltVal val="0"/>
                                          </p:val>
                                        </p:tav>
                                        <p:tav tm="100000">
                                          <p:val>
                                            <p:strVal val="#ppt_w"/>
                                          </p:val>
                                        </p:tav>
                                      </p:tavLst>
                                    </p:anim>
                                    <p:anim calcmode="lin" valueType="num">
                                      <p:cBhvr>
                                        <p:cTn id="50" dur="500" fill="hold"/>
                                        <p:tgtEl>
                                          <p:spTgt spid="652"/>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643"/>
                                        </p:tgtEl>
                                        <p:attrNameLst>
                                          <p:attrName>style.visibility</p:attrName>
                                        </p:attrNameLst>
                                      </p:cBhvr>
                                      <p:to>
                                        <p:strVal val="visible"/>
                                      </p:to>
                                    </p:set>
                                    <p:anim calcmode="lin" valueType="num">
                                      <p:cBhvr>
                                        <p:cTn id="57" dur="500" fill="hold"/>
                                        <p:tgtEl>
                                          <p:spTgt spid="643"/>
                                        </p:tgtEl>
                                        <p:attrNameLst>
                                          <p:attrName>ppt_w</p:attrName>
                                        </p:attrNameLst>
                                      </p:cBhvr>
                                      <p:tavLst>
                                        <p:tav tm="0">
                                          <p:val>
                                            <p:fltVal val="0"/>
                                          </p:val>
                                        </p:tav>
                                        <p:tav tm="100000">
                                          <p:val>
                                            <p:strVal val="#ppt_w"/>
                                          </p:val>
                                        </p:tav>
                                      </p:tavLst>
                                    </p:anim>
                                    <p:anim calcmode="lin" valueType="num">
                                      <p:cBhvr>
                                        <p:cTn id="58" dur="500" fill="hold"/>
                                        <p:tgtEl>
                                          <p:spTgt spid="643"/>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strVal val="#ppt_h"/>
                                          </p:val>
                                        </p:tav>
                                        <p:tav tm="100000">
                                          <p:val>
                                            <p:strVal val="#ppt_h"/>
                                          </p:val>
                                        </p:tav>
                                      </p:tavLst>
                                    </p:anim>
                                  </p:childTnLst>
                                </p:cTn>
                              </p:par>
                              <p:par>
                                <p:cTn id="65" presetID="17"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653"/>
                                        </p:tgtEl>
                                        <p:attrNameLst>
                                          <p:attrName>style.visibility</p:attrName>
                                        </p:attrNameLst>
                                      </p:cBhvr>
                                      <p:to>
                                        <p:strVal val="visible"/>
                                      </p:to>
                                    </p:set>
                                    <p:anim calcmode="lin" valueType="num">
                                      <p:cBhvr>
                                        <p:cTn id="71" dur="500" fill="hold"/>
                                        <p:tgtEl>
                                          <p:spTgt spid="653"/>
                                        </p:tgtEl>
                                        <p:attrNameLst>
                                          <p:attrName>ppt_w</p:attrName>
                                        </p:attrNameLst>
                                      </p:cBhvr>
                                      <p:tavLst>
                                        <p:tav tm="0">
                                          <p:val>
                                            <p:fltVal val="0"/>
                                          </p:val>
                                        </p:tav>
                                        <p:tav tm="100000">
                                          <p:val>
                                            <p:strVal val="#ppt_w"/>
                                          </p:val>
                                        </p:tav>
                                      </p:tavLst>
                                    </p:anim>
                                    <p:anim calcmode="lin" valueType="num">
                                      <p:cBhvr>
                                        <p:cTn id="72" dur="500" fill="hold"/>
                                        <p:tgtEl>
                                          <p:spTgt spid="653"/>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650"/>
                                        </p:tgtEl>
                                        <p:attrNameLst>
                                          <p:attrName>style.visibility</p:attrName>
                                        </p:attrNameLst>
                                      </p:cBhvr>
                                      <p:to>
                                        <p:strVal val="visible"/>
                                      </p:to>
                                    </p:set>
                                    <p:anim calcmode="lin" valueType="num">
                                      <p:cBhvr>
                                        <p:cTn id="75" dur="500" fill="hold"/>
                                        <p:tgtEl>
                                          <p:spTgt spid="650"/>
                                        </p:tgtEl>
                                        <p:attrNameLst>
                                          <p:attrName>ppt_w</p:attrName>
                                        </p:attrNameLst>
                                      </p:cBhvr>
                                      <p:tavLst>
                                        <p:tav tm="0">
                                          <p:val>
                                            <p:fltVal val="0"/>
                                          </p:val>
                                        </p:tav>
                                        <p:tav tm="100000">
                                          <p:val>
                                            <p:strVal val="#ppt_w"/>
                                          </p:val>
                                        </p:tav>
                                      </p:tavLst>
                                    </p:anim>
                                    <p:anim calcmode="lin" valueType="num">
                                      <p:cBhvr>
                                        <p:cTn id="76" dur="500" fill="hold"/>
                                        <p:tgtEl>
                                          <p:spTgt spid="65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674"/>
                                        </p:tgtEl>
                                        <p:attrNameLst>
                                          <p:attrName>style.visibility</p:attrName>
                                        </p:attrNameLst>
                                      </p:cBhvr>
                                      <p:to>
                                        <p:strVal val="visible"/>
                                      </p:to>
                                    </p:set>
                                    <p:anim calcmode="lin" valueType="num">
                                      <p:cBhvr>
                                        <p:cTn id="85" dur="500" fill="hold"/>
                                        <p:tgtEl>
                                          <p:spTgt spid="674"/>
                                        </p:tgtEl>
                                        <p:attrNameLst>
                                          <p:attrName>ppt_w</p:attrName>
                                        </p:attrNameLst>
                                      </p:cBhvr>
                                      <p:tavLst>
                                        <p:tav tm="0">
                                          <p:val>
                                            <p:fltVal val="0"/>
                                          </p:val>
                                        </p:tav>
                                        <p:tav tm="100000">
                                          <p:val>
                                            <p:strVal val="#ppt_w"/>
                                          </p:val>
                                        </p:tav>
                                      </p:tavLst>
                                    </p:anim>
                                    <p:anim calcmode="lin" valueType="num">
                                      <p:cBhvr>
                                        <p:cTn id="86" dur="500" fill="hold"/>
                                        <p:tgtEl>
                                          <p:spTgt spid="674"/>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656"/>
                                        </p:tgtEl>
                                        <p:attrNameLst>
                                          <p:attrName>style.visibility</p:attrName>
                                        </p:attrNameLst>
                                      </p:cBhvr>
                                      <p:to>
                                        <p:strVal val="visible"/>
                                      </p:to>
                                    </p:set>
                                    <p:anim calcmode="lin" valueType="num">
                                      <p:cBhvr>
                                        <p:cTn id="89" dur="500" fill="hold"/>
                                        <p:tgtEl>
                                          <p:spTgt spid="656"/>
                                        </p:tgtEl>
                                        <p:attrNameLst>
                                          <p:attrName>ppt_w</p:attrName>
                                        </p:attrNameLst>
                                      </p:cBhvr>
                                      <p:tavLst>
                                        <p:tav tm="0">
                                          <p:val>
                                            <p:fltVal val="0"/>
                                          </p:val>
                                        </p:tav>
                                        <p:tav tm="100000">
                                          <p:val>
                                            <p:strVal val="#ppt_w"/>
                                          </p:val>
                                        </p:tav>
                                      </p:tavLst>
                                    </p:anim>
                                    <p:anim calcmode="lin" valueType="num">
                                      <p:cBhvr>
                                        <p:cTn id="90" dur="500" fill="hold"/>
                                        <p:tgtEl>
                                          <p:spTgt spid="656"/>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672"/>
                                        </p:tgtEl>
                                        <p:attrNameLst>
                                          <p:attrName>style.visibility</p:attrName>
                                        </p:attrNameLst>
                                      </p:cBhvr>
                                      <p:to>
                                        <p:strVal val="visible"/>
                                      </p:to>
                                    </p:set>
                                    <p:anim calcmode="lin" valueType="num">
                                      <p:cBhvr>
                                        <p:cTn id="93" dur="500" fill="hold"/>
                                        <p:tgtEl>
                                          <p:spTgt spid="672"/>
                                        </p:tgtEl>
                                        <p:attrNameLst>
                                          <p:attrName>ppt_w</p:attrName>
                                        </p:attrNameLst>
                                      </p:cBhvr>
                                      <p:tavLst>
                                        <p:tav tm="0">
                                          <p:val>
                                            <p:fltVal val="0"/>
                                          </p:val>
                                        </p:tav>
                                        <p:tav tm="100000">
                                          <p:val>
                                            <p:strVal val="#ppt_w"/>
                                          </p:val>
                                        </p:tav>
                                      </p:tavLst>
                                    </p:anim>
                                    <p:anim calcmode="lin" valueType="num">
                                      <p:cBhvr>
                                        <p:cTn id="94" dur="500" fill="hold"/>
                                        <p:tgtEl>
                                          <p:spTgt spid="6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P spid="47" grpId="0"/>
      <p:bldP spid="18" grpId="0" animBg="1"/>
      <p:bldP spid="5" grpId="0"/>
      <p:bldP spid="60" grpId="0"/>
      <p:bldP spid="19" grpId="0" animBg="1"/>
      <p:bldP spid="643" grpId="0"/>
      <p:bldP spid="20" grpId="0" animBg="1"/>
      <p:bldP spid="650" grpId="0"/>
      <p:bldP spid="21" grpId="0" animBg="1"/>
      <p:bldP spid="651" grpId="0"/>
      <p:bldP spid="652" grpId="0"/>
      <p:bldP spid="653" grpId="0"/>
      <p:bldP spid="672" grpId="0"/>
      <p:bldP spid="656" grpId="0" animBg="1"/>
      <p:bldP spid="6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4" name="Google Shape;824;p60"/>
          <p:cNvSpPr/>
          <p:nvPr/>
        </p:nvSpPr>
        <p:spPr>
          <a:xfrm>
            <a:off x="2371351" y="968214"/>
            <a:ext cx="6073401" cy="81467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25" name="Google Shape;825;p60"/>
          <p:cNvSpPr txBox="1">
            <a:spLocks noGrp="1"/>
          </p:cNvSpPr>
          <p:nvPr>
            <p:ph type="title"/>
          </p:nvPr>
        </p:nvSpPr>
        <p:spPr>
          <a:xfrm>
            <a:off x="1067199" y="30579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Column Selection</a:t>
            </a:r>
            <a:endParaRPr sz="2800" b="1" dirty="0"/>
          </a:p>
        </p:txBody>
      </p:sp>
      <p:sp>
        <p:nvSpPr>
          <p:cNvPr id="829" name="Google Shape;829;p60"/>
          <p:cNvSpPr txBox="1">
            <a:spLocks noGrp="1"/>
          </p:cNvSpPr>
          <p:nvPr>
            <p:ph type="subTitle" idx="4"/>
          </p:nvPr>
        </p:nvSpPr>
        <p:spPr>
          <a:xfrm flipH="1">
            <a:off x="2476678" y="999079"/>
            <a:ext cx="5968073" cy="768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have selected only the individual applicants, so we have removed all the columns related to\ belong to joint borrowers.</a:t>
            </a:r>
          </a:p>
        </p:txBody>
      </p:sp>
      <p:sp>
        <p:nvSpPr>
          <p:cNvPr id="832" name="Google Shape;832;p60"/>
          <p:cNvSpPr/>
          <p:nvPr/>
        </p:nvSpPr>
        <p:spPr>
          <a:xfrm>
            <a:off x="1336408" y="968214"/>
            <a:ext cx="881498" cy="799717"/>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33" name="Google Shape;833;p60"/>
          <p:cNvSpPr/>
          <p:nvPr/>
        </p:nvSpPr>
        <p:spPr>
          <a:xfrm>
            <a:off x="1336408" y="1904632"/>
            <a:ext cx="881498" cy="753951"/>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834" name="Google Shape;834;p60"/>
          <p:cNvSpPr/>
          <p:nvPr/>
        </p:nvSpPr>
        <p:spPr>
          <a:xfrm>
            <a:off x="1336408" y="2839393"/>
            <a:ext cx="881498" cy="809623"/>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1</a:t>
            </a:r>
          </a:p>
        </p:txBody>
      </p:sp>
      <p:sp>
        <p:nvSpPr>
          <p:cNvPr id="4" name="Google Shape;834;p60">
            <a:extLst>
              <a:ext uri="{FF2B5EF4-FFF2-40B4-BE49-F238E27FC236}">
                <a16:creationId xmlns:a16="http://schemas.microsoft.com/office/drawing/2014/main" id="{BB083FBA-20C0-53A8-992C-A0D18240A71C}"/>
              </a:ext>
            </a:extLst>
          </p:cNvPr>
          <p:cNvSpPr/>
          <p:nvPr/>
        </p:nvSpPr>
        <p:spPr>
          <a:xfrm>
            <a:off x="1336408" y="3783976"/>
            <a:ext cx="881498" cy="941174"/>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6" name="Subtitle 5">
            <a:extLst>
              <a:ext uri="{FF2B5EF4-FFF2-40B4-BE49-F238E27FC236}">
                <a16:creationId xmlns:a16="http://schemas.microsoft.com/office/drawing/2014/main" id="{23E552C9-8D1D-2C61-8FA4-B5C53446BA9F}"/>
              </a:ext>
            </a:extLst>
          </p:cNvPr>
          <p:cNvSpPr>
            <a:spLocks noGrp="1"/>
          </p:cNvSpPr>
          <p:nvPr>
            <p:ph type="subTitle" idx="1"/>
          </p:nvPr>
        </p:nvSpPr>
        <p:spPr>
          <a:xfrm flipH="1">
            <a:off x="1336408" y="1023619"/>
            <a:ext cx="881498" cy="685235"/>
          </a:xfrm>
        </p:spPr>
        <p:txBody>
          <a:bodyPr/>
          <a:lstStyle/>
          <a:p>
            <a:pPr algn="l"/>
            <a:r>
              <a:rPr lang="en-US" sz="3200" b="1" dirty="0"/>
              <a:t>01</a:t>
            </a:r>
          </a:p>
        </p:txBody>
      </p:sp>
      <p:sp>
        <p:nvSpPr>
          <p:cNvPr id="7" name="Subtitle 5">
            <a:extLst>
              <a:ext uri="{FF2B5EF4-FFF2-40B4-BE49-F238E27FC236}">
                <a16:creationId xmlns:a16="http://schemas.microsoft.com/office/drawing/2014/main" id="{F385A964-5DA8-782C-D6A4-9685834F786F}"/>
              </a:ext>
            </a:extLst>
          </p:cNvPr>
          <p:cNvSpPr txBox="1">
            <a:spLocks/>
          </p:cNvSpPr>
          <p:nvPr/>
        </p:nvSpPr>
        <p:spPr>
          <a:xfrm flipH="1">
            <a:off x="1342018" y="1904632"/>
            <a:ext cx="881498" cy="7539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02</a:t>
            </a:r>
          </a:p>
        </p:txBody>
      </p:sp>
      <p:sp>
        <p:nvSpPr>
          <p:cNvPr id="8" name="Google Shape;824;p60">
            <a:extLst>
              <a:ext uri="{FF2B5EF4-FFF2-40B4-BE49-F238E27FC236}">
                <a16:creationId xmlns:a16="http://schemas.microsoft.com/office/drawing/2014/main" id="{A869778F-76A4-62D7-77FD-B8AEC752913D}"/>
              </a:ext>
            </a:extLst>
          </p:cNvPr>
          <p:cNvSpPr/>
          <p:nvPr/>
        </p:nvSpPr>
        <p:spPr>
          <a:xfrm>
            <a:off x="2371350" y="1916709"/>
            <a:ext cx="6073401" cy="814677"/>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9" name="Google Shape;829;p60">
            <a:extLst>
              <a:ext uri="{FF2B5EF4-FFF2-40B4-BE49-F238E27FC236}">
                <a16:creationId xmlns:a16="http://schemas.microsoft.com/office/drawing/2014/main" id="{35C31D36-4BFA-CEEF-58FD-E3BA31D04A75}"/>
              </a:ext>
            </a:extLst>
          </p:cNvPr>
          <p:cNvSpPr txBox="1">
            <a:spLocks/>
          </p:cNvSpPr>
          <p:nvPr/>
        </p:nvSpPr>
        <p:spPr>
          <a:xfrm flipH="1">
            <a:off x="2476677" y="1947574"/>
            <a:ext cx="5968073" cy="7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removed all the columns with unique values, such as member id, url, id, description, etc.</a:t>
            </a:r>
          </a:p>
        </p:txBody>
      </p:sp>
      <p:sp>
        <p:nvSpPr>
          <p:cNvPr id="18" name="Subtitle 5">
            <a:extLst>
              <a:ext uri="{FF2B5EF4-FFF2-40B4-BE49-F238E27FC236}">
                <a16:creationId xmlns:a16="http://schemas.microsoft.com/office/drawing/2014/main" id="{6C873744-B629-4408-B4B3-6F183EBCABA9}"/>
              </a:ext>
            </a:extLst>
          </p:cNvPr>
          <p:cNvSpPr txBox="1">
            <a:spLocks/>
          </p:cNvSpPr>
          <p:nvPr/>
        </p:nvSpPr>
        <p:spPr>
          <a:xfrm flipH="1">
            <a:off x="1339544" y="2844065"/>
            <a:ext cx="881498" cy="8111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03</a:t>
            </a:r>
          </a:p>
        </p:txBody>
      </p:sp>
      <p:sp>
        <p:nvSpPr>
          <p:cNvPr id="19" name="Google Shape;824;p60">
            <a:extLst>
              <a:ext uri="{FF2B5EF4-FFF2-40B4-BE49-F238E27FC236}">
                <a16:creationId xmlns:a16="http://schemas.microsoft.com/office/drawing/2014/main" id="{8E76D5E3-EEFF-5C13-4CCC-9FBA8B74CF29}"/>
              </a:ext>
            </a:extLst>
          </p:cNvPr>
          <p:cNvSpPr/>
          <p:nvPr/>
        </p:nvSpPr>
        <p:spPr>
          <a:xfrm>
            <a:off x="2371349" y="2834339"/>
            <a:ext cx="6073401" cy="820854"/>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0" name="Google Shape;829;p60">
            <a:extLst>
              <a:ext uri="{FF2B5EF4-FFF2-40B4-BE49-F238E27FC236}">
                <a16:creationId xmlns:a16="http://schemas.microsoft.com/office/drawing/2014/main" id="{4B072626-99FD-5F90-58B2-411463C085EE}"/>
              </a:ext>
            </a:extLst>
          </p:cNvPr>
          <p:cNvSpPr txBox="1">
            <a:spLocks/>
          </p:cNvSpPr>
          <p:nvPr/>
        </p:nvSpPr>
        <p:spPr>
          <a:xfrm flipH="1">
            <a:off x="2476676" y="2844065"/>
            <a:ext cx="5968073" cy="7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We removed the data with more than 97.5% of the null value.</a:t>
            </a:r>
          </a:p>
        </p:txBody>
      </p:sp>
      <p:sp>
        <p:nvSpPr>
          <p:cNvPr id="21" name="Subtitle 5">
            <a:extLst>
              <a:ext uri="{FF2B5EF4-FFF2-40B4-BE49-F238E27FC236}">
                <a16:creationId xmlns:a16="http://schemas.microsoft.com/office/drawing/2014/main" id="{35D99AA0-1D3A-F742-59D0-3F6019B2B491}"/>
              </a:ext>
            </a:extLst>
          </p:cNvPr>
          <p:cNvSpPr txBox="1">
            <a:spLocks/>
          </p:cNvSpPr>
          <p:nvPr/>
        </p:nvSpPr>
        <p:spPr>
          <a:xfrm flipH="1">
            <a:off x="1339544" y="3785113"/>
            <a:ext cx="881498" cy="952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3200" b="1" dirty="0"/>
              <a:t>04</a:t>
            </a:r>
          </a:p>
        </p:txBody>
      </p:sp>
      <p:sp>
        <p:nvSpPr>
          <p:cNvPr id="22" name="Google Shape;824;p60">
            <a:extLst>
              <a:ext uri="{FF2B5EF4-FFF2-40B4-BE49-F238E27FC236}">
                <a16:creationId xmlns:a16="http://schemas.microsoft.com/office/drawing/2014/main" id="{EAD85B77-9FF7-0ACF-F3ED-C58C05BFF7A0}"/>
              </a:ext>
            </a:extLst>
          </p:cNvPr>
          <p:cNvSpPr/>
          <p:nvPr/>
        </p:nvSpPr>
        <p:spPr>
          <a:xfrm>
            <a:off x="2371348" y="3782834"/>
            <a:ext cx="6073401" cy="952042"/>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24" name="TextBox 23">
            <a:extLst>
              <a:ext uri="{FF2B5EF4-FFF2-40B4-BE49-F238E27FC236}">
                <a16:creationId xmlns:a16="http://schemas.microsoft.com/office/drawing/2014/main" id="{4D3CD6B6-AC61-964B-28FB-5682963C8D51}"/>
              </a:ext>
            </a:extLst>
          </p:cNvPr>
          <p:cNvSpPr txBox="1"/>
          <p:nvPr/>
        </p:nvSpPr>
        <p:spPr>
          <a:xfrm>
            <a:off x="2385041" y="3784080"/>
            <a:ext cx="6073401" cy="954107"/>
          </a:xfrm>
          <a:prstGeom prst="rect">
            <a:avLst/>
          </a:prstGeom>
          <a:noFill/>
        </p:spPr>
        <p:txBody>
          <a:bodyPr wrap="square">
            <a:spAutoFit/>
          </a:bodyPr>
          <a:lstStyle/>
          <a:p>
            <a:pPr marL="139700" indent="0"/>
            <a:r>
              <a:rPr lang="en-IN" dirty="0">
                <a:effectLst/>
                <a:latin typeface="Times New Roman" panose="02020603050405020304" pitchFamily="18" charset="0"/>
                <a:cs typeface="Times New Roman" panose="02020603050405020304" pitchFamily="18" charset="0"/>
              </a:rPr>
              <a:t>Selecting only variables known at the moment from the credit application and excluding all other variables. Eg, grade, sub_grade, int_rate has not been taken into consideration since the purpose of it is to predict the risk of default with information known before the credit evaluation.</a:t>
            </a:r>
            <a:endParaRPr lang="en-IN" sz="1100" dirty="0">
              <a:effectLst/>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1"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2"/>
                                        </p:tgtEl>
                                        <p:attrNameLst>
                                          <p:attrName>style.visibility</p:attrName>
                                        </p:attrNameLst>
                                      </p:cBhvr>
                                      <p:to>
                                        <p:strVal val="visible"/>
                                      </p:to>
                                    </p:set>
                                    <p:animEffect transition="in" filter="dissolve">
                                      <p:cBhvr>
                                        <p:cTn id="21" dur="500"/>
                                        <p:tgtEl>
                                          <p:spTgt spid="83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29">
                                            <p:txEl>
                                              <p:pRg st="0" end="0"/>
                                            </p:txEl>
                                          </p:spTgt>
                                        </p:tgtEl>
                                        <p:attrNameLst>
                                          <p:attrName>style.visibility</p:attrName>
                                        </p:attrNameLst>
                                      </p:cBhvr>
                                      <p:to>
                                        <p:strVal val="visible"/>
                                      </p:to>
                                    </p:set>
                                    <p:animEffect transition="in" filter="dissolve">
                                      <p:cBhvr>
                                        <p:cTn id="24" dur="500"/>
                                        <p:tgtEl>
                                          <p:spTgt spid="829">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24"/>
                                        </p:tgtEl>
                                        <p:attrNameLst>
                                          <p:attrName>style.visibility</p:attrName>
                                        </p:attrNameLst>
                                      </p:cBhvr>
                                      <p:to>
                                        <p:strVal val="visible"/>
                                      </p:to>
                                    </p:set>
                                    <p:animEffect transition="in" filter="dissolve">
                                      <p:cBhvr>
                                        <p:cTn id="27" dur="500"/>
                                        <p:tgtEl>
                                          <p:spTgt spid="8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33"/>
                                        </p:tgtEl>
                                        <p:attrNameLst>
                                          <p:attrName>style.visibility</p:attrName>
                                        </p:attrNameLst>
                                      </p:cBhvr>
                                      <p:to>
                                        <p:strVal val="visible"/>
                                      </p:to>
                                    </p:set>
                                    <p:animEffect transition="in" filter="dissolve">
                                      <p:cBhvr>
                                        <p:cTn id="35" dur="500"/>
                                        <p:tgtEl>
                                          <p:spTgt spid="83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34"/>
                                        </p:tgtEl>
                                        <p:attrNameLst>
                                          <p:attrName>style.visibility</p:attrName>
                                        </p:attrNameLst>
                                      </p:cBhvr>
                                      <p:to>
                                        <p:strVal val="visible"/>
                                      </p:to>
                                    </p:set>
                                    <p:animEffect transition="in" filter="dissolve">
                                      <p:cBhvr>
                                        <p:cTn id="49" dur="500"/>
                                        <p:tgtEl>
                                          <p:spTgt spid="8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dissolv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P spid="825" grpId="0"/>
      <p:bldP spid="829" grpId="0" build="p"/>
      <p:bldP spid="832" grpId="0" animBg="1"/>
      <p:bldP spid="833" grpId="0" animBg="1"/>
      <p:bldP spid="834" grpId="0" animBg="1"/>
      <p:bldP spid="2" grpId="1" animBg="1"/>
      <p:bldP spid="3" grpId="1"/>
      <p:bldP spid="4" grpId="0" animBg="1"/>
      <p:bldP spid="6" grpId="0" build="p"/>
      <p:bldP spid="7" grpId="0"/>
      <p:bldP spid="8" grpId="0" animBg="1"/>
      <p:bldP spid="9" grpId="0"/>
      <p:bldP spid="18" grpId="0"/>
      <p:bldP spid="19" grpId="0" animBg="1"/>
      <p:bldP spid="20" grpId="0"/>
      <p:bldP spid="21" grpId="0"/>
      <p:bldP spid="22"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067199" y="305797"/>
            <a:ext cx="7717500" cy="5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1" dirty="0"/>
              <a:t>Univariate followed by Bivariate Analysis</a:t>
            </a:r>
            <a:endParaRPr sz="2800"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
        <p:nvSpPr>
          <p:cNvPr id="15" name="Rectangle 14">
            <a:extLst>
              <a:ext uri="{FF2B5EF4-FFF2-40B4-BE49-F238E27FC236}">
                <a16:creationId xmlns:a16="http://schemas.microsoft.com/office/drawing/2014/main" id="{9046A1F8-1CBA-3CEF-BCB7-2E8C6FB7D0A6}"/>
              </a:ext>
            </a:extLst>
          </p:cNvPr>
          <p:cNvSpPr/>
          <p:nvPr/>
        </p:nvSpPr>
        <p:spPr>
          <a:xfrm>
            <a:off x="1252326" y="1131851"/>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1130BE-2C75-E967-A0FB-DF718B7D238D}"/>
              </a:ext>
            </a:extLst>
          </p:cNvPr>
          <p:cNvPicPr>
            <a:picLocks noChangeAspect="1"/>
          </p:cNvPicPr>
          <p:nvPr/>
        </p:nvPicPr>
        <p:blipFill>
          <a:blip r:embed="rId3"/>
          <a:stretch>
            <a:fillRect/>
          </a:stretch>
        </p:blipFill>
        <p:spPr>
          <a:xfrm>
            <a:off x="3393533" y="1202855"/>
            <a:ext cx="5035170" cy="3316174"/>
          </a:xfrm>
          <a:prstGeom prst="rect">
            <a:avLst/>
          </a:prstGeom>
        </p:spPr>
      </p:pic>
      <p:sp>
        <p:nvSpPr>
          <p:cNvPr id="17" name="Google Shape;825;p60">
            <a:extLst>
              <a:ext uri="{FF2B5EF4-FFF2-40B4-BE49-F238E27FC236}">
                <a16:creationId xmlns:a16="http://schemas.microsoft.com/office/drawing/2014/main" id="{693E4EEF-16F2-97B7-6CB7-180571E18499}"/>
              </a:ext>
            </a:extLst>
          </p:cNvPr>
          <p:cNvSpPr txBox="1">
            <a:spLocks/>
          </p:cNvSpPr>
          <p:nvPr/>
        </p:nvSpPr>
        <p:spPr>
          <a:xfrm>
            <a:off x="1299345" y="1822421"/>
            <a:ext cx="2047169" cy="1901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400" b="1" dirty="0"/>
              <a:t>Target Variable</a:t>
            </a:r>
          </a:p>
        </p:txBody>
      </p:sp>
      <p:sp>
        <p:nvSpPr>
          <p:cNvPr id="25" name="Google Shape;825;p60">
            <a:extLst>
              <a:ext uri="{FF2B5EF4-FFF2-40B4-BE49-F238E27FC236}">
                <a16:creationId xmlns:a16="http://schemas.microsoft.com/office/drawing/2014/main" id="{9332DE68-BFAF-B862-47F6-CF4B30C03F0C}"/>
              </a:ext>
            </a:extLst>
          </p:cNvPr>
          <p:cNvSpPr txBox="1">
            <a:spLocks/>
          </p:cNvSpPr>
          <p:nvPr/>
        </p:nvSpPr>
        <p:spPr>
          <a:xfrm>
            <a:off x="1336274" y="3305248"/>
            <a:ext cx="1635765" cy="498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1200" b="1" dirty="0"/>
              <a:t>Total no. of Samples = 188166</a:t>
            </a:r>
          </a:p>
        </p:txBody>
      </p:sp>
      <p:sp>
        <p:nvSpPr>
          <p:cNvPr id="27" name="TextBox 26">
            <a:extLst>
              <a:ext uri="{FF2B5EF4-FFF2-40B4-BE49-F238E27FC236}">
                <a16:creationId xmlns:a16="http://schemas.microsoft.com/office/drawing/2014/main" id="{E2EA9575-5AA5-D14B-9564-2AA847A36F4E}"/>
              </a:ext>
            </a:extLst>
          </p:cNvPr>
          <p:cNvSpPr txBox="1"/>
          <p:nvPr/>
        </p:nvSpPr>
        <p:spPr>
          <a:xfrm>
            <a:off x="4509584" y="1481909"/>
            <a:ext cx="843165" cy="307777"/>
          </a:xfrm>
          <a:prstGeom prst="rect">
            <a:avLst/>
          </a:prstGeom>
          <a:noFill/>
        </p:spPr>
        <p:txBody>
          <a:bodyPr wrap="square">
            <a:spAutoFit/>
          </a:bodyPr>
          <a:lstStyle/>
          <a:p>
            <a:pPr algn="ctr"/>
            <a:r>
              <a:rPr lang="en-IN" sz="1400" dirty="0">
                <a:latin typeface="Times New Roman" panose="02020603050405020304" pitchFamily="18" charset="0"/>
                <a:cs typeface="Times New Roman" panose="02020603050405020304" pitchFamily="18" charset="0"/>
              </a:rPr>
              <a:t>150533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F1BCC1E-22E7-B7C7-A6E5-E967A0981DD8}"/>
              </a:ext>
            </a:extLst>
          </p:cNvPr>
          <p:cNvSpPr txBox="1"/>
          <p:nvPr/>
        </p:nvSpPr>
        <p:spPr>
          <a:xfrm>
            <a:off x="6776833" y="3496415"/>
            <a:ext cx="843165" cy="307777"/>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37633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071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18" presetClass="entr" presetSubtype="1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Left)">
                                      <p:cBhvr>
                                        <p:cTn id="20" dur="500"/>
                                        <p:tgtEl>
                                          <p:spTgt spid="1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strips(down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17"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Google Shape;1436;p89">
            <a:extLst>
              <a:ext uri="{FF2B5EF4-FFF2-40B4-BE49-F238E27FC236}">
                <a16:creationId xmlns:a16="http://schemas.microsoft.com/office/drawing/2014/main" id="{0390CDB3-19E4-BBD4-8BC4-D4DC23731D6C}"/>
              </a:ext>
            </a:extLst>
          </p:cNvPr>
          <p:cNvSpPr/>
          <p:nvPr/>
        </p:nvSpPr>
        <p:spPr>
          <a:xfrm rot="16200000">
            <a:off x="-605652" y="1249655"/>
            <a:ext cx="2658865" cy="707708"/>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Inter"/>
              <a:ea typeface="Inter"/>
              <a:cs typeface="Inter"/>
              <a:sym typeface="Inter"/>
            </a:endParaRPr>
          </a:p>
        </p:txBody>
      </p:sp>
      <p:sp>
        <p:nvSpPr>
          <p:cNvPr id="3" name="Rectangle 2">
            <a:extLst>
              <a:ext uri="{FF2B5EF4-FFF2-40B4-BE49-F238E27FC236}">
                <a16:creationId xmlns:a16="http://schemas.microsoft.com/office/drawing/2014/main" id="{120361EA-05C7-BE8F-4149-B57752E8D4EB}"/>
              </a:ext>
            </a:extLst>
          </p:cNvPr>
          <p:cNvSpPr/>
          <p:nvPr/>
        </p:nvSpPr>
        <p:spPr>
          <a:xfrm>
            <a:off x="1357743" y="1066798"/>
            <a:ext cx="7357681" cy="3602182"/>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1530446" y="1216973"/>
            <a:ext cx="2404246" cy="3216482"/>
          </a:xfrm>
        </p:spPr>
        <p:txBody>
          <a:bodyPr/>
          <a:lstStyle/>
          <a:p>
            <a:r>
              <a:rPr lang="en-US" sz="2400" dirty="0" err="1">
                <a:latin typeface="Times New Roman" panose="02020603050405020304" pitchFamily="18" charset="0"/>
                <a:cs typeface="Times New Roman" panose="02020603050405020304" pitchFamily="18" charset="0"/>
              </a:rPr>
              <a:t>Loan_amnt</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per the visual analysis we can say that loan amount is following a cyclic trend and can be a good predictor.</a:t>
            </a:r>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A0A8330-8A07-6E23-1DDA-F7E6B4E583B2}"/>
              </a:ext>
            </a:extLst>
          </p:cNvPr>
          <p:cNvPicPr>
            <a:picLocks noChangeAspect="1"/>
          </p:cNvPicPr>
          <p:nvPr/>
        </p:nvPicPr>
        <p:blipFill>
          <a:blip r:embed="rId3"/>
          <a:stretch>
            <a:fillRect/>
          </a:stretch>
        </p:blipFill>
        <p:spPr>
          <a:xfrm>
            <a:off x="4097213" y="1376360"/>
            <a:ext cx="4328161" cy="2938095"/>
          </a:xfrm>
          <a:prstGeom prst="rect">
            <a:avLst/>
          </a:prstGeom>
        </p:spPr>
      </p:pic>
      <p:sp>
        <p:nvSpPr>
          <p:cNvPr id="4" name="Google Shape;825;p60">
            <a:extLst>
              <a:ext uri="{FF2B5EF4-FFF2-40B4-BE49-F238E27FC236}">
                <a16:creationId xmlns:a16="http://schemas.microsoft.com/office/drawing/2014/main" id="{032D4522-27D8-A31C-CF53-C0563673FCA2}"/>
              </a:ext>
            </a:extLst>
          </p:cNvPr>
          <p:cNvSpPr txBox="1">
            <a:spLocks/>
          </p:cNvSpPr>
          <p:nvPr/>
        </p:nvSpPr>
        <p:spPr>
          <a:xfrm>
            <a:off x="1067199" y="305797"/>
            <a:ext cx="7717500" cy="5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2800" b="1"/>
              <a:t>Univariate followed by Bivariate Analysis</a:t>
            </a:r>
            <a:endParaRPr lang="en-IN" sz="2800" b="1" dirty="0"/>
          </a:p>
        </p:txBody>
      </p:sp>
      <p:sp>
        <p:nvSpPr>
          <p:cNvPr id="8" name="Google Shape;683;p53">
            <a:extLst>
              <a:ext uri="{FF2B5EF4-FFF2-40B4-BE49-F238E27FC236}">
                <a16:creationId xmlns:a16="http://schemas.microsoft.com/office/drawing/2014/main" id="{26A28C2F-31EE-2A75-22AF-CD34D9744A96}"/>
              </a:ext>
            </a:extLst>
          </p:cNvPr>
          <p:cNvSpPr txBox="1">
            <a:spLocks/>
          </p:cNvSpPr>
          <p:nvPr/>
        </p:nvSpPr>
        <p:spPr>
          <a:xfrm>
            <a:off x="369913" y="410655"/>
            <a:ext cx="707722" cy="2450287"/>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2400" dirty="0"/>
              <a:t>P</a:t>
            </a:r>
          </a:p>
          <a:p>
            <a:r>
              <a:rPr lang="en-IN" sz="2400" dirty="0"/>
              <a:t>H</a:t>
            </a:r>
            <a:endParaRPr lang="en" sz="2400" dirty="0"/>
          </a:p>
          <a:p>
            <a:r>
              <a:rPr lang="en-IN" sz="2400" dirty="0"/>
              <a:t>A</a:t>
            </a:r>
            <a:endParaRPr lang="en" sz="2400" dirty="0"/>
          </a:p>
          <a:p>
            <a:r>
              <a:rPr lang="en-IN" sz="2400" dirty="0"/>
              <a:t>S</a:t>
            </a:r>
            <a:endParaRPr lang="en" sz="2400" dirty="0"/>
          </a:p>
          <a:p>
            <a:r>
              <a:rPr lang="en-IN" sz="2400" dirty="0"/>
              <a:t>E</a:t>
            </a:r>
          </a:p>
          <a:p>
            <a:endParaRPr lang="en-IN" sz="1050" dirty="0"/>
          </a:p>
          <a:p>
            <a:r>
              <a:rPr lang="en" sz="2400" dirty="0"/>
              <a:t>2</a:t>
            </a:r>
          </a:p>
        </p:txBody>
      </p:sp>
    </p:spTree>
    <p:extLst>
      <p:ext uri="{BB962C8B-B14F-4D97-AF65-F5344CB8AC3E}">
        <p14:creationId xmlns:p14="http://schemas.microsoft.com/office/powerpoint/2010/main" val="1683708853"/>
      </p:ext>
    </p:extLst>
  </p:cSld>
  <p:clrMapOvr>
    <a:masterClrMapping/>
  </p:clrMapOvr>
  <p:transition spd="slow">
    <p:fade/>
  </p:transition>
</p:sld>
</file>

<file path=ppt/theme/theme1.xml><?xml version="1.0" encoding="utf-8"?>
<a:theme xmlns:a="http://schemas.openxmlformats.org/drawingml/2006/main" name="Bank Loan Consulting Toolkit by Slidesgo">
  <a:themeElements>
    <a:clrScheme name="Simple Light">
      <a:dk1>
        <a:srgbClr val="000000"/>
      </a:dk1>
      <a:lt1>
        <a:srgbClr val="C7943E"/>
      </a:lt1>
      <a:dk2>
        <a:srgbClr val="F8CE86"/>
      </a:dk2>
      <a:lt2>
        <a:srgbClr val="7CCEC1"/>
      </a:lt2>
      <a:accent1>
        <a:srgbClr val="AFFBF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3378</Words>
  <Application>Microsoft Office PowerPoint</Application>
  <PresentationFormat>On-screen Show (16:9)</PresentationFormat>
  <Paragraphs>762</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Inter</vt:lpstr>
      <vt:lpstr>Wingdings</vt:lpstr>
      <vt:lpstr>Times New Roman</vt:lpstr>
      <vt:lpstr>Antic Didone</vt:lpstr>
      <vt:lpstr>Alex Brush</vt:lpstr>
      <vt:lpstr>Bank Loan Consulting Toolkit by Slidesgo</vt:lpstr>
      <vt:lpstr>Lending Club Dataset</vt:lpstr>
      <vt:lpstr>PowerPoint Presentation</vt:lpstr>
      <vt:lpstr>PowerPoint Presentation</vt:lpstr>
      <vt:lpstr>Problem Statement</vt:lpstr>
      <vt:lpstr>Phase -1 EDA with Base Model</vt:lpstr>
      <vt:lpstr>Exploratory Data Analysis</vt:lpstr>
      <vt:lpstr>Column Selection</vt:lpstr>
      <vt:lpstr>Univariate followed by Bivariate Analysis</vt:lpstr>
      <vt:lpstr>Loan_amnt as per the visual analysis we can say that loan amount is following a cyclic trend and can be a good predictor.</vt:lpstr>
      <vt:lpstr>Term  The probability of a person being defaulter is comparatively higher for the people opting for loan of 60 months duration than that of people opting for 36 months.</vt:lpstr>
      <vt:lpstr>Home_ownership  Most borrowers either own a home with a mortgage or rent their home. A smaller proportion of borrowers own their home outright (12.5%) or have some other form of home ownership (.11%). Borrowers who rent (25.7%) their home have a higher proportion of Default loans compared to borrowers who own their home with a mortgage (16.8%), though home_wonership is not the only feature on which Default is depend on.</vt:lpstr>
      <vt:lpstr>PowerPoint Presentation</vt:lpstr>
      <vt:lpstr>PowerPoint Presentation</vt:lpstr>
      <vt:lpstr>PowerPoint Presentation</vt:lpstr>
      <vt:lpstr>Treating Missing Values</vt:lpstr>
      <vt:lpstr>Statistical Analysis</vt:lpstr>
      <vt:lpstr>Statistical Analysis</vt:lpstr>
      <vt:lpstr>PowerPoint Presentation</vt:lpstr>
      <vt:lpstr>Data Pre-Processing (Scaling &amp; Encoding)</vt:lpstr>
      <vt:lpstr>Modelling </vt:lpstr>
      <vt:lpstr>Model Evaluation basis metrics</vt:lpstr>
      <vt:lpstr>Phase -2 Feature Engineering &amp; Model Building</vt:lpstr>
      <vt:lpstr>Feature Engineering Extracting new features from existing features </vt:lpstr>
      <vt:lpstr>Scaling &amp; Encoding</vt:lpstr>
      <vt:lpstr>PowerPoint Presentation</vt:lpstr>
      <vt:lpstr>PowerPoint Presentation</vt:lpstr>
      <vt:lpstr>PowerPoint Presentation</vt:lpstr>
      <vt:lpstr>Year Wise Model Matrix</vt:lpstr>
      <vt:lpstr>Year Wise Model Matrix</vt:lpstr>
      <vt:lpstr>Year Wise Model Matrix</vt:lpstr>
      <vt:lpstr>PowerPoint Presentation</vt:lpstr>
      <vt:lpstr>Year Wise Model Deployment</vt:lpstr>
      <vt:lpstr>Year Wise Model Deployment</vt:lpstr>
      <vt:lpstr>Year Wise Model Deployment</vt:lpstr>
      <vt:lpstr>Year Wise Model Deployment</vt:lpstr>
      <vt:lpstr>Year Wise Model Deployment</vt:lpstr>
      <vt:lpstr>Year Wise Model Deployment</vt:lpstr>
      <vt:lpstr>Based on the performance metrics you provided, it appears that the Ridge Classifier is performing very well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  The F1 score, which is a harmonic mean of precision and recall, is a good measure of the overall performance of the model. The F1 score of 96% for the training data and 92% for the test data indicates that the model is performing very well overall, with high accuracy and relatively low error rates.  It is worth noting that Ridge Classifier is a linear classifier that uses L2 regularization to prevent overfitting. It works well with high-dimensional and sparse data, and it can be faster and more scalable than some other algorithms such as logistic regression or SVMs. However, it may not perform as well on datasets with complex or nonlinear relationships between the features and the target variable. Depending on the specific characteristics of the dataset, other algorithms such as decision trees, random forests, or neural networks may be able to achieve higher accuracy.</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Consulting Toolkit</dc:title>
  <cp:lastModifiedBy>Prabhat Mishra</cp:lastModifiedBy>
  <cp:revision>24</cp:revision>
  <dcterms:modified xsi:type="dcterms:W3CDTF">2023-04-01T10:28:43Z</dcterms:modified>
</cp:coreProperties>
</file>