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21"/>
  </p:notesMasterIdLst>
  <p:sldIdLst>
    <p:sldId id="256" r:id="rId2"/>
    <p:sldId id="257" r:id="rId3"/>
    <p:sldId id="262" r:id="rId4"/>
    <p:sldId id="263" r:id="rId5"/>
    <p:sldId id="264" r:id="rId6"/>
    <p:sldId id="265" r:id="rId7"/>
    <p:sldId id="266" r:id="rId8"/>
    <p:sldId id="267" r:id="rId9"/>
    <p:sldId id="268" r:id="rId10"/>
    <p:sldId id="269" r:id="rId11"/>
    <p:sldId id="271" r:id="rId12"/>
    <p:sldId id="272" r:id="rId13"/>
    <p:sldId id="273" r:id="rId14"/>
    <p:sldId id="274" r:id="rId15"/>
    <p:sldId id="275" r:id="rId16"/>
    <p:sldId id="278" r:id="rId17"/>
    <p:sldId id="279" r:id="rId18"/>
    <p:sldId id="277"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BCE9E3-F6D1-4D2B-AC25-812F64A12B11}">
          <p14:sldIdLst>
            <p14:sldId id="256"/>
            <p14:sldId id="257"/>
            <p14:sldId id="262"/>
            <p14:sldId id="263"/>
            <p14:sldId id="264"/>
            <p14:sldId id="265"/>
            <p14:sldId id="266"/>
            <p14:sldId id="267"/>
            <p14:sldId id="268"/>
            <p14:sldId id="269"/>
            <p14:sldId id="271"/>
            <p14:sldId id="272"/>
            <p14:sldId id="273"/>
            <p14:sldId id="274"/>
            <p14:sldId id="275"/>
            <p14:sldId id="278"/>
            <p14:sldId id="279"/>
            <p14:sldId id="277"/>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DB748-F579-4F8A-941B-64F7A2662980}" type="datetimeFigureOut">
              <a:rPr lang="en-US" smtClean="0"/>
              <a:t>6/18/2023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C6C3A-85B4-4996-925D-E501E52C5727}" type="slidenum">
              <a:rPr lang="en-US" smtClean="0"/>
              <a:t>‹#›</a:t>
            </a:fld>
            <a:endParaRPr lang="en-US"/>
          </a:p>
        </p:txBody>
      </p:sp>
    </p:spTree>
    <p:extLst>
      <p:ext uri="{BB962C8B-B14F-4D97-AF65-F5344CB8AC3E}">
        <p14:creationId xmlns:p14="http://schemas.microsoft.com/office/powerpoint/2010/main" val="328295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606168-BFAD-48CE-8EE6-9708543750E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2435A9-BE9B-4EB3-94E9-FEB4F2192137}" type="slidenum">
              <a:rPr lang="en-US" smtClean="0"/>
              <a:t>‹#›</a:t>
            </a:fld>
            <a:endParaRPr lang="en-US"/>
          </a:p>
        </p:txBody>
      </p:sp>
    </p:spTree>
    <p:extLst>
      <p:ext uri="{BB962C8B-B14F-4D97-AF65-F5344CB8AC3E}">
        <p14:creationId xmlns:p14="http://schemas.microsoft.com/office/powerpoint/2010/main" val="102890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606168-BFAD-48CE-8EE6-9708543750E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2435A9-BE9B-4EB3-94E9-FEB4F2192137}" type="slidenum">
              <a:rPr lang="en-US" smtClean="0"/>
              <a:t>‹#›</a:t>
            </a:fld>
            <a:endParaRPr lang="en-US"/>
          </a:p>
        </p:txBody>
      </p:sp>
    </p:spTree>
    <p:extLst>
      <p:ext uri="{BB962C8B-B14F-4D97-AF65-F5344CB8AC3E}">
        <p14:creationId xmlns:p14="http://schemas.microsoft.com/office/powerpoint/2010/main" val="332846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606168-BFAD-48CE-8EE6-9708543750E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2435A9-BE9B-4EB3-94E9-FEB4F219213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401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2606168-BFAD-48CE-8EE6-9708543750E9}"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2435A9-BE9B-4EB3-94E9-FEB4F2192137}" type="slidenum">
              <a:rPr lang="en-US" smtClean="0"/>
              <a:t>‹#›</a:t>
            </a:fld>
            <a:endParaRPr lang="en-US"/>
          </a:p>
        </p:txBody>
      </p:sp>
    </p:spTree>
    <p:extLst>
      <p:ext uri="{BB962C8B-B14F-4D97-AF65-F5344CB8AC3E}">
        <p14:creationId xmlns:p14="http://schemas.microsoft.com/office/powerpoint/2010/main" val="179412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2606168-BFAD-48CE-8EE6-9708543750E9}"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2435A9-BE9B-4EB3-94E9-FEB4F219213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3529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2606168-BFAD-48CE-8EE6-9708543750E9}"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2435A9-BE9B-4EB3-94E9-FEB4F2192137}" type="slidenum">
              <a:rPr lang="en-US" smtClean="0"/>
              <a:t>‹#›</a:t>
            </a:fld>
            <a:endParaRPr lang="en-US"/>
          </a:p>
        </p:txBody>
      </p:sp>
    </p:spTree>
    <p:extLst>
      <p:ext uri="{BB962C8B-B14F-4D97-AF65-F5344CB8AC3E}">
        <p14:creationId xmlns:p14="http://schemas.microsoft.com/office/powerpoint/2010/main" val="2595097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06168-BFAD-48CE-8EE6-9708543750E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2435A9-BE9B-4EB3-94E9-FEB4F2192137}" type="slidenum">
              <a:rPr lang="en-US" smtClean="0"/>
              <a:t>‹#›</a:t>
            </a:fld>
            <a:endParaRPr lang="en-US"/>
          </a:p>
        </p:txBody>
      </p:sp>
    </p:spTree>
    <p:extLst>
      <p:ext uri="{BB962C8B-B14F-4D97-AF65-F5344CB8AC3E}">
        <p14:creationId xmlns:p14="http://schemas.microsoft.com/office/powerpoint/2010/main" val="373313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06168-BFAD-48CE-8EE6-9708543750E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2435A9-BE9B-4EB3-94E9-FEB4F2192137}" type="slidenum">
              <a:rPr lang="en-US" smtClean="0"/>
              <a:t>‹#›</a:t>
            </a:fld>
            <a:endParaRPr lang="en-US"/>
          </a:p>
        </p:txBody>
      </p:sp>
    </p:spTree>
    <p:extLst>
      <p:ext uri="{BB962C8B-B14F-4D97-AF65-F5344CB8AC3E}">
        <p14:creationId xmlns:p14="http://schemas.microsoft.com/office/powerpoint/2010/main" val="3453045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06168-BFAD-48CE-8EE6-9708543750E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2435A9-BE9B-4EB3-94E9-FEB4F2192137}" type="slidenum">
              <a:rPr lang="en-US" smtClean="0"/>
              <a:t>‹#›</a:t>
            </a:fld>
            <a:endParaRPr lang="en-US"/>
          </a:p>
        </p:txBody>
      </p:sp>
    </p:spTree>
    <p:extLst>
      <p:ext uri="{BB962C8B-B14F-4D97-AF65-F5344CB8AC3E}">
        <p14:creationId xmlns:p14="http://schemas.microsoft.com/office/powerpoint/2010/main" val="10549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606168-BFAD-48CE-8EE6-9708543750E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2435A9-BE9B-4EB3-94E9-FEB4F2192137}" type="slidenum">
              <a:rPr lang="en-US" smtClean="0"/>
              <a:t>‹#›</a:t>
            </a:fld>
            <a:endParaRPr lang="en-US"/>
          </a:p>
        </p:txBody>
      </p:sp>
    </p:spTree>
    <p:extLst>
      <p:ext uri="{BB962C8B-B14F-4D97-AF65-F5344CB8AC3E}">
        <p14:creationId xmlns:p14="http://schemas.microsoft.com/office/powerpoint/2010/main" val="238250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606168-BFAD-48CE-8EE6-9708543750E9}"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2435A9-BE9B-4EB3-94E9-FEB4F2192137}" type="slidenum">
              <a:rPr lang="en-US" smtClean="0"/>
              <a:t>‹#›</a:t>
            </a:fld>
            <a:endParaRPr lang="en-US"/>
          </a:p>
        </p:txBody>
      </p:sp>
    </p:spTree>
    <p:extLst>
      <p:ext uri="{BB962C8B-B14F-4D97-AF65-F5344CB8AC3E}">
        <p14:creationId xmlns:p14="http://schemas.microsoft.com/office/powerpoint/2010/main" val="188382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606168-BFAD-48CE-8EE6-9708543750E9}" type="datetimeFigureOut">
              <a:rPr lang="en-US" smtClean="0"/>
              <a:t>6/18/2023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2435A9-BE9B-4EB3-94E9-FEB4F2192137}" type="slidenum">
              <a:rPr lang="en-US" smtClean="0"/>
              <a:t>‹#›</a:t>
            </a:fld>
            <a:endParaRPr lang="en-US"/>
          </a:p>
        </p:txBody>
      </p:sp>
    </p:spTree>
    <p:extLst>
      <p:ext uri="{BB962C8B-B14F-4D97-AF65-F5344CB8AC3E}">
        <p14:creationId xmlns:p14="http://schemas.microsoft.com/office/powerpoint/2010/main" val="69538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606168-BFAD-48CE-8EE6-9708543750E9}" type="datetimeFigureOut">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2435A9-BE9B-4EB3-94E9-FEB4F2192137}" type="slidenum">
              <a:rPr lang="en-US" smtClean="0"/>
              <a:t>‹#›</a:t>
            </a:fld>
            <a:endParaRPr lang="en-US"/>
          </a:p>
        </p:txBody>
      </p:sp>
    </p:spTree>
    <p:extLst>
      <p:ext uri="{BB962C8B-B14F-4D97-AF65-F5344CB8AC3E}">
        <p14:creationId xmlns:p14="http://schemas.microsoft.com/office/powerpoint/2010/main" val="77550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606168-BFAD-48CE-8EE6-9708543750E9}" type="datetimeFigureOut">
              <a:rPr lang="en-US" smtClean="0"/>
              <a:t>6/18/2023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2435A9-BE9B-4EB3-94E9-FEB4F2192137}" type="slidenum">
              <a:rPr lang="en-US" smtClean="0"/>
              <a:t>‹#›</a:t>
            </a:fld>
            <a:endParaRPr lang="en-US"/>
          </a:p>
        </p:txBody>
      </p:sp>
    </p:spTree>
    <p:extLst>
      <p:ext uri="{BB962C8B-B14F-4D97-AF65-F5344CB8AC3E}">
        <p14:creationId xmlns:p14="http://schemas.microsoft.com/office/powerpoint/2010/main" val="185294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606168-BFAD-48CE-8EE6-9708543750E9}"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2435A9-BE9B-4EB3-94E9-FEB4F2192137}" type="slidenum">
              <a:rPr lang="en-US" smtClean="0"/>
              <a:t>‹#›</a:t>
            </a:fld>
            <a:endParaRPr lang="en-US"/>
          </a:p>
        </p:txBody>
      </p:sp>
    </p:spTree>
    <p:extLst>
      <p:ext uri="{BB962C8B-B14F-4D97-AF65-F5344CB8AC3E}">
        <p14:creationId xmlns:p14="http://schemas.microsoft.com/office/powerpoint/2010/main" val="97197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606168-BFAD-48CE-8EE6-9708543750E9}"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2435A9-BE9B-4EB3-94E9-FEB4F2192137}" type="slidenum">
              <a:rPr lang="en-US" smtClean="0"/>
              <a:t>‹#›</a:t>
            </a:fld>
            <a:endParaRPr lang="en-US"/>
          </a:p>
        </p:txBody>
      </p:sp>
    </p:spTree>
    <p:extLst>
      <p:ext uri="{BB962C8B-B14F-4D97-AF65-F5344CB8AC3E}">
        <p14:creationId xmlns:p14="http://schemas.microsoft.com/office/powerpoint/2010/main" val="3289658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2606168-BFAD-48CE-8EE6-9708543750E9}" type="datetimeFigureOut">
              <a:rPr lang="en-US" smtClean="0"/>
              <a:t>6/18/2023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2435A9-BE9B-4EB3-94E9-FEB4F2192137}" type="slidenum">
              <a:rPr lang="en-US" smtClean="0"/>
              <a:t>‹#›</a:t>
            </a:fld>
            <a:endParaRPr lang="en-US"/>
          </a:p>
        </p:txBody>
      </p:sp>
    </p:spTree>
    <p:extLst>
      <p:ext uri="{BB962C8B-B14F-4D97-AF65-F5344CB8AC3E}">
        <p14:creationId xmlns:p14="http://schemas.microsoft.com/office/powerpoint/2010/main" val="357525570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BFE1-BC64-4890-8FE2-344E67D1AC28}"/>
              </a:ext>
            </a:extLst>
          </p:cNvPr>
          <p:cNvSpPr>
            <a:spLocks noGrp="1"/>
          </p:cNvSpPr>
          <p:nvPr>
            <p:ph type="ctrTitle"/>
          </p:nvPr>
        </p:nvSpPr>
        <p:spPr>
          <a:xfrm>
            <a:off x="945944" y="442024"/>
            <a:ext cx="8915399" cy="2262781"/>
          </a:xfrm>
        </p:spPr>
        <p:txBody>
          <a:bodyPr/>
          <a:lstStyle/>
          <a:p>
            <a:r>
              <a:rPr lang="en-US" dirty="0"/>
              <a:t>Capstone Project EDA on AirBnb Booking</a:t>
            </a:r>
          </a:p>
        </p:txBody>
      </p:sp>
      <p:sp>
        <p:nvSpPr>
          <p:cNvPr id="3" name="Subtitle 2">
            <a:extLst>
              <a:ext uri="{FF2B5EF4-FFF2-40B4-BE49-F238E27FC236}">
                <a16:creationId xmlns:a16="http://schemas.microsoft.com/office/drawing/2014/main" id="{8C2E2788-3E0D-4E47-9BAB-8CC42CB34393}"/>
              </a:ext>
            </a:extLst>
          </p:cNvPr>
          <p:cNvSpPr>
            <a:spLocks noGrp="1"/>
          </p:cNvSpPr>
          <p:nvPr>
            <p:ph type="subTitle" idx="1"/>
          </p:nvPr>
        </p:nvSpPr>
        <p:spPr>
          <a:xfrm>
            <a:off x="5678386" y="2704805"/>
            <a:ext cx="6288328" cy="1126283"/>
          </a:xfrm>
        </p:spPr>
        <p:txBody>
          <a:bodyPr/>
          <a:lstStyle/>
          <a:p>
            <a:r>
              <a:rPr lang="en-US" dirty="0"/>
              <a:t>By : Prabhat Rajput</a:t>
            </a:r>
          </a:p>
        </p:txBody>
      </p:sp>
      <p:pic>
        <p:nvPicPr>
          <p:cNvPr id="7" name="Picture 6">
            <a:extLst>
              <a:ext uri="{FF2B5EF4-FFF2-40B4-BE49-F238E27FC236}">
                <a16:creationId xmlns:a16="http://schemas.microsoft.com/office/drawing/2014/main" id="{1B02222D-9DEE-448D-89F6-A57A6A5C5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527" y="3053651"/>
            <a:ext cx="3343275" cy="3362325"/>
          </a:xfrm>
          <a:prstGeom prst="rect">
            <a:avLst/>
          </a:prstGeom>
        </p:spPr>
      </p:pic>
      <p:pic>
        <p:nvPicPr>
          <p:cNvPr id="9" name="Picture 8">
            <a:extLst>
              <a:ext uri="{FF2B5EF4-FFF2-40B4-BE49-F238E27FC236}">
                <a16:creationId xmlns:a16="http://schemas.microsoft.com/office/drawing/2014/main" id="{BE7470E1-D175-448A-84F9-7A80F0AB2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0825" y="0"/>
            <a:ext cx="1781175" cy="1781175"/>
          </a:xfrm>
          <a:prstGeom prst="rect">
            <a:avLst/>
          </a:prstGeom>
        </p:spPr>
      </p:pic>
    </p:spTree>
    <p:extLst>
      <p:ext uri="{BB962C8B-B14F-4D97-AF65-F5344CB8AC3E}">
        <p14:creationId xmlns:p14="http://schemas.microsoft.com/office/powerpoint/2010/main" val="172614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035A-EB05-1DA5-140E-93E8B1E05E62}"/>
              </a:ext>
            </a:extLst>
          </p:cNvPr>
          <p:cNvSpPr>
            <a:spLocks noGrp="1"/>
          </p:cNvSpPr>
          <p:nvPr>
            <p:ph type="title"/>
          </p:nvPr>
        </p:nvSpPr>
        <p:spPr>
          <a:xfrm>
            <a:off x="1637869" y="674515"/>
            <a:ext cx="7625401" cy="544685"/>
          </a:xfrm>
        </p:spPr>
        <p:txBody>
          <a:bodyPr>
            <a:noAutofit/>
          </a:bodyPr>
          <a:lstStyle/>
          <a:p>
            <a:r>
              <a:rPr lang="en-US" sz="2800" b="1" dirty="0"/>
              <a:t>Room type in each neighborhood group:-</a:t>
            </a:r>
          </a:p>
        </p:txBody>
      </p:sp>
      <p:pic>
        <p:nvPicPr>
          <p:cNvPr id="5" name="Content Placeholder 4">
            <a:extLst>
              <a:ext uri="{FF2B5EF4-FFF2-40B4-BE49-F238E27FC236}">
                <a16:creationId xmlns:a16="http://schemas.microsoft.com/office/drawing/2014/main" id="{257FDFE4-04CC-F674-B820-103D1CB76EC9}"/>
              </a:ext>
            </a:extLst>
          </p:cNvPr>
          <p:cNvPicPr>
            <a:picLocks noGrp="1" noChangeAspect="1"/>
          </p:cNvPicPr>
          <p:nvPr>
            <p:ph idx="1"/>
          </p:nvPr>
        </p:nvPicPr>
        <p:blipFill>
          <a:blip r:embed="rId2"/>
          <a:stretch>
            <a:fillRect/>
          </a:stretch>
        </p:blipFill>
        <p:spPr>
          <a:xfrm>
            <a:off x="6372280" y="1219200"/>
            <a:ext cx="5255277" cy="4200939"/>
          </a:xfrm>
          <a:prstGeom prst="rect">
            <a:avLst/>
          </a:prstGeom>
        </p:spPr>
      </p:pic>
      <p:sp>
        <p:nvSpPr>
          <p:cNvPr id="4" name="Text Placeholder 3">
            <a:extLst>
              <a:ext uri="{FF2B5EF4-FFF2-40B4-BE49-F238E27FC236}">
                <a16:creationId xmlns:a16="http://schemas.microsoft.com/office/drawing/2014/main" id="{10A92669-8702-DB7B-F8A9-86F7CD1E809E}"/>
              </a:ext>
            </a:extLst>
          </p:cNvPr>
          <p:cNvSpPr>
            <a:spLocks noGrp="1"/>
          </p:cNvSpPr>
          <p:nvPr>
            <p:ph type="body" sz="half" idx="2"/>
          </p:nvPr>
        </p:nvSpPr>
        <p:spPr>
          <a:xfrm>
            <a:off x="1852302" y="1460821"/>
            <a:ext cx="4243698" cy="3601509"/>
          </a:xfrm>
        </p:spPr>
        <p:txBody>
          <a:bodyPr>
            <a:normAutofit/>
          </a:bodyPr>
          <a:lstStyle/>
          <a:p>
            <a:pPr algn="ctr">
              <a:buFont typeface="Arial" panose="020B0604020202020204" pitchFamily="34" charset="0"/>
              <a:buChar char="•"/>
            </a:pPr>
            <a:r>
              <a:rPr lang="en-US" sz="2000" b="0" i="0" dirty="0">
                <a:solidFill>
                  <a:srgbClr val="212121"/>
                </a:solidFill>
                <a:effectLst/>
                <a:latin typeface="Roboto" panose="020B0604020202020204" pitchFamily="2" charset="0"/>
              </a:rPr>
              <a:t>Listing of entire home or apartment is the highest in Manhattan while Brooklyn has private room listing at the highest though entire home or apt listing is not so far behind.</a:t>
            </a:r>
          </a:p>
          <a:p>
            <a:pPr algn="ctr">
              <a:buFont typeface="Arial" panose="020B0604020202020204" pitchFamily="34" charset="0"/>
              <a:buChar char="•"/>
            </a:pPr>
            <a:r>
              <a:rPr lang="en-US" sz="2000" b="0" i="0" dirty="0">
                <a:solidFill>
                  <a:srgbClr val="212121"/>
                </a:solidFill>
                <a:effectLst/>
                <a:latin typeface="Roboto" panose="020B0604020202020204" pitchFamily="2" charset="0"/>
              </a:rPr>
              <a:t>Shared room are less number in each neighborhood group.</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466545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A917-2B41-CE49-F40D-A67A36FA7AB9}"/>
              </a:ext>
            </a:extLst>
          </p:cNvPr>
          <p:cNvSpPr>
            <a:spLocks noGrp="1"/>
          </p:cNvSpPr>
          <p:nvPr>
            <p:ph type="title"/>
          </p:nvPr>
        </p:nvSpPr>
        <p:spPr>
          <a:xfrm>
            <a:off x="1546578" y="494748"/>
            <a:ext cx="9354563" cy="702366"/>
          </a:xfrm>
        </p:spPr>
        <p:txBody>
          <a:bodyPr>
            <a:noAutofit/>
          </a:bodyPr>
          <a:lstStyle/>
          <a:p>
            <a:r>
              <a:rPr lang="en-US" sz="2800" b="1" dirty="0">
                <a:latin typeface="Roboto" panose="02000000000000000000" pitchFamily="2" charset="0"/>
                <a:ea typeface="Roboto" panose="02000000000000000000" pitchFamily="2" charset="0"/>
                <a:cs typeface="Roboto" panose="02000000000000000000" pitchFamily="2" charset="0"/>
              </a:rPr>
              <a:t>Average room prices in each neighborhood group</a:t>
            </a:r>
          </a:p>
        </p:txBody>
      </p:sp>
      <p:pic>
        <p:nvPicPr>
          <p:cNvPr id="7" name="Content Placeholder 6">
            <a:extLst>
              <a:ext uri="{FF2B5EF4-FFF2-40B4-BE49-F238E27FC236}">
                <a16:creationId xmlns:a16="http://schemas.microsoft.com/office/drawing/2014/main" id="{411C751E-B1B3-30ED-92C4-39F21A0D546D}"/>
              </a:ext>
            </a:extLst>
          </p:cNvPr>
          <p:cNvPicPr>
            <a:picLocks noGrp="1" noChangeAspect="1"/>
          </p:cNvPicPr>
          <p:nvPr>
            <p:ph idx="1"/>
          </p:nvPr>
        </p:nvPicPr>
        <p:blipFill>
          <a:blip r:embed="rId2"/>
          <a:stretch>
            <a:fillRect/>
          </a:stretch>
        </p:blipFill>
        <p:spPr>
          <a:xfrm>
            <a:off x="6119176" y="1310002"/>
            <a:ext cx="5500034" cy="3653952"/>
          </a:xfrm>
          <a:prstGeom prst="rect">
            <a:avLst/>
          </a:prstGeom>
        </p:spPr>
      </p:pic>
      <p:sp>
        <p:nvSpPr>
          <p:cNvPr id="6" name="Text Placeholder 5">
            <a:extLst>
              <a:ext uri="{FF2B5EF4-FFF2-40B4-BE49-F238E27FC236}">
                <a16:creationId xmlns:a16="http://schemas.microsoft.com/office/drawing/2014/main" id="{833FB614-054F-398C-9310-4BA7F0EAA76F}"/>
              </a:ext>
            </a:extLst>
          </p:cNvPr>
          <p:cNvSpPr>
            <a:spLocks noGrp="1"/>
          </p:cNvSpPr>
          <p:nvPr>
            <p:ph type="body" sz="half" idx="2"/>
          </p:nvPr>
        </p:nvSpPr>
        <p:spPr>
          <a:xfrm>
            <a:off x="1633946" y="1543146"/>
            <a:ext cx="3854528" cy="3277210"/>
          </a:xfrm>
        </p:spPr>
        <p:txBody>
          <a:bodyPr>
            <a:noAutofit/>
          </a:bodyPr>
          <a:lstStyle/>
          <a:p>
            <a:pPr marL="285750" indent="-28575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Looking this graph we can say that entire apartment and home are the most expensive room type and shared room are the cheapest one in all neighborhood group and the other side private room are at the middle in the price range.</a:t>
            </a:r>
          </a:p>
        </p:txBody>
      </p:sp>
    </p:spTree>
    <p:extLst>
      <p:ext uri="{BB962C8B-B14F-4D97-AF65-F5344CB8AC3E}">
        <p14:creationId xmlns:p14="http://schemas.microsoft.com/office/powerpoint/2010/main" val="2563871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A796-E31D-5521-18B2-BB7B7A51F979}"/>
              </a:ext>
            </a:extLst>
          </p:cNvPr>
          <p:cNvSpPr>
            <a:spLocks noGrp="1"/>
          </p:cNvSpPr>
          <p:nvPr>
            <p:ph type="title"/>
          </p:nvPr>
        </p:nvSpPr>
        <p:spPr>
          <a:xfrm>
            <a:off x="1550504" y="453474"/>
            <a:ext cx="10455966" cy="729745"/>
          </a:xfrm>
        </p:spPr>
        <p:txBody>
          <a:bodyPr>
            <a:noAutofit/>
          </a:bodyPr>
          <a:lstStyle/>
          <a:p>
            <a:r>
              <a:rPr lang="en" sz="3200" b="1" dirty="0"/>
              <a:t>Price of host according to their number of reviews</a:t>
            </a:r>
            <a:endParaRPr lang="en-US" sz="3200" b="1" dirty="0"/>
          </a:p>
        </p:txBody>
      </p:sp>
      <p:pic>
        <p:nvPicPr>
          <p:cNvPr id="11" name="Content Placeholder 10">
            <a:extLst>
              <a:ext uri="{FF2B5EF4-FFF2-40B4-BE49-F238E27FC236}">
                <a16:creationId xmlns:a16="http://schemas.microsoft.com/office/drawing/2014/main" id="{996F2DEE-3178-B633-C110-1A6BBB1730CC}"/>
              </a:ext>
            </a:extLst>
          </p:cNvPr>
          <p:cNvPicPr>
            <a:picLocks noGrp="1" noChangeAspect="1"/>
          </p:cNvPicPr>
          <p:nvPr>
            <p:ph idx="1"/>
          </p:nvPr>
        </p:nvPicPr>
        <p:blipFill>
          <a:blip r:embed="rId2"/>
          <a:stretch>
            <a:fillRect/>
          </a:stretch>
        </p:blipFill>
        <p:spPr>
          <a:xfrm>
            <a:off x="6270004" y="1458650"/>
            <a:ext cx="5181600" cy="3940699"/>
          </a:xfrm>
          <a:prstGeom prst="rect">
            <a:avLst/>
          </a:prstGeom>
        </p:spPr>
      </p:pic>
      <p:sp>
        <p:nvSpPr>
          <p:cNvPr id="4" name="Text Placeholder 3">
            <a:extLst>
              <a:ext uri="{FF2B5EF4-FFF2-40B4-BE49-F238E27FC236}">
                <a16:creationId xmlns:a16="http://schemas.microsoft.com/office/drawing/2014/main" id="{C9E70BE3-A38D-BA67-2895-CD4A728EFFB8}"/>
              </a:ext>
            </a:extLst>
          </p:cNvPr>
          <p:cNvSpPr>
            <a:spLocks noGrp="1"/>
          </p:cNvSpPr>
          <p:nvPr>
            <p:ph type="body" sz="half" idx="2"/>
          </p:nvPr>
        </p:nvSpPr>
        <p:spPr>
          <a:xfrm>
            <a:off x="1550503" y="1546235"/>
            <a:ext cx="4134679" cy="3853114"/>
          </a:xfrm>
        </p:spPr>
        <p:txBody>
          <a:bodyPr>
            <a:normAutofit/>
          </a:bodyPr>
          <a:lstStyle/>
          <a:p>
            <a:pPr marL="342900" indent="-342900" algn="ctr">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So generally we can say that Reviews are high at low price segment and Review are low at the high price segment.</a:t>
            </a:r>
          </a:p>
          <a:p>
            <a:pPr marL="342900" indent="-342900" algn="ctr">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Mostly all private rooms are available under 2000 but entire home and apartment segment is gone upto 10000.</a:t>
            </a:r>
          </a:p>
        </p:txBody>
      </p:sp>
    </p:spTree>
    <p:extLst>
      <p:ext uri="{BB962C8B-B14F-4D97-AF65-F5344CB8AC3E}">
        <p14:creationId xmlns:p14="http://schemas.microsoft.com/office/powerpoint/2010/main" val="197888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5D17-F73D-337F-EBB2-664E8C107555}"/>
              </a:ext>
            </a:extLst>
          </p:cNvPr>
          <p:cNvSpPr>
            <a:spLocks noGrp="1"/>
          </p:cNvSpPr>
          <p:nvPr>
            <p:ph type="title"/>
          </p:nvPr>
        </p:nvSpPr>
        <p:spPr>
          <a:xfrm>
            <a:off x="1618237" y="367691"/>
            <a:ext cx="7843815" cy="790163"/>
          </a:xfrm>
        </p:spPr>
        <p:txBody>
          <a:bodyPr>
            <a:normAutofit/>
          </a:bodyPr>
          <a:lstStyle/>
          <a:p>
            <a:r>
              <a:rPr lang="en-US" sz="2800" b="1" dirty="0"/>
              <a:t>Top 10 busiest host at the Dataset</a:t>
            </a:r>
          </a:p>
        </p:txBody>
      </p:sp>
      <p:pic>
        <p:nvPicPr>
          <p:cNvPr id="5" name="Content Placeholder 4">
            <a:extLst>
              <a:ext uri="{FF2B5EF4-FFF2-40B4-BE49-F238E27FC236}">
                <a16:creationId xmlns:a16="http://schemas.microsoft.com/office/drawing/2014/main" id="{44173FB6-ADF2-7CC8-C2A3-41CCF7256C3F}"/>
              </a:ext>
            </a:extLst>
          </p:cNvPr>
          <p:cNvPicPr>
            <a:picLocks noGrp="1" noChangeAspect="1"/>
          </p:cNvPicPr>
          <p:nvPr>
            <p:ph idx="1"/>
          </p:nvPr>
        </p:nvPicPr>
        <p:blipFill>
          <a:blip r:embed="rId2"/>
          <a:stretch>
            <a:fillRect/>
          </a:stretch>
        </p:blipFill>
        <p:spPr>
          <a:xfrm>
            <a:off x="6427304" y="1340181"/>
            <a:ext cx="5539408" cy="4359965"/>
          </a:xfrm>
          <a:prstGeom prst="rect">
            <a:avLst/>
          </a:prstGeom>
        </p:spPr>
      </p:pic>
      <p:sp>
        <p:nvSpPr>
          <p:cNvPr id="4" name="Text Placeholder 3">
            <a:extLst>
              <a:ext uri="{FF2B5EF4-FFF2-40B4-BE49-F238E27FC236}">
                <a16:creationId xmlns:a16="http://schemas.microsoft.com/office/drawing/2014/main" id="{82998892-1F3B-52AA-5460-60E0EA061B3D}"/>
              </a:ext>
            </a:extLst>
          </p:cNvPr>
          <p:cNvSpPr>
            <a:spLocks noGrp="1"/>
          </p:cNvSpPr>
          <p:nvPr>
            <p:ph type="body" sz="half" idx="2"/>
          </p:nvPr>
        </p:nvSpPr>
        <p:spPr>
          <a:xfrm>
            <a:off x="1685616" y="1605225"/>
            <a:ext cx="3854528" cy="2584449"/>
          </a:xfrm>
        </p:spPr>
        <p:txBody>
          <a:bodyPr>
            <a:normAutofit lnSpcReduction="10000"/>
          </a:bodyPr>
          <a:lstStyle/>
          <a:p>
            <a:pPr marL="285750" indent="-285750">
              <a:buFont typeface="Arial" panose="020B0604020202020204" pitchFamily="34" charset="0"/>
              <a:buChar char="•"/>
            </a:pPr>
            <a:r>
              <a:rPr lang="en-US" sz="2000" dirty="0"/>
              <a:t>Here we can see the chart of the busiest host.</a:t>
            </a:r>
          </a:p>
          <a:p>
            <a:pPr marL="285750" indent="-285750">
              <a:buFont typeface="Arial" panose="020B0604020202020204" pitchFamily="34" charset="0"/>
              <a:buChar char="•"/>
            </a:pPr>
            <a:r>
              <a:rPr lang="en-US" sz="2000" dirty="0"/>
              <a:t>As we can see Sonder, Blueground, kara, Kazuya, Jeremy &amp; Laura are the top 5 hosts.</a:t>
            </a:r>
          </a:p>
          <a:p>
            <a:pPr marL="285750" indent="-285750">
              <a:buFont typeface="Arial" panose="020B0604020202020204" pitchFamily="34" charset="0"/>
              <a:buChar char="•"/>
            </a:pPr>
            <a:r>
              <a:rPr lang="en-US" sz="2000" dirty="0"/>
              <a:t>Sonder(NYC) is the busiest host with 330 stays.</a:t>
            </a:r>
          </a:p>
          <a:p>
            <a:endParaRPr lang="en-US" sz="1800" dirty="0"/>
          </a:p>
        </p:txBody>
      </p:sp>
    </p:spTree>
    <p:extLst>
      <p:ext uri="{BB962C8B-B14F-4D97-AF65-F5344CB8AC3E}">
        <p14:creationId xmlns:p14="http://schemas.microsoft.com/office/powerpoint/2010/main" val="358263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30F72-78F6-89DC-6DCB-84C0F810CCE9}"/>
              </a:ext>
            </a:extLst>
          </p:cNvPr>
          <p:cNvSpPr>
            <a:spLocks noGrp="1"/>
          </p:cNvSpPr>
          <p:nvPr>
            <p:ph type="title"/>
          </p:nvPr>
        </p:nvSpPr>
        <p:spPr>
          <a:xfrm>
            <a:off x="1591734" y="742122"/>
            <a:ext cx="8612440" cy="463826"/>
          </a:xfrm>
        </p:spPr>
        <p:txBody>
          <a:bodyPr>
            <a:noAutofit/>
          </a:bodyPr>
          <a:lstStyle/>
          <a:p>
            <a:r>
              <a:rPr lang="en-US" sz="2800" b="1" dirty="0"/>
              <a:t>Price Density Chart :-</a:t>
            </a:r>
          </a:p>
        </p:txBody>
      </p:sp>
      <p:pic>
        <p:nvPicPr>
          <p:cNvPr id="5" name="Content Placeholder 4">
            <a:extLst>
              <a:ext uri="{FF2B5EF4-FFF2-40B4-BE49-F238E27FC236}">
                <a16:creationId xmlns:a16="http://schemas.microsoft.com/office/drawing/2014/main" id="{46169056-89F5-E8B3-9EEA-2293F39A8433}"/>
              </a:ext>
            </a:extLst>
          </p:cNvPr>
          <p:cNvPicPr>
            <a:picLocks noGrp="1" noChangeAspect="1"/>
          </p:cNvPicPr>
          <p:nvPr>
            <p:ph idx="1"/>
          </p:nvPr>
        </p:nvPicPr>
        <p:blipFill>
          <a:blip r:embed="rId2"/>
          <a:stretch>
            <a:fillRect/>
          </a:stretch>
        </p:blipFill>
        <p:spPr>
          <a:xfrm>
            <a:off x="6773552" y="1298713"/>
            <a:ext cx="5032444" cy="3961152"/>
          </a:xfrm>
          <a:prstGeom prst="rect">
            <a:avLst/>
          </a:prstGeom>
        </p:spPr>
      </p:pic>
      <p:sp>
        <p:nvSpPr>
          <p:cNvPr id="6" name="Rectangle 1">
            <a:extLst>
              <a:ext uri="{FF2B5EF4-FFF2-40B4-BE49-F238E27FC236}">
                <a16:creationId xmlns:a16="http://schemas.microsoft.com/office/drawing/2014/main" id="{49CA5BF2-7E7C-C9D5-9F7E-73E2C80100A8}"/>
              </a:ext>
            </a:extLst>
          </p:cNvPr>
          <p:cNvSpPr>
            <a:spLocks noGrp="1" noChangeArrowheads="1"/>
          </p:cNvSpPr>
          <p:nvPr>
            <p:ph type="body" sz="half" idx="2"/>
          </p:nvPr>
        </p:nvSpPr>
        <p:spPr bwMode="auto">
          <a:xfrm>
            <a:off x="1856065" y="1863564"/>
            <a:ext cx="3776109" cy="208840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342900" indent="-342900" defTabSz="914400" eaLnBrk="0" fontAlgn="base" hangingPunct="0">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rgbClr val="202124"/>
                </a:solidFill>
                <a:effectLst/>
                <a:latin typeface="+mj-lt"/>
              </a:rPr>
              <a:t>From the price density chart, we can find out that the density of rooms with price less than 2000 is high, which means more rooms with price less than 2000 are taken.</a:t>
            </a:r>
            <a:r>
              <a:rPr kumimoji="0" lang="en-US" altLang="en-US" sz="20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030422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E01B-1BA8-61B0-45A7-F2C3CC7CC4A3}"/>
              </a:ext>
            </a:extLst>
          </p:cNvPr>
          <p:cNvSpPr>
            <a:spLocks noGrp="1"/>
          </p:cNvSpPr>
          <p:nvPr>
            <p:ph type="title"/>
          </p:nvPr>
        </p:nvSpPr>
        <p:spPr>
          <a:xfrm>
            <a:off x="1637380" y="520391"/>
            <a:ext cx="8917240" cy="727091"/>
          </a:xfrm>
        </p:spPr>
        <p:txBody>
          <a:bodyPr>
            <a:normAutofit/>
          </a:bodyPr>
          <a:lstStyle/>
          <a:p>
            <a:r>
              <a:rPr lang="en-US" sz="2800" b="1" dirty="0"/>
              <a:t>Room availability in each neighborhood group:-</a:t>
            </a:r>
          </a:p>
        </p:txBody>
      </p:sp>
      <p:pic>
        <p:nvPicPr>
          <p:cNvPr id="5" name="Content Placeholder 4">
            <a:extLst>
              <a:ext uri="{FF2B5EF4-FFF2-40B4-BE49-F238E27FC236}">
                <a16:creationId xmlns:a16="http://schemas.microsoft.com/office/drawing/2014/main" id="{41CA2BEB-F72A-9241-D734-E19BC41B50EF}"/>
              </a:ext>
            </a:extLst>
          </p:cNvPr>
          <p:cNvPicPr>
            <a:picLocks noGrp="1" noChangeAspect="1"/>
          </p:cNvPicPr>
          <p:nvPr>
            <p:ph idx="1"/>
          </p:nvPr>
        </p:nvPicPr>
        <p:blipFill>
          <a:blip r:embed="rId2"/>
          <a:stretch>
            <a:fillRect/>
          </a:stretch>
        </p:blipFill>
        <p:spPr>
          <a:xfrm>
            <a:off x="6096000" y="1424611"/>
            <a:ext cx="5647152" cy="4185908"/>
          </a:xfrm>
          <a:prstGeom prst="rect">
            <a:avLst/>
          </a:prstGeom>
        </p:spPr>
      </p:pic>
      <p:sp>
        <p:nvSpPr>
          <p:cNvPr id="6" name="Rectangle 1">
            <a:extLst>
              <a:ext uri="{FF2B5EF4-FFF2-40B4-BE49-F238E27FC236}">
                <a16:creationId xmlns:a16="http://schemas.microsoft.com/office/drawing/2014/main" id="{B3DF028B-AE91-64E1-551C-1488AD961C6D}"/>
              </a:ext>
            </a:extLst>
          </p:cNvPr>
          <p:cNvSpPr>
            <a:spLocks noGrp="1" noChangeArrowheads="1"/>
          </p:cNvSpPr>
          <p:nvPr>
            <p:ph type="body" sz="half" idx="2"/>
          </p:nvPr>
        </p:nvSpPr>
        <p:spPr bwMode="auto">
          <a:xfrm>
            <a:off x="1242851" y="1424610"/>
            <a:ext cx="418465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ctr" defTabSz="914400">
              <a:buClrTx/>
              <a:buSzTx/>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According to the chart, we can say that Staten Island, Bronx and Queens has the most available private rooms, although it accounts for only 15% of the total rooms.</a:t>
            </a:r>
          </a:p>
          <a:p>
            <a:pPr marL="342900" lvl="0" indent="-342900" algn="ctr" defTabSz="914400">
              <a:buClrTx/>
              <a:buSzTx/>
              <a:buFont typeface="Arial" panose="020B0604020202020204" pitchFamily="34" charset="0"/>
              <a:buChar char="•"/>
            </a:pPr>
            <a:endParaRPr lang="en-US" sz="2000" dirty="0">
              <a:latin typeface="Roboto" panose="02000000000000000000" pitchFamily="2" charset="0"/>
              <a:ea typeface="Roboto" panose="02000000000000000000" pitchFamily="2" charset="0"/>
              <a:cs typeface="Roboto" panose="02000000000000000000" pitchFamily="2" charset="0"/>
            </a:endParaRPr>
          </a:p>
          <a:p>
            <a:pPr marL="342900" lvl="0" indent="-342900" algn="ctr" defTabSz="914400">
              <a:buClrTx/>
              <a:buSzTx/>
              <a:buFont typeface="Arial" panose="020B0604020202020204" pitchFamily="34" charset="0"/>
              <a:buChar char="•"/>
            </a:pPr>
            <a:r>
              <a:rPr lang="en-US" altLang="en-US" sz="2000" dirty="0">
                <a:solidFill>
                  <a:srgbClr val="202124"/>
                </a:solidFill>
                <a:latin typeface="Roboto" panose="02000000000000000000" pitchFamily="2" charset="0"/>
                <a:ea typeface="Roboto" panose="02000000000000000000" pitchFamily="2" charset="0"/>
                <a:cs typeface="Roboto" panose="02000000000000000000" pitchFamily="2" charset="0"/>
              </a:rPr>
              <a:t>Means here, despite having less share in the hotel industry, the availability of rooms is more, which shows that the hotel business is the least in these neighborhood group.</a:t>
            </a:r>
            <a:r>
              <a:rPr lang="en-US" altLang="en-US" sz="1050" dirty="0">
                <a:latin typeface="Roboto" panose="02000000000000000000" pitchFamily="2" charset="0"/>
                <a:ea typeface="Roboto" panose="02000000000000000000" pitchFamily="2" charset="0"/>
                <a:cs typeface="Roboto" panose="02000000000000000000" pitchFamily="2" charset="0"/>
              </a:rPr>
              <a:t> </a:t>
            </a:r>
            <a:endParaRPr lang="en-US" altLang="en-US" sz="1600" dirty="0">
              <a:latin typeface="Roboto" panose="02000000000000000000" pitchFamily="2" charset="0"/>
              <a:ea typeface="Roboto" panose="02000000000000000000" pitchFamily="2" charset="0"/>
              <a:cs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202124"/>
                </a:solidFill>
                <a:effectLst/>
                <a:latin typeface="+mj-lt"/>
                <a:cs typeface="Arial" panose="020B0604020202020204" pitchFamily="34" charset="0"/>
              </a:rPr>
            </a:br>
            <a:endParaRPr kumimoji="0" lang="en-US" altLang="en-US" sz="2000" b="0" i="0" u="none" strike="noStrike" cap="none" normalizeH="0" baseline="0" dirty="0">
              <a:ln>
                <a:noFill/>
              </a:ln>
              <a:solidFill>
                <a:schemeClr val="tx1"/>
              </a:solidFill>
              <a:effectLst/>
              <a:latin typeface="+mj-lt"/>
            </a:endParaRPr>
          </a:p>
        </p:txBody>
      </p:sp>
      <p:sp>
        <p:nvSpPr>
          <p:cNvPr id="7" name="Rectangle 2">
            <a:extLst>
              <a:ext uri="{FF2B5EF4-FFF2-40B4-BE49-F238E27FC236}">
                <a16:creationId xmlns:a16="http://schemas.microsoft.com/office/drawing/2014/main" id="{C11FC1E9-D86A-9062-14DD-0F0891979FA4}"/>
              </a:ext>
            </a:extLst>
          </p:cNvPr>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725983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C2C6-C829-52B5-F0DB-C27510C176CD}"/>
              </a:ext>
            </a:extLst>
          </p:cNvPr>
          <p:cNvSpPr>
            <a:spLocks noGrp="1"/>
          </p:cNvSpPr>
          <p:nvPr>
            <p:ph type="title"/>
          </p:nvPr>
        </p:nvSpPr>
        <p:spPr>
          <a:xfrm>
            <a:off x="1578482" y="613970"/>
            <a:ext cx="8596668" cy="874643"/>
          </a:xfrm>
        </p:spPr>
        <p:txBody>
          <a:bodyPr/>
          <a:lstStyle/>
          <a:p>
            <a:r>
              <a:rPr lang="en" b="1" dirty="0"/>
              <a:t>Challenges Faced :-</a:t>
            </a:r>
            <a:endParaRPr lang="en-US" b="1" dirty="0"/>
          </a:p>
        </p:txBody>
      </p:sp>
      <p:sp>
        <p:nvSpPr>
          <p:cNvPr id="3" name="Content Placeholder 2">
            <a:extLst>
              <a:ext uri="{FF2B5EF4-FFF2-40B4-BE49-F238E27FC236}">
                <a16:creationId xmlns:a16="http://schemas.microsoft.com/office/drawing/2014/main" id="{02288200-6920-C8C4-2EB0-C3314109746C}"/>
              </a:ext>
            </a:extLst>
          </p:cNvPr>
          <p:cNvSpPr>
            <a:spLocks noGrp="1"/>
          </p:cNvSpPr>
          <p:nvPr>
            <p:ph idx="1"/>
          </p:nvPr>
        </p:nvSpPr>
        <p:spPr>
          <a:xfrm>
            <a:off x="1300186" y="1488613"/>
            <a:ext cx="8596668" cy="3880773"/>
          </a:xfrm>
        </p:spPr>
        <p:txBody>
          <a:bodyPr>
            <a:normAutofit fontScale="92500" lnSpcReduction="20000"/>
          </a:bodyPr>
          <a:lstStyle/>
          <a:p>
            <a:pPr marL="457200" lvl="0" indent="-317500" algn="l" rtl="0">
              <a:lnSpc>
                <a:spcPct val="200000"/>
              </a:lnSpc>
              <a:spcBef>
                <a:spcPts val="0"/>
              </a:spcBef>
              <a:spcAft>
                <a:spcPts val="0"/>
              </a:spcAft>
              <a:buSzPts val="1400"/>
              <a:buChar char="●"/>
            </a:pPr>
            <a:r>
              <a:rPr lang="en-US" sz="2000" dirty="0">
                <a:latin typeface="Roboto" panose="02000000000000000000" pitchFamily="2" charset="0"/>
                <a:ea typeface="Roboto" panose="02000000000000000000" pitchFamily="2" charset="0"/>
                <a:cs typeface="Roboto" panose="02000000000000000000" pitchFamily="2" charset="0"/>
              </a:rPr>
              <a:t>Reading the dataset and understand the meaning of some columns.</a:t>
            </a:r>
          </a:p>
          <a:p>
            <a:pPr marL="457200" lvl="0" indent="-317500" algn="l" rtl="0">
              <a:lnSpc>
                <a:spcPct val="200000"/>
              </a:lnSpc>
              <a:spcBef>
                <a:spcPts val="0"/>
              </a:spcBef>
              <a:spcAft>
                <a:spcPts val="0"/>
              </a:spcAft>
              <a:buSzPts val="1400"/>
              <a:buChar char="●"/>
            </a:pPr>
            <a:r>
              <a:rPr lang="en-US" sz="2000" dirty="0">
                <a:latin typeface="Roboto" panose="02000000000000000000" pitchFamily="2" charset="0"/>
                <a:ea typeface="Roboto" panose="02000000000000000000" pitchFamily="2" charset="0"/>
                <a:cs typeface="Roboto" panose="02000000000000000000" pitchFamily="2" charset="0"/>
              </a:rPr>
              <a:t>For answering some of the question we had to understand the business model of Airbnb.</a:t>
            </a:r>
          </a:p>
          <a:p>
            <a:pPr marL="457200" lvl="0" indent="-317500" algn="l" rtl="0">
              <a:lnSpc>
                <a:spcPct val="200000"/>
              </a:lnSpc>
              <a:spcBef>
                <a:spcPts val="0"/>
              </a:spcBef>
              <a:spcAft>
                <a:spcPts val="0"/>
              </a:spcAft>
              <a:buSzPts val="1400"/>
              <a:buChar char="●"/>
            </a:pPr>
            <a:r>
              <a:rPr lang="en-US" sz="2000" dirty="0">
                <a:latin typeface="Roboto" panose="02000000000000000000" pitchFamily="2" charset="0"/>
                <a:ea typeface="Roboto" panose="02000000000000000000" pitchFamily="2" charset="0"/>
                <a:cs typeface="Roboto" panose="02000000000000000000" pitchFamily="2" charset="0"/>
              </a:rPr>
              <a:t>Handling the null values.</a:t>
            </a:r>
          </a:p>
          <a:p>
            <a:pPr marL="457200" lvl="0" indent="-317500" algn="l" rtl="0">
              <a:lnSpc>
                <a:spcPct val="200000"/>
              </a:lnSpc>
              <a:spcBef>
                <a:spcPts val="0"/>
              </a:spcBef>
              <a:spcAft>
                <a:spcPts val="0"/>
              </a:spcAft>
              <a:buSzPts val="1400"/>
              <a:buChar char="●"/>
            </a:pPr>
            <a:r>
              <a:rPr lang="en-US" sz="2000" dirty="0">
                <a:latin typeface="Roboto" panose="02000000000000000000" pitchFamily="2" charset="0"/>
                <a:ea typeface="Roboto" panose="02000000000000000000" pitchFamily="2" charset="0"/>
                <a:cs typeface="Roboto" panose="02000000000000000000" pitchFamily="2" charset="0"/>
              </a:rPr>
              <a:t>Design multiple visualization to summarize the information into the dataset and successfully communicate the result and trends to the reader.</a:t>
            </a:r>
          </a:p>
          <a:p>
            <a:endParaRPr lang="en-US" dirty="0"/>
          </a:p>
        </p:txBody>
      </p:sp>
    </p:spTree>
    <p:extLst>
      <p:ext uri="{BB962C8B-B14F-4D97-AF65-F5344CB8AC3E}">
        <p14:creationId xmlns:p14="http://schemas.microsoft.com/office/powerpoint/2010/main" val="2087144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6BB2-71CB-93C5-F333-F2EA32401AF5}"/>
              </a:ext>
            </a:extLst>
          </p:cNvPr>
          <p:cNvSpPr>
            <a:spLocks noGrp="1"/>
          </p:cNvSpPr>
          <p:nvPr>
            <p:ph type="title"/>
          </p:nvPr>
        </p:nvSpPr>
        <p:spPr>
          <a:xfrm>
            <a:off x="1591734" y="622852"/>
            <a:ext cx="9076266" cy="768626"/>
          </a:xfrm>
        </p:spPr>
        <p:txBody>
          <a:bodyPr>
            <a:normAutofit fontScale="90000"/>
          </a:bodyPr>
          <a:lstStyle/>
          <a:p>
            <a:r>
              <a:rPr lang="en" b="1" dirty="0"/>
              <a:t>Points which help Airbnb into their business :-</a:t>
            </a:r>
            <a:endParaRPr lang="en-US" b="1" dirty="0"/>
          </a:p>
        </p:txBody>
      </p:sp>
      <p:sp>
        <p:nvSpPr>
          <p:cNvPr id="3" name="Content Placeholder 2">
            <a:extLst>
              <a:ext uri="{FF2B5EF4-FFF2-40B4-BE49-F238E27FC236}">
                <a16:creationId xmlns:a16="http://schemas.microsoft.com/office/drawing/2014/main" id="{DB51CB26-49F4-7903-7081-BEE5668175BC}"/>
              </a:ext>
            </a:extLst>
          </p:cNvPr>
          <p:cNvSpPr>
            <a:spLocks noGrp="1"/>
          </p:cNvSpPr>
          <p:nvPr>
            <p:ph idx="1"/>
          </p:nvPr>
        </p:nvSpPr>
        <p:spPr>
          <a:xfrm>
            <a:off x="1194169" y="1510749"/>
            <a:ext cx="8596668" cy="4187686"/>
          </a:xfrm>
        </p:spPr>
        <p:txBody>
          <a:bodyPr>
            <a:noAutofit/>
          </a:bodyPr>
          <a:lstStyle/>
          <a:p>
            <a:pPr marL="457200" lvl="0" indent="-317500" algn="l" rtl="0">
              <a:lnSpc>
                <a:spcPct val="150000"/>
              </a:lnSpc>
              <a:spcBef>
                <a:spcPts val="0"/>
              </a:spcBef>
              <a:spcAft>
                <a:spcPts val="0"/>
              </a:spcAft>
              <a:buSzPts val="1400"/>
              <a:buChar char="●"/>
            </a:pPr>
            <a:r>
              <a:rPr lang="en-US" sz="2000" dirty="0">
                <a:latin typeface="Roboto" panose="02000000000000000000" pitchFamily="2" charset="0"/>
                <a:ea typeface="Roboto" panose="02000000000000000000" pitchFamily="2" charset="0"/>
                <a:cs typeface="Roboto" panose="02000000000000000000" pitchFamily="2" charset="0"/>
              </a:rPr>
              <a:t>Manhattan is the most focused place in NYC for host do their business.</a:t>
            </a:r>
          </a:p>
          <a:p>
            <a:pPr marL="457200" lvl="0" indent="-317500" algn="l" rtl="0">
              <a:lnSpc>
                <a:spcPct val="150000"/>
              </a:lnSpc>
              <a:spcBef>
                <a:spcPts val="0"/>
              </a:spcBef>
              <a:spcAft>
                <a:spcPts val="0"/>
              </a:spcAft>
              <a:buSzPts val="1400"/>
              <a:buChar char="●"/>
            </a:pPr>
            <a:r>
              <a:rPr lang="en-US" sz="2000" dirty="0">
                <a:latin typeface="Roboto" panose="02000000000000000000" pitchFamily="2" charset="0"/>
                <a:ea typeface="Roboto" panose="02000000000000000000" pitchFamily="2" charset="0"/>
                <a:cs typeface="Roboto" panose="02000000000000000000" pitchFamily="2" charset="0"/>
              </a:rPr>
              <a:t>Customer pay highest amount in Brooklyn, Queens and Manhattan (i.e. $10000 -$10).</a:t>
            </a:r>
          </a:p>
          <a:p>
            <a:pPr marL="457200" lvl="0" indent="-317500" algn="l" rtl="0">
              <a:lnSpc>
                <a:spcPct val="150000"/>
              </a:lnSpc>
              <a:spcBef>
                <a:spcPts val="0"/>
              </a:spcBef>
              <a:spcAft>
                <a:spcPts val="0"/>
              </a:spcAft>
              <a:buSzPts val="1400"/>
              <a:buChar char="●"/>
            </a:pPr>
            <a:r>
              <a:rPr lang="en-US" sz="2000" dirty="0">
                <a:latin typeface="Roboto" panose="02000000000000000000" pitchFamily="2" charset="0"/>
                <a:ea typeface="Roboto" panose="02000000000000000000" pitchFamily="2" charset="0"/>
                <a:cs typeface="Roboto" panose="02000000000000000000" pitchFamily="2" charset="0"/>
              </a:rPr>
              <a:t>For the three types of room(Entire home/apt, private room and shared room) avg price is highest for  Entire home/apt is 211.79, Private room is 89.78 and sharing room is 70.12. </a:t>
            </a:r>
          </a:p>
          <a:p>
            <a:pPr marL="457200" lvl="0" indent="-311150" algn="l" rtl="0">
              <a:lnSpc>
                <a:spcPct val="150000"/>
              </a:lnSpc>
              <a:spcBef>
                <a:spcPts val="0"/>
              </a:spcBef>
              <a:spcAft>
                <a:spcPts val="0"/>
              </a:spcAft>
              <a:buSzPts val="1300"/>
              <a:buChar char="●"/>
            </a:pPr>
            <a:r>
              <a:rPr lang="en-US" sz="2000" dirty="0">
                <a:latin typeface="Roboto" panose="02000000000000000000" pitchFamily="2" charset="0"/>
                <a:ea typeface="Roboto" panose="02000000000000000000" pitchFamily="2" charset="0"/>
                <a:cs typeface="Roboto" panose="02000000000000000000" pitchFamily="2" charset="0"/>
              </a:rPr>
              <a:t>Then we see how best rating hotels according to their price this will help in business in improvement point of view that how we can improve so our rating, reviews, listing count will increase.</a:t>
            </a:r>
          </a:p>
        </p:txBody>
      </p:sp>
    </p:spTree>
    <p:extLst>
      <p:ext uri="{BB962C8B-B14F-4D97-AF65-F5344CB8AC3E}">
        <p14:creationId xmlns:p14="http://schemas.microsoft.com/office/powerpoint/2010/main" val="1546573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F7D6-9020-2E81-7F3A-FC15B22CC4D0}"/>
              </a:ext>
            </a:extLst>
          </p:cNvPr>
          <p:cNvSpPr>
            <a:spLocks noGrp="1"/>
          </p:cNvSpPr>
          <p:nvPr>
            <p:ph type="title"/>
          </p:nvPr>
        </p:nvSpPr>
        <p:spPr>
          <a:xfrm>
            <a:off x="1640156" y="610858"/>
            <a:ext cx="8911687" cy="1280890"/>
          </a:xfrm>
        </p:spPr>
        <p:txBody>
          <a:bodyPr/>
          <a:lstStyle/>
          <a:p>
            <a:r>
              <a:rPr lang="en-US" dirty="0"/>
              <a:t>Some more points:</a:t>
            </a:r>
          </a:p>
        </p:txBody>
      </p:sp>
      <p:sp>
        <p:nvSpPr>
          <p:cNvPr id="3" name="Content Placeholder 2">
            <a:extLst>
              <a:ext uri="{FF2B5EF4-FFF2-40B4-BE49-F238E27FC236}">
                <a16:creationId xmlns:a16="http://schemas.microsoft.com/office/drawing/2014/main" id="{B333EE6C-1825-1D2E-0C04-1E932284BB62}"/>
              </a:ext>
            </a:extLst>
          </p:cNvPr>
          <p:cNvSpPr>
            <a:spLocks noGrp="1"/>
          </p:cNvSpPr>
          <p:nvPr>
            <p:ph idx="1"/>
          </p:nvPr>
        </p:nvSpPr>
        <p:spPr>
          <a:xfrm>
            <a:off x="756847" y="1630017"/>
            <a:ext cx="8596668" cy="4464353"/>
          </a:xfrm>
        </p:spPr>
        <p:txBody>
          <a:bodyPr>
            <a:normAutofit lnSpcReduction="10000"/>
          </a:bodyPr>
          <a:lstStyle/>
          <a:p>
            <a:pPr marL="831850" lvl="1">
              <a:lnSpc>
                <a:spcPct val="150000"/>
              </a:lnSpc>
              <a:spcBef>
                <a:spcPts val="0"/>
              </a:spcBef>
              <a:buSzPts val="1300"/>
            </a:pPr>
            <a:r>
              <a:rPr lang="en-US" sz="1800" dirty="0"/>
              <a:t>And we see mostly people review those host who have less price so those host who don’t get enough reviews because may their price is too high make them less.</a:t>
            </a:r>
          </a:p>
          <a:p>
            <a:pPr marL="831850" lvl="1">
              <a:lnSpc>
                <a:spcPct val="150000"/>
              </a:lnSpc>
              <a:spcBef>
                <a:spcPts val="0"/>
              </a:spcBef>
              <a:buSzPts val="1300"/>
            </a:pPr>
            <a:r>
              <a:rPr lang="en-US" sz="2000" dirty="0"/>
              <a:t>Upper East Side part having maximum number of list count</a:t>
            </a:r>
          </a:p>
          <a:p>
            <a:pPr marL="831850" lvl="1">
              <a:lnSpc>
                <a:spcPct val="150000"/>
              </a:lnSpc>
              <a:spcBef>
                <a:spcPts val="0"/>
              </a:spcBef>
              <a:buSzPts val="1300"/>
            </a:pPr>
            <a:r>
              <a:rPr lang="en-US" sz="2000" dirty="0"/>
              <a:t>People choose Entire home/apt generally like so we have 52% of it, Private room 45.7% and Shared room 2.4 % so we have give more focus on Entire home/apt option so our profit will increase.</a:t>
            </a:r>
          </a:p>
          <a:p>
            <a:pPr marL="831850" lvl="1">
              <a:lnSpc>
                <a:spcPct val="150000"/>
              </a:lnSpc>
              <a:spcBef>
                <a:spcPts val="0"/>
              </a:spcBef>
              <a:buSzPts val="1300"/>
            </a:pPr>
            <a:r>
              <a:rPr lang="en-US" sz="2000" dirty="0"/>
              <a:t>Cheap hotels attracts the customers.</a:t>
            </a:r>
          </a:p>
          <a:p>
            <a:pPr marL="831850" lvl="1">
              <a:lnSpc>
                <a:spcPct val="150000"/>
              </a:lnSpc>
              <a:spcBef>
                <a:spcPts val="0"/>
              </a:spcBef>
              <a:buSzPts val="1300"/>
            </a:pPr>
            <a:r>
              <a:rPr lang="en-US" sz="2000" dirty="0"/>
              <a:t>Staten Island has the least hotel business.</a:t>
            </a:r>
          </a:p>
          <a:p>
            <a:pPr marL="457200" lvl="0" indent="-311150" algn="l" rtl="0">
              <a:lnSpc>
                <a:spcPct val="150000"/>
              </a:lnSpc>
              <a:spcBef>
                <a:spcPts val="0"/>
              </a:spcBef>
              <a:spcAft>
                <a:spcPts val="0"/>
              </a:spcAft>
              <a:buSzPts val="1300"/>
              <a:buChar char="●"/>
            </a:pPr>
            <a:endParaRPr lang="en-US" sz="2000" dirty="0"/>
          </a:p>
        </p:txBody>
      </p:sp>
    </p:spTree>
    <p:extLst>
      <p:ext uri="{BB962C8B-B14F-4D97-AF65-F5344CB8AC3E}">
        <p14:creationId xmlns:p14="http://schemas.microsoft.com/office/powerpoint/2010/main" val="2354207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A74977-1BD7-BC21-A76B-F962EB026D6F}"/>
              </a:ext>
            </a:extLst>
          </p:cNvPr>
          <p:cNvPicPr>
            <a:picLocks noChangeAspect="1"/>
          </p:cNvPicPr>
          <p:nvPr/>
        </p:nvPicPr>
        <p:blipFill>
          <a:blip r:embed="rId2"/>
          <a:stretch>
            <a:fillRect/>
          </a:stretch>
        </p:blipFill>
        <p:spPr>
          <a:xfrm>
            <a:off x="1524000" y="198783"/>
            <a:ext cx="8916539" cy="6493566"/>
          </a:xfrm>
          <a:prstGeom prst="rect">
            <a:avLst/>
          </a:prstGeom>
        </p:spPr>
      </p:pic>
    </p:spTree>
    <p:extLst>
      <p:ext uri="{BB962C8B-B14F-4D97-AF65-F5344CB8AC3E}">
        <p14:creationId xmlns:p14="http://schemas.microsoft.com/office/powerpoint/2010/main" val="155968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69AA27C-2466-494D-B704-EB3F16D3F27B}"/>
              </a:ext>
            </a:extLst>
          </p:cNvPr>
          <p:cNvSpPr>
            <a:spLocks noGrp="1"/>
          </p:cNvSpPr>
          <p:nvPr>
            <p:ph type="title"/>
          </p:nvPr>
        </p:nvSpPr>
        <p:spPr/>
        <p:txBody>
          <a:bodyPr/>
          <a:lstStyle/>
          <a:p>
            <a:r>
              <a:rPr lang="en-US" b="1" dirty="0"/>
              <a:t>What is AirBnb? And why we analyse it?</a:t>
            </a:r>
          </a:p>
        </p:txBody>
      </p:sp>
      <p:sp>
        <p:nvSpPr>
          <p:cNvPr id="11" name="Content Placeholder 10">
            <a:extLst>
              <a:ext uri="{FF2B5EF4-FFF2-40B4-BE49-F238E27FC236}">
                <a16:creationId xmlns:a16="http://schemas.microsoft.com/office/drawing/2014/main" id="{94611044-773F-4CD6-848C-12A9535EB0C3}"/>
              </a:ext>
            </a:extLst>
          </p:cNvPr>
          <p:cNvSpPr>
            <a:spLocks noGrp="1"/>
          </p:cNvSpPr>
          <p:nvPr>
            <p:ph idx="1"/>
          </p:nvPr>
        </p:nvSpPr>
        <p:spPr/>
        <p:txBody>
          <a:bodyPr/>
          <a:lstStyle/>
          <a:p>
            <a:r>
              <a:rPr lang="en-US" sz="2000" dirty="0"/>
              <a:t>Airbnb is a San Francisco based American company which is founded in 2008, it is a marketplace that connects the people who want to rent out their homes with the people who are looking for accommodations in specific locales.</a:t>
            </a:r>
          </a:p>
          <a:p>
            <a:r>
              <a:rPr lang="en-US" sz="2000" dirty="0"/>
              <a:t>We analyse it because analyzing Airbnb data can help us make more informed decisions as travelers. By understanding the factors that contribute to the popularity and success of listings, we can choose accommodations that best meet our needs and preferences.</a:t>
            </a:r>
          </a:p>
          <a:p>
            <a:pPr marL="0" indent="0">
              <a:buNone/>
            </a:pPr>
            <a:endParaRPr lang="en-US" dirty="0"/>
          </a:p>
        </p:txBody>
      </p:sp>
    </p:spTree>
    <p:extLst>
      <p:ext uri="{BB962C8B-B14F-4D97-AF65-F5344CB8AC3E}">
        <p14:creationId xmlns:p14="http://schemas.microsoft.com/office/powerpoint/2010/main" val="147048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574D-1EC5-4BA6-931F-88AB185EE887}"/>
              </a:ext>
            </a:extLst>
          </p:cNvPr>
          <p:cNvSpPr>
            <a:spLocks noGrp="1"/>
          </p:cNvSpPr>
          <p:nvPr>
            <p:ph type="title"/>
          </p:nvPr>
        </p:nvSpPr>
        <p:spPr/>
        <p:txBody>
          <a:bodyPr/>
          <a:lstStyle/>
          <a:p>
            <a:r>
              <a:rPr lang="en-US" b="1" dirty="0"/>
              <a:t>Problem Statement :</a:t>
            </a:r>
          </a:p>
        </p:txBody>
      </p:sp>
      <p:sp>
        <p:nvSpPr>
          <p:cNvPr id="3" name="Content Placeholder 2">
            <a:extLst>
              <a:ext uri="{FF2B5EF4-FFF2-40B4-BE49-F238E27FC236}">
                <a16:creationId xmlns:a16="http://schemas.microsoft.com/office/drawing/2014/main" id="{DBEF762D-E5D9-475B-A3BA-0ECC14EBFBE3}"/>
              </a:ext>
            </a:extLst>
          </p:cNvPr>
          <p:cNvSpPr>
            <a:spLocks noGrp="1"/>
          </p:cNvSpPr>
          <p:nvPr>
            <p:ph idx="1"/>
          </p:nvPr>
        </p:nvSpPr>
        <p:spPr>
          <a:xfrm>
            <a:off x="1591734" y="1709135"/>
            <a:ext cx="8596668" cy="4226210"/>
          </a:xfrm>
        </p:spPr>
        <p:txBody>
          <a:bodyPr/>
          <a:lstStyle/>
          <a:p>
            <a:pPr marL="457200" lvl="0" indent="-317500">
              <a:spcBef>
                <a:spcPts val="1200"/>
              </a:spcBef>
              <a:buSzPts val="1400"/>
              <a:buChar char="●"/>
            </a:pPr>
            <a:r>
              <a:rPr lang="en-US" b="1" dirty="0"/>
              <a:t>For this project, we are analyzing Airbnb’s New York City(NYC) data for 2019. NYC is not only the most famous city in the world but also a top global destination for visitors drawn to its museums, entertainment, restaurants, and commerce.</a:t>
            </a:r>
          </a:p>
          <a:p>
            <a:pPr marL="457200" lvl="0" indent="-317500">
              <a:spcBef>
                <a:spcPts val="0"/>
              </a:spcBef>
              <a:buSzPts val="1400"/>
              <a:buChar char="●"/>
            </a:pPr>
            <a:r>
              <a:rPr lang="en-US" b="1" dirty="0"/>
              <a:t>Our main objective is to find out the key metrics that influence the listing of properties on the platform. For this, we will explore and visualize the dataset from Airbnb in NYC using basic exploratory data analysis (EDA) techniques.</a:t>
            </a:r>
          </a:p>
          <a:p>
            <a:pPr marL="457200" lvl="0" indent="-317500">
              <a:spcBef>
                <a:spcPts val="0"/>
              </a:spcBef>
              <a:buSzPts val="1400"/>
              <a:buChar char="●"/>
            </a:pPr>
            <a:r>
              <a:rPr lang="en-US" b="1" dirty="0"/>
              <a:t>Data analysis on thousands of listings provided through Airbnb is a crucial factor for the company.</a:t>
            </a:r>
          </a:p>
          <a:p>
            <a:pPr marL="457200" lvl="0" indent="-317500">
              <a:spcBef>
                <a:spcPts val="0"/>
              </a:spcBef>
              <a:buSzPts val="1400"/>
              <a:buChar char="●"/>
            </a:pPr>
            <a:r>
              <a:rPr lang="en-US" b="1" dirty="0"/>
              <a:t>We will be finding out the distribution of every Airbnb listing based on their location, including their price range, room type, listing name, and other related factors.</a:t>
            </a:r>
          </a:p>
          <a:p>
            <a:endParaRPr lang="en-US" dirty="0"/>
          </a:p>
        </p:txBody>
      </p:sp>
    </p:spTree>
    <p:extLst>
      <p:ext uri="{BB962C8B-B14F-4D97-AF65-F5344CB8AC3E}">
        <p14:creationId xmlns:p14="http://schemas.microsoft.com/office/powerpoint/2010/main" val="3291657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8ADA-5768-43EE-B39F-860A7ED20AB3}"/>
              </a:ext>
            </a:extLst>
          </p:cNvPr>
          <p:cNvSpPr>
            <a:spLocks noGrp="1"/>
          </p:cNvSpPr>
          <p:nvPr>
            <p:ph type="title"/>
          </p:nvPr>
        </p:nvSpPr>
        <p:spPr/>
        <p:txBody>
          <a:bodyPr/>
          <a:lstStyle/>
          <a:p>
            <a:r>
              <a:rPr lang="en-US" dirty="0"/>
              <a:t>Data Specification:</a:t>
            </a:r>
          </a:p>
        </p:txBody>
      </p:sp>
      <p:sp>
        <p:nvSpPr>
          <p:cNvPr id="4" name="Content Placeholder 3">
            <a:extLst>
              <a:ext uri="{FF2B5EF4-FFF2-40B4-BE49-F238E27FC236}">
                <a16:creationId xmlns:a16="http://schemas.microsoft.com/office/drawing/2014/main" id="{7B47849B-7987-41C3-8C19-50BCC0958A45}"/>
              </a:ext>
            </a:extLst>
          </p:cNvPr>
          <p:cNvSpPr>
            <a:spLocks noGrp="1"/>
          </p:cNvSpPr>
          <p:nvPr>
            <p:ph sz="half" idx="1"/>
          </p:nvPr>
        </p:nvSpPr>
        <p:spPr>
          <a:xfrm>
            <a:off x="1635163" y="1552135"/>
            <a:ext cx="4153973" cy="4499165"/>
          </a:xfrm>
        </p:spPr>
        <p:txBody>
          <a:bodyPr>
            <a:normAutofit lnSpcReduction="10000"/>
          </a:bodyPr>
          <a:lstStyle/>
          <a:p>
            <a:pPr marL="0" lvl="0" indent="0">
              <a:spcBef>
                <a:spcPts val="0"/>
              </a:spcBef>
              <a:buNone/>
            </a:pPr>
            <a:r>
              <a:rPr lang="en-US" dirty="0"/>
              <a:t>There are total 48895 rows and 16 columns.</a:t>
            </a:r>
          </a:p>
          <a:p>
            <a:pPr marL="0" lvl="0" indent="0">
              <a:spcBef>
                <a:spcPts val="1200"/>
              </a:spcBef>
              <a:buNone/>
            </a:pPr>
            <a:r>
              <a:rPr lang="en-US" dirty="0"/>
              <a:t>List of Columns :-</a:t>
            </a:r>
          </a:p>
          <a:p>
            <a:pPr marL="457200" lvl="0" indent="-311150">
              <a:spcBef>
                <a:spcPts val="1200"/>
              </a:spcBef>
              <a:buSzPts val="1300"/>
              <a:buChar char="●"/>
            </a:pPr>
            <a:r>
              <a:rPr lang="en-US" b="1" dirty="0"/>
              <a:t>Id</a:t>
            </a:r>
            <a:r>
              <a:rPr lang="en-US" dirty="0"/>
              <a:t> - Guest Unique ID</a:t>
            </a:r>
          </a:p>
          <a:p>
            <a:pPr marL="457200" lvl="0" indent="-311150">
              <a:spcBef>
                <a:spcPts val="0"/>
              </a:spcBef>
              <a:buSzPts val="1300"/>
              <a:buChar char="●"/>
            </a:pPr>
            <a:r>
              <a:rPr lang="en-US" b="1" dirty="0"/>
              <a:t>Name</a:t>
            </a:r>
            <a:r>
              <a:rPr lang="en-US" dirty="0"/>
              <a:t> - Guest Name</a:t>
            </a:r>
          </a:p>
          <a:p>
            <a:pPr marL="457200" lvl="0" indent="-311150">
              <a:spcBef>
                <a:spcPts val="0"/>
              </a:spcBef>
              <a:buSzPts val="1300"/>
              <a:buChar char="●"/>
            </a:pPr>
            <a:r>
              <a:rPr lang="en-US" b="1" dirty="0"/>
              <a:t>Host_id</a:t>
            </a:r>
            <a:r>
              <a:rPr lang="en-US" dirty="0"/>
              <a:t> - Unique Host Id</a:t>
            </a:r>
          </a:p>
          <a:p>
            <a:pPr marL="457200" lvl="0" indent="-311150">
              <a:spcBef>
                <a:spcPts val="0"/>
              </a:spcBef>
              <a:buSzPts val="1300"/>
              <a:buChar char="●"/>
            </a:pPr>
            <a:r>
              <a:rPr lang="en-US" b="1" dirty="0"/>
              <a:t>Host_name</a:t>
            </a:r>
            <a:r>
              <a:rPr lang="en-US" dirty="0"/>
              <a:t> - Hotel name</a:t>
            </a:r>
          </a:p>
          <a:p>
            <a:pPr marL="457200" lvl="0" indent="-311150">
              <a:spcBef>
                <a:spcPts val="0"/>
              </a:spcBef>
              <a:buSzPts val="1300"/>
              <a:buChar char="●"/>
            </a:pPr>
            <a:r>
              <a:rPr lang="en-US" dirty="0"/>
              <a:t> </a:t>
            </a:r>
            <a:r>
              <a:rPr lang="en-US" b="1" dirty="0"/>
              <a:t>Neighbourhood_group</a:t>
            </a:r>
            <a:r>
              <a:rPr lang="en-US" dirty="0"/>
              <a:t> - Large area</a:t>
            </a:r>
          </a:p>
          <a:p>
            <a:pPr marL="457200" lvl="0" indent="-311150">
              <a:spcBef>
                <a:spcPts val="0"/>
              </a:spcBef>
              <a:buSzPts val="1300"/>
              <a:buChar char="●"/>
            </a:pPr>
            <a:r>
              <a:rPr lang="en-US" b="1" dirty="0"/>
              <a:t>Neighbourhood</a:t>
            </a:r>
            <a:r>
              <a:rPr lang="en-US" dirty="0"/>
              <a:t> - Small region or Locality</a:t>
            </a:r>
          </a:p>
          <a:p>
            <a:pPr marL="457200" lvl="0" indent="-311150">
              <a:spcBef>
                <a:spcPts val="0"/>
              </a:spcBef>
              <a:buSzPts val="1300"/>
              <a:buChar char="●"/>
            </a:pPr>
            <a:r>
              <a:rPr lang="en-US" b="1" dirty="0"/>
              <a:t>Latitude</a:t>
            </a:r>
            <a:r>
              <a:rPr lang="en-US" dirty="0"/>
              <a:t> - location in degrees</a:t>
            </a:r>
          </a:p>
          <a:p>
            <a:pPr marL="457200" lvl="0" indent="-311150">
              <a:spcBef>
                <a:spcPts val="0"/>
              </a:spcBef>
              <a:buSzPts val="1300"/>
              <a:buChar char="●"/>
            </a:pPr>
            <a:r>
              <a:rPr lang="en-US" b="1" dirty="0"/>
              <a:t>Longitude</a:t>
            </a:r>
            <a:r>
              <a:rPr lang="en-US" dirty="0"/>
              <a:t> - Location in degrees</a:t>
            </a:r>
          </a:p>
          <a:p>
            <a:pPr marL="457200" lvl="0" indent="-311150">
              <a:spcBef>
                <a:spcPts val="0"/>
              </a:spcBef>
              <a:buSzPts val="1300"/>
              <a:buChar char="●"/>
            </a:pPr>
            <a:r>
              <a:rPr lang="en-US" b="1" dirty="0"/>
              <a:t>Room_type</a:t>
            </a:r>
            <a:r>
              <a:rPr lang="en-US" dirty="0"/>
              <a:t> - Entire home, private room etc.</a:t>
            </a:r>
          </a:p>
        </p:txBody>
      </p:sp>
      <p:sp>
        <p:nvSpPr>
          <p:cNvPr id="11" name="Content Placeholder 10">
            <a:extLst>
              <a:ext uri="{FF2B5EF4-FFF2-40B4-BE49-F238E27FC236}">
                <a16:creationId xmlns:a16="http://schemas.microsoft.com/office/drawing/2014/main" id="{83F5A469-1C93-4672-8F70-E0E8EB84235D}"/>
              </a:ext>
            </a:extLst>
          </p:cNvPr>
          <p:cNvSpPr>
            <a:spLocks noGrp="1"/>
          </p:cNvSpPr>
          <p:nvPr>
            <p:ph sz="half" idx="2"/>
          </p:nvPr>
        </p:nvSpPr>
        <p:spPr>
          <a:xfrm>
            <a:off x="6402865" y="1552135"/>
            <a:ext cx="4262617" cy="4110962"/>
          </a:xfrm>
        </p:spPr>
        <p:txBody>
          <a:bodyPr>
            <a:normAutofit lnSpcReduction="10000"/>
          </a:bodyPr>
          <a:lstStyle/>
          <a:p>
            <a:pPr marL="457200" lvl="0" indent="-311150">
              <a:spcBef>
                <a:spcPts val="0"/>
              </a:spcBef>
              <a:buSzPts val="1300"/>
              <a:buChar char="●"/>
            </a:pPr>
            <a:r>
              <a:rPr lang="en-US" b="1" dirty="0"/>
              <a:t>Price</a:t>
            </a:r>
            <a:r>
              <a:rPr lang="en-US" dirty="0"/>
              <a:t> - Charges for booking</a:t>
            </a:r>
          </a:p>
          <a:p>
            <a:pPr marL="457200" lvl="0" indent="-311150">
              <a:spcBef>
                <a:spcPts val="0"/>
              </a:spcBef>
              <a:buSzPts val="1300"/>
              <a:buChar char="●"/>
            </a:pPr>
            <a:r>
              <a:rPr lang="en-US" b="1" dirty="0"/>
              <a:t>Minimum_neights</a:t>
            </a:r>
            <a:r>
              <a:rPr lang="en-US" dirty="0"/>
              <a:t> - Guest should stay or pay </a:t>
            </a:r>
          </a:p>
          <a:p>
            <a:pPr marL="457200" lvl="0" indent="-311150">
              <a:spcBef>
                <a:spcPts val="0"/>
              </a:spcBef>
              <a:buSzPts val="1300"/>
              <a:buChar char="●"/>
            </a:pPr>
            <a:r>
              <a:rPr lang="en-US" b="1" dirty="0"/>
              <a:t>Number_of_reviews</a:t>
            </a:r>
            <a:r>
              <a:rPr lang="en-US" dirty="0"/>
              <a:t> - total number of reviews</a:t>
            </a:r>
          </a:p>
          <a:p>
            <a:pPr marL="457200" lvl="0" indent="-311150">
              <a:spcBef>
                <a:spcPts val="0"/>
              </a:spcBef>
              <a:buSzPts val="1300"/>
              <a:buChar char="●"/>
            </a:pPr>
            <a:r>
              <a:rPr lang="en-US" b="1" dirty="0"/>
              <a:t>Last_review</a:t>
            </a:r>
            <a:r>
              <a:rPr lang="en-US" dirty="0"/>
              <a:t> - Last guest review</a:t>
            </a:r>
          </a:p>
          <a:p>
            <a:pPr marL="457200" lvl="0" indent="-311150">
              <a:spcBef>
                <a:spcPts val="0"/>
              </a:spcBef>
              <a:buSzPts val="1300"/>
              <a:buChar char="●"/>
            </a:pPr>
            <a:r>
              <a:rPr lang="en-US" b="1" dirty="0"/>
              <a:t>Reviews_per_month</a:t>
            </a:r>
            <a:r>
              <a:rPr lang="en-US" dirty="0"/>
              <a:t> - total number of reviews in a month</a:t>
            </a:r>
          </a:p>
          <a:p>
            <a:pPr marL="457200" lvl="0" indent="-311150">
              <a:spcBef>
                <a:spcPts val="0"/>
              </a:spcBef>
              <a:buSzPts val="1300"/>
              <a:buChar char="●"/>
            </a:pPr>
            <a:r>
              <a:rPr lang="en-US" b="1" dirty="0"/>
              <a:t>Calculated_host_listing_count</a:t>
            </a:r>
            <a:r>
              <a:rPr lang="en-US" dirty="0"/>
              <a:t> - How many time guest list it. It shows the expertise and experience.</a:t>
            </a:r>
          </a:p>
          <a:p>
            <a:pPr marL="457200" lvl="0" indent="-311150">
              <a:spcBef>
                <a:spcPts val="0"/>
              </a:spcBef>
              <a:buSzPts val="1300"/>
              <a:buChar char="●"/>
            </a:pPr>
            <a:r>
              <a:rPr lang="en-US" b="1" dirty="0"/>
              <a:t>Availability_365</a:t>
            </a:r>
            <a:r>
              <a:rPr lang="en-US" dirty="0"/>
              <a:t> - Which host is available for year</a:t>
            </a:r>
          </a:p>
          <a:p>
            <a:endParaRPr lang="en-US" dirty="0"/>
          </a:p>
        </p:txBody>
      </p:sp>
    </p:spTree>
    <p:extLst>
      <p:ext uri="{BB962C8B-B14F-4D97-AF65-F5344CB8AC3E}">
        <p14:creationId xmlns:p14="http://schemas.microsoft.com/office/powerpoint/2010/main" val="157504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3A5B0E-EDF7-4A76-942A-3EDA3ED66937}"/>
              </a:ext>
            </a:extLst>
          </p:cNvPr>
          <p:cNvSpPr>
            <a:spLocks noGrp="1"/>
          </p:cNvSpPr>
          <p:nvPr>
            <p:ph type="title"/>
          </p:nvPr>
        </p:nvSpPr>
        <p:spPr>
          <a:xfrm>
            <a:off x="1604986" y="636104"/>
            <a:ext cx="8596668" cy="874816"/>
          </a:xfrm>
        </p:spPr>
        <p:txBody>
          <a:bodyPr/>
          <a:lstStyle/>
          <a:p>
            <a:r>
              <a:rPr lang="en-US" b="1" dirty="0"/>
              <a:t>Agenda</a:t>
            </a:r>
            <a:r>
              <a:rPr lang="en-US" dirty="0"/>
              <a:t>:</a:t>
            </a:r>
          </a:p>
        </p:txBody>
      </p:sp>
      <p:sp>
        <p:nvSpPr>
          <p:cNvPr id="6" name="Content Placeholder 5">
            <a:extLst>
              <a:ext uri="{FF2B5EF4-FFF2-40B4-BE49-F238E27FC236}">
                <a16:creationId xmlns:a16="http://schemas.microsoft.com/office/drawing/2014/main" id="{6957A5B5-D21C-45E6-B384-FBDCBD343BC3}"/>
              </a:ext>
            </a:extLst>
          </p:cNvPr>
          <p:cNvSpPr>
            <a:spLocks noGrp="1"/>
          </p:cNvSpPr>
          <p:nvPr>
            <p:ph idx="1"/>
          </p:nvPr>
        </p:nvSpPr>
        <p:spPr>
          <a:xfrm>
            <a:off x="1260429" y="1510919"/>
            <a:ext cx="8596668" cy="4479063"/>
          </a:xfrm>
        </p:spPr>
        <p:txBody>
          <a:bodyPr>
            <a:normAutofit/>
          </a:bodyPr>
          <a:lstStyle/>
          <a:p>
            <a:r>
              <a:rPr lang="en-US" sz="2000" dirty="0"/>
              <a:t>Are private rooms preferred over other room types?</a:t>
            </a:r>
          </a:p>
          <a:p>
            <a:r>
              <a:rPr lang="en-US" sz="2000" dirty="0"/>
              <a:t>Which neighborhood is preferred over all the neighborhood?</a:t>
            </a:r>
          </a:p>
          <a:p>
            <a:r>
              <a:rPr lang="en-US" sz="2000" dirty="0"/>
              <a:t>Who is the busiest host in the industry?</a:t>
            </a:r>
          </a:p>
          <a:p>
            <a:r>
              <a:rPr lang="en-US" sz="2000" dirty="0"/>
              <a:t>What is the most preferred price segment?</a:t>
            </a:r>
          </a:p>
          <a:p>
            <a:r>
              <a:rPr lang="en-US" sz="2000" dirty="0"/>
              <a:t>How many hotel available 365 days? And top 10 hotels name on the basis of highest availability for the whole year?</a:t>
            </a:r>
          </a:p>
          <a:p>
            <a:r>
              <a:rPr lang="en-US" sz="2000" dirty="0"/>
              <a:t>Distribution of listing across the neighborhood?</a:t>
            </a:r>
          </a:p>
          <a:p>
            <a:r>
              <a:rPr lang="en-US" sz="2000" dirty="0"/>
              <a:t>Grouping neighborhoods according to their location with pricing?</a:t>
            </a:r>
          </a:p>
          <a:p>
            <a:r>
              <a:rPr lang="en-US" sz="2000" dirty="0"/>
              <a:t>Correlation between all numerical features.</a:t>
            </a:r>
          </a:p>
          <a:p>
            <a:endParaRPr lang="en-US" dirty="0"/>
          </a:p>
          <a:p>
            <a:endParaRPr lang="en-US" dirty="0"/>
          </a:p>
        </p:txBody>
      </p:sp>
    </p:spTree>
    <p:extLst>
      <p:ext uri="{BB962C8B-B14F-4D97-AF65-F5344CB8AC3E}">
        <p14:creationId xmlns:p14="http://schemas.microsoft.com/office/powerpoint/2010/main" val="143529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21D6-0B1D-4BD7-8EB1-E5523A510944}"/>
              </a:ext>
            </a:extLst>
          </p:cNvPr>
          <p:cNvSpPr>
            <a:spLocks noGrp="1"/>
          </p:cNvSpPr>
          <p:nvPr>
            <p:ph type="title"/>
          </p:nvPr>
        </p:nvSpPr>
        <p:spPr>
          <a:xfrm>
            <a:off x="1618238" y="511671"/>
            <a:ext cx="8596668" cy="946068"/>
          </a:xfrm>
        </p:spPr>
        <p:txBody>
          <a:bodyPr/>
          <a:lstStyle/>
          <a:p>
            <a:r>
              <a:rPr lang="en-US" b="1" dirty="0"/>
              <a:t>Map of New York City:</a:t>
            </a:r>
          </a:p>
        </p:txBody>
      </p:sp>
      <p:pic>
        <p:nvPicPr>
          <p:cNvPr id="5" name="Content Placeholder 4">
            <a:extLst>
              <a:ext uri="{FF2B5EF4-FFF2-40B4-BE49-F238E27FC236}">
                <a16:creationId xmlns:a16="http://schemas.microsoft.com/office/drawing/2014/main" id="{C288DD4E-E7F2-EDA2-D85C-D7D98F7ECE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9476508" y="1700339"/>
            <a:ext cx="96433" cy="45719"/>
          </a:xfrm>
        </p:spPr>
      </p:pic>
      <p:pic>
        <p:nvPicPr>
          <p:cNvPr id="6" name="Picture 5">
            <a:extLst>
              <a:ext uri="{FF2B5EF4-FFF2-40B4-BE49-F238E27FC236}">
                <a16:creationId xmlns:a16="http://schemas.microsoft.com/office/drawing/2014/main" id="{753B011B-5EFB-5A2A-46A4-0C1B6708EB60}"/>
              </a:ext>
            </a:extLst>
          </p:cNvPr>
          <p:cNvPicPr>
            <a:picLocks noChangeAspect="1"/>
          </p:cNvPicPr>
          <p:nvPr/>
        </p:nvPicPr>
        <p:blipFill>
          <a:blip r:embed="rId3"/>
          <a:stretch>
            <a:fillRect/>
          </a:stretch>
        </p:blipFill>
        <p:spPr>
          <a:xfrm>
            <a:off x="1618238" y="1338470"/>
            <a:ext cx="9544050" cy="4876800"/>
          </a:xfrm>
          <a:prstGeom prst="rect">
            <a:avLst/>
          </a:prstGeom>
        </p:spPr>
      </p:pic>
    </p:spTree>
    <p:extLst>
      <p:ext uri="{BB962C8B-B14F-4D97-AF65-F5344CB8AC3E}">
        <p14:creationId xmlns:p14="http://schemas.microsoft.com/office/powerpoint/2010/main" val="109689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6F789-52BD-0075-6D7A-964BEE8C53C1}"/>
              </a:ext>
            </a:extLst>
          </p:cNvPr>
          <p:cNvSpPr>
            <a:spLocks noGrp="1"/>
          </p:cNvSpPr>
          <p:nvPr>
            <p:ph type="title"/>
          </p:nvPr>
        </p:nvSpPr>
        <p:spPr>
          <a:xfrm>
            <a:off x="1676048" y="682733"/>
            <a:ext cx="8596668" cy="745067"/>
          </a:xfrm>
        </p:spPr>
        <p:txBody>
          <a:bodyPr>
            <a:normAutofit fontScale="90000"/>
          </a:bodyPr>
          <a:lstStyle/>
          <a:p>
            <a:r>
              <a:rPr lang="en-US" sz="3200" b="1" dirty="0"/>
              <a:t>Mean and Median of all the numerical value</a:t>
            </a:r>
          </a:p>
        </p:txBody>
      </p:sp>
      <p:pic>
        <p:nvPicPr>
          <p:cNvPr id="4" name="Content Placeholder 3">
            <a:extLst>
              <a:ext uri="{FF2B5EF4-FFF2-40B4-BE49-F238E27FC236}">
                <a16:creationId xmlns:a16="http://schemas.microsoft.com/office/drawing/2014/main" id="{AB23DB00-25B6-3927-2B05-033186CCF262}"/>
              </a:ext>
            </a:extLst>
          </p:cNvPr>
          <p:cNvPicPr>
            <a:picLocks noGrp="1" noChangeAspect="1"/>
          </p:cNvPicPr>
          <p:nvPr>
            <p:ph idx="1"/>
          </p:nvPr>
        </p:nvPicPr>
        <p:blipFill>
          <a:blip r:embed="rId2"/>
          <a:stretch>
            <a:fillRect/>
          </a:stretch>
        </p:blipFill>
        <p:spPr>
          <a:xfrm>
            <a:off x="1900981" y="1379944"/>
            <a:ext cx="2537442" cy="1806222"/>
          </a:xfrm>
          <a:prstGeom prst="rect">
            <a:avLst/>
          </a:prstGeom>
        </p:spPr>
      </p:pic>
      <p:pic>
        <p:nvPicPr>
          <p:cNvPr id="5" name="Picture 4">
            <a:extLst>
              <a:ext uri="{FF2B5EF4-FFF2-40B4-BE49-F238E27FC236}">
                <a16:creationId xmlns:a16="http://schemas.microsoft.com/office/drawing/2014/main" id="{9B8B38D9-5EE2-E855-6170-4BDC12F15A8C}"/>
              </a:ext>
            </a:extLst>
          </p:cNvPr>
          <p:cNvPicPr>
            <a:picLocks noChangeAspect="1"/>
          </p:cNvPicPr>
          <p:nvPr/>
        </p:nvPicPr>
        <p:blipFill>
          <a:blip r:embed="rId3"/>
          <a:stretch>
            <a:fillRect/>
          </a:stretch>
        </p:blipFill>
        <p:spPr>
          <a:xfrm>
            <a:off x="5149958" y="1344843"/>
            <a:ext cx="2537442" cy="1828800"/>
          </a:xfrm>
          <a:prstGeom prst="rect">
            <a:avLst/>
          </a:prstGeom>
        </p:spPr>
      </p:pic>
      <p:pic>
        <p:nvPicPr>
          <p:cNvPr id="6" name="Picture 5">
            <a:extLst>
              <a:ext uri="{FF2B5EF4-FFF2-40B4-BE49-F238E27FC236}">
                <a16:creationId xmlns:a16="http://schemas.microsoft.com/office/drawing/2014/main" id="{B01A9BC2-4113-DCDC-BD15-C0A1CFE4CF46}"/>
              </a:ext>
            </a:extLst>
          </p:cNvPr>
          <p:cNvPicPr>
            <a:picLocks noChangeAspect="1"/>
          </p:cNvPicPr>
          <p:nvPr/>
        </p:nvPicPr>
        <p:blipFill>
          <a:blip r:embed="rId4"/>
          <a:stretch>
            <a:fillRect/>
          </a:stretch>
        </p:blipFill>
        <p:spPr>
          <a:xfrm>
            <a:off x="8398936" y="1392468"/>
            <a:ext cx="2678026" cy="1781175"/>
          </a:xfrm>
          <a:prstGeom prst="rect">
            <a:avLst/>
          </a:prstGeom>
        </p:spPr>
      </p:pic>
      <p:pic>
        <p:nvPicPr>
          <p:cNvPr id="7" name="Picture 6">
            <a:extLst>
              <a:ext uri="{FF2B5EF4-FFF2-40B4-BE49-F238E27FC236}">
                <a16:creationId xmlns:a16="http://schemas.microsoft.com/office/drawing/2014/main" id="{A38FCC9E-7557-2DDB-1284-1803A19B3C08}"/>
              </a:ext>
            </a:extLst>
          </p:cNvPr>
          <p:cNvPicPr>
            <a:picLocks noChangeAspect="1"/>
          </p:cNvPicPr>
          <p:nvPr/>
        </p:nvPicPr>
        <p:blipFill>
          <a:blip r:embed="rId5"/>
          <a:stretch>
            <a:fillRect/>
          </a:stretch>
        </p:blipFill>
        <p:spPr>
          <a:xfrm>
            <a:off x="1900981" y="3671835"/>
            <a:ext cx="2611792" cy="1781174"/>
          </a:xfrm>
          <a:prstGeom prst="rect">
            <a:avLst/>
          </a:prstGeom>
        </p:spPr>
      </p:pic>
      <p:pic>
        <p:nvPicPr>
          <p:cNvPr id="8" name="Picture 7">
            <a:extLst>
              <a:ext uri="{FF2B5EF4-FFF2-40B4-BE49-F238E27FC236}">
                <a16:creationId xmlns:a16="http://schemas.microsoft.com/office/drawing/2014/main" id="{B2F8E1C0-26A3-1429-FD34-7F825288427F}"/>
              </a:ext>
            </a:extLst>
          </p:cNvPr>
          <p:cNvPicPr>
            <a:picLocks noChangeAspect="1"/>
          </p:cNvPicPr>
          <p:nvPr/>
        </p:nvPicPr>
        <p:blipFill>
          <a:blip r:embed="rId6"/>
          <a:stretch>
            <a:fillRect/>
          </a:stretch>
        </p:blipFill>
        <p:spPr>
          <a:xfrm>
            <a:off x="5141787" y="3671835"/>
            <a:ext cx="2537442" cy="1781174"/>
          </a:xfrm>
          <a:prstGeom prst="rect">
            <a:avLst/>
          </a:prstGeom>
        </p:spPr>
      </p:pic>
      <p:pic>
        <p:nvPicPr>
          <p:cNvPr id="9" name="Picture 8">
            <a:extLst>
              <a:ext uri="{FF2B5EF4-FFF2-40B4-BE49-F238E27FC236}">
                <a16:creationId xmlns:a16="http://schemas.microsoft.com/office/drawing/2014/main" id="{02915E9C-B621-1AB5-1250-ED26DA137CE3}"/>
              </a:ext>
            </a:extLst>
          </p:cNvPr>
          <p:cNvPicPr>
            <a:picLocks noChangeAspect="1"/>
          </p:cNvPicPr>
          <p:nvPr/>
        </p:nvPicPr>
        <p:blipFill>
          <a:blip r:embed="rId7"/>
          <a:stretch>
            <a:fillRect/>
          </a:stretch>
        </p:blipFill>
        <p:spPr>
          <a:xfrm>
            <a:off x="8398936" y="3684358"/>
            <a:ext cx="2757049" cy="1828800"/>
          </a:xfrm>
          <a:prstGeom prst="rect">
            <a:avLst/>
          </a:prstGeom>
        </p:spPr>
      </p:pic>
    </p:spTree>
    <p:extLst>
      <p:ext uri="{BB962C8B-B14F-4D97-AF65-F5344CB8AC3E}">
        <p14:creationId xmlns:p14="http://schemas.microsoft.com/office/powerpoint/2010/main" val="338420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660A-6C91-6E8E-CA04-6A24F1A061EF}"/>
              </a:ext>
            </a:extLst>
          </p:cNvPr>
          <p:cNvSpPr>
            <a:spLocks noGrp="1"/>
          </p:cNvSpPr>
          <p:nvPr>
            <p:ph type="title"/>
          </p:nvPr>
        </p:nvSpPr>
        <p:spPr>
          <a:xfrm>
            <a:off x="1618729" y="531622"/>
            <a:ext cx="3854528" cy="951085"/>
          </a:xfrm>
        </p:spPr>
        <p:txBody>
          <a:bodyPr>
            <a:normAutofit/>
          </a:bodyPr>
          <a:lstStyle/>
          <a:p>
            <a:r>
              <a:rPr lang="en-US" sz="2800" b="1" dirty="0"/>
              <a:t>Correlation between all numerical values</a:t>
            </a:r>
          </a:p>
        </p:txBody>
      </p:sp>
      <p:pic>
        <p:nvPicPr>
          <p:cNvPr id="7" name="Content Placeholder 6">
            <a:extLst>
              <a:ext uri="{FF2B5EF4-FFF2-40B4-BE49-F238E27FC236}">
                <a16:creationId xmlns:a16="http://schemas.microsoft.com/office/drawing/2014/main" id="{C703C025-2E08-9D50-D26B-E8A39430A747}"/>
              </a:ext>
            </a:extLst>
          </p:cNvPr>
          <p:cNvPicPr>
            <a:picLocks noGrp="1" noChangeAspect="1"/>
          </p:cNvPicPr>
          <p:nvPr>
            <p:ph idx="1"/>
          </p:nvPr>
        </p:nvPicPr>
        <p:blipFill>
          <a:blip r:embed="rId2"/>
          <a:stretch>
            <a:fillRect/>
          </a:stretch>
        </p:blipFill>
        <p:spPr>
          <a:xfrm>
            <a:off x="5287617" y="1007165"/>
            <a:ext cx="6227049" cy="5327373"/>
          </a:xfrm>
          <a:prstGeom prst="rect">
            <a:avLst/>
          </a:prstGeom>
        </p:spPr>
      </p:pic>
      <p:sp>
        <p:nvSpPr>
          <p:cNvPr id="4" name="Text Placeholder 3">
            <a:extLst>
              <a:ext uri="{FF2B5EF4-FFF2-40B4-BE49-F238E27FC236}">
                <a16:creationId xmlns:a16="http://schemas.microsoft.com/office/drawing/2014/main" id="{0B55C6AA-9457-8615-1776-959FEC6C03B8}"/>
              </a:ext>
            </a:extLst>
          </p:cNvPr>
          <p:cNvSpPr>
            <a:spLocks noGrp="1"/>
          </p:cNvSpPr>
          <p:nvPr>
            <p:ph type="body" sz="half" idx="2"/>
          </p:nvPr>
        </p:nvSpPr>
        <p:spPr>
          <a:xfrm>
            <a:off x="1618729" y="1692473"/>
            <a:ext cx="3668888" cy="3029104"/>
          </a:xfrm>
        </p:spPr>
        <p:txBody>
          <a:bodyPr>
            <a:noAutofit/>
          </a:bodyPr>
          <a:lstStyle/>
          <a:p>
            <a:pPr algn="ctr"/>
            <a:r>
              <a:rPr lang="en-US" sz="2000" dirty="0"/>
              <a:t>As we can see from this chart that there is not that much correlation between the given category because the maximum value here we found is 0.32 between Host_id and number_of_reviews and some more correlation between host_listing_count to availability_365.</a:t>
            </a:r>
          </a:p>
          <a:p>
            <a:endParaRPr lang="en-US" sz="2000" dirty="0"/>
          </a:p>
        </p:txBody>
      </p:sp>
    </p:spTree>
    <p:extLst>
      <p:ext uri="{BB962C8B-B14F-4D97-AF65-F5344CB8AC3E}">
        <p14:creationId xmlns:p14="http://schemas.microsoft.com/office/powerpoint/2010/main" val="374084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D629-042E-5055-ECD8-49B34EB44CEC}"/>
              </a:ext>
            </a:extLst>
          </p:cNvPr>
          <p:cNvSpPr>
            <a:spLocks noGrp="1"/>
          </p:cNvSpPr>
          <p:nvPr>
            <p:ph type="title"/>
          </p:nvPr>
        </p:nvSpPr>
        <p:spPr>
          <a:xfrm>
            <a:off x="1575487" y="662609"/>
            <a:ext cx="7923327" cy="528712"/>
          </a:xfrm>
        </p:spPr>
        <p:txBody>
          <a:bodyPr>
            <a:normAutofit fontScale="90000"/>
          </a:bodyPr>
          <a:lstStyle/>
          <a:p>
            <a:r>
              <a:rPr lang="en-US" sz="2400" b="1" dirty="0"/>
              <a:t>Neighborhood percentage in New York hotel Industry</a:t>
            </a:r>
          </a:p>
        </p:txBody>
      </p:sp>
      <p:pic>
        <p:nvPicPr>
          <p:cNvPr id="5" name="Content Placeholder 4">
            <a:extLst>
              <a:ext uri="{FF2B5EF4-FFF2-40B4-BE49-F238E27FC236}">
                <a16:creationId xmlns:a16="http://schemas.microsoft.com/office/drawing/2014/main" id="{42C68DAD-41B8-4B3A-994B-1D93FC29166D}"/>
              </a:ext>
            </a:extLst>
          </p:cNvPr>
          <p:cNvPicPr>
            <a:picLocks noGrp="1" noChangeAspect="1"/>
          </p:cNvPicPr>
          <p:nvPr>
            <p:ph idx="1"/>
          </p:nvPr>
        </p:nvPicPr>
        <p:blipFill>
          <a:blip r:embed="rId2"/>
          <a:stretch>
            <a:fillRect/>
          </a:stretch>
        </p:blipFill>
        <p:spPr>
          <a:xfrm>
            <a:off x="6535048" y="1191321"/>
            <a:ext cx="5181600" cy="4791791"/>
          </a:xfrm>
          <a:prstGeom prst="rect">
            <a:avLst/>
          </a:prstGeom>
        </p:spPr>
      </p:pic>
      <p:sp>
        <p:nvSpPr>
          <p:cNvPr id="4" name="Text Placeholder 3">
            <a:extLst>
              <a:ext uri="{FF2B5EF4-FFF2-40B4-BE49-F238E27FC236}">
                <a16:creationId xmlns:a16="http://schemas.microsoft.com/office/drawing/2014/main" id="{6ABDF197-9DA7-544F-3911-0DAEF13C6148}"/>
              </a:ext>
            </a:extLst>
          </p:cNvPr>
          <p:cNvSpPr>
            <a:spLocks noGrp="1"/>
          </p:cNvSpPr>
          <p:nvPr>
            <p:ph type="body" sz="half" idx="2"/>
          </p:nvPr>
        </p:nvSpPr>
        <p:spPr>
          <a:xfrm>
            <a:off x="1682622" y="1610878"/>
            <a:ext cx="3854528" cy="2584449"/>
          </a:xfrm>
        </p:spPr>
        <p:txBody>
          <a:bodyPr>
            <a:noAutofit/>
          </a:bodyPr>
          <a:lstStyle/>
          <a:p>
            <a:pPr marL="285750" indent="-285750" algn="ctr">
              <a:buFont typeface="Arial" panose="020B0604020202020204" pitchFamily="34" charset="0"/>
              <a:buChar char="•"/>
            </a:pPr>
            <a:r>
              <a:rPr lang="en-US" sz="2000" dirty="0"/>
              <a:t>We can clearly see that Manhattan and Brooklyn have above 85% market share where as State island and Bronx has least market share with approximate 3% market share.</a:t>
            </a:r>
          </a:p>
          <a:p>
            <a:pPr marL="285750" indent="-285750" algn="ctr">
              <a:buFont typeface="Arial" panose="020B0604020202020204" pitchFamily="34" charset="0"/>
              <a:buChar char="•"/>
            </a:pPr>
            <a:r>
              <a:rPr lang="en-US" sz="2000" dirty="0"/>
              <a:t>Queens is in the middle with approximate 12% market share.</a:t>
            </a:r>
          </a:p>
        </p:txBody>
      </p:sp>
    </p:spTree>
    <p:extLst>
      <p:ext uri="{BB962C8B-B14F-4D97-AF65-F5344CB8AC3E}">
        <p14:creationId xmlns:p14="http://schemas.microsoft.com/office/powerpoint/2010/main" val="18689241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4473</TotalTime>
  <Words>1192</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Roboto</vt:lpstr>
      <vt:lpstr>Wingdings 3</vt:lpstr>
      <vt:lpstr>Wisp</vt:lpstr>
      <vt:lpstr>Capstone Project EDA on AirBnb Booking</vt:lpstr>
      <vt:lpstr>What is AirBnb? And why we analyse it?</vt:lpstr>
      <vt:lpstr>Problem Statement :</vt:lpstr>
      <vt:lpstr>Data Specification:</vt:lpstr>
      <vt:lpstr>Agenda:</vt:lpstr>
      <vt:lpstr>Map of New York City:</vt:lpstr>
      <vt:lpstr>Mean and Median of all the numerical value</vt:lpstr>
      <vt:lpstr>Correlation between all numerical values</vt:lpstr>
      <vt:lpstr>Neighborhood percentage in New York hotel Industry</vt:lpstr>
      <vt:lpstr>Room type in each neighborhood group:-</vt:lpstr>
      <vt:lpstr>Average room prices in each neighborhood group</vt:lpstr>
      <vt:lpstr>Price of host according to their number of reviews</vt:lpstr>
      <vt:lpstr>Top 10 busiest host at the Dataset</vt:lpstr>
      <vt:lpstr>Price Density Chart :-</vt:lpstr>
      <vt:lpstr>Room availability in each neighborhood group:-</vt:lpstr>
      <vt:lpstr>Challenges Faced :-</vt:lpstr>
      <vt:lpstr>Points which help Airbnb into their business :-</vt:lpstr>
      <vt:lpstr>Some more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EDA on AirBnb Booking</dc:title>
  <dc:creator>Prabhat</dc:creator>
  <cp:lastModifiedBy>Prabhat</cp:lastModifiedBy>
  <cp:revision>4</cp:revision>
  <dcterms:created xsi:type="dcterms:W3CDTF">2023-04-21T05:54:24Z</dcterms:created>
  <dcterms:modified xsi:type="dcterms:W3CDTF">2023-06-17T21:43:19Z</dcterms:modified>
</cp:coreProperties>
</file>